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88" r:id="rId4"/>
    <p:sldId id="257" r:id="rId5"/>
    <p:sldId id="258" r:id="rId6"/>
    <p:sldId id="259" r:id="rId7"/>
    <p:sldId id="289" r:id="rId8"/>
    <p:sldId id="291" r:id="rId9"/>
    <p:sldId id="290" r:id="rId10"/>
    <p:sldId id="265" r:id="rId11"/>
    <p:sldId id="292" r:id="rId12"/>
    <p:sldId id="293" r:id="rId13"/>
    <p:sldId id="266" r:id="rId14"/>
    <p:sldId id="295" r:id="rId15"/>
    <p:sldId id="296" r:id="rId16"/>
    <p:sldId id="294" r:id="rId17"/>
    <p:sldId id="271" r:id="rId18"/>
    <p:sldId id="272" r:id="rId19"/>
    <p:sldId id="297" r:id="rId20"/>
    <p:sldId id="298" r:id="rId21"/>
    <p:sldId id="299" r:id="rId22"/>
    <p:sldId id="277" r:id="rId23"/>
    <p:sldId id="278" r:id="rId24"/>
    <p:sldId id="301" r:id="rId25"/>
    <p:sldId id="302" r:id="rId26"/>
    <p:sldId id="303" r:id="rId27"/>
    <p:sldId id="304" r:id="rId28"/>
    <p:sldId id="305" r:id="rId29"/>
    <p:sldId id="306" r:id="rId30"/>
    <p:sldId id="300" r:id="rId31"/>
    <p:sldId id="308" r:id="rId32"/>
    <p:sldId id="309" r:id="rId33"/>
    <p:sldId id="310" r:id="rId34"/>
    <p:sldId id="307" r:id="rId35"/>
    <p:sldId id="287" r:id="rId36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07D"/>
    <a:srgbClr val="FFB352"/>
    <a:srgbClr val="F45159"/>
    <a:srgbClr val="00A6B6"/>
    <a:srgbClr val="E66B6B"/>
    <a:srgbClr val="6E4180"/>
    <a:srgbClr val="FFA538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6" y="8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aw.github.com/robbyrussell/oh-my-zsh/master/tools/install.sh" TargetMode="External"/><Relationship Id="rId1" Type="http://schemas.openxmlformats.org/officeDocument/2006/relationships/hyperlink" Target="https://www.jianshu.com/p/9a5c4cb0452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62" y="-1242261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5997402" y="296941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22</a:t>
            </a:r>
            <a:endParaRPr lang="en-US" sz="8000" dirty="0">
              <a:solidFill>
                <a:srgbClr val="00A6B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23013" y="2768489"/>
            <a:ext cx="213040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endParaRPr lang="zh-CN" altLang="en-US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99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文件别名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-alias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5174010" y="1022350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 别名</a:t>
            </a:r>
            <a:endParaRPr lang="zh-CN" altLang="en-US" sz="1400" b="1" dirty="0">
              <a:solidFill>
                <a:srgbClr val="FFB8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文本框 113"/>
          <p:cNvSpPr txBox="1"/>
          <p:nvPr/>
        </p:nvSpPr>
        <p:spPr>
          <a:xfrm>
            <a:off x="5174010" y="1330127"/>
            <a:ext cx="3525490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命令用来设置指令的别名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查看别名可以用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使用方法：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 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新的命令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原命令 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选项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'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22350"/>
            <a:ext cx="3525490" cy="132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437426"/>
            <a:ext cx="4048449" cy="2662634"/>
          </a:xfrm>
          <a:prstGeom prst="rect">
            <a:avLst/>
          </a:prstGeom>
        </p:spPr>
      </p:pic>
      <p:sp>
        <p:nvSpPr>
          <p:cNvPr id="97" name="文本框 113"/>
          <p:cNvSpPr txBox="1"/>
          <p:nvPr/>
        </p:nvSpPr>
        <p:spPr>
          <a:xfrm>
            <a:off x="5174010" y="3159089"/>
            <a:ext cx="3525490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unalias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命令用来取消别名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这样添加的别名只是在当前有效，下次登录不会生效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要想永久生效，需要添加到  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bashrc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当中，当每次登录时会自动运行此脚本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196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文件别名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-alias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3715309" y="1278941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有点意思的别名</a:t>
            </a:r>
            <a:endParaRPr lang="zh-CN" altLang="en-US" sz="1400" b="1" dirty="0">
              <a:solidFill>
                <a:srgbClr val="FFB8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113"/>
          <p:cNvSpPr txBox="1"/>
          <p:nvPr/>
        </p:nvSpPr>
        <p:spPr>
          <a:xfrm>
            <a:off x="1930597" y="2031944"/>
            <a:ext cx="58081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cd='rm -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halt'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cp='mv'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vim="vim +q”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郑重声明！！！这些自己玩玩就好，就不要整蛊同事啦，万一友尽可不能怪我</a:t>
            </a:r>
            <a:endParaRPr lang="en-GB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文件打包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文本框 77"/>
          <p:cNvSpPr txBox="1"/>
          <p:nvPr/>
        </p:nvSpPr>
        <p:spPr>
          <a:xfrm>
            <a:off x="681523" y="2717106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r>
              <a:rPr lang="zh-CN" altLang="en-US" sz="14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zh-CN" altLang="en-US" sz="1400" b="1" dirty="0">
              <a:solidFill>
                <a:srgbClr val="663A7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文本框 113"/>
          <p:cNvSpPr txBox="1"/>
          <p:nvPr/>
        </p:nvSpPr>
        <p:spPr>
          <a:xfrm>
            <a:off x="707128" y="2974663"/>
            <a:ext cx="2829174" cy="103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命令用于将文件打包或解包，扩展名一般为 </a:t>
            </a:r>
            <a:r>
              <a:rPr lang="en-US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endParaRPr lang="en-GB" altLang="zh-CN" sz="10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指定特定参数可以调用 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或 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bzip2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制作压缩包或解开压缩包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113"/>
          <p:cNvSpPr txBox="1"/>
          <p:nvPr/>
        </p:nvSpPr>
        <p:spPr>
          <a:xfrm>
            <a:off x="3915466" y="2870994"/>
            <a:ext cx="4463035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-c 	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新的压缩包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x 	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解压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f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使用压缩包的名字，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参数之后不能再加参数</a:t>
            </a:r>
            <a:endParaRPr lang="zh-CN" altLang="en-US" sz="10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忽略存档中的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字块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v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处理过程中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相关信息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z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来压缩归档文件，与</a:t>
            </a:r>
            <a:r>
              <a:rPr lang="en-US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联用时调用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完成解压缩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j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bzip2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压缩或解压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p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使用源文件的原来属性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9" y="979072"/>
            <a:ext cx="7613002" cy="1592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/>
      <p:bldP spid="198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压缩和解压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940885"/>
            <a:ext cx="8026400" cy="127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2369504"/>
            <a:ext cx="8026400" cy="10029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3531102"/>
            <a:ext cx="8026400" cy="1536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综合使用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1234312"/>
            <a:ext cx="7483151" cy="166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1477" y="3609106"/>
            <a:ext cx="5708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在上面把要打包的东西都放在</a:t>
            </a:r>
            <a:r>
              <a:rPr kumimoji="1" lang="en-GB" altLang="zh-CN" b="1" dirty="0" err="1"/>
              <a:t>a.list</a:t>
            </a:r>
            <a:r>
              <a:rPr kumimoji="1" lang="zh-CN" altLang="en-US" b="1" dirty="0"/>
              <a:t>文件里面，然后再根据文件内容去打包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软链接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63"/>
          <p:cNvSpPr txBox="1"/>
          <p:nvPr/>
        </p:nvSpPr>
        <p:spPr>
          <a:xfrm>
            <a:off x="3715309" y="3408987"/>
            <a:ext cx="1713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ln </a:t>
            </a:r>
            <a:r>
              <a:rPr lang="zh-CN" altLang="en-US" sz="105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链接</a:t>
            </a:r>
            <a:endParaRPr lang="zh-CN" altLang="en-US" sz="1050" b="1" dirty="0">
              <a:solidFill>
                <a:srgbClr val="01ACB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3485638" y="3662903"/>
            <a:ext cx="2235029" cy="80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800" b="1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覆盖既有文件之前先询问用户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创建符号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软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链接而不是硬链接</a:t>
            </a: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链接，类似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上的快捷方式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780156" y="339090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软链接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" y="1101189"/>
            <a:ext cx="7556500" cy="181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进程管理</a:t>
              </a:r>
              <a:endParaRPr lang="zh-CN" altLang="en-US" sz="14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进程监视</a:t>
            </a:r>
            <a:endParaRPr lang="zh-CN" altLang="en-US" sz="1000" b="1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进程概念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067" y="130148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指令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5928" y="1301483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6" name="直线箭头连接符 5"/>
          <p:cNvCxnSpPr>
            <a:stCxn id="2" idx="3"/>
            <a:endCxn id="3" idx="1"/>
          </p:cNvCxnSpPr>
          <p:nvPr/>
        </p:nvCxnSpPr>
        <p:spPr>
          <a:xfrm>
            <a:off x="1963727" y="1763148"/>
            <a:ext cx="103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96533" y="1301483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solidFill>
                  <a:schemeClr val="accent4"/>
                </a:solidFill>
              </a:rPr>
              <a:t>复杂操作</a:t>
            </a:r>
            <a:endParaRPr lang="zh-CN" altLang="en-US" sz="5400" b="1" dirty="0">
              <a:solidFill>
                <a:schemeClr val="accent4"/>
              </a:solidFill>
            </a:endParaRPr>
          </a:p>
        </p:txBody>
      </p:sp>
      <p:cxnSp>
        <p:nvCxnSpPr>
          <p:cNvPr id="9" name="直线箭头连接符 8"/>
          <p:cNvCxnSpPr>
            <a:stCxn id="3" idx="3"/>
            <a:endCxn id="7" idx="1"/>
          </p:cNvCxnSpPr>
          <p:nvPr/>
        </p:nvCxnSpPr>
        <p:spPr>
          <a:xfrm>
            <a:off x="4572000" y="1763148"/>
            <a:ext cx="1124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87751" y="3881079"/>
            <a:ext cx="659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计算机其实能执行的是若干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，比如：加减，计算两个数的和，内存中查找地址等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若干的指令组合在一起，就能形成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一个程序就可以执行复杂操作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正在运行的程序</a:t>
            </a:r>
            <a:endParaRPr kumimoji="1" lang="zh-CN" altLang="en-US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5928" y="2882687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进程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7" name="直线箭头连接符 16"/>
          <p:cNvCxnSpPr>
            <a:stCxn id="15" idx="0"/>
            <a:endCxn id="3" idx="2"/>
          </p:cNvCxnSpPr>
          <p:nvPr/>
        </p:nvCxnSpPr>
        <p:spPr>
          <a:xfrm flipV="1">
            <a:off x="3783964" y="2224813"/>
            <a:ext cx="0" cy="65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7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ps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一次性进程监视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" y="947668"/>
            <a:ext cx="7977673" cy="1348339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583163" y="2674388"/>
            <a:ext cx="3294130" cy="1367495"/>
            <a:chOff x="1438395" y="3524702"/>
            <a:chExt cx="4392175" cy="1823326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5" y="3524702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ps</a:t>
              </a:r>
              <a:r>
                <a:rPr lang="zh-CN" altLang="en-US" sz="14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命令</a:t>
              </a:r>
              <a:endParaRPr lang="zh-CN" altLang="en-US" sz="14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5" y="3993811"/>
              <a:ext cx="439217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u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按用户和启动时间的顺序来显示进程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a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显示所有用户的所有进程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x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显示无终端控制的进程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f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列出进程全部相关信息，通常和其他选项联用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e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所有进程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l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采用详细的格式来显示程序状况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30751" y="2847494"/>
            <a:ext cx="52661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GB" altLang="zh-CN" dirty="0"/>
              <a:t>USER: 	</a:t>
            </a:r>
            <a:r>
              <a:rPr lang="zh-CN" altLang="en-US" dirty="0"/>
              <a:t>启动进程的用户</a:t>
            </a:r>
            <a:endParaRPr lang="zh-CN" altLang="en-US" dirty="0"/>
          </a:p>
          <a:p>
            <a:r>
              <a:rPr lang="en-GB" altLang="zh-CN" dirty="0"/>
              <a:t>PID: 	</a:t>
            </a:r>
            <a:r>
              <a:rPr lang="zh-CN" altLang="en-US" dirty="0"/>
              <a:t>进程的</a:t>
            </a:r>
            <a:r>
              <a:rPr lang="en-GB" altLang="zh-CN" dirty="0"/>
              <a:t>ID</a:t>
            </a:r>
            <a:r>
              <a:rPr lang="zh-CN" altLang="en-US" dirty="0"/>
              <a:t>号</a:t>
            </a:r>
            <a:endParaRPr lang="zh-CN" altLang="en-US" dirty="0"/>
          </a:p>
          <a:p>
            <a:r>
              <a:rPr lang="en-US" altLang="zh-CN" dirty="0"/>
              <a:t>%</a:t>
            </a:r>
            <a:r>
              <a:rPr lang="en-GB" altLang="zh-CN" dirty="0"/>
              <a:t>CPU: 	</a:t>
            </a:r>
            <a:r>
              <a:rPr lang="zh-CN" altLang="en-US" dirty="0"/>
              <a:t>进程占用的</a:t>
            </a:r>
            <a:r>
              <a:rPr lang="en-GB" altLang="zh-CN" dirty="0"/>
              <a:t>CPU</a:t>
            </a:r>
            <a:r>
              <a:rPr lang="zh-CN" altLang="en-US" dirty="0"/>
              <a:t>百分比</a:t>
            </a:r>
            <a:endParaRPr lang="zh-CN" altLang="en-US" dirty="0"/>
          </a:p>
          <a:p>
            <a:r>
              <a:rPr lang="en-US" altLang="zh-CN" dirty="0"/>
              <a:t>%</a:t>
            </a:r>
            <a:r>
              <a:rPr lang="en-GB" altLang="zh-CN" dirty="0"/>
              <a:t>MEM: 	</a:t>
            </a:r>
            <a:r>
              <a:rPr lang="zh-CN" altLang="en-US" dirty="0"/>
              <a:t>进程占用的物理内存百分比</a:t>
            </a:r>
            <a:endParaRPr lang="zh-CN" altLang="en-US" dirty="0"/>
          </a:p>
          <a:p>
            <a:r>
              <a:rPr lang="en-GB" altLang="zh-CN" dirty="0"/>
              <a:t>VSN: 	</a:t>
            </a:r>
            <a:r>
              <a:rPr lang="zh-CN" altLang="en-US" dirty="0"/>
              <a:t>进程使用的虚拟内存总量，单位</a:t>
            </a:r>
            <a:r>
              <a:rPr lang="en-GB" altLang="zh-CN" dirty="0"/>
              <a:t>KB</a:t>
            </a:r>
            <a:endParaRPr lang="en-GB" altLang="zh-CN" dirty="0"/>
          </a:p>
          <a:p>
            <a:r>
              <a:rPr lang="en-GB" altLang="zh-CN" dirty="0"/>
              <a:t>RSS:	</a:t>
            </a:r>
            <a:r>
              <a:rPr lang="zh-CN" altLang="en-US" dirty="0"/>
              <a:t>该进程占用实际物理内存的大小，单位</a:t>
            </a:r>
            <a:r>
              <a:rPr lang="en-GB" altLang="zh-CN" dirty="0"/>
              <a:t>KB</a:t>
            </a:r>
            <a:endParaRPr lang="en-GB" altLang="zh-CN" dirty="0"/>
          </a:p>
          <a:p>
            <a:r>
              <a:rPr lang="en-GB" altLang="zh-CN" dirty="0"/>
              <a:t>TTY: 	</a:t>
            </a:r>
            <a:r>
              <a:rPr lang="zh-CN" altLang="en-US" dirty="0"/>
              <a:t>该进程在哪个终端中运行</a:t>
            </a:r>
            <a:endParaRPr lang="zh-CN" altLang="en-US" dirty="0"/>
          </a:p>
          <a:p>
            <a:r>
              <a:rPr lang="en-GB" altLang="zh-CN" dirty="0"/>
              <a:t>STAT: 	</a:t>
            </a:r>
            <a:r>
              <a:rPr lang="zh-CN" altLang="en-US" dirty="0"/>
              <a:t>进程状态</a:t>
            </a:r>
            <a:endParaRPr lang="zh-CN" altLang="en-US" dirty="0"/>
          </a:p>
          <a:p>
            <a:r>
              <a:rPr lang="en-GB" altLang="zh-CN" dirty="0"/>
              <a:t>START: 	</a:t>
            </a:r>
            <a:r>
              <a:rPr lang="zh-CN" altLang="en-US" dirty="0"/>
              <a:t>启动进程的时间</a:t>
            </a:r>
            <a:endParaRPr lang="zh-CN" altLang="en-US" dirty="0"/>
          </a:p>
          <a:p>
            <a:r>
              <a:rPr lang="en-GB" altLang="zh-CN" dirty="0"/>
              <a:t>TIME: 	</a:t>
            </a:r>
            <a:r>
              <a:rPr lang="zh-CN" altLang="en-US" dirty="0"/>
              <a:t>进程消耗</a:t>
            </a:r>
            <a:r>
              <a:rPr lang="en-GB" altLang="zh-CN" dirty="0"/>
              <a:t>CPU</a:t>
            </a:r>
            <a:r>
              <a:rPr lang="zh-CN" altLang="en-US" dirty="0"/>
              <a:t>的时间</a:t>
            </a:r>
            <a:endParaRPr lang="zh-CN" altLang="en-US" dirty="0"/>
          </a:p>
          <a:p>
            <a:r>
              <a:rPr lang="en-GB" altLang="zh-CN" dirty="0"/>
              <a:t>COMMAND: 	</a:t>
            </a:r>
            <a:r>
              <a:rPr lang="zh-CN" altLang="en-US" dirty="0"/>
              <a:t>产生此进程的命令名</a:t>
            </a:r>
            <a:endParaRPr lang="zh-CN" altLang="en-US" dirty="0"/>
          </a:p>
          <a:p>
            <a:r>
              <a:rPr lang="en-GB" altLang="zh-CN" dirty="0"/>
              <a:t>STAT</a:t>
            </a:r>
            <a:r>
              <a:rPr lang="zh-CN" altLang="en-US" dirty="0"/>
              <a:t>常见状态：</a:t>
            </a:r>
            <a:endParaRPr lang="zh-CN" altLang="en-US" dirty="0"/>
          </a:p>
          <a:p>
            <a:r>
              <a:rPr lang="en-GB" altLang="zh-CN" dirty="0"/>
              <a:t>R </a:t>
            </a:r>
            <a:r>
              <a:rPr lang="zh-CN" altLang="en-US" dirty="0"/>
              <a:t>运行， </a:t>
            </a:r>
            <a:r>
              <a:rPr lang="en-GB" altLang="zh-CN" dirty="0"/>
              <a:t>S </a:t>
            </a:r>
            <a:r>
              <a:rPr lang="zh-CN" altLang="en-US" dirty="0"/>
              <a:t>睡眠，</a:t>
            </a:r>
            <a:r>
              <a:rPr lang="en-GB" altLang="zh-CN" dirty="0"/>
              <a:t>T </a:t>
            </a:r>
            <a:r>
              <a:rPr lang="zh-CN" altLang="en-US" dirty="0"/>
              <a:t>停止，</a:t>
            </a:r>
            <a:r>
              <a:rPr lang="en-GB" altLang="zh-CN" dirty="0"/>
              <a:t>s </a:t>
            </a:r>
            <a:r>
              <a:rPr lang="zh-CN" altLang="en-US" dirty="0"/>
              <a:t>包含子进程，</a:t>
            </a:r>
            <a:r>
              <a:rPr lang="en-US" altLang="zh-CN" dirty="0"/>
              <a:t>+ </a:t>
            </a:r>
            <a:r>
              <a:rPr lang="zh-CN" altLang="en-US" dirty="0"/>
              <a:t>位于后台 </a:t>
            </a:r>
            <a:r>
              <a:rPr lang="en-GB" altLang="zh-CN" dirty="0"/>
              <a:t>Z</a:t>
            </a:r>
            <a:r>
              <a:rPr lang="zh-CN" altLang="en-US" dirty="0"/>
              <a:t>僵尸进程 </a:t>
            </a:r>
            <a:r>
              <a:rPr lang="en-US" altLang="zh-CN" dirty="0"/>
              <a:t>&lt;</a:t>
            </a:r>
            <a:r>
              <a:rPr lang="zh-CN" altLang="en-US" dirty="0"/>
              <a:t>优先级比较高的进程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top-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动态监控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886201"/>
            <a:ext cx="8154955" cy="2225266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295027" y="3287803"/>
            <a:ext cx="2339278" cy="1363693"/>
            <a:chOff x="1412806" y="3609132"/>
            <a:chExt cx="2333585" cy="1818257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5" y="3609132"/>
              <a:ext cx="159866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top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实时显示进程情况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12806" y="4073172"/>
              <a:ext cx="233358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-d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设置更新的时间间隔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n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显示更新的次数，然后退出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u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只显示指定用户的进程信息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安全模式运行，禁用一些交互命令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大家也可以下载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htop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来查看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522338" y="3163952"/>
            <a:ext cx="650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行分别是：系统时间、系统启动了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小时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36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分、登录的用户有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个、 “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load average”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代表：最近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分钟的系统负载值，如超过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个数的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倍说明高负载，需处理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Tasks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表示：有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109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个进程在内存中，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个正在运行，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73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个睡眠，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个停止，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个处于僵尸状态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(s)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user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sys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nice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优先级调整上花费的时间，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idle</a:t>
            </a:r>
            <a:r>
              <a:rPr lang="zh-CN" altLang="en-GB" sz="1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空闲时间，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iowait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等待系统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io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hi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硬件中断时间，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si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软中断时间，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steal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被虚拟机偷掉的时间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Mem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表示：总内存、空闲的内存、已经使用的内存、用于缓存文件系统的内存、交换内存的总容量，这内存还可以用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命令来查看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Swap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表示：交换空间总大小、空闲的交换空间、使用的交换内存空间、用于缓存文件内容的交换空间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上节课重点回顾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1"/>
            <a:ext cx="2112848" cy="546242"/>
            <a:chOff x="1258030" y="3593783"/>
            <a:chExt cx="2139699" cy="728323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Ubuntu</a:t>
              </a:r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软件管理</a:t>
              </a:r>
              <a:endParaRPr lang="zh-CN" altLang="en-US" sz="105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Apt  pip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（下载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2"/>
            <a:ext cx="2219589" cy="700131"/>
            <a:chOff x="1258030" y="3593783"/>
            <a:chExt cx="2139699" cy="933508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用户权限管理</a:t>
              </a:r>
              <a:endParaRPr lang="zh-CN" altLang="en-US" sz="105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用户和用户组的管理、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chmod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chown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查找命令</a:t>
              </a:r>
              <a:endParaRPr lang="zh-CN" altLang="en-US" sz="105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find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grep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xargs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546242"/>
            <a:chOff x="1258030" y="3593783"/>
            <a:chExt cx="2139699" cy="7283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文本编辑</a:t>
              </a:r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-vim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使用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vim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的增删改查等操作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进程暂停和杀死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824506" y="3362828"/>
            <a:ext cx="3803374" cy="1450522"/>
            <a:chOff x="1258030" y="3593783"/>
            <a:chExt cx="3611255" cy="1934030"/>
          </a:xfrm>
        </p:grpSpPr>
        <p:sp>
          <p:nvSpPr>
            <p:cNvPr id="77" name="文本框 76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00089" y="3732282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kill</a:t>
              </a:r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杀死进程</a:t>
              </a:r>
              <a:endParaRPr lang="zh-CN" altLang="en-US" sz="105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38997" y="3968411"/>
              <a:ext cx="3430288" cy="155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HUP  1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终端断线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INT  2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中断（同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C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GB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QUIT 3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退出（同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\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 </a:t>
              </a:r>
              <a:endParaRPr lang="zh-CN" altLang="en-GB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TERM 15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终止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KILL 9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强制终止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CONT 18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继续（与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STOP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相反， </a:t>
              </a:r>
              <a:r>
                <a:rPr lang="en-GB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fg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en-GB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bg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命令）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STOP 19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暂停（同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Z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880219" y="2164653"/>
            <a:ext cx="3747026" cy="1007907"/>
            <a:chOff x="1258030" y="3593783"/>
            <a:chExt cx="4996035" cy="1343876"/>
          </a:xfrm>
        </p:grpSpPr>
        <p:sp>
          <p:nvSpPr>
            <p:cNvPr id="81" name="文本框 80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943509" y="3723478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暂停和启用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38395" y="3993811"/>
              <a:ext cx="4815670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000" b="1"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GB" altLang="zh-CN" dirty="0">
                  <a:solidFill>
                    <a:srgbClr val="6C407D"/>
                  </a:solidFill>
                </a:rPr>
                <a:t>Ctrl + z 	</a:t>
              </a:r>
              <a:r>
                <a:rPr lang="zh-CN" altLang="en-US" dirty="0"/>
                <a:t>让正在前台执行的进程暂停</a:t>
              </a:r>
              <a:endParaRPr lang="zh-CN" altLang="en-US" dirty="0"/>
            </a:p>
            <a:p>
              <a:r>
                <a:rPr lang="en-GB" altLang="zh-CN" dirty="0">
                  <a:solidFill>
                    <a:srgbClr val="6C407D"/>
                  </a:solidFill>
                </a:rPr>
                <a:t>jobs</a:t>
              </a:r>
              <a:r>
                <a:rPr lang="en-GB" altLang="zh-CN" dirty="0"/>
                <a:t> 	</a:t>
              </a:r>
              <a:r>
                <a:rPr lang="zh-CN" altLang="en-US" dirty="0"/>
                <a:t>获取当前的后台作业号</a:t>
              </a:r>
              <a:endParaRPr lang="zh-CN" altLang="en-US" dirty="0"/>
            </a:p>
            <a:p>
              <a:r>
                <a:rPr lang="en-GB" altLang="zh-CN" dirty="0" err="1">
                  <a:solidFill>
                    <a:srgbClr val="6C407D"/>
                  </a:solidFill>
                </a:rPr>
                <a:t>fg</a:t>
              </a:r>
              <a:r>
                <a:rPr lang="en-GB" altLang="zh-CN" dirty="0"/>
                <a:t>	</a:t>
              </a:r>
              <a:r>
                <a:rPr lang="zh-CN" altLang="en-US" dirty="0"/>
                <a:t>将进程从后台调到前台执行</a:t>
              </a:r>
              <a:endParaRPr lang="en-US" altLang="zh-CN" dirty="0"/>
            </a:p>
            <a:p>
              <a:r>
                <a:rPr lang="en-GB" altLang="zh-CN" dirty="0" err="1">
                  <a:solidFill>
                    <a:srgbClr val="6C407D"/>
                  </a:solidFill>
                </a:rPr>
                <a:t>bg</a:t>
              </a:r>
              <a:r>
                <a:rPr lang="en-GB" altLang="zh-CN" dirty="0"/>
                <a:t> 	</a:t>
              </a:r>
              <a:r>
                <a:rPr lang="zh-CN" altLang="en-US" dirty="0"/>
                <a:t>将进程放到后台执行</a:t>
              </a:r>
              <a:endParaRPr lang="zh-CN" alt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39941" y="1074833"/>
            <a:ext cx="5864117" cy="854019"/>
            <a:chOff x="1258030" y="3593783"/>
            <a:chExt cx="4317852" cy="1138692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99069" y="3696239"/>
              <a:ext cx="15986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前台进程后台进程</a:t>
              </a:r>
              <a:endParaRPr lang="zh-CN" altLang="en-US" sz="105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4137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Linux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的 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分为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前台进程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后台进程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，前台进程占用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终端窗口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，而后台进程不占用终端窗口。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要启动一个前台进程，只需要在命令行输入启动进程的命令即可，要让一个程序在后台运行，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只需要在启动进程时，在命令后加上 </a:t>
              </a:r>
              <a:r>
                <a:rPr lang="en-US" altLang="zh-CN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符号即可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shell</a:t>
              </a:r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简介</a:t>
              </a:r>
              <a:endParaRPr lang="zh-CN" altLang="en-US" sz="14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en-US" altLang="zh-CN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68" y="1966250"/>
            <a:ext cx="3046431" cy="3031714"/>
          </a:xfrm>
          <a:prstGeom prst="rect">
            <a:avLst/>
          </a:prstGeom>
        </p:spPr>
      </p:pic>
      <p:sp>
        <p:nvSpPr>
          <p:cNvPr id="150" name="矩形 149"/>
          <p:cNvSpPr/>
          <p:nvPr/>
        </p:nvSpPr>
        <p:spPr>
          <a:xfrm>
            <a:off x="935946" y="1063703"/>
            <a:ext cx="77327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怎么把你的想法告诉别人？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265" y="2242103"/>
            <a:ext cx="1625600" cy="1625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1702" y="1176698"/>
            <a:ext cx="2259075" cy="937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文字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03940" y="2242103"/>
            <a:ext cx="1625600" cy="1625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87202" y="1176698"/>
            <a:ext cx="2259075" cy="937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语言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1550904" y="952613"/>
            <a:ext cx="1625600" cy="16256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50904" y="3114971"/>
            <a:ext cx="1625600" cy="16256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64156" y="952613"/>
            <a:ext cx="1625600" cy="16256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64156" y="3114971"/>
            <a:ext cx="1625600" cy="16256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3420932" y="1936376"/>
            <a:ext cx="2643224" cy="11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50916" y="13710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写字需要手</a:t>
            </a:r>
            <a:endParaRPr kumimoji="1" lang="zh-CN" altLang="en-US" sz="1800" dirty="0"/>
          </a:p>
        </p:txBody>
      </p:sp>
      <p:sp>
        <p:nvSpPr>
          <p:cNvPr id="16" name="右箭头 15"/>
          <p:cNvSpPr/>
          <p:nvPr/>
        </p:nvSpPr>
        <p:spPr>
          <a:xfrm>
            <a:off x="3420932" y="4158789"/>
            <a:ext cx="2643224" cy="11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50916" y="359344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说话需要嘴</a:t>
            </a:r>
            <a:endParaRPr kumimoji="1" lang="zh-CN" altLang="en-US" sz="1800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468" y="1269402"/>
            <a:ext cx="2566091" cy="267082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42607" y="1777233"/>
            <a:ext cx="44710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人脑在人身体上，离开了人身体就是个标本，</a:t>
            </a:r>
            <a:r>
              <a:rPr kumimoji="1"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Linux</a:t>
            </a:r>
            <a:r>
              <a:rPr kumimoji="1" lang="zh-CN" alt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内核也是，离开硬件，就是堆代码</a:t>
            </a:r>
            <a:endParaRPr lang="zh-CN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 rot="678972">
            <a:off x="3668247" y="2841634"/>
            <a:ext cx="57246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But！</a:t>
            </a:r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这不是我们要讲的重点！！！</a:t>
            </a:r>
            <a:endParaRPr lang="en-US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106468" y="1720670"/>
            <a:ext cx="7310410" cy="19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大脑通过手写字、嘴说话来表达自己的想法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那么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内核通过什么来写字和说话，我们通过什么东西和内核交流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63" y="2138066"/>
            <a:ext cx="8392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好看的皮囊千篇一律，有趣的灵魂万里挑一！</a:t>
            </a:r>
            <a:endParaRPr lang="en-US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604" y="3183500"/>
            <a:ext cx="919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但是，没有皮囊哪来的灵魂！</a:t>
            </a:r>
            <a:endParaRPr lang="en-US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1" grpId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1784" y="1771075"/>
            <a:ext cx="44441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有了</a:t>
            </a:r>
            <a:r>
              <a:rPr kumimoji="1" lang="en-US" altLang="zh-CN" b="1" dirty="0"/>
              <a:t>Linux</a:t>
            </a:r>
            <a:r>
              <a:rPr kumimoji="1" lang="zh-CN" altLang="en-US" b="1" dirty="0"/>
              <a:t>内核之后，相当于我们有了一个脑子，但是要想说话交流还不行，还需要“手”和“嘴”，这些东西就都在</a:t>
            </a:r>
            <a:r>
              <a:rPr kumimoji="1" lang="en-US" altLang="en-US" b="1" dirty="0"/>
              <a:t> </a:t>
            </a:r>
            <a:r>
              <a:rPr kumimoji="1" lang="en-US" altLang="zh-CN" b="1" dirty="0" err="1">
                <a:solidFill>
                  <a:srgbClr val="8BBDE2"/>
                </a:solidFill>
              </a:rPr>
              <a:t>Sehll</a:t>
            </a:r>
            <a:r>
              <a:rPr kumimoji="1" lang="zh-CN" altLang="en-US" b="1" dirty="0">
                <a:solidFill>
                  <a:srgbClr val="8BBDE2"/>
                </a:solidFill>
              </a:rPr>
              <a:t>外壳</a:t>
            </a:r>
            <a:r>
              <a:rPr kumimoji="1" lang="en-US" altLang="en-US" b="1" dirty="0">
                <a:solidFill>
                  <a:srgbClr val="8BBDE2"/>
                </a:solidFill>
              </a:rPr>
              <a:t> </a:t>
            </a:r>
            <a:r>
              <a:rPr kumimoji="1" lang="zh-CN" altLang="en-US" b="1" dirty="0"/>
              <a:t>里面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人的大脑可以自动的去调控我们的身体，不需要意识的参与</a:t>
            </a:r>
            <a:endParaRPr kumimoji="1" lang="en-US" altLang="zh-CN" b="1" dirty="0"/>
          </a:p>
          <a:p>
            <a:r>
              <a:rPr kumimoji="1" lang="en-US" altLang="zh-CN" b="1" dirty="0"/>
              <a:t>Linux</a:t>
            </a:r>
            <a:r>
              <a:rPr kumimoji="1" lang="zh-CN" altLang="en-US" b="1" dirty="0"/>
              <a:t>内核也是可以自动的控制计算机硬件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人的意识可以控制我们的身体</a:t>
            </a:r>
            <a:endParaRPr kumimoji="1" lang="en-US" altLang="zh-CN" b="1" dirty="0"/>
          </a:p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Shell</a:t>
            </a:r>
            <a:r>
              <a:rPr kumimoji="1" lang="zh-CN" altLang="en-US" b="1" dirty="0"/>
              <a:t>外壳，也可以控制计算机硬件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Shell</a:t>
            </a:r>
            <a:r>
              <a:rPr kumimoji="1" lang="zh-CN" altLang="en-US" b="1" dirty="0"/>
              <a:t>它接受来自用户输入的命令，然后将这些命令转化成一系列的系统调用送到内核执行，最后将结果输出给用户</a:t>
            </a:r>
            <a:endParaRPr kumimoji="1" lang="zh-CN" altLang="en-US" b="1" dirty="0"/>
          </a:p>
        </p:txBody>
      </p:sp>
      <p:cxnSp>
        <p:nvCxnSpPr>
          <p:cNvPr id="17" name="直接连接符 42"/>
          <p:cNvCxnSpPr/>
          <p:nvPr/>
        </p:nvCxnSpPr>
        <p:spPr>
          <a:xfrm>
            <a:off x="1106468" y="736481"/>
            <a:ext cx="715063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27875" y="941756"/>
            <a:ext cx="4444125" cy="357426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r>
              <a:rPr kumimoji="1" lang="en-US" altLang="en-US" dirty="0"/>
              <a:t>                     </a:t>
            </a:r>
            <a:endParaRPr kumimoji="1" lang="en-US" altLang="en-US" dirty="0"/>
          </a:p>
          <a:p>
            <a:r>
              <a:rPr kumimoji="1" lang="en-US" altLang="en-US" dirty="0"/>
              <a:t>                                     </a:t>
            </a:r>
            <a:r>
              <a:rPr kumimoji="1" lang="zh-CN" altLang="en-US" dirty="0"/>
              <a:t>用户</a:t>
            </a:r>
            <a:r>
              <a:rPr kumimoji="1" lang="en-US" altLang="en-US" dirty="0"/>
              <a:t>       </a:t>
            </a:r>
            <a:endParaRPr kumimoji="1"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242106" y="1257792"/>
            <a:ext cx="3862901" cy="262740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Shell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08921" y="1907031"/>
            <a:ext cx="2566533" cy="15624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操作系统内核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067205" y="2366113"/>
            <a:ext cx="1394937" cy="756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计算机资源</a:t>
            </a:r>
            <a:endParaRPr kumimoji="1"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8" grpId="0" animBg="1"/>
      <p:bldP spid="19" grpId="0" bldLvl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cxnSp>
        <p:nvCxnSpPr>
          <p:cNvPr id="7" name="直接连接符 42"/>
          <p:cNvCxnSpPr/>
          <p:nvPr/>
        </p:nvCxnSpPr>
        <p:spPr>
          <a:xfrm>
            <a:off x="1106468" y="736481"/>
            <a:ext cx="715063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6792" y="1415528"/>
            <a:ext cx="778998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en-US" sz="5400" b="1" cap="none" spc="0" dirty="0">
                <a:solidFill>
                  <a:schemeClr val="accent3"/>
                </a:solidFill>
                <a:effectLst/>
              </a:rPr>
              <a:t>“</a:t>
            </a:r>
            <a:r>
              <a:rPr lang="zh-CN" altLang="en-US" sz="5400" b="1" cap="none" spc="0" dirty="0">
                <a:solidFill>
                  <a:schemeClr val="accent3"/>
                </a:solidFill>
                <a:effectLst/>
              </a:rPr>
              <a:t>有趣的灵魂</a:t>
            </a:r>
            <a:r>
              <a:rPr lang="en-US" altLang="en-US" sz="5400" b="1" cap="none" spc="0" dirty="0">
                <a:solidFill>
                  <a:schemeClr val="accent3"/>
                </a:solidFill>
                <a:effectLst/>
              </a:rPr>
              <a:t>”</a:t>
            </a:r>
            <a:r>
              <a:rPr lang="zh-CN" altLang="en-US" sz="5400" b="1" cap="none" spc="0" dirty="0">
                <a:solidFill>
                  <a:schemeClr val="accent3"/>
                </a:solidFill>
                <a:effectLst/>
              </a:rPr>
              <a:t>难以养成，但是“好看的皮囊“还是可以换的！</a:t>
            </a:r>
            <a:endParaRPr lang="en-US" altLang="en-US" sz="54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6470" y="955082"/>
            <a:ext cx="1683780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更换</a:t>
            </a:r>
            <a:r>
              <a:rPr lang="en-US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 Shell  </a:t>
            </a:r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外壳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1106468" y="1318454"/>
            <a:ext cx="6695470" cy="27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GB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第一步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：安装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sudo apt install </a:t>
            </a: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第二步：检查是否安装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，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以及位置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–version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which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  </a:t>
            </a:r>
            <a:r>
              <a:rPr lang="en-US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GB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第三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步：修改配置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chsh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（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输入用户密码之后，输入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路径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）</a:t>
            </a:r>
            <a:endParaRPr lang="en-US" altLang="en-US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第四步：安装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Oh-My-</a:t>
            </a: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sh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-c "$(curl -</a:t>
            </a: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fsSL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  <a:hlinkClick r:id="rId2"/>
              </a:rPr>
              <a:t>https://raw.github.com/robbyrussell/oh-my-zsh/master/tools/install.sh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)"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脚本语言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8109" y="1539659"/>
            <a:ext cx="1196467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编译型语言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768108" y="1903031"/>
            <a:ext cx="2889492" cy="10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编译工具先将程序编译成机器认识的可执行文件，（比如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Windows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下的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exe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文件，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Linux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下的二进制可执行文件），之后运行时直接运行编译后的文件，因此一般来说编译型语言执行速度较高，常见的编译型语言有</a:t>
            </a: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：C/C++、Java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757065" y="1539659"/>
            <a:ext cx="1196467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解释型语言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757064" y="1903031"/>
            <a:ext cx="2679213" cy="67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解释型语言是运行时翻译，执行一条语句就立即翻译一条，而且每次执行程序都需要进行解释，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552567" y="915787"/>
            <a:ext cx="586124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Shell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不只是一种解释器，还是一种编程工具，称为脚本语言</a:t>
            </a:r>
            <a:endParaRPr lang="en-US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913990" y="3083486"/>
            <a:ext cx="2597728" cy="4364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dirty="0"/>
              <a:t>#include   &lt;</a:t>
            </a:r>
            <a:r>
              <a:rPr kumimoji="1" lang="en-US" altLang="en-US" dirty="0" err="1"/>
              <a:t>stdio.h</a:t>
            </a:r>
            <a:r>
              <a:rPr kumimoji="1" lang="en-US" altLang="en-US" dirty="0"/>
              <a:t>&gt;   //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</a:t>
            </a:r>
            <a:endParaRPr kumimoji="1"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858982" y="3766751"/>
            <a:ext cx="3172691" cy="973820"/>
          </a:xfrm>
          <a:prstGeom prst="rect">
            <a:avLst/>
          </a:prstGeom>
          <a:solidFill>
            <a:srgbClr val="8D86BA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运行时运行</a:t>
            </a:r>
            <a:r>
              <a:rPr kumimoji="1" lang="en-US" altLang="en-US" dirty="0"/>
              <a:t> .out</a:t>
            </a:r>
            <a:r>
              <a:rPr kumimoji="1" lang="zh-CN" altLang="en-US" dirty="0"/>
              <a:t>等文件</a:t>
            </a:r>
            <a:endParaRPr kumimoji="1"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913990" y="3912028"/>
            <a:ext cx="2597728" cy="436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.o/.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/.out  </a:t>
            </a:r>
            <a:r>
              <a:rPr kumimoji="1" lang="zh-CN" altLang="en-US" dirty="0"/>
              <a:t>等文件</a:t>
            </a:r>
            <a:endParaRPr kumimoji="1" lang="zh-CN" altLang="en-US" dirty="0"/>
          </a:p>
        </p:txBody>
      </p:sp>
      <p:sp>
        <p:nvSpPr>
          <p:cNvPr id="157" name="右弧形箭头 156"/>
          <p:cNvSpPr/>
          <p:nvPr/>
        </p:nvSpPr>
        <p:spPr>
          <a:xfrm>
            <a:off x="221673" y="3248891"/>
            <a:ext cx="637309" cy="1039091"/>
          </a:xfrm>
          <a:prstGeom prst="curvedRightArrow">
            <a:avLst/>
          </a:prstGeom>
          <a:ln>
            <a:solidFill>
              <a:srgbClr val="8D86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62848" y="3565811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470787" y="3301695"/>
            <a:ext cx="2965490" cy="1145104"/>
          </a:xfrm>
          <a:prstGeom prst="rect">
            <a:avLst/>
          </a:prstGeom>
          <a:solidFill>
            <a:srgbClr val="8D86BA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运行时运行</a:t>
            </a:r>
            <a:r>
              <a:rPr kumimoji="1" lang="en-US" altLang="en-US" dirty="0"/>
              <a:t> .</a:t>
            </a:r>
            <a:r>
              <a:rPr kumimoji="1" lang="en-US" altLang="en-US" dirty="0" err="1"/>
              <a:t>sh</a:t>
            </a:r>
            <a:r>
              <a:rPr kumimoji="1" lang="zh-CN" altLang="en-US" dirty="0"/>
              <a:t>文件</a:t>
            </a:r>
            <a:endParaRPr kumimoji="1" lang="zh-CN" altLang="en-US" dirty="0"/>
          </a:p>
        </p:txBody>
      </p:sp>
      <p:sp>
        <p:nvSpPr>
          <p:cNvPr id="160" name="椭圆 159"/>
          <p:cNvSpPr/>
          <p:nvPr/>
        </p:nvSpPr>
        <p:spPr>
          <a:xfrm>
            <a:off x="5757064" y="3342629"/>
            <a:ext cx="2253369" cy="61590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echo</a:t>
            </a:r>
            <a:r>
              <a:rPr kumimoji="1" lang="en-US" altLang="en-US" dirty="0"/>
              <a:t>  "hello"</a:t>
            </a:r>
            <a:endParaRPr kumimoji="1" lang="en-US" altLang="en-US" dirty="0"/>
          </a:p>
          <a:p>
            <a:pPr algn="ctr"/>
            <a:r>
              <a:rPr kumimoji="1" lang="en-US" altLang="zh-CN" dirty="0"/>
              <a:t>#shell </a:t>
            </a:r>
            <a:r>
              <a:rPr kumimoji="1" lang="zh-CN" altLang="en-US" dirty="0"/>
              <a:t>代码</a:t>
            </a:r>
            <a:endParaRPr kumimoji="1"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/>
      <p:bldP spid="159" grpId="0" animBg="1"/>
      <p:bldP spid="1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  <a:endParaRPr lang="zh-CN" altLang="en-US" sz="2800" dirty="0">
              <a:solidFill>
                <a:srgbClr val="00A7B7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en-US" altLang="zh-CN" sz="2400" b="1" dirty="0">
                <a:solidFill>
                  <a:srgbClr val="6C407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文本传输</a:t>
              </a:r>
              <a:endPara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文件传输</a:t>
              </a:r>
              <a:endParaRPr lang="zh-CN" altLang="en-US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61395" y="3095246"/>
            <a:ext cx="2411642" cy="639966"/>
            <a:chOff x="3465484" y="3107064"/>
            <a:chExt cx="2133141" cy="639966"/>
          </a:xfrm>
        </p:grpSpPr>
        <p:sp>
          <p:nvSpPr>
            <p:cNvPr id="63" name="文本框 62"/>
            <p:cNvSpPr txBox="1"/>
            <p:nvPr/>
          </p:nvSpPr>
          <p:spPr>
            <a:xfrm>
              <a:off x="3465484" y="3107064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进程管理</a:t>
              </a:r>
              <a:endParaRPr lang="zh-CN" altLang="en-US" sz="12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shell</a:t>
              </a:r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编程介绍</a:t>
              </a:r>
              <a:endParaRPr lang="zh-CN" altLang="en-US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0931" y="1703254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Bourne Shell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6501" y="2315571"/>
            <a:ext cx="7104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1977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90495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527118" y="1709877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en-US" dirty="0"/>
              <a:t> Shell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5589" y="2308550"/>
            <a:ext cx="1229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zh-CN" dirty="0"/>
              <a:t>7</a:t>
            </a:r>
            <a:r>
              <a:rPr kumimoji="1" lang="en-US" altLang="en-US" dirty="0"/>
              <a:t>0</a:t>
            </a:r>
            <a:r>
              <a:rPr kumimoji="1" lang="zh-CN" altLang="en-US" dirty="0"/>
              <a:t>年代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980095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998949" y="1698461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Korn Shell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17282" y="2309047"/>
            <a:ext cx="14029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en-US" dirty="0"/>
              <a:t>80</a:t>
            </a:r>
            <a:r>
              <a:rPr kumimoji="1" lang="zh-CN" altLang="en-US" dirty="0"/>
              <a:t>年代初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515287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499000" y="1692831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Bash Shell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16543" y="2309047"/>
            <a:ext cx="14029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en-US" dirty="0"/>
              <a:t>80</a:t>
            </a:r>
            <a:r>
              <a:rPr kumimoji="1" lang="zh-CN" altLang="en-US" dirty="0"/>
              <a:t>年代末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95044" y="2927438"/>
            <a:ext cx="7166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 </a:t>
            </a:r>
            <a:r>
              <a:rPr lang="en-US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 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完全兼容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Bourne</a:t>
            </a:r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同时吸收了之前很多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中优秀的功能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成为目前使用最为广泛的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6553" y="1378598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交互模式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1086552" y="1741970"/>
            <a:ext cx="2393766" cy="67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ym typeface="微软雅黑" panose="020B0503020204020204" charset="-122"/>
              </a:rPr>
              <a:t>和</a:t>
            </a:r>
            <a:r>
              <a:rPr lang="en-US" altLang="zh-CN" sz="1050" b="1" dirty="0">
                <a:sym typeface="微软雅黑" panose="020B0503020204020204" charset="-122"/>
              </a:rPr>
              <a:t>Python</a:t>
            </a:r>
            <a:r>
              <a:rPr lang="zh-CN" altLang="en-US" sz="1050" b="1" dirty="0">
                <a:sym typeface="微软雅黑" panose="020B0503020204020204" charset="-122"/>
              </a:rPr>
              <a:t>类似，</a:t>
            </a:r>
            <a:r>
              <a:rPr lang="en-US" altLang="zh-CN" sz="1050" b="1" dirty="0">
                <a:sym typeface="微软雅黑" panose="020B0503020204020204" charset="-122"/>
              </a:rPr>
              <a:t>shell</a:t>
            </a:r>
            <a:r>
              <a:rPr lang="zh-CN" altLang="en-US" sz="1050" b="1" dirty="0">
                <a:sym typeface="微软雅黑" panose="020B0503020204020204" charset="-122"/>
              </a:rPr>
              <a:t>也有交互模式，其实在我们使用远程连接工具连接</a:t>
            </a:r>
            <a:r>
              <a:rPr lang="en-US" altLang="zh-CN" sz="1050" b="1" dirty="0">
                <a:sym typeface="微软雅黑" panose="020B0503020204020204" charset="-122"/>
              </a:rPr>
              <a:t>Linux</a:t>
            </a:r>
            <a:r>
              <a:rPr lang="zh-CN" altLang="en-US" sz="1050" b="1" dirty="0">
                <a:sym typeface="微软雅黑" panose="020B0503020204020204" charset="-122"/>
              </a:rPr>
              <a:t>时，就是进入了</a:t>
            </a:r>
            <a:r>
              <a:rPr lang="en-US" altLang="zh-CN" sz="1050" b="1" dirty="0">
                <a:sym typeface="微软雅黑" panose="020B0503020204020204" charset="-122"/>
              </a:rPr>
              <a:t>shell</a:t>
            </a:r>
            <a:r>
              <a:rPr lang="zh-CN" altLang="en-US" sz="1050" b="1" dirty="0">
                <a:sym typeface="微软雅黑" panose="020B0503020204020204" charset="-122"/>
              </a:rPr>
              <a:t>交互模式</a:t>
            </a:r>
            <a:endParaRPr lang="zh-CN" altLang="en-US" sz="1050" b="1" dirty="0">
              <a:sym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14311" y="1378597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脚本模式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5114310" y="1741969"/>
            <a:ext cx="2394460" cy="4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ym typeface="微软雅黑" panose="020B0503020204020204" charset="-122"/>
              </a:rPr>
              <a:t>将要执行的命令都放在一个文件中，然后由</a:t>
            </a:r>
            <a:r>
              <a:rPr lang="en-US" altLang="zh-CN" sz="1050" b="1" dirty="0">
                <a:sym typeface="微软雅黑" panose="020B0503020204020204" charset="-122"/>
              </a:rPr>
              <a:t>Bash</a:t>
            </a:r>
            <a:r>
              <a:rPr lang="en-US" altLang="en-US" sz="1050" b="1" dirty="0">
                <a:sym typeface="微软雅黑" panose="020B0503020204020204" charset="-122"/>
              </a:rPr>
              <a:t> Shell</a:t>
            </a:r>
            <a:r>
              <a:rPr lang="zh-CN" altLang="en-US" sz="1050" b="1" dirty="0">
                <a:sym typeface="微软雅黑" panose="020B0503020204020204" charset="-122"/>
              </a:rPr>
              <a:t>读取并执行</a:t>
            </a:r>
            <a:endParaRPr lang="zh-CN" altLang="en-US" sz="1050" b="1" dirty="0">
              <a:sym typeface="微软雅黑" panose="020B050302020402020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9916" y="2891309"/>
            <a:ext cx="2857956" cy="11684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844" y="3126259"/>
            <a:ext cx="3213100" cy="6985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4471" y="2139351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第一行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1604470" y="2502723"/>
            <a:ext cx="6477646" cy="4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Shell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脚本的第一行最好是以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"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#!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"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开头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,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这个是脚本开始的标记，告诉系统执行使用某个解释器，后面的路径指示具体的路径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3599" y="873929"/>
            <a:ext cx="3256801" cy="13314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04470" y="3085491"/>
            <a:ext cx="774878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第二行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1604469" y="3448863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这行是一个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注释</a:t>
            </a:r>
            <a:endParaRPr lang="zh-CN" altLang="en-US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2867" y="3905592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第三行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602866" y="4268964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一个简单的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输出命令</a:t>
            </a:r>
            <a:endParaRPr lang="zh-CN" altLang="en-US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2866" y="4525427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第四行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602865" y="4888799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$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数字 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0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代表文件名 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代表第一个参数 依次类推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脚本运行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249277" y="2442191"/>
            <a:ext cx="2254449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第二种：脚本独立运行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5249277" y="1568395"/>
            <a:ext cx="3409294" cy="66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bash</a:t>
            </a:r>
            <a:r>
              <a:rPr lang="en-US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  </a:t>
            </a: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 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或者完整路径：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bash   </a:t>
            </a:r>
            <a:r>
              <a:rPr lang="en-GB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/home/bd</a:t>
            </a: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/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249277" y="1231780"/>
            <a:ext cx="3100835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第一种：将脚本作为命令行参数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151"/>
          <p:cNvSpPr>
            <a:spLocks noChangeArrowheads="1"/>
          </p:cNvSpPr>
          <p:nvPr/>
        </p:nvSpPr>
        <p:spPr bwMode="auto">
          <a:xfrm>
            <a:off x="5249277" y="2796420"/>
            <a:ext cx="3409294" cy="13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在脚本第一行添加：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#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！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/bin/bash</a:t>
            </a:r>
            <a:endParaRPr lang="en-US" altLang="zh-CN" sz="11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给脚本添加可执行权限：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100" b="1" dirty="0" err="1">
                <a:solidFill>
                  <a:srgbClr val="6C407D"/>
                </a:solidFill>
                <a:sym typeface="微软雅黑" panose="020B0503020204020204" charset="-122"/>
              </a:rPr>
              <a:t>chmod</a:t>
            </a:r>
            <a:r>
              <a:rPr lang="en-US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   744  </a:t>
            </a:r>
            <a:r>
              <a:rPr lang="en-US" altLang="zh-CN" sz="11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运行：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000" b="1" dirty="0">
                <a:solidFill>
                  <a:srgbClr val="6C407D"/>
                </a:solidFill>
                <a:sym typeface="微软雅黑" panose="020B0503020204020204" charset="-122"/>
              </a:rPr>
              <a:t>./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1" y="1350540"/>
            <a:ext cx="4914900" cy="27940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  <p:bldP spid="151" grpId="0"/>
      <p:bldP spid="1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 dirty="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22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文本传输</a:t>
              </a:r>
              <a:endParaRPr lang="zh-CN" altLang="en-US" sz="14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管道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输入重定向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输出重定向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输出到终端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3507" y="3042872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42489" y="4454716"/>
              <a:ext cx="605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管道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370725" y="3519880"/>
            <a:ext cx="6402550" cy="69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管道可以把一系列命令连接起来，可以将前面的命令的输出作为后面命令的输入。使用管道符  </a:t>
            </a:r>
            <a:r>
              <a:rPr lang="zh-CN" altLang="en-US" sz="1400" b="1" dirty="0">
                <a:solidFill>
                  <a:srgbClr val="F45159"/>
                </a:solidFill>
              </a:rPr>
              <a:t> </a:t>
            </a:r>
            <a:r>
              <a:rPr lang="en-US" altLang="zh-CN" sz="1400" b="1" dirty="0">
                <a:solidFill>
                  <a:srgbClr val="F45159"/>
                </a:solidFill>
              </a:rPr>
              <a:t>|</a:t>
            </a:r>
            <a:r>
              <a:rPr lang="zh-CN" altLang="en-US" sz="1400" b="1" dirty="0">
                <a:solidFill>
                  <a:srgbClr val="F45159"/>
                </a:solidFill>
              </a:rPr>
              <a:t>   </a:t>
            </a:r>
            <a:r>
              <a:rPr lang="zh-CN" altLang="en-US" b="1" dirty="0"/>
              <a:t>来建立一个管道行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管道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" y="1069080"/>
            <a:ext cx="7480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912636" y="2738272"/>
            <a:ext cx="1276986" cy="303011"/>
            <a:chOff x="4128769" y="4421987"/>
            <a:chExt cx="1702648" cy="404014"/>
          </a:xfrm>
        </p:grpSpPr>
        <p:sp>
          <p:nvSpPr>
            <p:cNvPr id="24" name="圆角矩形 23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08141" y="4454716"/>
              <a:ext cx="114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输入重定向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20426" y="3278457"/>
            <a:ext cx="6503147" cy="98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输入重定向是指把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或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可执行程序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的的标准输入重定向到指定的文件中。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也就是输入可以不来自键盘，而是来自一个指定的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文件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。输入重定向主要用于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改变一个命令的的输入源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输入重定向的一般形式为“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 </a:t>
            </a:r>
            <a:r>
              <a:rPr lang="en-US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文件名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”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输入重定向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24" y="1111880"/>
            <a:ext cx="6223000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输出重定向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32" y="941731"/>
            <a:ext cx="5669384" cy="21322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33506" y="3182036"/>
            <a:ext cx="1276986" cy="303011"/>
            <a:chOff x="6463726" y="4421987"/>
            <a:chExt cx="1702648" cy="404014"/>
          </a:xfrm>
        </p:grpSpPr>
        <p:sp>
          <p:nvSpPr>
            <p:cNvPr id="11" name="圆角矩形 10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43098" y="4454716"/>
              <a:ext cx="114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输出重定向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20133" y="3593062"/>
            <a:ext cx="6303733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输出重定向是指把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或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可执行程序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的标准输出或标准错误输出重新定向到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指定文件中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命令中的输出不显示在屏幕上，而是写入到指定的文件中，以便完成以后的问题定位或其他的用途。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输出重定向的一般形式为“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en-US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文件名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”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当然 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是覆盖，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&gt;&gt;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是追加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标准输出   </a:t>
            </a:r>
            <a:r>
              <a:rPr lang="en-GB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echo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11844" y="3771098"/>
            <a:ext cx="6520311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tty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查看当前终端的信息，即挂载的路径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who am </a:t>
            </a:r>
            <a:r>
              <a:rPr lang="en-GB" altLang="zh-CN" sz="105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查看当前用户的登录详细信息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 查看所有终端的登录信息，能显示用户登录名、终端标志、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地址、登录时间、闲置时间、占用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时间、系统的运行时间 和 用户正在执行的程序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输出到终端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5" y="885345"/>
            <a:ext cx="7867130" cy="261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文件传输</a:t>
              </a:r>
              <a:endParaRPr lang="zh-CN" altLang="en-US" sz="14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04685" y="3558536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en-US" altLang="zh-CN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别名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文件打包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04685" y="3960481"/>
            <a:ext cx="1160730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文件压缩与解压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文件链接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COMMONDATA" val="eyJoZGlkIjoiZjM4MzdhZjRhZDNhZGRiMmRmM2VlMDFlNjEzNGE5YzUifQ=="/>
</p:tagLst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4684</Words>
  <Application>WPS 演示</Application>
  <PresentationFormat>全屏显示(16:9)</PresentationFormat>
  <Paragraphs>494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华文细黑</vt:lpstr>
      <vt:lpstr>微软雅黑</vt:lpstr>
      <vt:lpstr>Impact</vt:lpstr>
      <vt:lpstr>时尚中黑简体</vt:lpstr>
      <vt:lpstr>黑体</vt:lpstr>
      <vt:lpstr>方正兰亭超细黑简体</vt:lpstr>
      <vt:lpstr>造字工房悦黑体验版细体</vt:lpstr>
      <vt:lpstr>Gill Sans</vt:lpstr>
      <vt:lpstr>Segoe Print</vt:lpstr>
      <vt:lpstr>Calibri</vt:lpstr>
      <vt:lpstr>Arial Unicode MS</vt:lpstr>
      <vt:lpstr>PMingLiU</vt:lpstr>
      <vt:lpstr>PMingLiU-ExtB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Amistes</cp:lastModifiedBy>
  <cp:revision>51</cp:revision>
  <dcterms:created xsi:type="dcterms:W3CDTF">2016-07-16T02:16:00Z</dcterms:created>
  <dcterms:modified xsi:type="dcterms:W3CDTF">2022-05-30T06:22:26Z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0053AD0FE42C43ACBEFB1ECB26DCF9AC</vt:lpwstr>
  </property>
</Properties>
</file>