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288" r:id="rId3"/>
    <p:sldId id="257" r:id="rId4"/>
    <p:sldId id="258" r:id="rId5"/>
    <p:sldId id="259" r:id="rId6"/>
    <p:sldId id="290" r:id="rId7"/>
    <p:sldId id="291" r:id="rId8"/>
    <p:sldId id="292" r:id="rId9"/>
    <p:sldId id="293" r:id="rId10"/>
    <p:sldId id="295" r:id="rId11"/>
    <p:sldId id="305" r:id="rId12"/>
    <p:sldId id="294" r:id="rId13"/>
    <p:sldId id="289" r:id="rId14"/>
    <p:sldId id="265" r:id="rId15"/>
    <p:sldId id="266" r:id="rId16"/>
    <p:sldId id="296" r:id="rId17"/>
    <p:sldId id="298" r:id="rId18"/>
    <p:sldId id="299" r:id="rId19"/>
    <p:sldId id="307" r:id="rId20"/>
    <p:sldId id="271" r:id="rId21"/>
    <p:sldId id="272" r:id="rId22"/>
    <p:sldId id="304" r:id="rId23"/>
    <p:sldId id="303" r:id="rId24"/>
    <p:sldId id="306" r:id="rId25"/>
    <p:sldId id="277" r:id="rId26"/>
    <p:sldId id="278" r:id="rId27"/>
    <p:sldId id="301" r:id="rId28"/>
    <p:sldId id="308" r:id="rId29"/>
    <p:sldId id="287" r:id="rId3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B6"/>
    <a:srgbClr val="6E4180"/>
    <a:srgbClr val="FFB352"/>
    <a:srgbClr val="F45159"/>
    <a:srgbClr val="E66B6B"/>
    <a:srgbClr val="FFA538"/>
    <a:srgbClr val="6C407D"/>
    <a:srgbClr val="00A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1" autoAdjust="0"/>
    <p:restoredTop sz="95872"/>
  </p:normalViewPr>
  <p:slideViewPr>
    <p:cSldViewPr snapToGrid="0">
      <p:cViewPr varScale="1">
        <p:scale>
          <a:sx n="126" d="100"/>
          <a:sy n="126" d="100"/>
        </p:scale>
        <p:origin x="126" y="138"/>
      </p:cViewPr>
      <p:guideLst>
        <p:guide orient="horz" pos="16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420749" y="80693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t>13:11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zhihu.com/question/246963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143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47843" y="1694254"/>
            <a:ext cx="3619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rgbClr val="6E418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>
                <a:solidFill>
                  <a:srgbClr val="FFB352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8000">
                <a:solidFill>
                  <a:srgbClr val="E66B6B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00A6B6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endParaRPr lang="zh-CN" altLang="en-US" sz="8000" dirty="0">
              <a:solidFill>
                <a:srgbClr val="00A6B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326130" y="3017520"/>
            <a:ext cx="23774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码趣教育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让代码充满乐趣</a:t>
            </a:r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4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endParaRPr lang="zh-CN" altLang="en-US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外键约束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24132"/>
              </p:ext>
            </p:extLst>
          </p:nvPr>
        </p:nvGraphicFramePr>
        <p:xfrm>
          <a:off x="376924" y="1796689"/>
          <a:ext cx="2940438" cy="126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dept_id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beidou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moran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1188249" y="1156219"/>
            <a:ext cx="1276986" cy="303011"/>
            <a:chOff x="1793812" y="4421987"/>
            <a:chExt cx="1702648" cy="404014"/>
          </a:xfrm>
        </p:grpSpPr>
        <p:sp>
          <p:nvSpPr>
            <p:cNvPr id="38" name="圆角矩形 37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75776" y="4450620"/>
              <a:ext cx="784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学生表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935720" y="1179433"/>
            <a:ext cx="1276986" cy="303011"/>
            <a:chOff x="4128769" y="4421987"/>
            <a:chExt cx="1702648" cy="404014"/>
          </a:xfrm>
        </p:grpSpPr>
        <p:sp>
          <p:nvSpPr>
            <p:cNvPr id="41" name="圆角矩形 40"/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587677" y="4473152"/>
              <a:ext cx="784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学院表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87368"/>
              </p:ext>
            </p:extLst>
          </p:nvPr>
        </p:nvGraphicFramePr>
        <p:xfrm>
          <a:off x="5603683" y="1885819"/>
          <a:ext cx="2113538" cy="11905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8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dept_id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理学院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计算机学院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直线箭头连接符 4"/>
          <p:cNvCxnSpPr>
            <a:cxnSpLocks/>
            <a:stCxn id="2" idx="3"/>
          </p:cNvCxnSpPr>
          <p:nvPr/>
        </p:nvCxnSpPr>
        <p:spPr>
          <a:xfrm>
            <a:off x="3317362" y="2428503"/>
            <a:ext cx="2297105" cy="65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cxnSpLocks/>
            <a:endCxn id="3" idx="1"/>
          </p:cNvCxnSpPr>
          <p:nvPr/>
        </p:nvCxnSpPr>
        <p:spPr>
          <a:xfrm flipV="1">
            <a:off x="3311970" y="2481116"/>
            <a:ext cx="2291713" cy="345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83767" y="3915321"/>
            <a:ext cx="6742725" cy="54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每个学生都有一个学院，当学生还在这个学院时，学院是不能够撤销的。</a:t>
            </a: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但是二者不在同一个表中，因为为了约束学院表格不能随便撤销，可以在学生表上添加外键约束</a:t>
            </a: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29029" y="1080264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75776" y="4450620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约束对象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832559" y="1080264"/>
            <a:ext cx="1276986" cy="303011"/>
            <a:chOff x="4128769" y="4421987"/>
            <a:chExt cx="1702648" cy="404014"/>
          </a:xfrm>
        </p:grpSpPr>
        <p:sp>
          <p:nvSpPr>
            <p:cNvPr id="24" name="圆角矩形 23"/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510733" y="4460643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创建条件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36090" y="1101739"/>
            <a:ext cx="1276986" cy="303011"/>
            <a:chOff x="6463726" y="4421987"/>
            <a:chExt cx="1702648" cy="404014"/>
          </a:xfrm>
        </p:grpSpPr>
        <p:sp>
          <p:nvSpPr>
            <p:cNvPr id="27" name="圆角矩形 26"/>
            <p:cNvSpPr/>
            <p:nvPr/>
          </p:nvSpPr>
          <p:spPr>
            <a:xfrm>
              <a:off x="6463726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FFC165"/>
                </a:gs>
                <a:gs pos="0">
                  <a:srgbClr val="FF9A05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53330" y="4466099"/>
              <a:ext cx="1323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查看所有外键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539" y="2540597"/>
            <a:ext cx="1309980" cy="303011"/>
            <a:chOff x="8798682" y="4421987"/>
            <a:chExt cx="1702648" cy="404014"/>
          </a:xfrm>
        </p:grpSpPr>
        <p:sp>
          <p:nvSpPr>
            <p:cNvPr id="30" name="圆角矩形 29"/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167822" y="4454716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添加格式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215674" y="1564829"/>
            <a:ext cx="1663965" cy="691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之前讲到的约束，都是表内约束自身，而</a:t>
            </a:r>
            <a:r>
              <a:rPr lang="zh-CN" altLang="en-US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外键约束约束其他表</a:t>
            </a:r>
            <a:endParaRPr lang="zh-CN" altLang="en-US" sz="1015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09300" y="1562115"/>
            <a:ext cx="1942737" cy="89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数据表的存储引擎只能为</a:t>
            </a:r>
            <a:r>
              <a:rPr lang="en-GB" altLang="zh-CN" sz="9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InnoDB</a:t>
            </a:r>
            <a:endParaRPr lang="en-GB" altLang="zh-CN" sz="9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外键列和参照列</a:t>
            </a:r>
            <a:r>
              <a:rPr lang="zh-CN" altLang="en-US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数据类型一致</a:t>
            </a: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外键必须</a:t>
            </a:r>
            <a:r>
              <a:rPr lang="zh-CN" altLang="en-US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关联到键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上面去</a:t>
            </a: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外键在名在数据库要</a:t>
            </a:r>
            <a:r>
              <a:rPr lang="zh-CN" altLang="en-US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唯一</a:t>
            </a:r>
            <a:endParaRPr lang="zh-CN" altLang="en-US" sz="1015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88368" y="1559059"/>
            <a:ext cx="3727444" cy="152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9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SELECT</a:t>
            </a:r>
          </a:p>
          <a:p>
            <a:pPr>
              <a:lnSpc>
                <a:spcPct val="150000"/>
              </a:lnSpc>
            </a:pP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CONSTRAINT_NAME</a:t>
            </a:r>
          </a:p>
          <a:p>
            <a:pPr>
              <a:lnSpc>
                <a:spcPct val="150000"/>
              </a:lnSpc>
            </a:pPr>
            <a:r>
              <a:rPr lang="en-GB" altLang="zh-CN" sz="9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FROM</a:t>
            </a:r>
          </a:p>
          <a:p>
            <a:pPr>
              <a:lnSpc>
                <a:spcPct val="150000"/>
              </a:lnSpc>
            </a:pP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INFORMATION_SCHEMA.KEY_COLUMN_USAGE</a:t>
            </a:r>
          </a:p>
          <a:p>
            <a:pPr>
              <a:lnSpc>
                <a:spcPct val="150000"/>
              </a:lnSpc>
            </a:pPr>
            <a:r>
              <a:rPr lang="en-GB" altLang="zh-CN" sz="9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WHERE</a:t>
            </a:r>
          </a:p>
          <a:p>
            <a:pPr>
              <a:lnSpc>
                <a:spcPct val="150000"/>
              </a:lnSpc>
            </a:pP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	CONSTRAINT_SCHEMA = </a:t>
            </a: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'</a:t>
            </a:r>
            <a:r>
              <a:rPr lang="en-GB" altLang="zh-CN" sz="9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mydb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'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  </a:t>
            </a:r>
            <a:r>
              <a:rPr lang="en-GB" altLang="zh-CN" sz="9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AND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CONSTRAINT_NAME != </a:t>
            </a: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'PRIMARY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';</a:t>
            </a:r>
            <a:endParaRPr lang="zh-CN" altLang="en-US" sz="101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6824" y="3025162"/>
            <a:ext cx="7254336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9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ALTER TABLE </a:t>
            </a:r>
            <a:r>
              <a:rPr lang="en-GB" altLang="zh-CN" sz="9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yourtablename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#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需要添加外键的表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</a:t>
            </a:r>
            <a:r>
              <a:rPr lang="zh-CN" altLang="en-US" sz="9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9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ADD </a:t>
            </a:r>
            <a:r>
              <a:rPr lang="en-GB" altLang="zh-CN" sz="9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[CONSTRAINT </a:t>
            </a:r>
            <a:r>
              <a:rPr lang="zh-CN" altLang="en-US" sz="9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外键名</a:t>
            </a:r>
            <a:r>
              <a:rPr lang="en-US" altLang="zh-CN" sz="9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] </a:t>
            </a:r>
            <a:r>
              <a:rPr lang="en-GB" altLang="zh-CN" sz="9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FOREIGN KEY </a:t>
            </a:r>
            <a:r>
              <a:rPr lang="en-GB" altLang="zh-CN" sz="9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[id] </a:t>
            </a: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(</a:t>
            </a:r>
            <a:r>
              <a:rPr lang="en-GB" altLang="zh-CN" sz="9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index_col_name</a:t>
            </a: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, ...)</a:t>
            </a:r>
          </a:p>
          <a:p>
            <a:pPr>
              <a:lnSpc>
                <a:spcPct val="150000"/>
              </a:lnSpc>
            </a:pP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</a:t>
            </a:r>
            <a:r>
              <a:rPr lang="en-GB" altLang="zh-CN" sz="9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REFERENCES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9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tbl_name</a:t>
            </a: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zh-CN" altLang="en-US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(</a:t>
            </a:r>
            <a:r>
              <a:rPr lang="en-GB" altLang="zh-CN" sz="9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index_col_name</a:t>
            </a: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, ...)</a:t>
            </a:r>
          </a:p>
          <a:p>
            <a:pPr>
              <a:lnSpc>
                <a:spcPct val="150000"/>
              </a:lnSpc>
            </a:pPr>
            <a:r>
              <a:rPr lang="en-GB" altLang="zh-CN" sz="9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[ON DELETE </a:t>
            </a:r>
            <a:r>
              <a:rPr lang="en-GB" altLang="zh-CN" sz="9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{CASCADE | SET NULL | NO ACTION | RESTRICT}</a:t>
            </a:r>
            <a:r>
              <a:rPr lang="en-GB" altLang="zh-CN" sz="9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]   </a:t>
            </a:r>
            <a:r>
              <a:rPr lang="en-GB" altLang="zh-CN" sz="9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zh-CN" altLang="en-GB" sz="9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级联删除</a:t>
            </a:r>
            <a:endParaRPr lang="en-GB" altLang="zh-CN" sz="9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>
              <a:lnSpc>
                <a:spcPct val="150000"/>
              </a:lnSpc>
            </a:pPr>
            <a:r>
              <a:rPr lang="en-GB" altLang="zh-CN" sz="9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[ON UPDATE </a:t>
            </a:r>
            <a:r>
              <a:rPr lang="en-GB" altLang="zh-CN" sz="9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{CASCADE | SET NULL | NO ACTION | RESTRICT}</a:t>
            </a:r>
            <a:r>
              <a:rPr lang="en-GB" altLang="zh-CN" sz="9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]   </a:t>
            </a:r>
            <a:r>
              <a:rPr lang="zh-CN" altLang="en-GB" sz="9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级联更新</a:t>
            </a:r>
            <a:endParaRPr lang="en-GB" altLang="zh-CN" sz="9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9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CASCADE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删除包含与已删除键值有参照关系的所有记录</a:t>
            </a: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9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SET NULL  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修改包含与已删除键值有参照关系的所有记录，使用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NULL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值替换（只能用于已标记为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NOT NULL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的字段）</a:t>
            </a: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9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RESTRICT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拒绝删除要求，直到使用删除键值的辅助表被手工删除，并且没有参照时</a:t>
            </a: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(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这是默认设置，也是最安全的设置</a:t>
            </a: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zh-CN" sz="9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9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NO ACTION 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啥也不做</a:t>
            </a:r>
            <a:endParaRPr lang="zh-CN" altLang="en-US" sz="101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外键约束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8584" y="1810708"/>
            <a:ext cx="4223299" cy="1585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字段添加唯一约束之后，该字段的值不重复，也就是该字段的值在该表中唯一</a:t>
            </a:r>
            <a:r>
              <a:rPr lang="en-US" altLang="zh-CN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unique key </a:t>
            </a: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删除父表元素时报错</a:t>
            </a:r>
          </a:p>
          <a:p>
            <a:pPr algn="ctr">
              <a:lnSpc>
                <a:spcPct val="150000"/>
              </a:lnSpc>
            </a:pP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DELETE FROM `</a:t>
            </a:r>
            <a:r>
              <a:rPr lang="en-GB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department</a:t>
            </a: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` WHERE `</a:t>
            </a:r>
            <a:r>
              <a:rPr lang="en-GB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id</a:t>
            </a: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`=</a:t>
            </a:r>
            <a:r>
              <a:rPr lang="en-GB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</a:t>
            </a: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当存在外键关联时，默认是不允许删除的，这样来保证数据的完整性</a:t>
            </a:r>
            <a:endParaRPr lang="en-GB" altLang="zh-CN" sz="11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外键约束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117" y="1607178"/>
            <a:ext cx="4798505" cy="218304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311741" y="1324270"/>
            <a:ext cx="1276986" cy="303011"/>
            <a:chOff x="4128769" y="4421987"/>
            <a:chExt cx="1702648" cy="404014"/>
          </a:xfrm>
        </p:grpSpPr>
        <p:sp>
          <p:nvSpPr>
            <p:cNvPr id="9" name="圆角矩形 8"/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10733" y="4460643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外键约束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约束总结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5516" y="2063919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800" b="1" dirty="0"/>
              <a:t>本节所提到的内容都是约束，即对表数据的约束，</a:t>
            </a:r>
            <a:endParaRPr kumimoji="1" lang="en-US" altLang="zh-CN" sz="1800" b="1" dirty="0"/>
          </a:p>
          <a:p>
            <a:pPr algn="ctr"/>
            <a:r>
              <a:rPr kumimoji="1" lang="zh-CN" altLang="en-US" sz="1800" b="1" dirty="0"/>
              <a:t>除了外键约束，其他的都是对表自身数据的约束，外键约束是对其他表的约束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表关系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一对一关系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FA5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一对多关系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noProof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多对多关系</a:t>
            </a:r>
            <a:endParaRPr lang="zh-CN" altLang="en-US" sz="1000" b="1" kern="0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表关系</a:t>
            </a:r>
          </a:p>
        </p:txBody>
      </p:sp>
      <p:sp>
        <p:nvSpPr>
          <p:cNvPr id="113" name="文本框 94"/>
          <p:cNvSpPr txBox="1"/>
          <p:nvPr/>
        </p:nvSpPr>
        <p:spPr>
          <a:xfrm>
            <a:off x="1491132" y="1341700"/>
            <a:ext cx="239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B850"/>
                </a:solidFill>
                <a:latin typeface="微软雅黑" panose="020B0503020204020204" charset="-122"/>
                <a:ea typeface="微软雅黑" panose="020B0503020204020204" charset="-122"/>
              </a:rPr>
              <a:t>表关系概念</a:t>
            </a:r>
          </a:p>
        </p:txBody>
      </p:sp>
      <p:sp>
        <p:nvSpPr>
          <p:cNvPr id="196" name="文本框 113"/>
          <p:cNvSpPr txBox="1"/>
          <p:nvPr/>
        </p:nvSpPr>
        <p:spPr>
          <a:xfrm>
            <a:off x="1491132" y="1747614"/>
            <a:ext cx="5103845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这里所谓的关系，指的是数据在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逻辑上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人赋予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的关系。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比如：每一人用户表里面存放用户的重要信息， 再定一个用户信息详细表，用来存放用户的详细信息，这个详细信息表就是用户表的就存在一个一对一的关系</a:t>
            </a:r>
          </a:p>
        </p:txBody>
      </p:sp>
      <p:sp>
        <p:nvSpPr>
          <p:cNvPr id="93" name="文本框 77"/>
          <p:cNvSpPr txBox="1"/>
          <p:nvPr/>
        </p:nvSpPr>
        <p:spPr>
          <a:xfrm>
            <a:off x="1829874" y="3147094"/>
            <a:ext cx="171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663A77"/>
                </a:solidFill>
                <a:latin typeface="微软雅黑" panose="020B0503020204020204" charset="-122"/>
                <a:ea typeface="微软雅黑" panose="020B0503020204020204" charset="-122"/>
              </a:rPr>
              <a:t>关系分类</a:t>
            </a:r>
          </a:p>
        </p:txBody>
      </p:sp>
      <p:sp>
        <p:nvSpPr>
          <p:cNvPr id="94" name="文本框 113"/>
          <p:cNvSpPr txBox="1"/>
          <p:nvPr/>
        </p:nvSpPr>
        <p:spPr>
          <a:xfrm>
            <a:off x="1491132" y="3616247"/>
            <a:ext cx="5394860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一对一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关系： 如用户表对应用户的详细信息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一对多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关系： 如一个学院当中，有若干学生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多对多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关系： 如课程和学生之间，一个课程有很多学生，一个学生对应很多课程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3" grpId="0"/>
      <p:bldP spid="196" grpId="0"/>
      <p:bldP spid="93" grpId="0"/>
      <p:bldP spid="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一对多关系</a:t>
            </a:r>
          </a:p>
        </p:txBody>
      </p:sp>
      <p:sp>
        <p:nvSpPr>
          <p:cNvPr id="110" name="文本框 63"/>
          <p:cNvSpPr txBox="1"/>
          <p:nvPr/>
        </p:nvSpPr>
        <p:spPr>
          <a:xfrm>
            <a:off x="5660741" y="1276699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1ACBE"/>
                </a:solidFill>
                <a:latin typeface="微软雅黑" panose="020B0503020204020204" charset="-122"/>
                <a:ea typeface="微软雅黑" panose="020B0503020204020204" charset="-122"/>
              </a:rPr>
              <a:t>一对多关系</a:t>
            </a:r>
          </a:p>
        </p:txBody>
      </p:sp>
      <p:sp>
        <p:nvSpPr>
          <p:cNvPr id="197" name="文本框 113"/>
          <p:cNvSpPr txBox="1"/>
          <p:nvPr/>
        </p:nvSpPr>
        <p:spPr>
          <a:xfrm>
            <a:off x="4879910" y="1655959"/>
            <a:ext cx="3583687" cy="158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一对多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多对一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是一个概念，指的是一个实体的某个数据与另外一个实体的多个数据有关联关系。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学校中一个学院可以有很多的学生，而一个学生只属于某一个学院（通常情况下），学院与学生之间的关系就是一对多的关系，通过外键关联来实现这种关系。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3" y="1005797"/>
            <a:ext cx="3275045" cy="3969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一对一关系</a:t>
            </a:r>
          </a:p>
        </p:txBody>
      </p:sp>
      <p:sp>
        <p:nvSpPr>
          <p:cNvPr id="110" name="文本框 63"/>
          <p:cNvSpPr txBox="1"/>
          <p:nvPr/>
        </p:nvSpPr>
        <p:spPr>
          <a:xfrm>
            <a:off x="5660741" y="1276699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一对一关系</a:t>
            </a:r>
          </a:p>
        </p:txBody>
      </p:sp>
      <p:sp>
        <p:nvSpPr>
          <p:cNvPr id="197" name="文本框 113"/>
          <p:cNvSpPr txBox="1"/>
          <p:nvPr/>
        </p:nvSpPr>
        <p:spPr>
          <a:xfrm>
            <a:off x="4572000" y="1655959"/>
            <a:ext cx="4281537" cy="183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一对一关系，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指的是一个实体的某个数据与另外一个实体的一个数据有关联关系。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学生表中有学号、姓名、学院，但学生还有些比如电话，家庭住址等比较私密的信息，这些信息不会放在学生表当中，会新建一个学生的详细信息表来存放。这时的学生表和学生的详细信息表两者的关系就是一对一的关系，因为一个学生只有一条详细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94" y="1276699"/>
            <a:ext cx="4517506" cy="3229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多对多关系</a:t>
            </a:r>
          </a:p>
        </p:txBody>
      </p:sp>
      <p:sp>
        <p:nvSpPr>
          <p:cNvPr id="110" name="文本框 63"/>
          <p:cNvSpPr txBox="1"/>
          <p:nvPr/>
        </p:nvSpPr>
        <p:spPr>
          <a:xfrm>
            <a:off x="5660741" y="1276699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多对多关系</a:t>
            </a:r>
          </a:p>
        </p:txBody>
      </p:sp>
      <p:sp>
        <p:nvSpPr>
          <p:cNvPr id="197" name="文本框 113"/>
          <p:cNvSpPr txBox="1"/>
          <p:nvPr/>
        </p:nvSpPr>
        <p:spPr>
          <a:xfrm>
            <a:off x="4572000" y="1655959"/>
            <a:ext cx="4281537" cy="234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多对多关系，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一个实体的数据对应另外一个实体的多个数据，另外实体的数据也同样对应当前实体的多个数据。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学生要报名选修课，一个学生可以报名多门课程，一个课程有很多的学生报名，那么学生表和课程表两者就形成了多对多关系。对于多对多关系，需要创建第三张关系表，关系表中通过外键加主键的形式实现这种关系。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这里需要注意的是，在多对多关系中，我们常用中间表来表示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94" y="1736649"/>
            <a:ext cx="4517506" cy="2186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多对多关系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218527"/>
            <a:ext cx="7988300" cy="486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上节课重点回顾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314703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6" name="任意多边形 5"/>
          <p:cNvSpPr/>
          <p:nvPr/>
        </p:nvSpPr>
        <p:spPr>
          <a:xfrm>
            <a:off x="4738065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7" name="任意多边形 6"/>
          <p:cNvSpPr/>
          <p:nvPr/>
        </p:nvSpPr>
        <p:spPr>
          <a:xfrm>
            <a:off x="3314703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8" name="任意多边形 7"/>
          <p:cNvSpPr/>
          <p:nvPr/>
        </p:nvSpPr>
        <p:spPr>
          <a:xfrm>
            <a:off x="4738065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137465" y="1731691"/>
            <a:ext cx="2112848" cy="546242"/>
            <a:chOff x="1258030" y="3593783"/>
            <a:chExt cx="2139699" cy="728323"/>
          </a:xfrm>
        </p:grpSpPr>
        <p:sp>
          <p:nvSpPr>
            <p:cNvPr id="10" name="文本框 9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Mysql</a:t>
              </a:r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介绍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概念，关系数据库概念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32728" y="1731691"/>
            <a:ext cx="2219589" cy="546242"/>
            <a:chOff x="1258030" y="3593783"/>
            <a:chExt cx="2139699" cy="728323"/>
          </a:xfrm>
        </p:grpSpPr>
        <p:sp>
          <p:nvSpPr>
            <p:cNvPr id="14" name="文本框 13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数据库基本操作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创建、删除、使用数据库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37465" y="3065190"/>
            <a:ext cx="2112848" cy="546242"/>
            <a:chOff x="1258030" y="3593783"/>
            <a:chExt cx="2139699" cy="728323"/>
          </a:xfrm>
        </p:grpSpPr>
        <p:sp>
          <p:nvSpPr>
            <p:cNvPr id="18" name="文本框 17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表数据的增删改查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增、删、改、查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32728" y="3065191"/>
            <a:ext cx="2219589" cy="700131"/>
            <a:chOff x="1258030" y="3593783"/>
            <a:chExt cx="2139699" cy="933508"/>
          </a:xfrm>
        </p:grpSpPr>
        <p:sp>
          <p:nvSpPr>
            <p:cNvPr id="22" name="文本框 21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表操作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38395" y="3993811"/>
              <a:ext cx="1915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查看数据表、创建表、删除表、修改表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12943" y="3268546"/>
            <a:ext cx="295264" cy="359899"/>
            <a:chOff x="3683997" y="856343"/>
            <a:chExt cx="576394" cy="702571"/>
          </a:xfrm>
          <a:solidFill>
            <a:srgbClr val="01ACBE"/>
          </a:solidFill>
        </p:grpSpPr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3683997" y="856343"/>
              <a:ext cx="576394" cy="702571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27" name="Freeform 35"/>
            <p:cNvSpPr>
              <a:spLocks noEditPoints="1"/>
            </p:cNvSpPr>
            <p:nvPr/>
          </p:nvSpPr>
          <p:spPr bwMode="auto">
            <a:xfrm>
              <a:off x="3765921" y="1015436"/>
              <a:ext cx="412546" cy="433758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18094" y="1938120"/>
            <a:ext cx="345848" cy="320930"/>
            <a:chOff x="7903081" y="894379"/>
            <a:chExt cx="675141" cy="626498"/>
          </a:xfrm>
          <a:solidFill>
            <a:srgbClr val="E87071"/>
          </a:solidFill>
        </p:grpSpPr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7990491" y="894379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>
              <a:off x="8242846" y="1021288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1" name="Freeform 38"/>
            <p:cNvSpPr>
              <a:spLocks noEditPoints="1"/>
            </p:cNvSpPr>
            <p:nvPr/>
          </p:nvSpPr>
          <p:spPr bwMode="auto">
            <a:xfrm>
              <a:off x="7903081" y="1114915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86112" y="1913170"/>
            <a:ext cx="366269" cy="359899"/>
            <a:chOff x="5037571" y="856343"/>
            <a:chExt cx="715006" cy="702571"/>
          </a:xfrm>
          <a:solidFill>
            <a:srgbClr val="FFB850"/>
          </a:solidFill>
        </p:grpSpPr>
        <p:sp>
          <p:nvSpPr>
            <p:cNvPr id="33" name="Freeform 39"/>
            <p:cNvSpPr/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4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5" name="Freeform 41"/>
            <p:cNvSpPr/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18094" y="3273390"/>
            <a:ext cx="363271" cy="343038"/>
            <a:chOff x="6460269" y="872801"/>
            <a:chExt cx="709154" cy="669655"/>
          </a:xfrm>
          <a:solidFill>
            <a:srgbClr val="7D4793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9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90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数据库三范式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第一范式</a:t>
            </a:r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-1NF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385342" y="1210198"/>
            <a:ext cx="6573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第一范式（</a:t>
            </a:r>
            <a:r>
              <a:rPr lang="en-US" altLang="zh-CN" sz="1600" b="1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r>
              <a:rPr lang="en-GB" altLang="zh-CN" sz="1600" b="1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-GB" sz="1600" b="1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）：</a:t>
            </a:r>
            <a:r>
              <a:rPr lang="zh-CN" altLang="en-US" sz="1600" b="1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符合</a:t>
            </a:r>
            <a:r>
              <a:rPr lang="en-US" altLang="zh-CN" sz="1600" b="1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r>
              <a:rPr lang="en-GB" altLang="zh-CN" sz="1600" b="1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-US" sz="1600" b="1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的关系中的每个属性都不可再分。</a:t>
            </a:r>
            <a:r>
              <a:rPr lang="en-US" altLang="zh-CN" sz="1600" b="1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r>
              <a:rPr lang="en-GB" altLang="zh-CN" sz="1600" b="1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-US" sz="1600" b="1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是所有关系型数据库的最基本要求</a:t>
            </a:r>
            <a:endParaRPr lang="en-US" altLang="zh-CN" sz="1600" b="1" dirty="0">
              <a:solidFill>
                <a:srgbClr val="0070C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endParaRPr lang="en-US" altLang="zh-CN" sz="1600" b="1" dirty="0">
              <a:solidFill>
                <a:srgbClr val="0070C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简单来说，就是不能出现多个表头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77" y="2571750"/>
            <a:ext cx="4572000" cy="96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77" y="4233038"/>
            <a:ext cx="4572000" cy="698500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5" idx="2"/>
            <a:endCxn id="7" idx="0"/>
          </p:cNvCxnSpPr>
          <p:nvPr/>
        </p:nvCxnSpPr>
        <p:spPr>
          <a:xfrm>
            <a:off x="4672177" y="3536950"/>
            <a:ext cx="0" cy="696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792348" y="4943445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/>
              <a:t>图片来自网络，侵权联系删除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第二范式</a:t>
            </a:r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-2NF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385342" y="1210198"/>
            <a:ext cx="6573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第二范式（</a:t>
            </a:r>
            <a:r>
              <a:rPr lang="en-US" altLang="zh-CN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  <a:r>
              <a:rPr lang="en-GB" altLang="zh-CN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-GB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）：</a:t>
            </a:r>
            <a:r>
              <a:rPr lang="en-GB" altLang="zh-CN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2NF</a:t>
            </a:r>
            <a:r>
              <a:rPr lang="zh-CN" altLang="en-US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</a:t>
            </a:r>
            <a:r>
              <a:rPr lang="en-US" altLang="zh-CN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r>
              <a:rPr lang="en-GB" altLang="zh-CN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-US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的基础之上，消除了非主属性对于码的部分函数依赖</a:t>
            </a:r>
            <a:endParaRPr lang="en-US" altLang="zh-CN" sz="1600" b="1" dirty="0">
              <a:solidFill>
                <a:srgbClr val="6E418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endParaRPr lang="en-US" altLang="zh-CN" sz="1600" b="1" dirty="0">
              <a:solidFill>
                <a:srgbClr val="6E418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zh-CN" altLang="en-US" sz="1600" b="1" dirty="0">
                <a:solidFill>
                  <a:srgbClr val="6E418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简单来说，只能描述一个对象（主键），其它列名（副键）与对象之间相互完全依赖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92348" y="4943445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/>
              <a:t>图片来自网络，侵权联系删除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0" y="2571750"/>
            <a:ext cx="4191000" cy="2209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89" y="2602019"/>
            <a:ext cx="3271805" cy="2149261"/>
          </a:xfrm>
          <a:prstGeom prst="rect">
            <a:avLst/>
          </a:prstGeom>
        </p:spPr>
      </p:pic>
      <p:cxnSp>
        <p:nvCxnSpPr>
          <p:cNvPr id="5" name="直线箭头连接符 4"/>
          <p:cNvCxnSpPr>
            <a:stCxn id="3" idx="3"/>
            <a:endCxn id="10" idx="1"/>
          </p:cNvCxnSpPr>
          <p:nvPr/>
        </p:nvCxnSpPr>
        <p:spPr>
          <a:xfrm>
            <a:off x="4423630" y="3676650"/>
            <a:ext cx="1211580" cy="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第三范式</a:t>
            </a:r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-3NF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99091" y="1054812"/>
            <a:ext cx="8745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第三范式（</a:t>
            </a:r>
            <a:r>
              <a:rPr lang="en-US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  <a:r>
              <a:rPr lang="en-GB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-GB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）：</a:t>
            </a:r>
            <a:r>
              <a:rPr lang="en-GB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3NF</a:t>
            </a:r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在</a:t>
            </a:r>
            <a:r>
              <a:rPr lang="en-US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  <a:r>
              <a:rPr lang="en-GB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NF</a:t>
            </a:r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的基础之上，消除了非主属性对于码的传递函数依赖</a:t>
            </a:r>
            <a:endParaRPr lang="en-US" altLang="zh-CN" sz="1600" b="1" dirty="0">
              <a:solidFill>
                <a:srgbClr val="00A6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pPr algn="ctr"/>
            <a:endParaRPr lang="en-US" altLang="zh-CN" sz="1600" b="1" dirty="0">
              <a:solidFill>
                <a:srgbClr val="00A6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简单的说，所有的非主属性只在整个数据库里面出现一次，副键与副键之间，不能存在依赖关系</a:t>
            </a:r>
            <a:endParaRPr lang="en-US" altLang="zh-CN" sz="1600" b="1" dirty="0">
              <a:solidFill>
                <a:srgbClr val="00A6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pPr algn="ctr"/>
            <a:endParaRPr lang="en-US" altLang="zh-CN" sz="1600" b="1" dirty="0">
              <a:solidFill>
                <a:srgbClr val="00A6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范式的作用是尽可能避免数据的冗余和插入</a:t>
            </a:r>
            <a:r>
              <a:rPr lang="en-US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/</a:t>
            </a:r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删除</a:t>
            </a:r>
            <a:r>
              <a:rPr lang="en-US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/</a:t>
            </a:r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更新的异常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92348" y="4943445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/>
              <a:t>图片来自网络，侵权联系删除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3" y="2757878"/>
            <a:ext cx="3035300" cy="1993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62" y="2565126"/>
            <a:ext cx="2984500" cy="2378134"/>
          </a:xfrm>
          <a:prstGeom prst="rect">
            <a:avLst/>
          </a:prstGeom>
        </p:spPr>
      </p:pic>
      <p:cxnSp>
        <p:nvCxnSpPr>
          <p:cNvPr id="20" name="直线箭头连接符 19"/>
          <p:cNvCxnSpPr>
            <a:stCxn id="16" idx="3"/>
            <a:endCxn id="18" idx="1"/>
          </p:cNvCxnSpPr>
          <p:nvPr/>
        </p:nvCxnSpPr>
        <p:spPr>
          <a:xfrm>
            <a:off x="3551723" y="3754828"/>
            <a:ext cx="15436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事务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68922" y="1046250"/>
            <a:ext cx="9075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数据库事务</a:t>
            </a:r>
            <a:r>
              <a:rPr lang="en-US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(</a:t>
            </a:r>
            <a:r>
              <a:rPr lang="en-GB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transaction)</a:t>
            </a:r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是访问并可能操作各种数据项的一个数据库操作序列，这些操作要么全部执行</a:t>
            </a:r>
            <a:r>
              <a:rPr lang="en-US" altLang="zh-CN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,</a:t>
            </a:r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要么全部不执行，是一个不可分割的工作单位。</a:t>
            </a:r>
            <a:endParaRPr lang="en-US" altLang="zh-CN" sz="1600" b="1" dirty="0">
              <a:solidFill>
                <a:srgbClr val="00A6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endParaRPr lang="en-US" altLang="zh-CN" sz="1600" b="1" dirty="0">
              <a:solidFill>
                <a:srgbClr val="00A6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zh-CN" altLang="en-US" sz="1600" b="1" dirty="0">
                <a:solidFill>
                  <a:srgbClr val="00A6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简单来说：几个操作是绑定在一起的，要么都做完，要么一个都不做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92348" y="4943445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00" dirty="0"/>
              <a:t>图片来自网络，侵权联系删除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96" y="2261995"/>
            <a:ext cx="3825985" cy="2773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视图</a:t>
              </a: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视图概念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A7B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 创建视图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视图介绍</a:t>
            </a:r>
          </a:p>
        </p:txBody>
      </p:sp>
      <p:grpSp>
        <p:nvGrpSpPr>
          <p:cNvPr id="152" name="组合 151"/>
          <p:cNvGrpSpPr/>
          <p:nvPr/>
        </p:nvGrpSpPr>
        <p:grpSpPr>
          <a:xfrm>
            <a:off x="2648585" y="1900555"/>
            <a:ext cx="4834890" cy="1469109"/>
            <a:chOff x="3776606" y="2004244"/>
            <a:chExt cx="6446400" cy="1285265"/>
          </a:xfrm>
        </p:grpSpPr>
        <p:sp>
          <p:nvSpPr>
            <p:cNvPr id="153" name="文本框 152"/>
            <p:cNvSpPr txBox="1"/>
            <p:nvPr/>
          </p:nvSpPr>
          <p:spPr>
            <a:xfrm>
              <a:off x="3776606" y="2004244"/>
              <a:ext cx="1923123" cy="294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视图的作用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3776606" y="2455649"/>
              <a:ext cx="6446400" cy="833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b="1" dirty="0">
                  <a:latin typeface="微软雅黑" panose="020B0503020204020204" charset="-122"/>
                  <a:ea typeface="微软雅黑" panose="020B0503020204020204" charset="-122"/>
                </a:rPr>
                <a:t>三范式让表查询变得复杂，对于常用的数据查询，反复写复杂的查询语句十分不方便，因此可以创建一个虚拟的表（不存数据），这个虚拟表的数据来源于数据库中存在的其他表，虚拟表的数据来源就在定义时给定</a:t>
              </a: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基本思路介绍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455675" y="3967164"/>
            <a:ext cx="3547158" cy="1060017"/>
            <a:chOff x="3776606" y="2004244"/>
            <a:chExt cx="4729545" cy="1413353"/>
          </a:xfrm>
        </p:grpSpPr>
        <p:sp>
          <p:nvSpPr>
            <p:cNvPr id="144" name="文本框 143"/>
            <p:cNvSpPr txBox="1"/>
            <p:nvPr/>
          </p:nvSpPr>
          <p:spPr>
            <a:xfrm>
              <a:off x="3776606" y="2004244"/>
              <a:ext cx="1923123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创建视图</a:t>
              </a: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776606" y="2391678"/>
              <a:ext cx="4729545" cy="102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100" b="1" dirty="0">
                  <a:solidFill>
                    <a:srgbClr val="00A6B6"/>
                  </a:solidFill>
                  <a:latin typeface="微软雅黑" panose="020B0503020204020204" charset="-122"/>
                  <a:ea typeface="微软雅黑" panose="020B0503020204020204" charset="-122"/>
                </a:rPr>
                <a:t>CREATE</a:t>
              </a:r>
              <a:r>
                <a:rPr lang="en-GB" altLang="zh-CN" sz="110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100" b="1" dirty="0">
                  <a:solidFill>
                    <a:srgbClr val="FFB352"/>
                  </a:solidFill>
                  <a:latin typeface="微软雅黑" panose="020B0503020204020204" charset="-122"/>
                  <a:ea typeface="微软雅黑" panose="020B0503020204020204" charset="-122"/>
                </a:rPr>
                <a:t>[OR REPLACE] </a:t>
              </a:r>
            </a:p>
            <a:p>
              <a:pPr algn="just"/>
              <a:r>
                <a:rPr lang="en-GB" altLang="zh-CN" sz="1100" b="1" dirty="0">
                  <a:latin typeface="微软雅黑" panose="020B0503020204020204" charset="-122"/>
                  <a:ea typeface="微软雅黑" panose="020B0503020204020204" charset="-122"/>
                </a:rPr>
                <a:t>    </a:t>
              </a:r>
              <a:r>
                <a:rPr lang="en-GB" altLang="zh-CN" sz="1100" b="1" dirty="0">
                  <a:solidFill>
                    <a:srgbClr val="00A6B6"/>
                  </a:solidFill>
                  <a:latin typeface="微软雅黑" panose="020B0503020204020204" charset="-122"/>
                  <a:ea typeface="微软雅黑" panose="020B0503020204020204" charset="-122"/>
                </a:rPr>
                <a:t>VIEW</a:t>
              </a:r>
              <a:r>
                <a:rPr lang="en-GB" altLang="zh-CN" sz="110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1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view_name</a:t>
              </a:r>
              <a:r>
                <a:rPr lang="en-GB" altLang="zh-CN" sz="11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100" b="1" dirty="0">
                  <a:solidFill>
                    <a:srgbClr val="FFB352"/>
                  </a:solidFill>
                  <a:latin typeface="微软雅黑" panose="020B0503020204020204" charset="-122"/>
                  <a:ea typeface="微软雅黑" panose="020B0503020204020204" charset="-122"/>
                </a:rPr>
                <a:t>[(</a:t>
              </a:r>
              <a:r>
                <a:rPr lang="en-GB" altLang="zh-CN" sz="1100" b="1" dirty="0" err="1">
                  <a:solidFill>
                    <a:srgbClr val="FFB352"/>
                  </a:solidFill>
                  <a:latin typeface="微软雅黑" panose="020B0503020204020204" charset="-122"/>
                  <a:ea typeface="微软雅黑" panose="020B0503020204020204" charset="-122"/>
                </a:rPr>
                <a:t>column_list</a:t>
              </a:r>
              <a:r>
                <a:rPr lang="en-GB" altLang="zh-CN" sz="1100" b="1" dirty="0">
                  <a:solidFill>
                    <a:srgbClr val="FFB352"/>
                  </a:solidFill>
                  <a:latin typeface="微软雅黑" panose="020B0503020204020204" charset="-122"/>
                  <a:ea typeface="微软雅黑" panose="020B0503020204020204" charset="-122"/>
                </a:rPr>
                <a:t>)]</a:t>
              </a:r>
            </a:p>
            <a:p>
              <a:pPr algn="just"/>
              <a:r>
                <a:rPr lang="en-GB" altLang="zh-CN" sz="1100" b="1" dirty="0">
                  <a:latin typeface="微软雅黑" panose="020B0503020204020204" charset="-122"/>
                  <a:ea typeface="微软雅黑" panose="020B0503020204020204" charset="-122"/>
                </a:rPr>
                <a:t>    </a:t>
              </a:r>
              <a:r>
                <a:rPr lang="en-GB" altLang="zh-CN" sz="1100" b="1" dirty="0">
                  <a:solidFill>
                    <a:srgbClr val="00A6B6"/>
                  </a:solidFill>
                  <a:latin typeface="微软雅黑" panose="020B0503020204020204" charset="-122"/>
                  <a:ea typeface="微软雅黑" panose="020B0503020204020204" charset="-122"/>
                </a:rPr>
                <a:t>AS</a:t>
              </a:r>
              <a:r>
                <a:rPr lang="en-GB" altLang="zh-CN" sz="110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1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select_statement</a:t>
              </a:r>
              <a:endParaRPr lang="en-GB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100" b="1" dirty="0">
                  <a:latin typeface="微软雅黑" panose="020B0503020204020204" charset="-122"/>
                  <a:ea typeface="微软雅黑" panose="020B0503020204020204" charset="-122"/>
                </a:rPr>
                <a:t>   </a:t>
              </a:r>
              <a:r>
                <a:rPr lang="en-GB" altLang="zh-CN" sz="1100" b="1" dirty="0">
                  <a:solidFill>
                    <a:srgbClr val="FFB352"/>
                  </a:solidFill>
                  <a:latin typeface="微软雅黑" panose="020B0503020204020204" charset="-122"/>
                  <a:ea typeface="微软雅黑" panose="020B0503020204020204" charset="-122"/>
                </a:rPr>
                <a:t> [WITH [CASCADED | LOCAL] CHECK OPTION]</a:t>
              </a:r>
              <a:endParaRPr lang="zh-CN" altLang="en-US" sz="11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5" y="924572"/>
            <a:ext cx="8232650" cy="2951736"/>
          </a:xfrm>
          <a:prstGeom prst="rect">
            <a:avLst/>
          </a:prstGeom>
        </p:spPr>
      </p:pic>
      <p:grpSp>
        <p:nvGrpSpPr>
          <p:cNvPr id="149" name="组合 148"/>
          <p:cNvGrpSpPr/>
          <p:nvPr/>
        </p:nvGrpSpPr>
        <p:grpSpPr>
          <a:xfrm>
            <a:off x="4859176" y="3967163"/>
            <a:ext cx="2054808" cy="619910"/>
            <a:chOff x="3782527" y="1811891"/>
            <a:chExt cx="2739746" cy="826544"/>
          </a:xfrm>
        </p:grpSpPr>
        <p:sp>
          <p:nvSpPr>
            <p:cNvPr id="150" name="文本框 149"/>
            <p:cNvSpPr txBox="1"/>
            <p:nvPr/>
          </p:nvSpPr>
          <p:spPr>
            <a:xfrm>
              <a:off x="3782527" y="1811891"/>
              <a:ext cx="1923124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删除视图</a:t>
              </a: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3782527" y="2289623"/>
              <a:ext cx="2739746" cy="348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100" b="1" dirty="0">
                  <a:solidFill>
                    <a:srgbClr val="00A6B6"/>
                  </a:solidFill>
                  <a:latin typeface="微软雅黑" panose="020B0503020204020204" charset="-122"/>
                  <a:ea typeface="微软雅黑" panose="020B0503020204020204" charset="-122"/>
                </a:rPr>
                <a:t>DROP VIEW </a:t>
              </a:r>
              <a:r>
                <a:rPr lang="en-GB" altLang="zh-CN" sz="11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view_name</a:t>
              </a:r>
              <a:endParaRPr lang="zh-CN" altLang="en-US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作业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2436016" y="2147507"/>
            <a:ext cx="411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1.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创建好表关系中的表格，并且插入数据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91365" y="1622910"/>
            <a:ext cx="3619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rgbClr val="6E41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FFB35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r>
              <a:rPr lang="en-US" altLang="zh-CN" sz="9600">
                <a:solidFill>
                  <a:srgbClr val="E66B6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 dirty="0">
                <a:solidFill>
                  <a:srgbClr val="00A6B6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endParaRPr lang="zh-CN" altLang="en-US" sz="9600" dirty="0">
              <a:solidFill>
                <a:srgbClr val="00A6B6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987191" y="2512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649704" y="3101604"/>
            <a:ext cx="18433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让代码充满乐趣</a:t>
            </a:r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3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5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50" y="474507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7083" y="823288"/>
            <a:ext cx="229240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charset="-122"/>
                <a:ea typeface="黑体" panose="02010609060101010101" charset="-122"/>
              </a:rPr>
              <a:t>目 录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86895" y="1852418"/>
            <a:ext cx="862552" cy="1012413"/>
            <a:chOff x="1254722" y="1864234"/>
            <a:chExt cx="762943" cy="101241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4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2" y="1852418"/>
            <a:ext cx="862552" cy="1019893"/>
            <a:chOff x="2705448" y="1864234"/>
            <a:chExt cx="762943" cy="101989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4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8" y="1846024"/>
            <a:ext cx="862552" cy="1015712"/>
            <a:chOff x="4132381" y="1864234"/>
            <a:chExt cx="762943" cy="1015712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4" y="1846024"/>
            <a:ext cx="862552" cy="1011898"/>
            <a:chOff x="5617616" y="1872229"/>
            <a:chExt cx="762943" cy="1011898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4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04716" y="3092124"/>
            <a:ext cx="1276196" cy="643854"/>
            <a:chOff x="1075363" y="3103942"/>
            <a:chExt cx="1128819" cy="643854"/>
          </a:xfrm>
        </p:grpSpPr>
        <p:sp>
          <p:nvSpPr>
            <p:cNvPr id="57" name="文本框 56"/>
            <p:cNvSpPr txBox="1"/>
            <p:nvPr/>
          </p:nvSpPr>
          <p:spPr>
            <a:xfrm>
              <a:off x="1075363" y="3103942"/>
              <a:ext cx="1085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表约束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522489" y="3106401"/>
            <a:ext cx="2411642" cy="628811"/>
            <a:chOff x="1946401" y="3118219"/>
            <a:chExt cx="2133141" cy="628811"/>
          </a:xfrm>
        </p:grpSpPr>
        <p:sp>
          <p:nvSpPr>
            <p:cNvPr id="60" name="文本框 59"/>
            <p:cNvSpPr txBox="1"/>
            <p:nvPr/>
          </p:nvSpPr>
          <p:spPr>
            <a:xfrm>
              <a:off x="1946401" y="3118219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表结构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7840" y="3092402"/>
            <a:ext cx="2411642" cy="642810"/>
            <a:chOff x="3444649" y="3104220"/>
            <a:chExt cx="2133141" cy="642810"/>
          </a:xfrm>
        </p:grpSpPr>
        <p:sp>
          <p:nvSpPr>
            <p:cNvPr id="63" name="文本框 62"/>
            <p:cNvSpPr txBox="1"/>
            <p:nvPr/>
          </p:nvSpPr>
          <p:spPr>
            <a:xfrm>
              <a:off x="3444649" y="3104220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数据库三范式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68668" y="3073998"/>
            <a:ext cx="2411642" cy="653479"/>
            <a:chOff x="4999811" y="3100203"/>
            <a:chExt cx="2133141" cy="653479"/>
          </a:xfrm>
        </p:grpSpPr>
        <p:sp>
          <p:nvSpPr>
            <p:cNvPr id="66" name="文本框 65"/>
            <p:cNvSpPr txBox="1"/>
            <p:nvPr/>
          </p:nvSpPr>
          <p:spPr>
            <a:xfrm>
              <a:off x="4999811" y="3100203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视图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17850" y="2354738"/>
            <a:ext cx="307788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37716" y="2362767"/>
            <a:ext cx="307788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3622" y="2343056"/>
            <a:ext cx="307788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1728" y="2346917"/>
            <a:ext cx="307788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表约束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非空约束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 唯一约束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主键约束</a:t>
            </a: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00" b="1" kern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自增约束</a:t>
            </a:r>
            <a:endParaRPr lang="zh-CN" altLang="en-US" sz="1000" b="1" kern="0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302125" y="1283456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75776" y="4450620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非空约束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5265934" y="1880663"/>
            <a:ext cx="3368601" cy="107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数据库字段的某个值是否可以为空，</a:t>
            </a: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NULL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字段值可以为空，</a:t>
            </a: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NOT NULL 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字段值不能为空。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当字段设置为非空时，插入值就必须要插入值，否则就会报错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非空约束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8" y="942931"/>
            <a:ext cx="3974630" cy="3968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8584" y="1810708"/>
            <a:ext cx="4223299" cy="234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字段添加唯一约束之后，该字段的值不重复，也就是该字段的值在该表中唯一</a:t>
            </a:r>
            <a:r>
              <a:rPr lang="en-US" altLang="zh-CN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unique key </a:t>
            </a: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添加唯一约束</a:t>
            </a:r>
          </a:p>
          <a:p>
            <a:pPr algn="ctr">
              <a:lnSpc>
                <a:spcPct val="150000"/>
              </a:lnSpc>
            </a:pP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ALTER TABLE </a:t>
            </a:r>
            <a:r>
              <a:rPr lang="en-GB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tbl_name</a:t>
            </a:r>
            <a:r>
              <a:rPr lang="en-GB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ADD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11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[CONSTRAINT[symbol]]</a:t>
            </a:r>
          </a:p>
          <a:p>
            <a:pPr algn="ctr">
              <a:lnSpc>
                <a:spcPct val="150000"/>
              </a:lnSpc>
            </a:pP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UNIQUE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11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[INDEX|KEY] 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[</a:t>
            </a:r>
            <a:r>
              <a:rPr lang="en-GB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index_name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] [</a:t>
            </a:r>
            <a:r>
              <a:rPr lang="en-GB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index_type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(</a:t>
            </a:r>
            <a:r>
              <a:rPr lang="en-GB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index_col_name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GB" altLang="zh-CN" sz="11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删除唯一约束</a:t>
            </a:r>
          </a:p>
          <a:p>
            <a:pPr algn="ctr">
              <a:lnSpc>
                <a:spcPct val="150000"/>
              </a:lnSpc>
            </a:pP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ALTERT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TABLE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tbl_name</a:t>
            </a:r>
            <a:r>
              <a:rPr lang="en-GB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DROP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11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{INDEX|KEY} </a:t>
            </a:r>
            <a:r>
              <a:rPr lang="en-GB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index_name</a:t>
            </a:r>
            <a:endParaRPr lang="zh-CN" altLang="en-US" sz="11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唯一约束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053" y="1122701"/>
            <a:ext cx="4337947" cy="327691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311741" y="1324270"/>
            <a:ext cx="1276986" cy="303011"/>
            <a:chOff x="4128769" y="4421987"/>
            <a:chExt cx="1702648" cy="404014"/>
          </a:xfrm>
        </p:grpSpPr>
        <p:sp>
          <p:nvSpPr>
            <p:cNvPr id="9" name="圆角矩形 8"/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10733" y="4460643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唯一约束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8584" y="1810708"/>
            <a:ext cx="4223299" cy="183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主键保证记录的</a:t>
            </a:r>
            <a:r>
              <a:rPr lang="zh-CN" altLang="en-US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唯一性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，主键自动为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GB" altLang="zh-CN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NOT NULL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, 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每张数据表</a:t>
            </a:r>
            <a:r>
              <a:rPr lang="zh-CN" altLang="en-US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只能存在一个主键</a:t>
            </a:r>
            <a:endParaRPr lang="en-GB" altLang="zh-CN" sz="11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添加主键约束</a:t>
            </a: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ALTER TABLE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tbl_name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ADD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[CONSTRAINT[</a:t>
            </a:r>
            <a:r>
              <a:rPr lang="en-US" altLang="zh-CN" sz="1100" b="1" dirty="0" err="1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sysbol</a:t>
            </a:r>
            <a:r>
              <a:rPr lang="en-US" altLang="zh-CN" sz="11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]]</a:t>
            </a: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PRIMARY KEY </a:t>
            </a:r>
            <a:r>
              <a:rPr lang="en-US" altLang="zh-CN" sz="11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[</a:t>
            </a:r>
            <a:r>
              <a:rPr lang="en-US" altLang="zh-CN" sz="1100" b="1" dirty="0" err="1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index_type</a:t>
            </a:r>
            <a:r>
              <a:rPr lang="en-US" altLang="zh-CN" sz="11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]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(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index_col_name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)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删除主键约束</a:t>
            </a: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ALTER TABLE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tbl_name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DROP PRIMARY KEY</a:t>
            </a:r>
            <a:endParaRPr lang="zh-CN" altLang="en-US" sz="1100" b="1" dirty="0">
              <a:solidFill>
                <a:srgbClr val="00A6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主键约束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399" y="1296076"/>
            <a:ext cx="4337947" cy="296684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311740" y="1296076"/>
            <a:ext cx="1276986" cy="303011"/>
            <a:chOff x="6463726" y="4421987"/>
            <a:chExt cx="1702648" cy="404014"/>
          </a:xfrm>
        </p:grpSpPr>
        <p:sp>
          <p:nvSpPr>
            <p:cNvPr id="12" name="圆角矩形 11"/>
            <p:cNvSpPr/>
            <p:nvPr/>
          </p:nvSpPr>
          <p:spPr>
            <a:xfrm>
              <a:off x="6463726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FFC165"/>
                </a:gs>
                <a:gs pos="0">
                  <a:srgbClr val="FF9A05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45690" y="4450619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主键约束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8584" y="1810708"/>
            <a:ext cx="4223299" cy="183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AUTO_INCREMENT 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自动编号，且必须与主键组合使用，默认情况下，起始值为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，每次的增量为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添加自增约束：</a:t>
            </a: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ALTER TABLE `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user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` CHANGE `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id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` `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id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` INT NOT NULL AUTO_INCREMENT;</a:t>
            </a: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删除自增约束：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ALTER TABLE `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user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` CHANGE `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id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` `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id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` INT NOT NULL ;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自增约束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053" y="1739915"/>
            <a:ext cx="4337947" cy="187389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311740" y="1296076"/>
            <a:ext cx="1276986" cy="303011"/>
            <a:chOff x="8798682" y="4421987"/>
            <a:chExt cx="1702648" cy="404014"/>
          </a:xfrm>
        </p:grpSpPr>
        <p:sp>
          <p:nvSpPr>
            <p:cNvPr id="12" name="圆角矩形 11"/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167822" y="4424071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自增约束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302125" y="1283456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75776" y="4450620"/>
              <a:ext cx="964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默认约束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5027032" y="1905766"/>
            <a:ext cx="4031586" cy="133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DEFAULT</a:t>
            </a:r>
            <a:r>
              <a:rPr lang="zh-CN" altLang="en-GB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（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默认约束） 初始值设置，插入记录时，如果没有明确为字段赋值，则自动赋予默认值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 ALTER TABLE </a:t>
            </a:r>
            <a:r>
              <a:rPr lang="zh-CN" altLang="en-US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tbl_name</a:t>
            </a:r>
            <a:r>
              <a:rPr lang="en-GB" altLang="zh-CN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ALTER</a:t>
            </a:r>
            <a:r>
              <a:rPr lang="zh-CN" altLang="en-US" sz="1100" b="1" dirty="0">
                <a:solidFill>
                  <a:srgbClr val="00A6B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1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[COLUMN] </a:t>
            </a:r>
            <a:r>
              <a:rPr lang="en-GB" altLang="zh-CN" sz="11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col_name</a:t>
            </a:r>
            <a:endParaRPr lang="en-GB" altLang="zh-CN" sz="11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GB" altLang="zh-CN" sz="11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</a:rPr>
              <a:t> {SET DEFAULT literal | DROP DEFAULT}</a:t>
            </a:r>
            <a:endParaRPr lang="zh-CN" altLang="en-US" sz="1100" b="1" dirty="0">
              <a:solidFill>
                <a:srgbClr val="6E41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默认约束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20" y="1533756"/>
            <a:ext cx="4873512" cy="2395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theme/theme1.xml><?xml version="1.0" encoding="utf-8"?>
<a:theme xmlns:a="http://schemas.openxmlformats.org/drawingml/2006/main" name="第一PPT,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1906</Words>
  <Application>Microsoft Office PowerPoint</Application>
  <PresentationFormat>全屏显示(16:9)</PresentationFormat>
  <Paragraphs>201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PMingLiU</vt:lpstr>
      <vt:lpstr>方正兰亭超细黑简体</vt:lpstr>
      <vt:lpstr>黑体</vt:lpstr>
      <vt:lpstr>华文细黑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第一PPT,www.1ppt.com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蒋 权</cp:lastModifiedBy>
  <cp:revision>41</cp:revision>
  <dcterms:created xsi:type="dcterms:W3CDTF">2016-07-16T02:16:00Z</dcterms:created>
  <dcterms:modified xsi:type="dcterms:W3CDTF">2022-06-13T05:58:18Z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