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6" r:id="rId2"/>
    <p:sldId id="288" r:id="rId3"/>
    <p:sldId id="257" r:id="rId4"/>
    <p:sldId id="258" r:id="rId5"/>
    <p:sldId id="290" r:id="rId6"/>
    <p:sldId id="259" r:id="rId7"/>
    <p:sldId id="291" r:id="rId8"/>
    <p:sldId id="292" r:id="rId9"/>
    <p:sldId id="265" r:id="rId10"/>
    <p:sldId id="266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70" r:id="rId20"/>
    <p:sldId id="271" r:id="rId21"/>
    <p:sldId id="272" r:id="rId22"/>
    <p:sldId id="303" r:id="rId23"/>
    <p:sldId id="277" r:id="rId24"/>
    <p:sldId id="278" r:id="rId25"/>
    <p:sldId id="279" r:id="rId26"/>
    <p:sldId id="280" r:id="rId27"/>
    <p:sldId id="287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159"/>
    <a:srgbClr val="00A7B7"/>
    <a:srgbClr val="E66B6B"/>
    <a:srgbClr val="FFA538"/>
    <a:srgbClr val="6E4180"/>
    <a:srgbClr val="FFB352"/>
    <a:srgbClr val="00A6B6"/>
    <a:srgbClr val="6C4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405"/>
  </p:normalViewPr>
  <p:slideViewPr>
    <p:cSldViewPr snapToGrid="0">
      <p:cViewPr varScale="1">
        <p:scale>
          <a:sx n="127" d="100"/>
          <a:sy n="127" d="100"/>
        </p:scale>
        <p:origin x="366" y="126"/>
      </p:cViewPr>
      <p:guideLst>
        <p:guide orient="horz" pos="14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BFA9-A888-9542-8541-D9F9B5DBAD5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C2F3D-57BB-FA4E-B38C-256E0145C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3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F3D-57BB-FA4E-B38C-256E0145CA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F3D-57BB-FA4E-B38C-256E0145CA3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F3D-57BB-FA4E-B38C-256E0145CA3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19:14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303270" y="3017520"/>
            <a:ext cx="23710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码趣教育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学习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内连接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" y="1045028"/>
            <a:ext cx="3563438" cy="35634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4912668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图片来自网络，侵权联系删除</a:t>
            </a:r>
          </a:p>
        </p:txBody>
      </p:sp>
      <p:sp>
        <p:nvSpPr>
          <p:cNvPr id="96" name="文本框 77"/>
          <p:cNvSpPr txBox="1"/>
          <p:nvPr/>
        </p:nvSpPr>
        <p:spPr>
          <a:xfrm>
            <a:off x="5677711" y="944046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663A77"/>
                </a:solidFill>
                <a:latin typeface="微软雅黑" panose="020B0503020204020204" charset="-122"/>
                <a:ea typeface="微软雅黑" panose="020B0503020204020204" charset="-122"/>
              </a:rPr>
              <a:t>笛卡尔坐标轴</a:t>
            </a:r>
          </a:p>
        </p:txBody>
      </p:sp>
      <p:sp>
        <p:nvSpPr>
          <p:cNvPr id="97" name="文本框 113"/>
          <p:cNvSpPr txBox="1"/>
          <p:nvPr/>
        </p:nvSpPr>
        <p:spPr>
          <a:xfrm>
            <a:off x="4283029" y="1331754"/>
            <a:ext cx="4502746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把两张表想象成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轴和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轴，轴上的每个点，就是两个表里面的每行数的集合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103916" y="1627732"/>
            <a:ext cx="4860971" cy="306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* 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INNER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* 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,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* 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* 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endParaRPr lang="en-GB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GB" sz="1000" b="1" dirty="0">
                <a:latin typeface="微软雅黑" panose="020B0503020204020204" charset="-122"/>
                <a:ea typeface="微软雅黑" panose="020B0503020204020204" charset="-122"/>
              </a:rPr>
              <a:t>以上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这个四个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的结果都一样，都是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笛卡尔积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，也叫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无条件连接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交叉连接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等。注意在</a:t>
            </a:r>
            <a:r>
              <a:rPr lang="en-US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中，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INNER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是一样的。当然也是可以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*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INNER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d_id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=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dept_id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*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p ,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s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p.`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d_id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`=s.`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dept_id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*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p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s 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p.`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d_id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 = 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dept_id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`;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外连接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112" y="1158811"/>
            <a:ext cx="4502746" cy="3074110"/>
          </a:xfrm>
          <a:prstGeom prst="rect">
            <a:avLst/>
          </a:prstGeom>
        </p:spPr>
      </p:pic>
      <p:sp>
        <p:nvSpPr>
          <p:cNvPr id="96" name="文本框 77"/>
          <p:cNvSpPr txBox="1"/>
          <p:nvPr/>
        </p:nvSpPr>
        <p:spPr>
          <a:xfrm>
            <a:off x="5772848" y="1158811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左连接</a:t>
            </a:r>
          </a:p>
        </p:txBody>
      </p:sp>
      <p:sp>
        <p:nvSpPr>
          <p:cNvPr id="97" name="文本框 113"/>
          <p:cNvSpPr txBox="1"/>
          <p:nvPr/>
        </p:nvSpPr>
        <p:spPr>
          <a:xfrm>
            <a:off x="4805264" y="1546519"/>
            <a:ext cx="4075647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en-GB" altLang="zh-CN" sz="105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LEFT JOIN 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会以左边的表为主，展示左边表的所有数据，展示右边表中符合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子句中条件的数据，没有为空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805264" y="242099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 * FROM `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 s LEFT JOIN 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student_details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 err="1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 ON 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`=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  <a:endParaRPr lang="en-GB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外连接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112" y="1315616"/>
            <a:ext cx="4502746" cy="2873829"/>
          </a:xfrm>
          <a:prstGeom prst="rect">
            <a:avLst/>
          </a:prstGeom>
        </p:spPr>
      </p:pic>
      <p:sp>
        <p:nvSpPr>
          <p:cNvPr id="96" name="文本框 77"/>
          <p:cNvSpPr txBox="1"/>
          <p:nvPr/>
        </p:nvSpPr>
        <p:spPr>
          <a:xfrm>
            <a:off x="5772848" y="1158811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右连接</a:t>
            </a:r>
          </a:p>
        </p:txBody>
      </p:sp>
      <p:sp>
        <p:nvSpPr>
          <p:cNvPr id="97" name="文本框 113"/>
          <p:cNvSpPr txBox="1"/>
          <p:nvPr/>
        </p:nvSpPr>
        <p:spPr>
          <a:xfrm>
            <a:off x="4805264" y="1546519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右连接和左连接类似，只是作用相反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805264" y="242099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 * FROM `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students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 RIGHT JOIN 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student_details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 ON 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`=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  <a:endParaRPr lang="en-GB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外连接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112" y="1747305"/>
            <a:ext cx="4502746" cy="2010451"/>
          </a:xfrm>
          <a:prstGeom prst="rect">
            <a:avLst/>
          </a:prstGeom>
        </p:spPr>
      </p:pic>
      <p:sp>
        <p:nvSpPr>
          <p:cNvPr id="96" name="文本框 77"/>
          <p:cNvSpPr txBox="1"/>
          <p:nvPr/>
        </p:nvSpPr>
        <p:spPr>
          <a:xfrm>
            <a:off x="5772848" y="1158811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全连接</a:t>
            </a:r>
          </a:p>
        </p:txBody>
      </p:sp>
      <p:sp>
        <p:nvSpPr>
          <p:cNvPr id="97" name="文本框 113"/>
          <p:cNvSpPr txBox="1"/>
          <p:nvPr/>
        </p:nvSpPr>
        <p:spPr>
          <a:xfrm>
            <a:off x="4805264" y="1546519"/>
            <a:ext cx="4075647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UNION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用于合并两个或多个 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语句的结果集，并消去表中任何重复行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805264" y="2420995"/>
            <a:ext cx="4254760" cy="191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s.`name`,c.`name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`students` s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`select` se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`=se.`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`course` c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c.`id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`=se.`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coures_id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UNION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s.`name`,c.`name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`students` s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`select` se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`=se.`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`course` c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c.`id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`=se.`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coures_id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  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子表查询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488" y="1025482"/>
            <a:ext cx="3282544" cy="3984852"/>
          </a:xfrm>
          <a:prstGeom prst="rect">
            <a:avLst/>
          </a:prstGeom>
        </p:spPr>
      </p:pic>
      <p:sp>
        <p:nvSpPr>
          <p:cNvPr id="96" name="文本框 77"/>
          <p:cNvSpPr txBox="1"/>
          <p:nvPr/>
        </p:nvSpPr>
        <p:spPr>
          <a:xfrm>
            <a:off x="5648856" y="916437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子表查询</a:t>
            </a:r>
          </a:p>
        </p:txBody>
      </p:sp>
      <p:sp>
        <p:nvSpPr>
          <p:cNvPr id="97" name="文本框 113"/>
          <p:cNvSpPr txBox="1"/>
          <p:nvPr/>
        </p:nvSpPr>
        <p:spPr>
          <a:xfrm>
            <a:off x="4681272" y="1304145"/>
            <a:ext cx="4075647" cy="54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语句中出现两个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语句，就是子表查询，下面这个子表查询是在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这个地方建立查询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502159" y="1852628"/>
            <a:ext cx="4254760" cy="306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e.`name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`students` s 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10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se.`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`select` se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`course` c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se.`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coures_id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=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c.`id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) e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`=e.`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子表查询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642" y="1054936"/>
            <a:ext cx="2341974" cy="3984852"/>
          </a:xfrm>
          <a:prstGeom prst="rect">
            <a:avLst/>
          </a:prstGeom>
        </p:spPr>
      </p:pic>
      <p:sp>
        <p:nvSpPr>
          <p:cNvPr id="96" name="文本框 77"/>
          <p:cNvSpPr txBox="1"/>
          <p:nvPr/>
        </p:nvSpPr>
        <p:spPr>
          <a:xfrm>
            <a:off x="5648856" y="916437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子表查询</a:t>
            </a:r>
          </a:p>
        </p:txBody>
      </p:sp>
      <p:sp>
        <p:nvSpPr>
          <p:cNvPr id="97" name="文本框 113"/>
          <p:cNvSpPr txBox="1"/>
          <p:nvPr/>
        </p:nvSpPr>
        <p:spPr>
          <a:xfrm>
            <a:off x="4681272" y="1304145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子查询不但可以放在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哪里，也可以放在 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后面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502159" y="1852628"/>
            <a:ext cx="4254760" cy="306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*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`students` s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dept_id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= (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`id`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`department` d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= '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外国语学院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’</a:t>
            </a:r>
          </a:p>
          <a:p>
            <a:pPr algn="just">
              <a:lnSpc>
                <a:spcPct val="150000"/>
              </a:lnSpc>
            </a:pP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);</a:t>
            </a:r>
            <a:endParaRPr lang="en-GB" altLang="zh-CN" sz="1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排序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798" y="1127804"/>
            <a:ext cx="4316931" cy="3136286"/>
          </a:xfrm>
          <a:prstGeom prst="rect">
            <a:avLst/>
          </a:prstGeom>
        </p:spPr>
      </p:pic>
      <p:sp>
        <p:nvSpPr>
          <p:cNvPr id="96" name="文本框 77"/>
          <p:cNvSpPr txBox="1"/>
          <p:nvPr/>
        </p:nvSpPr>
        <p:spPr>
          <a:xfrm>
            <a:off x="5648856" y="916437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排序</a:t>
            </a:r>
            <a:r>
              <a:rPr lang="en-US" altLang="zh-CN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ORDER BY</a:t>
            </a:r>
            <a:endParaRPr lang="zh-CN" altLang="en-US" sz="12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113"/>
          <p:cNvSpPr txBox="1"/>
          <p:nvPr/>
        </p:nvSpPr>
        <p:spPr>
          <a:xfrm>
            <a:off x="4681273" y="1425001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对查询出来的结果进行排序，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ASC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升序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默认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DESC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降序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572000" y="226878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*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`students` s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student_details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ORDER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DESC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限制行数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798" y="2046000"/>
            <a:ext cx="4316931" cy="1299893"/>
          </a:xfrm>
          <a:prstGeom prst="rect">
            <a:avLst/>
          </a:prstGeom>
        </p:spPr>
      </p:pic>
      <p:sp>
        <p:nvSpPr>
          <p:cNvPr id="96" name="文本框 77"/>
          <p:cNvSpPr txBox="1"/>
          <p:nvPr/>
        </p:nvSpPr>
        <p:spPr>
          <a:xfrm>
            <a:off x="5648856" y="1289662"/>
            <a:ext cx="194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限制显示的行数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LIMIT</a:t>
            </a:r>
            <a:endParaRPr lang="zh-CN" altLang="en-US" sz="1200" b="1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113"/>
          <p:cNvSpPr txBox="1"/>
          <p:nvPr/>
        </p:nvSpPr>
        <p:spPr>
          <a:xfrm>
            <a:off x="4681273" y="1798226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对查询出来的结果限制显示的行数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4572000" y="226878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*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`students` s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GB" altLang="zh-CN" sz="10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student_details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s.`</a:t>
            </a:r>
            <a:r>
              <a:rPr lang="en-GB" altLang="zh-CN" sz="10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`=</a:t>
            </a:r>
            <a:r>
              <a:rPr lang="en-GB" altLang="zh-CN" sz="10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sd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.`</a:t>
            </a:r>
            <a:r>
              <a:rPr lang="en-GB" altLang="zh-CN" sz="10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ORDER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 s.`</a:t>
            </a:r>
            <a:r>
              <a:rPr lang="en-GB" altLang="zh-CN" sz="10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DESC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LIMIT</a:t>
            </a:r>
            <a:r>
              <a:rPr lang="en-GB" altLang="zh-CN" sz="10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3;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分组查询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3419" y="979712"/>
            <a:ext cx="6264871" cy="2230792"/>
          </a:xfrm>
          <a:prstGeom prst="rect">
            <a:avLst/>
          </a:prstGeom>
        </p:spPr>
      </p:pic>
      <p:sp>
        <p:nvSpPr>
          <p:cNvPr id="97" name="文本框 113"/>
          <p:cNvSpPr txBox="1"/>
          <p:nvPr/>
        </p:nvSpPr>
        <p:spPr>
          <a:xfrm>
            <a:off x="298658" y="3356500"/>
            <a:ext cx="8458250" cy="54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分组是个常见的操作，常用于分组统计，使用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后，会按照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后面的字段进行分组，且必须是明确的字段，不能是*，因此</a:t>
            </a:r>
            <a:r>
              <a: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后面也不能是*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其次可以使用 </a:t>
            </a:r>
            <a:r>
              <a:rPr lang="en-US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HAVING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可以对分组之后的结果进行筛选，注意：</a:t>
            </a:r>
            <a:r>
              <a:rPr lang="en-US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HAVING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后的字段必须是</a:t>
            </a:r>
            <a:r>
              <a:rPr lang="en-US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后出现过的</a:t>
            </a:r>
          </a:p>
        </p:txBody>
      </p:sp>
      <p:sp>
        <p:nvSpPr>
          <p:cNvPr id="98" name="文本框 113"/>
          <p:cNvSpPr txBox="1"/>
          <p:nvPr/>
        </p:nvSpPr>
        <p:spPr>
          <a:xfrm>
            <a:off x="298658" y="4006814"/>
            <a:ext cx="8546683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d.`d_id`,d.`name`,</a:t>
            </a:r>
            <a:r>
              <a:rPr lang="en-GB" altLang="zh-CN" sz="1000" b="1" dirty="0" err="1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COUNT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(*)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`department` d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`students` s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d.`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dept_id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d.`d_id`,d.`name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d.`d_id`,d.`name`,</a:t>
            </a:r>
            <a:r>
              <a:rPr lang="en-GB" altLang="zh-CN" sz="1000" b="1" dirty="0" err="1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COUNT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(*)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`department` d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`students` s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d.`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`=s.`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dept_id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BY </a:t>
            </a:r>
            <a:r>
              <a:rPr lang="en-GB" altLang="zh-CN" sz="1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d.`d_id`,d.`name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HAVING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COUNT</a:t>
            </a:r>
            <a:r>
              <a: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(*)&gt;1;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7" grpId="0"/>
      <p:bldP spid="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多表查询总结</a:t>
            </a:r>
          </a:p>
        </p:txBody>
      </p:sp>
      <p:grpSp>
        <p:nvGrpSpPr>
          <p:cNvPr id="162" name="Group 4"/>
          <p:cNvGrpSpPr>
            <a:grpSpLocks noChangeAspect="1"/>
          </p:cNvGrpSpPr>
          <p:nvPr/>
        </p:nvGrpSpPr>
        <p:grpSpPr bwMode="auto">
          <a:xfrm>
            <a:off x="3323616" y="1842819"/>
            <a:ext cx="2218260" cy="2217458"/>
            <a:chOff x="2162" y="480"/>
            <a:chExt cx="3358" cy="3358"/>
          </a:xfrm>
          <a:solidFill>
            <a:schemeClr val="bg1"/>
          </a:solidFill>
        </p:grpSpPr>
        <p:sp>
          <p:nvSpPr>
            <p:cNvPr id="163" name="Freeform 5"/>
            <p:cNvSpPr>
              <a:spLocks noEditPoints="1"/>
            </p:cNvSpPr>
            <p:nvPr/>
          </p:nvSpPr>
          <p:spPr bwMode="auto">
            <a:xfrm>
              <a:off x="2252" y="570"/>
              <a:ext cx="3178" cy="3178"/>
            </a:xfrm>
            <a:custGeom>
              <a:avLst/>
              <a:gdLst>
                <a:gd name="T0" fmla="*/ 671 w 1342"/>
                <a:gd name="T1" fmla="*/ 1277 h 1342"/>
                <a:gd name="T2" fmla="*/ 65 w 1342"/>
                <a:gd name="T3" fmla="*/ 671 h 1342"/>
                <a:gd name="T4" fmla="*/ 671 w 1342"/>
                <a:gd name="T5" fmla="*/ 65 h 1342"/>
                <a:gd name="T6" fmla="*/ 1277 w 1342"/>
                <a:gd name="T7" fmla="*/ 671 h 1342"/>
                <a:gd name="T8" fmla="*/ 671 w 1342"/>
                <a:gd name="T9" fmla="*/ 1277 h 1342"/>
                <a:gd name="T10" fmla="*/ 671 w 1342"/>
                <a:gd name="T11" fmla="*/ 0 h 1342"/>
                <a:gd name="T12" fmla="*/ 0 w 1342"/>
                <a:gd name="T13" fmla="*/ 671 h 1342"/>
                <a:gd name="T14" fmla="*/ 671 w 1342"/>
                <a:gd name="T15" fmla="*/ 1342 h 1342"/>
                <a:gd name="T16" fmla="*/ 1342 w 1342"/>
                <a:gd name="T17" fmla="*/ 671 h 1342"/>
                <a:gd name="T18" fmla="*/ 671 w 1342"/>
                <a:gd name="T1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2" h="1342">
                  <a:moveTo>
                    <a:pt x="671" y="1277"/>
                  </a:moveTo>
                  <a:cubicBezTo>
                    <a:pt x="337" y="1277"/>
                    <a:pt x="65" y="1005"/>
                    <a:pt x="65" y="671"/>
                  </a:cubicBezTo>
                  <a:cubicBezTo>
                    <a:pt x="65" y="337"/>
                    <a:pt x="337" y="65"/>
                    <a:pt x="671" y="65"/>
                  </a:cubicBezTo>
                  <a:cubicBezTo>
                    <a:pt x="1005" y="65"/>
                    <a:pt x="1277" y="337"/>
                    <a:pt x="1277" y="671"/>
                  </a:cubicBezTo>
                  <a:cubicBezTo>
                    <a:pt x="1277" y="1005"/>
                    <a:pt x="1005" y="1277"/>
                    <a:pt x="671" y="1277"/>
                  </a:cubicBezTo>
                  <a:moveTo>
                    <a:pt x="671" y="0"/>
                  </a:moveTo>
                  <a:cubicBezTo>
                    <a:pt x="301" y="0"/>
                    <a:pt x="0" y="301"/>
                    <a:pt x="0" y="671"/>
                  </a:cubicBezTo>
                  <a:cubicBezTo>
                    <a:pt x="0" y="1041"/>
                    <a:pt x="301" y="1342"/>
                    <a:pt x="671" y="1342"/>
                  </a:cubicBezTo>
                  <a:cubicBezTo>
                    <a:pt x="1041" y="1342"/>
                    <a:pt x="1342" y="1041"/>
                    <a:pt x="1342" y="671"/>
                  </a:cubicBezTo>
                  <a:cubicBezTo>
                    <a:pt x="1342" y="301"/>
                    <a:pt x="1041" y="0"/>
                    <a:pt x="6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64" name="Freeform 6"/>
            <p:cNvSpPr>
              <a:spLocks noEditPoints="1"/>
            </p:cNvSpPr>
            <p:nvPr/>
          </p:nvSpPr>
          <p:spPr bwMode="auto">
            <a:xfrm>
              <a:off x="2162" y="480"/>
              <a:ext cx="3358" cy="3358"/>
            </a:xfrm>
            <a:custGeom>
              <a:avLst/>
              <a:gdLst>
                <a:gd name="T0" fmla="*/ 709 w 1418"/>
                <a:gd name="T1" fmla="*/ 1406 h 1418"/>
                <a:gd name="T2" fmla="*/ 13 w 1418"/>
                <a:gd name="T3" fmla="*/ 709 h 1418"/>
                <a:gd name="T4" fmla="*/ 709 w 1418"/>
                <a:gd name="T5" fmla="*/ 12 h 1418"/>
                <a:gd name="T6" fmla="*/ 1406 w 1418"/>
                <a:gd name="T7" fmla="*/ 709 h 1418"/>
                <a:gd name="T8" fmla="*/ 709 w 1418"/>
                <a:gd name="T9" fmla="*/ 1406 h 1418"/>
                <a:gd name="T10" fmla="*/ 709 w 1418"/>
                <a:gd name="T11" fmla="*/ 0 h 1418"/>
                <a:gd name="T12" fmla="*/ 0 w 1418"/>
                <a:gd name="T13" fmla="*/ 709 h 1418"/>
                <a:gd name="T14" fmla="*/ 709 w 1418"/>
                <a:gd name="T15" fmla="*/ 1418 h 1418"/>
                <a:gd name="T16" fmla="*/ 1418 w 1418"/>
                <a:gd name="T17" fmla="*/ 709 h 1418"/>
                <a:gd name="T18" fmla="*/ 709 w 1418"/>
                <a:gd name="T19" fmla="*/ 0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8" h="1418">
                  <a:moveTo>
                    <a:pt x="709" y="1406"/>
                  </a:moveTo>
                  <a:cubicBezTo>
                    <a:pt x="325" y="1406"/>
                    <a:pt x="13" y="1093"/>
                    <a:pt x="13" y="709"/>
                  </a:cubicBezTo>
                  <a:cubicBezTo>
                    <a:pt x="13" y="325"/>
                    <a:pt x="325" y="12"/>
                    <a:pt x="709" y="12"/>
                  </a:cubicBezTo>
                  <a:cubicBezTo>
                    <a:pt x="1093" y="12"/>
                    <a:pt x="1406" y="325"/>
                    <a:pt x="1406" y="709"/>
                  </a:cubicBezTo>
                  <a:cubicBezTo>
                    <a:pt x="1406" y="1093"/>
                    <a:pt x="1093" y="1406"/>
                    <a:pt x="709" y="1406"/>
                  </a:cubicBezTo>
                  <a:moveTo>
                    <a:pt x="709" y="0"/>
                  </a:moveTo>
                  <a:cubicBezTo>
                    <a:pt x="318" y="0"/>
                    <a:pt x="0" y="318"/>
                    <a:pt x="0" y="709"/>
                  </a:cubicBezTo>
                  <a:cubicBezTo>
                    <a:pt x="0" y="1100"/>
                    <a:pt x="318" y="1418"/>
                    <a:pt x="709" y="1418"/>
                  </a:cubicBezTo>
                  <a:cubicBezTo>
                    <a:pt x="1100" y="1418"/>
                    <a:pt x="1418" y="1100"/>
                    <a:pt x="1418" y="709"/>
                  </a:cubicBezTo>
                  <a:cubicBezTo>
                    <a:pt x="1418" y="318"/>
                    <a:pt x="1100" y="0"/>
                    <a:pt x="7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8100000">
            <a:off x="3180644" y="1888490"/>
            <a:ext cx="598913" cy="122338"/>
            <a:chOff x="8725719" y="1669670"/>
            <a:chExt cx="1424726" cy="291130"/>
          </a:xfrm>
        </p:grpSpPr>
        <p:sp>
          <p:nvSpPr>
            <p:cNvPr id="166" name="椭圆 165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 rot="8100000">
            <a:off x="5138971" y="3859244"/>
            <a:ext cx="598913" cy="122338"/>
            <a:chOff x="8725719" y="1669670"/>
            <a:chExt cx="1424726" cy="291130"/>
          </a:xfrm>
        </p:grpSpPr>
        <p:sp>
          <p:nvSpPr>
            <p:cNvPr id="170" name="椭圆 169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 rot="13500000">
            <a:off x="5128540" y="1878012"/>
            <a:ext cx="598696" cy="122382"/>
            <a:chOff x="8725719" y="1669670"/>
            <a:chExt cx="1424726" cy="291130"/>
          </a:xfrm>
        </p:grpSpPr>
        <p:sp>
          <p:nvSpPr>
            <p:cNvPr id="174" name="椭圆 173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 rot="13500000">
            <a:off x="3157068" y="3835630"/>
            <a:ext cx="598696" cy="122382"/>
            <a:chOff x="8725719" y="1669670"/>
            <a:chExt cx="1424726" cy="291130"/>
          </a:xfrm>
        </p:grpSpPr>
        <p:sp>
          <p:nvSpPr>
            <p:cNvPr id="178" name="椭圆 177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3946431" y="791236"/>
            <a:ext cx="1408469" cy="1754258"/>
            <a:chOff x="5261222" y="534402"/>
            <a:chExt cx="1877714" cy="2339553"/>
          </a:xfrm>
        </p:grpSpPr>
        <p:grpSp>
          <p:nvGrpSpPr>
            <p:cNvPr id="182" name="组合 181"/>
            <p:cNvGrpSpPr/>
            <p:nvPr/>
          </p:nvGrpSpPr>
          <p:grpSpPr>
            <a:xfrm>
              <a:off x="5261222" y="534402"/>
              <a:ext cx="1877714" cy="2339553"/>
              <a:chOff x="7380501" y="2927403"/>
              <a:chExt cx="2311884" cy="2880513"/>
            </a:xfrm>
          </p:grpSpPr>
          <p:sp>
            <p:nvSpPr>
              <p:cNvPr id="188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3" name="Group 4"/>
            <p:cNvGrpSpPr>
              <a:grpSpLocks noChangeAspect="1"/>
            </p:cNvGrpSpPr>
            <p:nvPr/>
          </p:nvGrpSpPr>
          <p:grpSpPr bwMode="auto">
            <a:xfrm>
              <a:off x="5713341" y="980391"/>
              <a:ext cx="365268" cy="536356"/>
              <a:chOff x="3540" y="531"/>
              <a:chExt cx="348" cy="511"/>
            </a:xfrm>
            <a:solidFill>
              <a:srgbClr val="FFB850"/>
            </a:solidFill>
          </p:grpSpPr>
          <p:sp>
            <p:nvSpPr>
              <p:cNvPr id="184" name="Freeform 5"/>
              <p:cNvSpPr/>
              <p:nvPr/>
            </p:nvSpPr>
            <p:spPr bwMode="auto">
              <a:xfrm>
                <a:off x="3540" y="801"/>
                <a:ext cx="348" cy="241"/>
              </a:xfrm>
              <a:custGeom>
                <a:avLst/>
                <a:gdLst>
                  <a:gd name="T0" fmla="*/ 78 w 97"/>
                  <a:gd name="T1" fmla="*/ 0 h 68"/>
                  <a:gd name="T2" fmla="*/ 70 w 97"/>
                  <a:gd name="T3" fmla="*/ 20 h 68"/>
                  <a:gd name="T4" fmla="*/ 49 w 97"/>
                  <a:gd name="T5" fmla="*/ 66 h 68"/>
                  <a:gd name="T6" fmla="*/ 29 w 97"/>
                  <a:gd name="T7" fmla="*/ 20 h 68"/>
                  <a:gd name="T8" fmla="*/ 20 w 97"/>
                  <a:gd name="T9" fmla="*/ 0 h 68"/>
                  <a:gd name="T10" fmla="*/ 0 w 97"/>
                  <a:gd name="T11" fmla="*/ 39 h 68"/>
                  <a:gd name="T12" fmla="*/ 0 w 97"/>
                  <a:gd name="T13" fmla="*/ 50 h 68"/>
                  <a:gd name="T14" fmla="*/ 49 w 97"/>
                  <a:gd name="T15" fmla="*/ 68 h 68"/>
                  <a:gd name="T16" fmla="*/ 97 w 97"/>
                  <a:gd name="T17" fmla="*/ 50 h 68"/>
                  <a:gd name="T18" fmla="*/ 97 w 97"/>
                  <a:gd name="T19" fmla="*/ 39 h 68"/>
                  <a:gd name="T20" fmla="*/ 78 w 97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68">
                    <a:moveTo>
                      <a:pt x="78" y="0"/>
                    </a:moveTo>
                    <a:cubicBezTo>
                      <a:pt x="70" y="20"/>
                      <a:pt x="70" y="20"/>
                      <a:pt x="70" y="20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8" y="8"/>
                      <a:pt x="0" y="23"/>
                      <a:pt x="0" y="3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3" y="61"/>
                      <a:pt x="30" y="68"/>
                      <a:pt x="49" y="68"/>
                    </a:cubicBezTo>
                    <a:cubicBezTo>
                      <a:pt x="67" y="68"/>
                      <a:pt x="84" y="61"/>
                      <a:pt x="97" y="50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23"/>
                      <a:pt x="90" y="9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6"/>
              <p:cNvSpPr/>
              <p:nvPr/>
            </p:nvSpPr>
            <p:spPr bwMode="auto">
              <a:xfrm>
                <a:off x="3687" y="833"/>
                <a:ext cx="58" cy="156"/>
              </a:xfrm>
              <a:custGeom>
                <a:avLst/>
                <a:gdLst>
                  <a:gd name="T0" fmla="*/ 0 w 16"/>
                  <a:gd name="T1" fmla="*/ 0 h 44"/>
                  <a:gd name="T2" fmla="*/ 3 w 16"/>
                  <a:gd name="T3" fmla="*/ 7 h 44"/>
                  <a:gd name="T4" fmla="*/ 0 w 16"/>
                  <a:gd name="T5" fmla="*/ 36 h 44"/>
                  <a:gd name="T6" fmla="*/ 8 w 16"/>
                  <a:gd name="T7" fmla="*/ 44 h 44"/>
                  <a:gd name="T8" fmla="*/ 15 w 16"/>
                  <a:gd name="T9" fmla="*/ 36 h 44"/>
                  <a:gd name="T10" fmla="*/ 12 w 16"/>
                  <a:gd name="T11" fmla="*/ 7 h 44"/>
                  <a:gd name="T12" fmla="*/ 16 w 16"/>
                  <a:gd name="T13" fmla="*/ 0 h 44"/>
                  <a:gd name="T14" fmla="*/ 8 w 16"/>
                  <a:gd name="T15" fmla="*/ 1 h 44"/>
                  <a:gd name="T16" fmla="*/ 0 w 1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44">
                    <a:moveTo>
                      <a:pt x="0" y="0"/>
                    </a:moveTo>
                    <a:cubicBezTo>
                      <a:pt x="0" y="3"/>
                      <a:pt x="1" y="5"/>
                      <a:pt x="3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5"/>
                      <a:pt x="15" y="3"/>
                      <a:pt x="16" y="0"/>
                    </a:cubicBezTo>
                    <a:cubicBezTo>
                      <a:pt x="13" y="1"/>
                      <a:pt x="10" y="1"/>
                      <a:pt x="8" y="1"/>
                    </a:cubicBezTo>
                    <a:cubicBezTo>
                      <a:pt x="5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7"/>
              <p:cNvSpPr/>
              <p:nvPr/>
            </p:nvSpPr>
            <p:spPr bwMode="auto">
              <a:xfrm>
                <a:off x="3609" y="652"/>
                <a:ext cx="215" cy="181"/>
              </a:xfrm>
              <a:custGeom>
                <a:avLst/>
                <a:gdLst>
                  <a:gd name="T0" fmla="*/ 30 w 60"/>
                  <a:gd name="T1" fmla="*/ 5 h 51"/>
                  <a:gd name="T2" fmla="*/ 13 w 60"/>
                  <a:gd name="T3" fmla="*/ 0 h 51"/>
                  <a:gd name="T4" fmla="*/ 1 w 60"/>
                  <a:gd name="T5" fmla="*/ 0 h 51"/>
                  <a:gd name="T6" fmla="*/ 0 w 60"/>
                  <a:gd name="T7" fmla="*/ 0 h 51"/>
                  <a:gd name="T8" fmla="*/ 0 w 60"/>
                  <a:gd name="T9" fmla="*/ 6 h 51"/>
                  <a:gd name="T10" fmla="*/ 0 w 60"/>
                  <a:gd name="T11" fmla="*/ 24 h 51"/>
                  <a:gd name="T12" fmla="*/ 22 w 60"/>
                  <a:gd name="T13" fmla="*/ 50 h 51"/>
                  <a:gd name="T14" fmla="*/ 30 w 60"/>
                  <a:gd name="T15" fmla="*/ 51 h 51"/>
                  <a:gd name="T16" fmla="*/ 38 w 60"/>
                  <a:gd name="T17" fmla="*/ 50 h 51"/>
                  <a:gd name="T18" fmla="*/ 60 w 60"/>
                  <a:gd name="T19" fmla="*/ 24 h 51"/>
                  <a:gd name="T20" fmla="*/ 60 w 60"/>
                  <a:gd name="T21" fmla="*/ 6 h 51"/>
                  <a:gd name="T22" fmla="*/ 59 w 60"/>
                  <a:gd name="T23" fmla="*/ 0 h 51"/>
                  <a:gd name="T24" fmla="*/ 47 w 60"/>
                  <a:gd name="T25" fmla="*/ 0 h 51"/>
                  <a:gd name="T26" fmla="*/ 30 w 60"/>
                  <a:gd name="T27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51">
                    <a:moveTo>
                      <a:pt x="30" y="5"/>
                    </a:moveTo>
                    <a:cubicBezTo>
                      <a:pt x="22" y="5"/>
                      <a:pt x="15" y="3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6"/>
                      <a:pt x="9" y="47"/>
                      <a:pt x="22" y="50"/>
                    </a:cubicBezTo>
                    <a:cubicBezTo>
                      <a:pt x="24" y="51"/>
                      <a:pt x="27" y="51"/>
                      <a:pt x="30" y="51"/>
                    </a:cubicBezTo>
                    <a:cubicBezTo>
                      <a:pt x="32" y="51"/>
                      <a:pt x="35" y="51"/>
                      <a:pt x="38" y="50"/>
                    </a:cubicBezTo>
                    <a:cubicBezTo>
                      <a:pt x="50" y="47"/>
                      <a:pt x="60" y="36"/>
                      <a:pt x="60" y="24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4"/>
                      <a:pt x="59" y="2"/>
                      <a:pt x="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3"/>
                      <a:pt x="38" y="5"/>
                      <a:pt x="3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8"/>
              <p:cNvSpPr>
                <a:spLocks noEditPoints="1"/>
              </p:cNvSpPr>
              <p:nvPr/>
            </p:nvSpPr>
            <p:spPr bwMode="auto">
              <a:xfrm>
                <a:off x="3598" y="531"/>
                <a:ext cx="240" cy="128"/>
              </a:xfrm>
              <a:custGeom>
                <a:avLst/>
                <a:gdLst>
                  <a:gd name="T0" fmla="*/ 33 w 67"/>
                  <a:gd name="T1" fmla="*/ 0 h 36"/>
                  <a:gd name="T2" fmla="*/ 0 w 67"/>
                  <a:gd name="T3" fmla="*/ 31 h 36"/>
                  <a:gd name="T4" fmla="*/ 4 w 67"/>
                  <a:gd name="T5" fmla="*/ 31 h 36"/>
                  <a:gd name="T6" fmla="*/ 4 w 67"/>
                  <a:gd name="T7" fmla="*/ 31 h 36"/>
                  <a:gd name="T8" fmla="*/ 16 w 67"/>
                  <a:gd name="T9" fmla="*/ 31 h 36"/>
                  <a:gd name="T10" fmla="*/ 33 w 67"/>
                  <a:gd name="T11" fmla="*/ 36 h 36"/>
                  <a:gd name="T12" fmla="*/ 51 w 67"/>
                  <a:gd name="T13" fmla="*/ 31 h 36"/>
                  <a:gd name="T14" fmla="*/ 62 w 67"/>
                  <a:gd name="T15" fmla="*/ 31 h 36"/>
                  <a:gd name="T16" fmla="*/ 64 w 67"/>
                  <a:gd name="T17" fmla="*/ 31 h 36"/>
                  <a:gd name="T18" fmla="*/ 67 w 67"/>
                  <a:gd name="T19" fmla="*/ 31 h 36"/>
                  <a:gd name="T20" fmla="*/ 33 w 67"/>
                  <a:gd name="T21" fmla="*/ 0 h 36"/>
                  <a:gd name="T22" fmla="*/ 33 w 67"/>
                  <a:gd name="T23" fmla="*/ 26 h 36"/>
                  <a:gd name="T24" fmla="*/ 27 w 67"/>
                  <a:gd name="T25" fmla="*/ 20 h 36"/>
                  <a:gd name="T26" fmla="*/ 33 w 67"/>
                  <a:gd name="T27" fmla="*/ 14 h 36"/>
                  <a:gd name="T28" fmla="*/ 40 w 67"/>
                  <a:gd name="T29" fmla="*/ 20 h 36"/>
                  <a:gd name="T30" fmla="*/ 33 w 67"/>
                  <a:gd name="T31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36">
                    <a:moveTo>
                      <a:pt x="33" y="0"/>
                    </a:moveTo>
                    <a:cubicBezTo>
                      <a:pt x="15" y="0"/>
                      <a:pt x="1" y="14"/>
                      <a:pt x="0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34"/>
                      <a:pt x="25" y="36"/>
                      <a:pt x="33" y="36"/>
                    </a:cubicBezTo>
                    <a:cubicBezTo>
                      <a:pt x="42" y="36"/>
                      <a:pt x="49" y="34"/>
                      <a:pt x="51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14"/>
                      <a:pt x="51" y="0"/>
                      <a:pt x="33" y="0"/>
                    </a:cubicBezTo>
                    <a:close/>
                    <a:moveTo>
                      <a:pt x="33" y="26"/>
                    </a:moveTo>
                    <a:cubicBezTo>
                      <a:pt x="30" y="26"/>
                      <a:pt x="27" y="24"/>
                      <a:pt x="27" y="20"/>
                    </a:cubicBezTo>
                    <a:cubicBezTo>
                      <a:pt x="27" y="17"/>
                      <a:pt x="30" y="14"/>
                      <a:pt x="33" y="14"/>
                    </a:cubicBezTo>
                    <a:cubicBezTo>
                      <a:pt x="37" y="14"/>
                      <a:pt x="40" y="17"/>
                      <a:pt x="40" y="20"/>
                    </a:cubicBezTo>
                    <a:cubicBezTo>
                      <a:pt x="40" y="24"/>
                      <a:pt x="37" y="26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5541877" y="2351929"/>
            <a:ext cx="1408469" cy="1754258"/>
            <a:chOff x="7388206" y="2615808"/>
            <a:chExt cx="1877714" cy="2339553"/>
          </a:xfrm>
        </p:grpSpPr>
        <p:grpSp>
          <p:nvGrpSpPr>
            <p:cNvPr id="192" name="组合 191"/>
            <p:cNvGrpSpPr/>
            <p:nvPr/>
          </p:nvGrpSpPr>
          <p:grpSpPr>
            <a:xfrm>
              <a:off x="7388206" y="2615808"/>
              <a:ext cx="1877714" cy="2339553"/>
              <a:chOff x="7380501" y="2927403"/>
              <a:chExt cx="2311884" cy="2880513"/>
            </a:xfrm>
          </p:grpSpPr>
          <p:sp>
            <p:nvSpPr>
              <p:cNvPr id="197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3" name="Group 11"/>
            <p:cNvGrpSpPr>
              <a:grpSpLocks noChangeAspect="1"/>
            </p:cNvGrpSpPr>
            <p:nvPr/>
          </p:nvGrpSpPr>
          <p:grpSpPr bwMode="auto">
            <a:xfrm>
              <a:off x="7813988" y="3135607"/>
              <a:ext cx="521662" cy="453436"/>
              <a:chOff x="4838" y="1902"/>
              <a:chExt cx="497" cy="432"/>
            </a:xfrm>
            <a:solidFill>
              <a:srgbClr val="663A77"/>
            </a:solidFill>
          </p:grpSpPr>
          <p:sp>
            <p:nvSpPr>
              <p:cNvPr id="194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0" name="组合 199"/>
          <p:cNvGrpSpPr/>
          <p:nvPr/>
        </p:nvGrpSpPr>
        <p:grpSpPr>
          <a:xfrm>
            <a:off x="2331998" y="2351929"/>
            <a:ext cx="1408469" cy="1754258"/>
            <a:chOff x="3108926" y="2615808"/>
            <a:chExt cx="1877714" cy="2339553"/>
          </a:xfrm>
        </p:grpSpPr>
        <p:grpSp>
          <p:nvGrpSpPr>
            <p:cNvPr id="201" name="组合 200"/>
            <p:cNvGrpSpPr/>
            <p:nvPr/>
          </p:nvGrpSpPr>
          <p:grpSpPr>
            <a:xfrm>
              <a:off x="3108926" y="2615808"/>
              <a:ext cx="1877714" cy="2339553"/>
              <a:chOff x="7380501" y="2927403"/>
              <a:chExt cx="2311884" cy="2880513"/>
            </a:xfrm>
          </p:grpSpPr>
          <p:sp>
            <p:nvSpPr>
              <p:cNvPr id="203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2" name="Freeform 18"/>
            <p:cNvSpPr>
              <a:spLocks noEditPoints="1"/>
            </p:cNvSpPr>
            <p:nvPr/>
          </p:nvSpPr>
          <p:spPr bwMode="auto">
            <a:xfrm>
              <a:off x="3515374" y="3161104"/>
              <a:ext cx="483792" cy="361068"/>
            </a:xfrm>
            <a:custGeom>
              <a:avLst/>
              <a:gdLst>
                <a:gd name="T0" fmla="*/ 82 w 112"/>
                <a:gd name="T1" fmla="*/ 53 h 83"/>
                <a:gd name="T2" fmla="*/ 99 w 112"/>
                <a:gd name="T3" fmla="*/ 36 h 83"/>
                <a:gd name="T4" fmla="*/ 104 w 112"/>
                <a:gd name="T5" fmla="*/ 37 h 83"/>
                <a:gd name="T6" fmla="*/ 104 w 112"/>
                <a:gd name="T7" fmla="*/ 24 h 83"/>
                <a:gd name="T8" fmla="*/ 92 w 112"/>
                <a:gd name="T9" fmla="*/ 12 h 83"/>
                <a:gd name="T10" fmla="*/ 49 w 112"/>
                <a:gd name="T11" fmla="*/ 12 h 83"/>
                <a:gd name="T12" fmla="*/ 39 w 112"/>
                <a:gd name="T13" fmla="*/ 0 h 83"/>
                <a:gd name="T14" fmla="*/ 14 w 112"/>
                <a:gd name="T15" fmla="*/ 0 h 83"/>
                <a:gd name="T16" fmla="*/ 2 w 112"/>
                <a:gd name="T17" fmla="*/ 6 h 83"/>
                <a:gd name="T18" fmla="*/ 0 w 112"/>
                <a:gd name="T19" fmla="*/ 13 h 83"/>
                <a:gd name="T20" fmla="*/ 0 w 112"/>
                <a:gd name="T21" fmla="*/ 13 h 83"/>
                <a:gd name="T22" fmla="*/ 0 w 112"/>
                <a:gd name="T23" fmla="*/ 14 h 83"/>
                <a:gd name="T24" fmla="*/ 0 w 112"/>
                <a:gd name="T25" fmla="*/ 16 h 83"/>
                <a:gd name="T26" fmla="*/ 0 w 112"/>
                <a:gd name="T27" fmla="*/ 34 h 83"/>
                <a:gd name="T28" fmla="*/ 0 w 112"/>
                <a:gd name="T29" fmla="*/ 71 h 83"/>
                <a:gd name="T30" fmla="*/ 12 w 112"/>
                <a:gd name="T31" fmla="*/ 83 h 83"/>
                <a:gd name="T32" fmla="*/ 92 w 112"/>
                <a:gd name="T33" fmla="*/ 83 h 83"/>
                <a:gd name="T34" fmla="*/ 104 w 112"/>
                <a:gd name="T35" fmla="*/ 71 h 83"/>
                <a:gd name="T36" fmla="*/ 104 w 112"/>
                <a:gd name="T37" fmla="*/ 69 h 83"/>
                <a:gd name="T38" fmla="*/ 99 w 112"/>
                <a:gd name="T39" fmla="*/ 69 h 83"/>
                <a:gd name="T40" fmla="*/ 82 w 112"/>
                <a:gd name="T41" fmla="*/ 53 h 83"/>
                <a:gd name="T42" fmla="*/ 104 w 112"/>
                <a:gd name="T43" fmla="*/ 40 h 83"/>
                <a:gd name="T44" fmla="*/ 99 w 112"/>
                <a:gd name="T45" fmla="*/ 39 h 83"/>
                <a:gd name="T46" fmla="*/ 85 w 112"/>
                <a:gd name="T47" fmla="*/ 53 h 83"/>
                <a:gd name="T48" fmla="*/ 99 w 112"/>
                <a:gd name="T49" fmla="*/ 66 h 83"/>
                <a:gd name="T50" fmla="*/ 104 w 112"/>
                <a:gd name="T51" fmla="*/ 65 h 83"/>
                <a:gd name="T52" fmla="*/ 112 w 112"/>
                <a:gd name="T53" fmla="*/ 53 h 83"/>
                <a:gd name="T54" fmla="*/ 104 w 112"/>
                <a:gd name="T55" fmla="*/ 40 h 83"/>
                <a:gd name="T56" fmla="*/ 104 w 112"/>
                <a:gd name="T57" fmla="*/ 56 h 83"/>
                <a:gd name="T58" fmla="*/ 99 w 112"/>
                <a:gd name="T59" fmla="*/ 63 h 83"/>
                <a:gd name="T60" fmla="*/ 98 w 112"/>
                <a:gd name="T61" fmla="*/ 64 h 83"/>
                <a:gd name="T62" fmla="*/ 98 w 112"/>
                <a:gd name="T63" fmla="*/ 64 h 83"/>
                <a:gd name="T64" fmla="*/ 97 w 112"/>
                <a:gd name="T65" fmla="*/ 63 h 83"/>
                <a:gd name="T66" fmla="*/ 89 w 112"/>
                <a:gd name="T67" fmla="*/ 53 h 83"/>
                <a:gd name="T68" fmla="*/ 89 w 112"/>
                <a:gd name="T69" fmla="*/ 53 h 83"/>
                <a:gd name="T70" fmla="*/ 93 w 112"/>
                <a:gd name="T71" fmla="*/ 53 h 83"/>
                <a:gd name="T72" fmla="*/ 98 w 112"/>
                <a:gd name="T73" fmla="*/ 59 h 83"/>
                <a:gd name="T74" fmla="*/ 104 w 112"/>
                <a:gd name="T75" fmla="*/ 50 h 83"/>
                <a:gd name="T76" fmla="*/ 107 w 112"/>
                <a:gd name="T77" fmla="*/ 45 h 83"/>
                <a:gd name="T78" fmla="*/ 109 w 112"/>
                <a:gd name="T79" fmla="*/ 45 h 83"/>
                <a:gd name="T80" fmla="*/ 110 w 112"/>
                <a:gd name="T81" fmla="*/ 47 h 83"/>
                <a:gd name="T82" fmla="*/ 104 w 112"/>
                <a:gd name="T83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83">
                  <a:moveTo>
                    <a:pt x="82" y="53"/>
                  </a:moveTo>
                  <a:cubicBezTo>
                    <a:pt x="82" y="44"/>
                    <a:pt x="90" y="36"/>
                    <a:pt x="99" y="36"/>
                  </a:cubicBezTo>
                  <a:cubicBezTo>
                    <a:pt x="100" y="36"/>
                    <a:pt x="102" y="37"/>
                    <a:pt x="104" y="37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7"/>
                    <a:pt x="99" y="12"/>
                    <a:pt x="9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5"/>
                    <a:pt x="43" y="0"/>
                    <a:pt x="3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4" y="2"/>
                    <a:pt x="2" y="6"/>
                  </a:cubicBezTo>
                  <a:cubicBezTo>
                    <a:pt x="1" y="8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5" y="83"/>
                    <a:pt x="1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9" y="83"/>
                    <a:pt x="104" y="78"/>
                    <a:pt x="104" y="71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2" y="69"/>
                    <a:pt x="100" y="69"/>
                    <a:pt x="99" y="69"/>
                  </a:cubicBezTo>
                  <a:cubicBezTo>
                    <a:pt x="90" y="69"/>
                    <a:pt x="82" y="62"/>
                    <a:pt x="82" y="53"/>
                  </a:cubicBezTo>
                  <a:close/>
                  <a:moveTo>
                    <a:pt x="104" y="40"/>
                  </a:moveTo>
                  <a:cubicBezTo>
                    <a:pt x="102" y="40"/>
                    <a:pt x="101" y="39"/>
                    <a:pt x="99" y="39"/>
                  </a:cubicBezTo>
                  <a:cubicBezTo>
                    <a:pt x="91" y="39"/>
                    <a:pt x="85" y="45"/>
                    <a:pt x="85" y="53"/>
                  </a:cubicBezTo>
                  <a:cubicBezTo>
                    <a:pt x="85" y="60"/>
                    <a:pt x="91" y="66"/>
                    <a:pt x="99" y="66"/>
                  </a:cubicBezTo>
                  <a:cubicBezTo>
                    <a:pt x="101" y="66"/>
                    <a:pt x="102" y="66"/>
                    <a:pt x="104" y="65"/>
                  </a:cubicBezTo>
                  <a:cubicBezTo>
                    <a:pt x="109" y="63"/>
                    <a:pt x="112" y="59"/>
                    <a:pt x="112" y="53"/>
                  </a:cubicBezTo>
                  <a:cubicBezTo>
                    <a:pt x="112" y="47"/>
                    <a:pt x="109" y="42"/>
                    <a:pt x="104" y="40"/>
                  </a:cubicBezTo>
                  <a:close/>
                  <a:moveTo>
                    <a:pt x="104" y="56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7" y="64"/>
                    <a:pt x="97" y="63"/>
                    <a:pt x="97" y="6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44"/>
                    <a:pt x="108" y="44"/>
                    <a:pt x="109" y="45"/>
                  </a:cubicBezTo>
                  <a:cubicBezTo>
                    <a:pt x="110" y="45"/>
                    <a:pt x="110" y="46"/>
                    <a:pt x="110" y="47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3946431" y="3998668"/>
            <a:ext cx="1408469" cy="1754258"/>
            <a:chOff x="5261221" y="4811968"/>
            <a:chExt cx="1877714" cy="2339553"/>
          </a:xfrm>
        </p:grpSpPr>
        <p:grpSp>
          <p:nvGrpSpPr>
            <p:cNvPr id="207" name="组合 206"/>
            <p:cNvGrpSpPr/>
            <p:nvPr/>
          </p:nvGrpSpPr>
          <p:grpSpPr>
            <a:xfrm>
              <a:off x="5261221" y="4811968"/>
              <a:ext cx="1877714" cy="2339553"/>
              <a:chOff x="7380501" y="2927403"/>
              <a:chExt cx="2311884" cy="2880513"/>
            </a:xfrm>
          </p:grpSpPr>
          <p:sp>
            <p:nvSpPr>
              <p:cNvPr id="212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8" name="Group 21"/>
            <p:cNvGrpSpPr>
              <a:grpSpLocks noChangeAspect="1"/>
            </p:cNvGrpSpPr>
            <p:nvPr/>
          </p:nvGrpSpPr>
          <p:grpSpPr bwMode="auto">
            <a:xfrm>
              <a:off x="5775527" y="5292279"/>
              <a:ext cx="287500" cy="521308"/>
              <a:chOff x="5127" y="3041"/>
              <a:chExt cx="166" cy="301"/>
            </a:xfrm>
            <a:solidFill>
              <a:srgbClr val="E87071"/>
            </a:solidFill>
          </p:grpSpPr>
          <p:sp>
            <p:nvSpPr>
              <p:cNvPr id="209" name="Freeform 22"/>
              <p:cNvSpPr>
                <a:spLocks noEditPoints="1"/>
              </p:cNvSpPr>
              <p:nvPr/>
            </p:nvSpPr>
            <p:spPr bwMode="auto">
              <a:xfrm>
                <a:off x="5127" y="3041"/>
                <a:ext cx="166" cy="213"/>
              </a:xfrm>
              <a:custGeom>
                <a:avLst/>
                <a:gdLst>
                  <a:gd name="T0" fmla="*/ 49 w 68"/>
                  <a:gd name="T1" fmla="*/ 88 h 89"/>
                  <a:gd name="T2" fmla="*/ 52 w 68"/>
                  <a:gd name="T3" fmla="*/ 89 h 89"/>
                  <a:gd name="T4" fmla="*/ 52 w 68"/>
                  <a:gd name="T5" fmla="*/ 83 h 89"/>
                  <a:gd name="T6" fmla="*/ 68 w 68"/>
                  <a:gd name="T7" fmla="*/ 33 h 89"/>
                  <a:gd name="T8" fmla="*/ 34 w 68"/>
                  <a:gd name="T9" fmla="*/ 0 h 89"/>
                  <a:gd name="T10" fmla="*/ 0 w 68"/>
                  <a:gd name="T11" fmla="*/ 33 h 89"/>
                  <a:gd name="T12" fmla="*/ 16 w 68"/>
                  <a:gd name="T13" fmla="*/ 83 h 89"/>
                  <a:gd name="T14" fmla="*/ 16 w 68"/>
                  <a:gd name="T15" fmla="*/ 89 h 89"/>
                  <a:gd name="T16" fmla="*/ 18 w 68"/>
                  <a:gd name="T17" fmla="*/ 88 h 89"/>
                  <a:gd name="T18" fmla="*/ 49 w 68"/>
                  <a:gd name="T19" fmla="*/ 88 h 89"/>
                  <a:gd name="T20" fmla="*/ 11 w 68"/>
                  <a:gd name="T21" fmla="*/ 37 h 89"/>
                  <a:gd name="T22" fmla="*/ 9 w 68"/>
                  <a:gd name="T23" fmla="*/ 39 h 89"/>
                  <a:gd name="T24" fmla="*/ 7 w 68"/>
                  <a:gd name="T25" fmla="*/ 37 h 89"/>
                  <a:gd name="T26" fmla="*/ 7 w 68"/>
                  <a:gd name="T27" fmla="*/ 26 h 89"/>
                  <a:gd name="T28" fmla="*/ 9 w 68"/>
                  <a:gd name="T29" fmla="*/ 24 h 89"/>
                  <a:gd name="T30" fmla="*/ 11 w 68"/>
                  <a:gd name="T31" fmla="*/ 26 h 89"/>
                  <a:gd name="T32" fmla="*/ 11 w 68"/>
                  <a:gd name="T33" fmla="*/ 3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9">
                    <a:moveTo>
                      <a:pt x="49" y="88"/>
                    </a:moveTo>
                    <a:cubicBezTo>
                      <a:pt x="50" y="88"/>
                      <a:pt x="51" y="88"/>
                      <a:pt x="52" y="89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73"/>
                      <a:pt x="68" y="41"/>
                      <a:pt x="68" y="33"/>
                    </a:cubicBezTo>
                    <a:cubicBezTo>
                      <a:pt x="68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15" y="74"/>
                      <a:pt x="16" y="83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8"/>
                      <a:pt x="17" y="88"/>
                      <a:pt x="18" y="88"/>
                    </a:cubicBezTo>
                    <a:lnTo>
                      <a:pt x="49" y="88"/>
                    </a:lnTo>
                    <a:close/>
                    <a:moveTo>
                      <a:pt x="11" y="37"/>
                    </a:moveTo>
                    <a:cubicBezTo>
                      <a:pt x="11" y="38"/>
                      <a:pt x="10" y="39"/>
                      <a:pt x="9" y="39"/>
                    </a:cubicBezTo>
                    <a:cubicBezTo>
                      <a:pt x="8" y="39"/>
                      <a:pt x="7" y="38"/>
                      <a:pt x="7" y="3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8" y="24"/>
                      <a:pt x="9" y="24"/>
                    </a:cubicBezTo>
                    <a:cubicBezTo>
                      <a:pt x="10" y="24"/>
                      <a:pt x="11" y="25"/>
                      <a:pt x="11" y="26"/>
                    </a:cubicBezTo>
                    <a:lnTo>
                      <a:pt x="1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3"/>
              <p:cNvSpPr/>
              <p:nvPr/>
            </p:nvSpPr>
            <p:spPr bwMode="auto">
              <a:xfrm>
                <a:off x="5176" y="3325"/>
                <a:ext cx="65" cy="17"/>
              </a:xfrm>
              <a:custGeom>
                <a:avLst/>
                <a:gdLst>
                  <a:gd name="T0" fmla="*/ 0 w 27"/>
                  <a:gd name="T1" fmla="*/ 5 h 7"/>
                  <a:gd name="T2" fmla="*/ 3 w 27"/>
                  <a:gd name="T3" fmla="*/ 7 h 7"/>
                  <a:gd name="T4" fmla="*/ 25 w 27"/>
                  <a:gd name="T5" fmla="*/ 7 h 7"/>
                  <a:gd name="T6" fmla="*/ 27 w 27"/>
                  <a:gd name="T7" fmla="*/ 5 h 7"/>
                  <a:gd name="T8" fmla="*/ 27 w 27"/>
                  <a:gd name="T9" fmla="*/ 0 h 7"/>
                  <a:gd name="T10" fmla="*/ 0 w 27"/>
                  <a:gd name="T11" fmla="*/ 0 h 7"/>
                  <a:gd name="T12" fmla="*/ 0 w 27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7">
                    <a:moveTo>
                      <a:pt x="0" y="5"/>
                    </a:moveTo>
                    <a:cubicBezTo>
                      <a:pt x="0" y="6"/>
                      <a:pt x="1" y="7"/>
                      <a:pt x="3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7"/>
                      <a:pt x="27" y="6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4"/>
              <p:cNvSpPr/>
              <p:nvPr/>
            </p:nvSpPr>
            <p:spPr bwMode="auto">
              <a:xfrm>
                <a:off x="5161" y="3256"/>
                <a:ext cx="95" cy="67"/>
              </a:xfrm>
              <a:custGeom>
                <a:avLst/>
                <a:gdLst>
                  <a:gd name="T0" fmla="*/ 38 w 39"/>
                  <a:gd name="T1" fmla="*/ 0 h 28"/>
                  <a:gd name="T2" fmla="*/ 35 w 39"/>
                  <a:gd name="T3" fmla="*/ 0 h 28"/>
                  <a:gd name="T4" fmla="*/ 4 w 39"/>
                  <a:gd name="T5" fmla="*/ 0 h 28"/>
                  <a:gd name="T6" fmla="*/ 2 w 39"/>
                  <a:gd name="T7" fmla="*/ 0 h 28"/>
                  <a:gd name="T8" fmla="*/ 0 w 39"/>
                  <a:gd name="T9" fmla="*/ 4 h 28"/>
                  <a:gd name="T10" fmla="*/ 0 w 39"/>
                  <a:gd name="T11" fmla="*/ 23 h 28"/>
                  <a:gd name="T12" fmla="*/ 4 w 39"/>
                  <a:gd name="T13" fmla="*/ 28 h 28"/>
                  <a:gd name="T14" fmla="*/ 6 w 39"/>
                  <a:gd name="T15" fmla="*/ 28 h 28"/>
                  <a:gd name="T16" fmla="*/ 33 w 39"/>
                  <a:gd name="T17" fmla="*/ 28 h 28"/>
                  <a:gd name="T18" fmla="*/ 35 w 39"/>
                  <a:gd name="T19" fmla="*/ 28 h 28"/>
                  <a:gd name="T20" fmla="*/ 39 w 39"/>
                  <a:gd name="T21" fmla="*/ 23 h 28"/>
                  <a:gd name="T22" fmla="*/ 39 w 39"/>
                  <a:gd name="T23" fmla="*/ 4 h 28"/>
                  <a:gd name="T24" fmla="*/ 38 w 3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28">
                    <a:moveTo>
                      <a:pt x="38" y="0"/>
                    </a:moveTo>
                    <a:cubicBezTo>
                      <a:pt x="37" y="0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8" y="28"/>
                      <a:pt x="39" y="26"/>
                      <a:pt x="39" y="2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1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5" name="组合 214"/>
          <p:cNvGrpSpPr/>
          <p:nvPr/>
        </p:nvGrpSpPr>
        <p:grpSpPr>
          <a:xfrm>
            <a:off x="5022045" y="1320649"/>
            <a:ext cx="2530320" cy="297367"/>
            <a:chOff x="6695188" y="1240450"/>
            <a:chExt cx="3373321" cy="396581"/>
          </a:xfrm>
        </p:grpSpPr>
        <p:sp>
          <p:nvSpPr>
            <p:cNvPr id="216" name="任意多边形 215"/>
            <p:cNvSpPr/>
            <p:nvPr/>
          </p:nvSpPr>
          <p:spPr>
            <a:xfrm flipH="1">
              <a:off x="6805380" y="1279566"/>
              <a:ext cx="3263129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6695188" y="1240450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6577510" y="2937085"/>
            <a:ext cx="1003437" cy="291575"/>
            <a:chOff x="8768868" y="3396198"/>
            <a:chExt cx="1337742" cy="388856"/>
          </a:xfrm>
        </p:grpSpPr>
        <p:sp>
          <p:nvSpPr>
            <p:cNvPr id="219" name="任意多边形 218"/>
            <p:cNvSpPr/>
            <p:nvPr/>
          </p:nvSpPr>
          <p:spPr>
            <a:xfrm flipH="1">
              <a:off x="8857283" y="3427589"/>
              <a:ext cx="1249327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768868" y="3396198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1351092" y="4311254"/>
            <a:ext cx="2548805" cy="297375"/>
            <a:chOff x="1801220" y="5228848"/>
            <a:chExt cx="3397965" cy="396592"/>
          </a:xfrm>
        </p:grpSpPr>
        <p:sp>
          <p:nvSpPr>
            <p:cNvPr id="222" name="任意多边形 221"/>
            <p:cNvSpPr/>
            <p:nvPr/>
          </p:nvSpPr>
          <p:spPr>
            <a:xfrm flipV="1">
              <a:off x="1801220" y="5228848"/>
              <a:ext cx="3283899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 flipH="1" flipV="1">
              <a:off x="5125714" y="5551969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1298161" y="2696365"/>
            <a:ext cx="1006778" cy="296060"/>
            <a:chOff x="1730656" y="3075164"/>
            <a:chExt cx="1342196" cy="394837"/>
          </a:xfrm>
        </p:grpSpPr>
        <p:sp>
          <p:nvSpPr>
            <p:cNvPr id="225" name="任意多边形 224"/>
            <p:cNvSpPr/>
            <p:nvPr/>
          </p:nvSpPr>
          <p:spPr>
            <a:xfrm flipV="1">
              <a:off x="1730656" y="3075164"/>
              <a:ext cx="1249327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2999381" y="3396530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27823" y="1774418"/>
            <a:ext cx="2011781" cy="935911"/>
            <a:chOff x="970302" y="1845618"/>
            <a:chExt cx="2682025" cy="1248171"/>
          </a:xfrm>
        </p:grpSpPr>
        <p:sp>
          <p:nvSpPr>
            <p:cNvPr id="228" name="文本框 118"/>
            <p:cNvSpPr txBox="1"/>
            <p:nvPr/>
          </p:nvSpPr>
          <p:spPr>
            <a:xfrm>
              <a:off x="970302" y="1845618"/>
              <a:ext cx="2682025" cy="45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ACB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内连接</a:t>
              </a:r>
            </a:p>
          </p:txBody>
        </p:sp>
        <p:sp>
          <p:nvSpPr>
            <p:cNvPr id="229" name="矩形 47"/>
            <p:cNvSpPr>
              <a:spLocks noChangeArrowheads="1"/>
            </p:cNvSpPr>
            <p:nvPr/>
          </p:nvSpPr>
          <p:spPr bwMode="auto">
            <a:xfrm>
              <a:off x="1054646" y="2250121"/>
              <a:ext cx="2160556" cy="843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内连接为笛卡尔积，有四种方式，多表查询中最好少用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727823" y="3340234"/>
            <a:ext cx="2011781" cy="702517"/>
            <a:chOff x="970302" y="3933850"/>
            <a:chExt cx="2682025" cy="936904"/>
          </a:xfrm>
        </p:grpSpPr>
        <p:sp>
          <p:nvSpPr>
            <p:cNvPr id="231" name="文本框 126"/>
            <p:cNvSpPr txBox="1"/>
            <p:nvPr/>
          </p:nvSpPr>
          <p:spPr>
            <a:xfrm>
              <a:off x="970302" y="3933850"/>
              <a:ext cx="2682025" cy="45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E8707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其他查询</a:t>
              </a:r>
            </a:p>
          </p:txBody>
        </p:sp>
        <p:sp>
          <p:nvSpPr>
            <p:cNvPr id="232" name="矩形 47"/>
            <p:cNvSpPr>
              <a:spLocks noChangeArrowheads="1"/>
            </p:cNvSpPr>
            <p:nvPr/>
          </p:nvSpPr>
          <p:spPr bwMode="auto">
            <a:xfrm>
              <a:off x="1054646" y="4293890"/>
              <a:ext cx="2160556" cy="57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限制行数，排序和分组也是最常用的查询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6821085" y="1649803"/>
            <a:ext cx="2011781" cy="1119257"/>
            <a:chOff x="9093593" y="1679425"/>
            <a:chExt cx="2682025" cy="1492689"/>
          </a:xfrm>
        </p:grpSpPr>
        <p:sp>
          <p:nvSpPr>
            <p:cNvPr id="234" name="文本框 130"/>
            <p:cNvSpPr txBox="1"/>
            <p:nvPr/>
          </p:nvSpPr>
          <p:spPr>
            <a:xfrm>
              <a:off x="9093593" y="1679425"/>
              <a:ext cx="2682025" cy="45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B85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外连接</a:t>
              </a:r>
            </a:p>
          </p:txBody>
        </p:sp>
        <p:sp>
          <p:nvSpPr>
            <p:cNvPr id="235" name="矩形 47"/>
            <p:cNvSpPr>
              <a:spLocks noChangeArrowheads="1"/>
            </p:cNvSpPr>
            <p:nvPr/>
          </p:nvSpPr>
          <p:spPr bwMode="auto">
            <a:xfrm>
              <a:off x="9119542" y="2061644"/>
              <a:ext cx="2160556" cy="111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外连接主要为：左连接，右连接，全连接，常用左连接，全连接一般用来去除重复数据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821085" y="3240803"/>
            <a:ext cx="2011781" cy="894015"/>
            <a:chOff x="9093593" y="3801247"/>
            <a:chExt cx="2682025" cy="1192293"/>
          </a:xfrm>
        </p:grpSpPr>
        <p:sp>
          <p:nvSpPr>
            <p:cNvPr id="237" name="文本框 122"/>
            <p:cNvSpPr txBox="1"/>
            <p:nvPr/>
          </p:nvSpPr>
          <p:spPr>
            <a:xfrm>
              <a:off x="9093593" y="3801247"/>
              <a:ext cx="2682025" cy="45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63A77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子表查询</a:t>
              </a:r>
            </a:p>
          </p:txBody>
        </p:sp>
        <p:sp>
          <p:nvSpPr>
            <p:cNvPr id="238" name="矩形 47"/>
            <p:cNvSpPr>
              <a:spLocks noChangeArrowheads="1"/>
            </p:cNvSpPr>
            <p:nvPr/>
          </p:nvSpPr>
          <p:spPr bwMode="auto">
            <a:xfrm>
              <a:off x="9119542" y="4149874"/>
              <a:ext cx="2160556" cy="8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子表可以出现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或者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WHERE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等地方，最好出现在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这里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39" name="文本框 118"/>
          <p:cNvSpPr txBox="1"/>
          <p:nvPr/>
        </p:nvSpPr>
        <p:spPr>
          <a:xfrm>
            <a:off x="3876677" y="2483569"/>
            <a:ext cx="1219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多表查询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8" dur="100" fill="hold"/>
                                        <p:tgtEl>
                                          <p:spTgt spid="2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20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0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19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8" dur="200" fill="hold"/>
                                        <p:tgtEl>
                                          <p:spTgt spid="19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1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18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2" dur="200" fill="hold"/>
                                        <p:tgtEl>
                                          <p:spTgt spid="18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0" dur="100" fill="hold"/>
                                        <p:tgtEl>
                                          <p:spTgt spid="20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2" dur="200" fill="hold"/>
                                        <p:tgtEl>
                                          <p:spTgt spid="20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4" dur="100" fill="hold"/>
                                        <p:tgtEl>
                                          <p:spTgt spid="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20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9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4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9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4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9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4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9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4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3"/>
            <a:ext cx="2112848" cy="753157"/>
            <a:chOff x="1258030" y="3593783"/>
            <a:chExt cx="2139699" cy="1004209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表约束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25854" y="4064512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除了外键，其他约束都是约束自身字段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2"/>
            <a:ext cx="2219589" cy="584673"/>
            <a:chOff x="1258030" y="3593783"/>
            <a:chExt cx="2139699" cy="779564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表关系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43557" y="4045052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一对一、一对多、多对多关系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87"/>
            <a:ext cx="2112848" cy="771817"/>
            <a:chOff x="1258030" y="3593783"/>
            <a:chExt cx="2139699" cy="1029091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视图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2144" y="4089393"/>
              <a:ext cx="1915200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对于大段常用查询，可以生成视图，方便今后查询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0"/>
            <a:ext cx="2219589" cy="751292"/>
            <a:chOff x="1258030" y="3593783"/>
            <a:chExt cx="2139699" cy="1001723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数据库三范式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43557" y="4062026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范式可以避免数据的冗余，增删改查的时候出现的异常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/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 err="1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4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非空处理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 字符串处理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 时间处理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377447" y="778635"/>
            <a:ext cx="8506422" cy="842542"/>
            <a:chOff x="1363674" y="3358194"/>
            <a:chExt cx="11341898" cy="1123387"/>
          </a:xfrm>
        </p:grpSpPr>
        <p:sp>
          <p:nvSpPr>
            <p:cNvPr id="96" name="文本框 95"/>
            <p:cNvSpPr txBox="1"/>
            <p:nvPr/>
          </p:nvSpPr>
          <p:spPr>
            <a:xfrm>
              <a:off x="1363674" y="3358194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060325" y="3496694"/>
              <a:ext cx="1598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字段处理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475718" y="3948102"/>
              <a:ext cx="11229854" cy="533479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s.`name`,</a:t>
              </a:r>
              <a:r>
                <a:rPr lang="en-GB" altLang="zh-CN" sz="1000" b="1" dirty="0" err="1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IFNULL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(sd.`id_card`,430)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`students` s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student_details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ON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s.`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`=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`; 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#</a:t>
              </a:r>
              <a:r>
                <a:rPr lang="zh-CN" altLang="en-GB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处理</a:t>
              </a:r>
              <a:r>
                <a:rPr lang="en-US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NULL</a:t>
              </a:r>
              <a:endParaRPr lang="en-GB" altLang="zh-CN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zh-CN" altLang="en-US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DISTINCT</a:t>
              </a:r>
              <a:r>
                <a:rPr lang="zh-CN" altLang="en-US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`name`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zh-CN" altLang="en-US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`students` </a:t>
              </a:r>
              <a:r>
                <a:rPr lang="en-US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;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#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字段去重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77447" y="1720691"/>
            <a:ext cx="8682576" cy="908466"/>
            <a:chOff x="1275449" y="3521187"/>
            <a:chExt cx="11576769" cy="1211288"/>
          </a:xfrm>
        </p:grpSpPr>
        <p:sp>
          <p:nvSpPr>
            <p:cNvPr id="100" name="文本框 99"/>
            <p:cNvSpPr txBox="1"/>
            <p:nvPr/>
          </p:nvSpPr>
          <p:spPr>
            <a:xfrm>
              <a:off x="1275449" y="3521187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972098" y="3665502"/>
              <a:ext cx="8143142" cy="33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字符串截取，</a:t>
              </a:r>
              <a:r>
                <a:rPr lang="en-GB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left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是从左边开始截取，</a:t>
              </a:r>
              <a:r>
                <a:rPr lang="en-GB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right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是从右边开始截取</a:t>
              </a:r>
              <a:r>
                <a:rPr lang="en-US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,SUBSTRING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可以指定截取范围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38394" y="3993811"/>
              <a:ext cx="114138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(s.`name`,2),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IFNULL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(sd.`id_card`,430)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`students` s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student_details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ON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s.`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`=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`;</a:t>
              </a: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RIGHT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(s.`name`,2),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IFNULL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(sd.`id_card`,430)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`students` s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student_details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ON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s.`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`=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`;</a:t>
              </a: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SUBSTRING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(s.`name`,2,5),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IFNULL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(sd.`id_card`,430)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`students` s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student_details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ON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s.`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`=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`;</a:t>
              </a:r>
              <a:endPara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7447" y="2576799"/>
            <a:ext cx="8221643" cy="636713"/>
            <a:chOff x="1257303" y="3537248"/>
            <a:chExt cx="10962192" cy="848951"/>
          </a:xfrm>
        </p:grpSpPr>
        <p:sp>
          <p:nvSpPr>
            <p:cNvPr id="104" name="文本框 103"/>
            <p:cNvSpPr txBox="1"/>
            <p:nvPr/>
          </p:nvSpPr>
          <p:spPr>
            <a:xfrm>
              <a:off x="1257303" y="3537248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953952" y="3675747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字符串拼接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420248" y="4057904"/>
              <a:ext cx="10799247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CONCAT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(s.`name`,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id_card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`)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`students` s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student_details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ON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s.`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`=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`;</a:t>
              </a:r>
              <a:endPara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77447" y="3189111"/>
            <a:ext cx="8682575" cy="778173"/>
            <a:chOff x="1258030" y="3489727"/>
            <a:chExt cx="11576769" cy="1037564"/>
          </a:xfrm>
        </p:grpSpPr>
        <p:sp>
          <p:nvSpPr>
            <p:cNvPr id="108" name="文本框 107"/>
            <p:cNvSpPr txBox="1"/>
            <p:nvPr/>
          </p:nvSpPr>
          <p:spPr>
            <a:xfrm>
              <a:off x="1258030" y="3489727"/>
              <a:ext cx="87079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954678" y="3621914"/>
              <a:ext cx="324146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类型转换 </a:t>
              </a:r>
              <a:r>
                <a:rPr lang="en-US" altLang="zh-CN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CAST CONVERT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438395" y="3993811"/>
              <a:ext cx="11396404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CAST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id_card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 AS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CHAR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)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`students` s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student_details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ON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s.`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`=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.`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stu_id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`;</a:t>
              </a: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CONVERT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s.`dept_id`,</a:t>
              </a:r>
              <a:r>
                <a:rPr lang="en-GB" altLang="zh-CN" sz="1000" b="1" dirty="0" err="1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SIGNED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)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`students` s ;</a:t>
              </a:r>
              <a:endParaRPr lang="zh-CN" altLang="en-US" sz="1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77447" y="3900143"/>
            <a:ext cx="8113410" cy="842542"/>
            <a:chOff x="1363674" y="3358194"/>
            <a:chExt cx="10817882" cy="1123388"/>
          </a:xfrm>
        </p:grpSpPr>
        <p:sp>
          <p:nvSpPr>
            <p:cNvPr id="112" name="文本框 111"/>
            <p:cNvSpPr txBox="1"/>
            <p:nvPr/>
          </p:nvSpPr>
          <p:spPr>
            <a:xfrm>
              <a:off x="1363674" y="3358194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060325" y="3496694"/>
              <a:ext cx="1598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时间函数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475717" y="3948102"/>
              <a:ext cx="1070583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 DAY('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2017-08-18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')-DAY('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2017-08-01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’);</a:t>
              </a: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 NOW();</a:t>
              </a:r>
              <a:endParaRPr lang="zh-CN" altLang="en-US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7911" y="1824677"/>
            <a:ext cx="7629663" cy="900504"/>
            <a:chOff x="1275449" y="3521187"/>
            <a:chExt cx="9032306" cy="1200672"/>
          </a:xfrm>
        </p:grpSpPr>
        <p:sp>
          <p:nvSpPr>
            <p:cNvPr id="24" name="文本框 23"/>
            <p:cNvSpPr txBox="1"/>
            <p:nvPr/>
          </p:nvSpPr>
          <p:spPr>
            <a:xfrm>
              <a:off x="1275449" y="3521187"/>
              <a:ext cx="87078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39428" y="3736974"/>
              <a:ext cx="886832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的函数还有很多，许多也和我们平常用的一样，比如</a:t>
              </a:r>
              <a:r>
                <a:rPr lang="en-GB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ABS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-GB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MAX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-GB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MIN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-GB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ROUND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-GB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AVG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-GB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SUM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等等，用法也是一样的，大家如果有需求，直接查下资料就可以，如果需要写原生的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SQL</a:t>
              </a:r>
              <a:r>
                <a:rPr lang="zh-CN" altLang="en-GB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，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能够用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的函数处理的就尽量用</a:t>
              </a:r>
              <a:r>
                <a:rPr lang="en-GB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自带的函数。</a:t>
              </a: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lang="zh-CN" altLang="en-US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优化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6" y="152479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执行顺序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605" y="725175"/>
            <a:ext cx="8826758" cy="410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的左边的表和右边的表计算笛卡尔积。产生虚表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VT1</a:t>
            </a:r>
          </a:p>
          <a:p>
            <a:pPr>
              <a:lnSpc>
                <a:spcPct val="150000"/>
              </a:lnSpc>
            </a:pP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对虚表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VT1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筛选，只有那些符合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join-condition&gt;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的行才会被记录在虚表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VT2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如果指定了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OUTER JOIN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比如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left join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right join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那么保留表中未匹配的行就会作为外部行添加到虚拟表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VT2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中，产生虚拟表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VT3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, rug from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子句中包含两个以上的表的话，那么就会对上一个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连接产生的结果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VT3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和下一个表重复执行步骤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1~3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这三个步骤，一直到处理完所有的表为止。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对虚拟表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VT3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WHERE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条件过滤。只有符合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where-condition&gt;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的记录才会被插入到虚拟表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VT4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GROUP BY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group by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子句中的列，对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VT4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中的记录进行分组操作，产生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VT5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CUBE | ROLLUP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对表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VT5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cube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rollup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操作，产生表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VT6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HAVING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对虚拟表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VT6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having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过滤，只有符合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having-condition&gt;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的记录才会被 插入到虚拟表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VT7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操作，选择指定的列，插入到虚拟表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VT8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DISTINCT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VT8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中的记录进行去重。产生虚拟表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VT9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ORDER BY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将虚拟表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VT9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中的记录按照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kumimoji="1" lang="en-GB" altLang="zh-CN" dirty="0" err="1">
                <a:latin typeface="微软雅黑" panose="020B0503020204020204" charset="-122"/>
                <a:ea typeface="微软雅黑" panose="020B0503020204020204" charset="-122"/>
              </a:rPr>
              <a:t>order_by_list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进行排序操作，产生虚拟表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VT10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11.</a:t>
            </a:r>
            <a:r>
              <a:rPr kumimoji="1" lang="en-GB" altLang="zh-CN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LIMIT</a:t>
            </a:r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取出指定行的记录，产生虚拟表</a:t>
            </a:r>
            <a:r>
              <a:rPr kumimoji="1" lang="en-GB" altLang="zh-CN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VT11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并将结果返回。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查询优化举例</a:t>
            </a:r>
          </a:p>
        </p:txBody>
      </p:sp>
      <p:sp>
        <p:nvSpPr>
          <p:cNvPr id="183" name="文本框 113"/>
          <p:cNvSpPr txBox="1"/>
          <p:nvPr/>
        </p:nvSpPr>
        <p:spPr>
          <a:xfrm>
            <a:off x="251926" y="3005583"/>
            <a:ext cx="4254760" cy="187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*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`students` s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s.`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dept_id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= (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`id`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`department` d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d.`name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= '</a:t>
            </a:r>
            <a:r>
              <a:rPr lang="zh-CN" altLang="en-US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外国语学院</a:t>
            </a:r>
            <a:r>
              <a:rPr lang="en-US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’</a:t>
            </a:r>
          </a:p>
          <a:p>
            <a:pPr algn="just">
              <a:lnSpc>
                <a:spcPct val="150000"/>
              </a:lnSpc>
            </a:pPr>
            <a:r>
              <a:rPr lang="en-US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);</a:t>
            </a:r>
            <a:endParaRPr lang="en-GB" altLang="zh-CN" sz="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文本框 113"/>
          <p:cNvSpPr txBox="1"/>
          <p:nvPr/>
        </p:nvSpPr>
        <p:spPr>
          <a:xfrm>
            <a:off x="251926" y="833833"/>
            <a:ext cx="4254760" cy="187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s.`name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e.`name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`students` s 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6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se.`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c.`name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	`select` se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`course` c 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se.`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coures_id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 = 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c.`id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	) e </a:t>
            </a:r>
            <a:r>
              <a:rPr lang="en-GB" altLang="zh-CN" sz="6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s.`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s_id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`=e.`</a:t>
            </a:r>
            <a:r>
              <a:rPr lang="en-GB" altLang="zh-CN" sz="6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stu_id</a:t>
            </a:r>
            <a:r>
              <a:rPr lang="en-GB" altLang="zh-CN" sz="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004" y="1109261"/>
            <a:ext cx="4180114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在这两个例子中，第一个</a:t>
            </a:r>
            <a:r>
              <a:rPr lang="en-GB" altLang="zh-CN" dirty="0"/>
              <a:t>SQL</a:t>
            </a:r>
            <a:r>
              <a:rPr lang="zh-CN" altLang="en-US" dirty="0"/>
              <a:t>中的子表只会被</a:t>
            </a:r>
            <a:r>
              <a:rPr lang="zh-CN" altLang="en-US" dirty="0">
                <a:solidFill>
                  <a:srgbClr val="F45159"/>
                </a:solidFill>
              </a:rPr>
              <a:t>查询一次</a:t>
            </a:r>
            <a:r>
              <a:rPr lang="zh-CN" altLang="en-US" dirty="0"/>
              <a:t>，但是在第二个</a:t>
            </a:r>
            <a:r>
              <a:rPr lang="en-GB" altLang="zh-CN" dirty="0"/>
              <a:t>SQL</a:t>
            </a:r>
            <a:r>
              <a:rPr lang="zh-CN" altLang="en-US" dirty="0"/>
              <a:t>中，子表会被</a:t>
            </a:r>
            <a:r>
              <a:rPr lang="zh-CN" altLang="en-US" dirty="0">
                <a:solidFill>
                  <a:srgbClr val="F45159"/>
                </a:solidFill>
              </a:rPr>
              <a:t>执行</a:t>
            </a:r>
            <a:r>
              <a:rPr lang="en-GB" altLang="zh-CN" dirty="0">
                <a:solidFill>
                  <a:srgbClr val="F45159"/>
                </a:solidFill>
              </a:rPr>
              <a:t>n</a:t>
            </a:r>
            <a:r>
              <a:rPr lang="zh-CN" altLang="en-US" dirty="0">
                <a:solidFill>
                  <a:srgbClr val="F45159"/>
                </a:solidFill>
              </a:rPr>
              <a:t>次</a:t>
            </a:r>
            <a:r>
              <a:rPr lang="zh-CN" altLang="en-US" dirty="0"/>
              <a:t>，这个</a:t>
            </a:r>
            <a:r>
              <a:rPr lang="en-GB" altLang="zh-CN" dirty="0"/>
              <a:t>n</a:t>
            </a:r>
            <a:r>
              <a:rPr lang="zh-CN" altLang="en-US" dirty="0"/>
              <a:t>取决</a:t>
            </a:r>
            <a:r>
              <a:rPr lang="en-GB" altLang="zh-CN" dirty="0"/>
              <a:t>student</a:t>
            </a:r>
            <a:r>
              <a:rPr lang="zh-CN" altLang="en-US" dirty="0"/>
              <a:t>表中的数据条数，如果子表的数据量很大的话，那么</a:t>
            </a:r>
            <a:r>
              <a:rPr lang="en-GB" altLang="zh-CN" dirty="0"/>
              <a:t>SQL</a:t>
            </a:r>
            <a:r>
              <a:rPr lang="zh-CN" altLang="en-US" dirty="0"/>
              <a:t>的执行速度会十分慢。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这是典型的通过执行顺序来优化</a:t>
            </a:r>
            <a:r>
              <a:rPr lang="en-GB" altLang="zh-CN" dirty="0"/>
              <a:t>SQL</a:t>
            </a:r>
            <a:r>
              <a:rPr lang="zh-CN" altLang="en-GB" dirty="0"/>
              <a:t>，</a:t>
            </a:r>
            <a:r>
              <a:rPr lang="zh-CN" altLang="en-US" dirty="0"/>
              <a:t>除此之外，要想</a:t>
            </a:r>
            <a:r>
              <a:rPr lang="en-GB" altLang="zh-CN" dirty="0"/>
              <a:t>SQL</a:t>
            </a:r>
            <a:r>
              <a:rPr lang="zh-CN" altLang="en-US" dirty="0"/>
              <a:t>执行快一点，应该尽量避免模糊匹配，如：</a:t>
            </a:r>
            <a:r>
              <a:rPr lang="en-GB" altLang="zh-CN" dirty="0">
                <a:solidFill>
                  <a:srgbClr val="00A7B7"/>
                </a:solidFill>
              </a:rPr>
              <a:t>like,</a:t>
            </a:r>
            <a:r>
              <a:rPr lang="zh-CN" altLang="en-US" dirty="0">
                <a:solidFill>
                  <a:srgbClr val="00A7B7"/>
                </a:solidFill>
              </a:rPr>
              <a:t> </a:t>
            </a:r>
            <a:r>
              <a:rPr lang="en-GB" altLang="zh-CN" dirty="0">
                <a:solidFill>
                  <a:srgbClr val="00A7B7"/>
                </a:solidFill>
              </a:rPr>
              <a:t>in,</a:t>
            </a:r>
            <a:r>
              <a:rPr lang="zh-CN" altLang="en-US" dirty="0">
                <a:solidFill>
                  <a:srgbClr val="00A7B7"/>
                </a:solidFill>
              </a:rPr>
              <a:t> </a:t>
            </a:r>
            <a:r>
              <a:rPr lang="en-GB" altLang="zh-CN" dirty="0">
                <a:solidFill>
                  <a:srgbClr val="00A7B7"/>
                </a:solidFill>
              </a:rPr>
              <a:t>not in </a:t>
            </a:r>
            <a:r>
              <a:rPr lang="zh-CN" altLang="en-US" dirty="0"/>
              <a:t>等这些匹配条件。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还有几点建议给大家：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尽量</a:t>
            </a:r>
            <a:r>
              <a:rPr lang="zh-CN" altLang="en-US" dirty="0">
                <a:solidFill>
                  <a:srgbClr val="F45159"/>
                </a:solidFill>
              </a:rPr>
              <a:t>避免整表扫描</a:t>
            </a:r>
            <a:r>
              <a:rPr lang="zh-CN" altLang="en-US" dirty="0"/>
              <a:t>，如</a:t>
            </a:r>
            <a:r>
              <a:rPr lang="en-GB" altLang="zh-CN" dirty="0"/>
              <a:t>SELECT *</a:t>
            </a:r>
          </a:p>
          <a:p>
            <a:r>
              <a:rPr lang="en-GB" altLang="zh-CN" dirty="0"/>
              <a:t>2.</a:t>
            </a:r>
            <a:r>
              <a:rPr lang="zh-CN" altLang="en-US" dirty="0"/>
              <a:t>建立合适的</a:t>
            </a:r>
            <a:r>
              <a:rPr lang="zh-CN" altLang="en-US" dirty="0">
                <a:solidFill>
                  <a:srgbClr val="F45159"/>
                </a:solidFill>
              </a:rPr>
              <a:t>索引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使用合适的</a:t>
            </a:r>
            <a:r>
              <a:rPr lang="zh-CN" altLang="en-US" dirty="0">
                <a:solidFill>
                  <a:srgbClr val="F45159"/>
                </a:solidFill>
              </a:rPr>
              <a:t>存储引擎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GB" altLang="zh-CN" dirty="0"/>
              <a:t>JOIN</a:t>
            </a:r>
            <a:r>
              <a:rPr lang="zh-CN" altLang="en-US" dirty="0"/>
              <a:t>中，尽量用</a:t>
            </a:r>
            <a:r>
              <a:rPr lang="zh-CN" altLang="en-US" dirty="0">
                <a:solidFill>
                  <a:srgbClr val="F45159"/>
                </a:solidFill>
              </a:rPr>
              <a:t>小表</a:t>
            </a:r>
            <a:r>
              <a:rPr lang="en-GB" altLang="zh-CN" dirty="0">
                <a:solidFill>
                  <a:srgbClr val="F45159"/>
                </a:solidFill>
              </a:rPr>
              <a:t>LEFT JOIN </a:t>
            </a:r>
            <a:r>
              <a:rPr lang="zh-CN" altLang="en-US" dirty="0">
                <a:solidFill>
                  <a:srgbClr val="F45159"/>
                </a:solidFill>
              </a:rPr>
              <a:t>大表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除非十分必要，尽量不要使用</a:t>
            </a:r>
            <a:r>
              <a:rPr lang="en-GB" altLang="zh-CN" dirty="0"/>
              <a:t>ORDER BY,GROUP BY </a:t>
            </a:r>
            <a:r>
              <a:rPr lang="zh-CN" altLang="en-US" dirty="0"/>
              <a:t>和 </a:t>
            </a:r>
            <a:r>
              <a:rPr lang="en-GB" altLang="zh-CN" dirty="0"/>
              <a:t>DISTINCT(</a:t>
            </a:r>
            <a:r>
              <a:rPr lang="zh-CN" altLang="en-US" dirty="0"/>
              <a:t>去重</a:t>
            </a:r>
            <a:r>
              <a:rPr lang="en-US" altLang="zh-CN" dirty="0"/>
              <a:t>)</a:t>
            </a:r>
            <a:r>
              <a:rPr lang="zh-CN" altLang="en-US" dirty="0"/>
              <a:t>，尽量用索引来代替</a:t>
            </a:r>
          </a:p>
          <a:p>
            <a:endParaRPr kumimoji="1"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3" grpId="0"/>
      <p:bldP spid="18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135" name="TextBox 277"/>
          <p:cNvSpPr txBox="1"/>
          <p:nvPr/>
        </p:nvSpPr>
        <p:spPr>
          <a:xfrm>
            <a:off x="331921" y="1643047"/>
            <a:ext cx="8555437" cy="57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数据的查询是使用数据库最基本，最常用的操作，大家一定要十分熟练，尤其是多表查询的时候，一点要先弄清楚业务需求，再去写相应的</a:t>
            </a:r>
            <a:r>
              <a:rPr lang="en-GB" altLang="zh-CN" sz="1100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语句。</a:t>
            </a:r>
            <a:endParaRPr lang="en-US" altLang="zh-CN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TextBox 278"/>
          <p:cNvSpPr txBox="1"/>
          <p:nvPr/>
        </p:nvSpPr>
        <p:spPr>
          <a:xfrm>
            <a:off x="331921" y="2717647"/>
            <a:ext cx="8681449" cy="57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kern="0" dirty="0">
                <a:latin typeface="微软雅黑" panose="020B0503020204020204" charset="-122"/>
                <a:ea typeface="微软雅黑" panose="020B0503020204020204" charset="-122"/>
              </a:rPr>
              <a:t>在查询过程中，大家可以采用先分再总的顺序来查询，先分多个</a:t>
            </a:r>
            <a:r>
              <a:rPr lang="en-GB" altLang="zh-CN" sz="1100" kern="0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100" kern="0" dirty="0">
                <a:latin typeface="微软雅黑" panose="020B0503020204020204" charset="-122"/>
                <a:ea typeface="微软雅黑" panose="020B0503020204020204" charset="-122"/>
              </a:rPr>
              <a:t>把各个表中需要的数据查询出来，在把这些数据组合起来，在组合的过程用，合理的使用各种</a:t>
            </a:r>
            <a:r>
              <a:rPr lang="en-GB" altLang="zh-CN" sz="1100" kern="0" dirty="0"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zh-CN" altLang="en-US" sz="1100" kern="0" dirty="0">
                <a:latin typeface="微软雅黑" panose="020B0503020204020204" charset="-122"/>
                <a:ea typeface="微软雅黑" panose="020B0503020204020204" charset="-122"/>
              </a:rPr>
              <a:t>方法，最常用的是</a:t>
            </a:r>
            <a:r>
              <a:rPr lang="en-GB" altLang="zh-CN" sz="1100" kern="0" dirty="0">
                <a:latin typeface="微软雅黑" panose="020B0503020204020204" charset="-122"/>
                <a:ea typeface="微软雅黑" panose="020B0503020204020204" charset="-122"/>
              </a:rPr>
              <a:t>LEFT JOIN</a:t>
            </a:r>
            <a:r>
              <a:rPr lang="zh-CN" altLang="en-GB" sz="1100" kern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TextBox 278"/>
          <p:cNvSpPr txBox="1"/>
          <p:nvPr/>
        </p:nvSpPr>
        <p:spPr>
          <a:xfrm>
            <a:off x="331922" y="3726406"/>
            <a:ext cx="8681449" cy="3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GB" altLang="zh-CN" sz="1100" kern="0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100" kern="0" dirty="0">
                <a:latin typeface="微软雅黑" panose="020B0503020204020204" charset="-122"/>
                <a:ea typeface="微软雅黑" panose="020B0503020204020204" charset="-122"/>
              </a:rPr>
              <a:t>的优化是数据库里面永恒的话题，几乎是无止境的，上面介绍的是几点基本的原则，想要写出好的</a:t>
            </a:r>
            <a:r>
              <a:rPr lang="en-GB" altLang="zh-CN" sz="1100" kern="0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GB" sz="1100" kern="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100" kern="0" dirty="0">
                <a:latin typeface="微软雅黑" panose="020B0503020204020204" charset="-122"/>
                <a:ea typeface="微软雅黑" panose="020B0503020204020204" charset="-122"/>
              </a:rPr>
              <a:t>需要大家不断的积累和总结。</a:t>
            </a:r>
            <a:endParaRPr lang="en-US" altLang="zh-CN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5" grpId="0"/>
      <p:bldP spid="136" grpId="0"/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50339" y="3101604"/>
            <a:ext cx="18433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3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charset="-122"/>
                <a:ea typeface="黑体" panose="02010609060101010101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51800" cy="644502"/>
            <a:chOff x="1096942" y="3103294"/>
            <a:chExt cx="110724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单表查询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多表查询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</a:t>
              </a:r>
              <a:r>
                <a:rPr lang="en-US" altLang="zh-CN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优化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单表查询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查询所有记录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查询指定列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noProof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条件查询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利用别名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499193" y="1866778"/>
            <a:ext cx="1276986" cy="307777"/>
            <a:chOff x="1793812" y="4421987"/>
            <a:chExt cx="1702648" cy="410369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13948" y="4421987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查询所有数据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5902702" y="2422289"/>
            <a:ext cx="2469966" cy="133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SELECT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*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FROM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SELECT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后面跟上要查询的字段，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*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号代表所有的字段，一般来说，查询所有字段是最耗时长的，所以今后查询数据尽可能按需所取。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查询所有数据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3" y="1102042"/>
            <a:ext cx="4358727" cy="3561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5345843" y="2520302"/>
            <a:ext cx="3583686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SELECT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col_name1,col_name2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FROM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查询字段尽可能查询部分字段，不需要的字段就要不查询出来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查询部分字段数据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273" y="1338913"/>
            <a:ext cx="4358727" cy="3087961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499193" y="1691267"/>
            <a:ext cx="1276986" cy="318899"/>
            <a:chOff x="4128769" y="4421987"/>
            <a:chExt cx="1702648" cy="425198"/>
          </a:xfrm>
        </p:grpSpPr>
        <p:sp>
          <p:nvSpPr>
            <p:cNvPr id="40" name="圆角矩形 39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48905" y="4436816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查询部分字段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780158" y="3902620"/>
            <a:ext cx="3583686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SELECT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col_name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FROM 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WHERE 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条件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查询条件可以是大于等于不等于</a:t>
            </a: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（</a:t>
            </a:r>
            <a:r>
              <a:rPr lang="en-US" altLang="zh-CN" sz="1100" b="1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&gt;,&lt;,=,&lt;&gt;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）等等，也可以是更加复杂的判断都是可以的。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带条件查询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4853" y="1084243"/>
            <a:ext cx="6574294" cy="192021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933508" y="3213538"/>
            <a:ext cx="1276986" cy="316587"/>
            <a:chOff x="6463726" y="4421987"/>
            <a:chExt cx="1702648" cy="422116"/>
          </a:xfrm>
        </p:grpSpPr>
        <p:sp>
          <p:nvSpPr>
            <p:cNvPr id="9" name="圆角矩形 8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13175" y="4433734"/>
              <a:ext cx="120374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条件查询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033889" y="4014595"/>
            <a:ext cx="5076219" cy="590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SELECT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col_name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AS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new_name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FROM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tab_name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AS 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new_name2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如果列名或者表名太长，可以给它们取一个别名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,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可以方便取使用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取别名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0855" y="1128905"/>
            <a:ext cx="6046388" cy="192021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933513" y="3299654"/>
            <a:ext cx="1276987" cy="307777"/>
            <a:chOff x="8798682" y="4418809"/>
            <a:chExt cx="1702648" cy="410368"/>
          </a:xfrm>
        </p:grpSpPr>
        <p:sp>
          <p:nvSpPr>
            <p:cNvPr id="12" name="圆角矩形 11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67814" y="4418809"/>
              <a:ext cx="964366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取别名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多表查询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联表查询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子表查询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查询限制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2710</Words>
  <Application>Microsoft Office PowerPoint</Application>
  <PresentationFormat>全屏显示(16:9)</PresentationFormat>
  <Paragraphs>229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PMingLiU</vt:lpstr>
      <vt:lpstr>等线</vt:lpstr>
      <vt:lpstr>方正兰亭超细黑简体</vt:lpstr>
      <vt:lpstr>方正正中黑简体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蒋 权</cp:lastModifiedBy>
  <cp:revision>54</cp:revision>
  <dcterms:created xsi:type="dcterms:W3CDTF">2016-07-16T02:16:00Z</dcterms:created>
  <dcterms:modified xsi:type="dcterms:W3CDTF">2022-06-15T11:14:45Z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