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6" r:id="rId2"/>
    <p:sldId id="288" r:id="rId3"/>
    <p:sldId id="257" r:id="rId4"/>
    <p:sldId id="258" r:id="rId5"/>
    <p:sldId id="259" r:id="rId6"/>
    <p:sldId id="290" r:id="rId7"/>
    <p:sldId id="265" r:id="rId8"/>
    <p:sldId id="266" r:id="rId9"/>
    <p:sldId id="271" r:id="rId10"/>
    <p:sldId id="272" r:id="rId11"/>
    <p:sldId id="291" r:id="rId12"/>
    <p:sldId id="292" r:id="rId13"/>
    <p:sldId id="277" r:id="rId14"/>
    <p:sldId id="278" r:id="rId15"/>
    <p:sldId id="294" r:id="rId16"/>
    <p:sldId id="295" r:id="rId17"/>
    <p:sldId id="296" r:id="rId18"/>
    <p:sldId id="297" r:id="rId19"/>
    <p:sldId id="299" r:id="rId20"/>
    <p:sldId id="298" r:id="rId21"/>
    <p:sldId id="300" r:id="rId22"/>
    <p:sldId id="279" r:id="rId23"/>
    <p:sldId id="287" r:id="rId2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6">
          <p15:clr>
            <a:srgbClr val="A4A3A4"/>
          </p15:clr>
        </p15:guide>
        <p15:guide id="2" pos="28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B7"/>
    <a:srgbClr val="F45159"/>
    <a:srgbClr val="FFA538"/>
    <a:srgbClr val="FFB352"/>
    <a:srgbClr val="6C407D"/>
    <a:srgbClr val="00A6B6"/>
    <a:srgbClr val="E66B6B"/>
    <a:srgbClr val="6E4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10" autoAdjust="0"/>
    <p:restoredTop sz="96272"/>
  </p:normalViewPr>
  <p:slideViewPr>
    <p:cSldViewPr snapToGrid="0">
      <p:cViewPr varScale="1">
        <p:scale>
          <a:sx n="124" d="100"/>
          <a:sy n="124" d="100"/>
        </p:scale>
        <p:origin x="288" y="108"/>
      </p:cViewPr>
      <p:guideLst>
        <p:guide orient="horz" pos="1676"/>
        <p:guide pos="2895"/>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F5154FB-FBA1-B045-8EEC-B04A09A2385E}" type="doc">
      <dgm:prSet loTypeId="urn:microsoft.com/office/officeart/2005/8/layout/hierarchy2#1" loCatId="" qsTypeId="urn:microsoft.com/office/officeart/2005/8/quickstyle/simple1#1" qsCatId="simple" csTypeId="urn:microsoft.com/office/officeart/2005/8/colors/colorful3#1" csCatId="colorful" phldr="1"/>
      <dgm:spPr/>
      <dgm:t>
        <a:bodyPr/>
        <a:lstStyle/>
        <a:p>
          <a:endParaRPr lang="zh-CN" altLang="en-US"/>
        </a:p>
      </dgm:t>
    </dgm:pt>
    <dgm:pt modelId="{686E1B01-F18B-2E4C-BAF7-910D034A3244}">
      <dgm:prSet phldrT="[文本]"/>
      <dgm:spPr/>
      <dgm:t>
        <a:bodyPr/>
        <a:lstStyle/>
        <a:p>
          <a:r>
            <a:rPr lang="en-US" altLang="zh-CN" dirty="0"/>
            <a:t>user</a:t>
          </a:r>
          <a:endParaRPr lang="zh-CN" altLang="en-US" dirty="0"/>
        </a:p>
      </dgm:t>
    </dgm:pt>
    <dgm:pt modelId="{6A045C04-0B56-1F43-91C5-B26B3D56F46B}" type="parTrans" cxnId="{F0C24924-1891-4871-807B-1374D9CA9D49}">
      <dgm:prSet/>
      <dgm:spPr/>
      <dgm:t>
        <a:bodyPr/>
        <a:lstStyle/>
        <a:p>
          <a:endParaRPr lang="zh-CN" altLang="en-US"/>
        </a:p>
      </dgm:t>
    </dgm:pt>
    <dgm:pt modelId="{F7C117CB-1498-804A-A4AF-6625FE1FA8C4}" type="sibTrans" cxnId="{F0C24924-1891-4871-807B-1374D9CA9D49}">
      <dgm:prSet/>
      <dgm:spPr/>
      <dgm:t>
        <a:bodyPr/>
        <a:lstStyle/>
        <a:p>
          <a:endParaRPr lang="zh-CN" altLang="en-US"/>
        </a:p>
      </dgm:t>
    </dgm:pt>
    <dgm:pt modelId="{24E19BCF-13C3-D841-B532-431FAF9C6CE7}">
      <dgm:prSet phldrT="[文本]"/>
      <dgm:spPr/>
      <dgm:t>
        <a:bodyPr/>
        <a:lstStyle/>
        <a:p>
          <a:r>
            <a:rPr lang="en-US" altLang="zh-CN" dirty="0"/>
            <a:t>name</a:t>
          </a:r>
          <a:endParaRPr lang="zh-CN" altLang="en-US" dirty="0"/>
        </a:p>
      </dgm:t>
    </dgm:pt>
    <dgm:pt modelId="{71EADB47-1111-DB44-A709-A6AD5FFC8B5A}" type="parTrans" cxnId="{4AB8665E-37CC-49C7-B471-99DCC5D75A90}">
      <dgm:prSet/>
      <dgm:spPr/>
      <dgm:t>
        <a:bodyPr/>
        <a:lstStyle/>
        <a:p>
          <a:endParaRPr lang="zh-CN" altLang="en-US"/>
        </a:p>
      </dgm:t>
    </dgm:pt>
    <dgm:pt modelId="{5C335AC5-CA40-3142-BDA3-BB819DD2D7A5}" type="sibTrans" cxnId="{4AB8665E-37CC-49C7-B471-99DCC5D75A90}">
      <dgm:prSet/>
      <dgm:spPr/>
      <dgm:t>
        <a:bodyPr/>
        <a:lstStyle/>
        <a:p>
          <a:endParaRPr lang="zh-CN" altLang="en-US"/>
        </a:p>
      </dgm:t>
    </dgm:pt>
    <dgm:pt modelId="{7C362EE0-A62F-9243-8407-75E5C7F5B015}">
      <dgm:prSet phldrT="[文本]" phldr="0" custT="0"/>
      <dgm:spPr/>
      <dgm:t>
        <a:bodyPr vert="horz" wrap="square"/>
        <a:lstStyle/>
        <a:p>
          <a:pPr>
            <a:lnSpc>
              <a:spcPct val="100000"/>
            </a:lnSpc>
            <a:spcBef>
              <a:spcPct val="0"/>
            </a:spcBef>
            <a:spcAft>
              <a:spcPct val="35000"/>
            </a:spcAft>
          </a:pPr>
          <a:r>
            <a:rPr lang="en-US" dirty="0" err="1"/>
            <a:t>anyan</a:t>
          </a:r>
          <a:endParaRPr lang="en-US" dirty="0"/>
        </a:p>
      </dgm:t>
    </dgm:pt>
    <dgm:pt modelId="{3D4ED004-1819-8841-9F81-2FCDBA989BE9}" type="parTrans" cxnId="{E3C729AE-5C5C-4729-AC59-46A705481BCA}">
      <dgm:prSet/>
      <dgm:spPr/>
      <dgm:t>
        <a:bodyPr/>
        <a:lstStyle/>
        <a:p>
          <a:endParaRPr lang="zh-CN" altLang="en-US"/>
        </a:p>
      </dgm:t>
    </dgm:pt>
    <dgm:pt modelId="{CC3BCC64-7C67-F14D-AB2C-3D2CDA8F7F9A}" type="sibTrans" cxnId="{E3C729AE-5C5C-4729-AC59-46A705481BCA}">
      <dgm:prSet/>
      <dgm:spPr/>
      <dgm:t>
        <a:bodyPr/>
        <a:lstStyle/>
        <a:p>
          <a:endParaRPr lang="zh-CN" altLang="en-US"/>
        </a:p>
      </dgm:t>
    </dgm:pt>
    <dgm:pt modelId="{76011140-B757-A743-842E-DDF4CF59B3A0}">
      <dgm:prSet phldrT="[文本]"/>
      <dgm:spPr/>
      <dgm:t>
        <a:bodyPr/>
        <a:lstStyle/>
        <a:p>
          <a:r>
            <a:rPr lang="en-US" altLang="zh-CN" dirty="0"/>
            <a:t>age</a:t>
          </a:r>
          <a:endParaRPr lang="zh-CN" altLang="en-US" dirty="0"/>
        </a:p>
      </dgm:t>
    </dgm:pt>
    <dgm:pt modelId="{A0091953-1D4B-DD42-8B44-3E4B3280442E}" type="parTrans" cxnId="{3A91009D-4B8B-4734-A4CA-E0D4ADAC0B33}">
      <dgm:prSet/>
      <dgm:spPr/>
      <dgm:t>
        <a:bodyPr/>
        <a:lstStyle/>
        <a:p>
          <a:endParaRPr lang="zh-CN" altLang="en-US"/>
        </a:p>
      </dgm:t>
    </dgm:pt>
    <dgm:pt modelId="{5A34E4FC-659D-0B4E-973D-D4192A1FEADA}" type="sibTrans" cxnId="{3A91009D-4B8B-4734-A4CA-E0D4ADAC0B33}">
      <dgm:prSet/>
      <dgm:spPr/>
      <dgm:t>
        <a:bodyPr/>
        <a:lstStyle/>
        <a:p>
          <a:endParaRPr lang="zh-CN" altLang="en-US"/>
        </a:p>
      </dgm:t>
    </dgm:pt>
    <dgm:pt modelId="{FD1DFDCB-CE8C-0946-BB47-432B0F5283D2}">
      <dgm:prSet phldrT="[文本]"/>
      <dgm:spPr/>
      <dgm:t>
        <a:bodyPr/>
        <a:lstStyle/>
        <a:p>
          <a:r>
            <a:rPr lang="en-US" altLang="zh-CN" dirty="0"/>
            <a:t>18</a:t>
          </a:r>
          <a:endParaRPr lang="zh-CN" altLang="en-US" dirty="0"/>
        </a:p>
      </dgm:t>
    </dgm:pt>
    <dgm:pt modelId="{CF4E139F-B7AC-3246-B7E9-3AEDB8F565A8}" type="parTrans" cxnId="{1F202CB7-18D9-4994-93A9-2C59E5B5AC31}">
      <dgm:prSet/>
      <dgm:spPr/>
      <dgm:t>
        <a:bodyPr/>
        <a:lstStyle/>
        <a:p>
          <a:endParaRPr lang="zh-CN" altLang="en-US"/>
        </a:p>
      </dgm:t>
    </dgm:pt>
    <dgm:pt modelId="{BEF6CEC5-0258-5B46-A0AF-CE2966B22C10}" type="sibTrans" cxnId="{1F202CB7-18D9-4994-93A9-2C59E5B5AC31}">
      <dgm:prSet/>
      <dgm:spPr/>
      <dgm:t>
        <a:bodyPr/>
        <a:lstStyle/>
        <a:p>
          <a:endParaRPr lang="zh-CN" altLang="en-US"/>
        </a:p>
      </dgm:t>
    </dgm:pt>
    <dgm:pt modelId="{D228D3D8-856B-054D-A4A7-FF9DDFDE4137}">
      <dgm:prSet/>
      <dgm:spPr/>
      <dgm:t>
        <a:bodyPr/>
        <a:lstStyle/>
        <a:p>
          <a:r>
            <a:rPr lang="en-US" altLang="zh-CN" dirty="0"/>
            <a:t>size</a:t>
          </a:r>
          <a:endParaRPr lang="zh-CN" altLang="en-US" dirty="0"/>
        </a:p>
      </dgm:t>
    </dgm:pt>
    <dgm:pt modelId="{75B3C15A-6624-834D-9366-CC08946E0971}" type="parTrans" cxnId="{A496A1ED-984F-42C3-9B37-E9820DCC9885}">
      <dgm:prSet/>
      <dgm:spPr/>
      <dgm:t>
        <a:bodyPr/>
        <a:lstStyle/>
        <a:p>
          <a:endParaRPr lang="zh-CN" altLang="en-US"/>
        </a:p>
      </dgm:t>
    </dgm:pt>
    <dgm:pt modelId="{CEE78C15-4BD1-1147-BD04-474262B95FA8}" type="sibTrans" cxnId="{A496A1ED-984F-42C3-9B37-E9820DCC9885}">
      <dgm:prSet/>
      <dgm:spPr/>
      <dgm:t>
        <a:bodyPr/>
        <a:lstStyle/>
        <a:p>
          <a:endParaRPr lang="zh-CN" altLang="en-US"/>
        </a:p>
      </dgm:t>
    </dgm:pt>
    <dgm:pt modelId="{315CABBE-C1E7-C74D-8ACA-FF2D518DFFC0}">
      <dgm:prSet phldr="0" custT="0"/>
      <dgm:spPr/>
      <dgm:t>
        <a:bodyPr vert="horz" wrap="square"/>
        <a:lstStyle/>
        <a:p>
          <a:pPr>
            <a:lnSpc>
              <a:spcPct val="100000"/>
            </a:lnSpc>
            <a:spcBef>
              <a:spcPct val="0"/>
            </a:spcBef>
            <a:spcAft>
              <a:spcPct val="35000"/>
            </a:spcAft>
          </a:pPr>
          <a:r>
            <a:rPr lang="en-US" altLang="zh-CN" dirty="0"/>
            <a:t>180</a:t>
          </a:r>
          <a:endParaRPr lang="zh-CN" altLang="en-US" dirty="0"/>
        </a:p>
      </dgm:t>
    </dgm:pt>
    <dgm:pt modelId="{F74BE4B3-A204-4447-B9D3-33ABAB6B12C4}" type="parTrans" cxnId="{05EBEB0C-C7A0-4FFC-9A39-0F7D93DAF7CC}">
      <dgm:prSet/>
      <dgm:spPr/>
      <dgm:t>
        <a:bodyPr/>
        <a:lstStyle/>
        <a:p>
          <a:endParaRPr lang="zh-CN" altLang="en-US"/>
        </a:p>
      </dgm:t>
    </dgm:pt>
    <dgm:pt modelId="{93972A20-1941-B846-8DAA-76A52361B41E}" type="sibTrans" cxnId="{05EBEB0C-C7A0-4FFC-9A39-0F7D93DAF7CC}">
      <dgm:prSet/>
      <dgm:spPr/>
      <dgm:t>
        <a:bodyPr/>
        <a:lstStyle/>
        <a:p>
          <a:endParaRPr lang="zh-CN" altLang="en-US"/>
        </a:p>
      </dgm:t>
    </dgm:pt>
    <dgm:pt modelId="{50589086-05B4-1644-AA21-0144C024E84A}" type="pres">
      <dgm:prSet presAssocID="{0F5154FB-FBA1-B045-8EEC-B04A09A2385E}" presName="diagram" presStyleCnt="0">
        <dgm:presLayoutVars>
          <dgm:chPref val="1"/>
          <dgm:dir/>
          <dgm:animOne val="branch"/>
          <dgm:animLvl val="lvl"/>
          <dgm:resizeHandles val="exact"/>
        </dgm:presLayoutVars>
      </dgm:prSet>
      <dgm:spPr/>
    </dgm:pt>
    <dgm:pt modelId="{844E1B4D-C786-A049-99B0-B8355EE966D2}" type="pres">
      <dgm:prSet presAssocID="{686E1B01-F18B-2E4C-BAF7-910D034A3244}" presName="root1" presStyleCnt="0"/>
      <dgm:spPr/>
    </dgm:pt>
    <dgm:pt modelId="{BB639516-DBC6-9145-97D3-B4AD8146E926}" type="pres">
      <dgm:prSet presAssocID="{686E1B01-F18B-2E4C-BAF7-910D034A3244}" presName="LevelOneTextNode" presStyleLbl="node0" presStyleIdx="0" presStyleCnt="1">
        <dgm:presLayoutVars>
          <dgm:chPref val="3"/>
        </dgm:presLayoutVars>
      </dgm:prSet>
      <dgm:spPr/>
    </dgm:pt>
    <dgm:pt modelId="{87676752-F0F3-6642-B1BE-24967F3C191E}" type="pres">
      <dgm:prSet presAssocID="{686E1B01-F18B-2E4C-BAF7-910D034A3244}" presName="level2hierChild" presStyleCnt="0"/>
      <dgm:spPr/>
    </dgm:pt>
    <dgm:pt modelId="{B1CBE24C-19D3-8747-8BA9-B759CD5F7785}" type="pres">
      <dgm:prSet presAssocID="{71EADB47-1111-DB44-A709-A6AD5FFC8B5A}" presName="conn2-1" presStyleLbl="parChTrans1D2" presStyleIdx="0" presStyleCnt="3"/>
      <dgm:spPr/>
    </dgm:pt>
    <dgm:pt modelId="{5BA64159-1FEF-CD49-AB4C-E26F1AB0CC59}" type="pres">
      <dgm:prSet presAssocID="{71EADB47-1111-DB44-A709-A6AD5FFC8B5A}" presName="connTx" presStyleLbl="parChTrans1D2" presStyleIdx="0" presStyleCnt="3"/>
      <dgm:spPr/>
    </dgm:pt>
    <dgm:pt modelId="{1BC0A42B-04DA-164A-96EE-79E255FDDFB2}" type="pres">
      <dgm:prSet presAssocID="{24E19BCF-13C3-D841-B532-431FAF9C6CE7}" presName="root2" presStyleCnt="0"/>
      <dgm:spPr/>
    </dgm:pt>
    <dgm:pt modelId="{6C391BF7-C98B-FE47-BE22-CCEC4ED3FB56}" type="pres">
      <dgm:prSet presAssocID="{24E19BCF-13C3-D841-B532-431FAF9C6CE7}" presName="LevelTwoTextNode" presStyleLbl="node2" presStyleIdx="0" presStyleCnt="3">
        <dgm:presLayoutVars>
          <dgm:chPref val="3"/>
        </dgm:presLayoutVars>
      </dgm:prSet>
      <dgm:spPr/>
    </dgm:pt>
    <dgm:pt modelId="{7744A89D-AC98-B04D-843F-72A3630517F9}" type="pres">
      <dgm:prSet presAssocID="{24E19BCF-13C3-D841-B532-431FAF9C6CE7}" presName="level3hierChild" presStyleCnt="0"/>
      <dgm:spPr/>
    </dgm:pt>
    <dgm:pt modelId="{D8AB57A9-6E45-E74C-8698-F37804E66302}" type="pres">
      <dgm:prSet presAssocID="{3D4ED004-1819-8841-9F81-2FCDBA989BE9}" presName="conn2-1" presStyleLbl="parChTrans1D3" presStyleIdx="0" presStyleCnt="3"/>
      <dgm:spPr/>
    </dgm:pt>
    <dgm:pt modelId="{29A27BC1-601A-CB4C-9843-2D83E6908C97}" type="pres">
      <dgm:prSet presAssocID="{3D4ED004-1819-8841-9F81-2FCDBA989BE9}" presName="connTx" presStyleLbl="parChTrans1D3" presStyleIdx="0" presStyleCnt="3"/>
      <dgm:spPr/>
    </dgm:pt>
    <dgm:pt modelId="{2CE18A8C-4FF5-9F45-B2E9-9428C7E698AA}" type="pres">
      <dgm:prSet presAssocID="{7C362EE0-A62F-9243-8407-75E5C7F5B015}" presName="root2" presStyleCnt="0"/>
      <dgm:spPr/>
    </dgm:pt>
    <dgm:pt modelId="{F8BD51CA-16A9-A84D-80F4-22A5EDBBFEE0}" type="pres">
      <dgm:prSet presAssocID="{7C362EE0-A62F-9243-8407-75E5C7F5B015}" presName="LevelTwoTextNode" presStyleLbl="node3" presStyleIdx="0" presStyleCnt="3">
        <dgm:presLayoutVars>
          <dgm:chPref val="3"/>
        </dgm:presLayoutVars>
      </dgm:prSet>
      <dgm:spPr/>
    </dgm:pt>
    <dgm:pt modelId="{D0A83D1B-00E9-CF43-A7A5-8D5DB6820535}" type="pres">
      <dgm:prSet presAssocID="{7C362EE0-A62F-9243-8407-75E5C7F5B015}" presName="level3hierChild" presStyleCnt="0"/>
      <dgm:spPr/>
    </dgm:pt>
    <dgm:pt modelId="{C4F74DD4-65E8-824C-98E9-C581CC9B5999}" type="pres">
      <dgm:prSet presAssocID="{A0091953-1D4B-DD42-8B44-3E4B3280442E}" presName="conn2-1" presStyleLbl="parChTrans1D2" presStyleIdx="1" presStyleCnt="3"/>
      <dgm:spPr/>
    </dgm:pt>
    <dgm:pt modelId="{F8EF18F4-AC7A-104C-BB62-7C44B62CE63F}" type="pres">
      <dgm:prSet presAssocID="{A0091953-1D4B-DD42-8B44-3E4B3280442E}" presName="connTx" presStyleLbl="parChTrans1D2" presStyleIdx="1" presStyleCnt="3"/>
      <dgm:spPr/>
    </dgm:pt>
    <dgm:pt modelId="{07CB3035-0891-DB48-9C66-BF27A870DE70}" type="pres">
      <dgm:prSet presAssocID="{76011140-B757-A743-842E-DDF4CF59B3A0}" presName="root2" presStyleCnt="0"/>
      <dgm:spPr/>
    </dgm:pt>
    <dgm:pt modelId="{571EDDBB-5631-6041-9924-1233A1EA1459}" type="pres">
      <dgm:prSet presAssocID="{76011140-B757-A743-842E-DDF4CF59B3A0}" presName="LevelTwoTextNode" presStyleLbl="node2" presStyleIdx="1" presStyleCnt="3">
        <dgm:presLayoutVars>
          <dgm:chPref val="3"/>
        </dgm:presLayoutVars>
      </dgm:prSet>
      <dgm:spPr/>
    </dgm:pt>
    <dgm:pt modelId="{9C9573B8-57BC-4D46-B9BC-F984B774845D}" type="pres">
      <dgm:prSet presAssocID="{76011140-B757-A743-842E-DDF4CF59B3A0}" presName="level3hierChild" presStyleCnt="0"/>
      <dgm:spPr/>
    </dgm:pt>
    <dgm:pt modelId="{69FDA662-F524-BC4D-9226-9805417E3073}" type="pres">
      <dgm:prSet presAssocID="{CF4E139F-B7AC-3246-B7E9-3AEDB8F565A8}" presName="conn2-1" presStyleLbl="parChTrans1D3" presStyleIdx="1" presStyleCnt="3"/>
      <dgm:spPr/>
    </dgm:pt>
    <dgm:pt modelId="{7F401842-0250-F740-A8F7-5C3DC2DDBC6D}" type="pres">
      <dgm:prSet presAssocID="{CF4E139F-B7AC-3246-B7E9-3AEDB8F565A8}" presName="connTx" presStyleLbl="parChTrans1D3" presStyleIdx="1" presStyleCnt="3"/>
      <dgm:spPr/>
    </dgm:pt>
    <dgm:pt modelId="{496C7A20-8A10-AA4D-8BF4-E0ED10A6C901}" type="pres">
      <dgm:prSet presAssocID="{FD1DFDCB-CE8C-0946-BB47-432B0F5283D2}" presName="root2" presStyleCnt="0"/>
      <dgm:spPr/>
    </dgm:pt>
    <dgm:pt modelId="{54B21A18-7EC1-824A-8DF4-DBA932301DE6}" type="pres">
      <dgm:prSet presAssocID="{FD1DFDCB-CE8C-0946-BB47-432B0F5283D2}" presName="LevelTwoTextNode" presStyleLbl="node3" presStyleIdx="1" presStyleCnt="3">
        <dgm:presLayoutVars>
          <dgm:chPref val="3"/>
        </dgm:presLayoutVars>
      </dgm:prSet>
      <dgm:spPr/>
    </dgm:pt>
    <dgm:pt modelId="{31F2AEFB-D5C6-8648-AC0D-008083FC7678}" type="pres">
      <dgm:prSet presAssocID="{FD1DFDCB-CE8C-0946-BB47-432B0F5283D2}" presName="level3hierChild" presStyleCnt="0"/>
      <dgm:spPr/>
    </dgm:pt>
    <dgm:pt modelId="{52CD5F0B-1DED-434E-ABB4-64FF3F7673E6}" type="pres">
      <dgm:prSet presAssocID="{75B3C15A-6624-834D-9366-CC08946E0971}" presName="conn2-1" presStyleLbl="parChTrans1D2" presStyleIdx="2" presStyleCnt="3"/>
      <dgm:spPr/>
    </dgm:pt>
    <dgm:pt modelId="{59CFDCEC-2E00-3944-806D-E0D65C2F7F01}" type="pres">
      <dgm:prSet presAssocID="{75B3C15A-6624-834D-9366-CC08946E0971}" presName="connTx" presStyleLbl="parChTrans1D2" presStyleIdx="2" presStyleCnt="3"/>
      <dgm:spPr/>
    </dgm:pt>
    <dgm:pt modelId="{1F680982-1CE3-9840-98EF-E7478D509DF1}" type="pres">
      <dgm:prSet presAssocID="{D228D3D8-856B-054D-A4A7-FF9DDFDE4137}" presName="root2" presStyleCnt="0"/>
      <dgm:spPr/>
    </dgm:pt>
    <dgm:pt modelId="{BBF69F3D-E2CF-9D4B-B3C6-EC34D3A52F37}" type="pres">
      <dgm:prSet presAssocID="{D228D3D8-856B-054D-A4A7-FF9DDFDE4137}" presName="LevelTwoTextNode" presStyleLbl="node2" presStyleIdx="2" presStyleCnt="3">
        <dgm:presLayoutVars>
          <dgm:chPref val="3"/>
        </dgm:presLayoutVars>
      </dgm:prSet>
      <dgm:spPr/>
    </dgm:pt>
    <dgm:pt modelId="{BB81C71D-3397-B248-8DE2-8E4237E04057}" type="pres">
      <dgm:prSet presAssocID="{D228D3D8-856B-054D-A4A7-FF9DDFDE4137}" presName="level3hierChild" presStyleCnt="0"/>
      <dgm:spPr/>
    </dgm:pt>
    <dgm:pt modelId="{BA6DEA1B-6A75-AA4E-A53D-6ACA03A7A28A}" type="pres">
      <dgm:prSet presAssocID="{F74BE4B3-A204-4447-B9D3-33ABAB6B12C4}" presName="conn2-1" presStyleLbl="parChTrans1D3" presStyleIdx="2" presStyleCnt="3"/>
      <dgm:spPr/>
    </dgm:pt>
    <dgm:pt modelId="{3B26F06B-0BF1-A542-BAC7-246EAE4CB0C0}" type="pres">
      <dgm:prSet presAssocID="{F74BE4B3-A204-4447-B9D3-33ABAB6B12C4}" presName="connTx" presStyleLbl="parChTrans1D3" presStyleIdx="2" presStyleCnt="3"/>
      <dgm:spPr/>
    </dgm:pt>
    <dgm:pt modelId="{646816EC-DA95-2947-85F0-15C0DC021E03}" type="pres">
      <dgm:prSet presAssocID="{315CABBE-C1E7-C74D-8ACA-FF2D518DFFC0}" presName="root2" presStyleCnt="0"/>
      <dgm:spPr/>
    </dgm:pt>
    <dgm:pt modelId="{AD70BC83-69AD-4D4D-9B73-4D801411B898}" type="pres">
      <dgm:prSet presAssocID="{315CABBE-C1E7-C74D-8ACA-FF2D518DFFC0}" presName="LevelTwoTextNode" presStyleLbl="node3" presStyleIdx="2" presStyleCnt="3">
        <dgm:presLayoutVars>
          <dgm:chPref val="3"/>
        </dgm:presLayoutVars>
      </dgm:prSet>
      <dgm:spPr/>
    </dgm:pt>
    <dgm:pt modelId="{5688F9A4-805B-6F4D-8185-53546C3F556F}" type="pres">
      <dgm:prSet presAssocID="{315CABBE-C1E7-C74D-8ACA-FF2D518DFFC0}" presName="level3hierChild" presStyleCnt="0"/>
      <dgm:spPr/>
    </dgm:pt>
  </dgm:ptLst>
  <dgm:cxnLst>
    <dgm:cxn modelId="{D958E30A-C860-4549-9927-D0448E21CBB7}" type="presOf" srcId="{315CABBE-C1E7-C74D-8ACA-FF2D518DFFC0}" destId="{AD70BC83-69AD-4D4D-9B73-4D801411B898}" srcOrd="0" destOrd="0" presId="urn:microsoft.com/office/officeart/2005/8/layout/hierarchy2#1"/>
    <dgm:cxn modelId="{AB42330B-80C5-4410-BF74-4D3786B0953E}" type="presOf" srcId="{75B3C15A-6624-834D-9366-CC08946E0971}" destId="{59CFDCEC-2E00-3944-806D-E0D65C2F7F01}" srcOrd="1" destOrd="0" presId="urn:microsoft.com/office/officeart/2005/8/layout/hierarchy2#1"/>
    <dgm:cxn modelId="{05EBEB0C-C7A0-4FFC-9A39-0F7D93DAF7CC}" srcId="{D228D3D8-856B-054D-A4A7-FF9DDFDE4137}" destId="{315CABBE-C1E7-C74D-8ACA-FF2D518DFFC0}" srcOrd="0" destOrd="0" parTransId="{F74BE4B3-A204-4447-B9D3-33ABAB6B12C4}" sibTransId="{93972A20-1941-B846-8DAA-76A52361B41E}"/>
    <dgm:cxn modelId="{4B59301F-1C8E-4177-A0E1-6232E03B523D}" type="presOf" srcId="{CF4E139F-B7AC-3246-B7E9-3AEDB8F565A8}" destId="{7F401842-0250-F740-A8F7-5C3DC2DDBC6D}" srcOrd="1" destOrd="0" presId="urn:microsoft.com/office/officeart/2005/8/layout/hierarchy2#1"/>
    <dgm:cxn modelId="{7F5A3623-4C3F-4C7A-9E2B-CD11C47C4635}" type="presOf" srcId="{7C362EE0-A62F-9243-8407-75E5C7F5B015}" destId="{F8BD51CA-16A9-A84D-80F4-22A5EDBBFEE0}" srcOrd="0" destOrd="0" presId="urn:microsoft.com/office/officeart/2005/8/layout/hierarchy2#1"/>
    <dgm:cxn modelId="{F0C24924-1891-4871-807B-1374D9CA9D49}" srcId="{0F5154FB-FBA1-B045-8EEC-B04A09A2385E}" destId="{686E1B01-F18B-2E4C-BAF7-910D034A3244}" srcOrd="0" destOrd="0" parTransId="{6A045C04-0B56-1F43-91C5-B26B3D56F46B}" sibTransId="{F7C117CB-1498-804A-A4AF-6625FE1FA8C4}"/>
    <dgm:cxn modelId="{4AB8665E-37CC-49C7-B471-99DCC5D75A90}" srcId="{686E1B01-F18B-2E4C-BAF7-910D034A3244}" destId="{24E19BCF-13C3-D841-B532-431FAF9C6CE7}" srcOrd="0" destOrd="0" parTransId="{71EADB47-1111-DB44-A709-A6AD5FFC8B5A}" sibTransId="{5C335AC5-CA40-3142-BDA3-BB819DD2D7A5}"/>
    <dgm:cxn modelId="{5533BC4B-E52E-4D9F-BA9D-D314AC85FB3A}" type="presOf" srcId="{3D4ED004-1819-8841-9F81-2FCDBA989BE9}" destId="{29A27BC1-601A-CB4C-9843-2D83E6908C97}" srcOrd="1" destOrd="0" presId="urn:microsoft.com/office/officeart/2005/8/layout/hierarchy2#1"/>
    <dgm:cxn modelId="{CD07006C-1941-4900-9F7E-F84773811C29}" type="presOf" srcId="{A0091953-1D4B-DD42-8B44-3E4B3280442E}" destId="{F8EF18F4-AC7A-104C-BB62-7C44B62CE63F}" srcOrd="1" destOrd="0" presId="urn:microsoft.com/office/officeart/2005/8/layout/hierarchy2#1"/>
    <dgm:cxn modelId="{7AC73E50-54CE-4833-A796-84300F68A19F}" type="presOf" srcId="{F74BE4B3-A204-4447-B9D3-33ABAB6B12C4}" destId="{BA6DEA1B-6A75-AA4E-A53D-6ACA03A7A28A}" srcOrd="0" destOrd="0" presId="urn:microsoft.com/office/officeart/2005/8/layout/hierarchy2#1"/>
    <dgm:cxn modelId="{C4D75E71-DE33-43DD-BEFA-A2ACB2B31305}" type="presOf" srcId="{24E19BCF-13C3-D841-B532-431FAF9C6CE7}" destId="{6C391BF7-C98B-FE47-BE22-CCEC4ED3FB56}" srcOrd="0" destOrd="0" presId="urn:microsoft.com/office/officeart/2005/8/layout/hierarchy2#1"/>
    <dgm:cxn modelId="{739B4286-4940-468B-9B81-E8504B919913}" type="presOf" srcId="{A0091953-1D4B-DD42-8B44-3E4B3280442E}" destId="{C4F74DD4-65E8-824C-98E9-C581CC9B5999}" srcOrd="0" destOrd="0" presId="urn:microsoft.com/office/officeart/2005/8/layout/hierarchy2#1"/>
    <dgm:cxn modelId="{EB90899C-C58F-496E-BA92-E77FDAFBE905}" type="presOf" srcId="{CF4E139F-B7AC-3246-B7E9-3AEDB8F565A8}" destId="{69FDA662-F524-BC4D-9226-9805417E3073}" srcOrd="0" destOrd="0" presId="urn:microsoft.com/office/officeart/2005/8/layout/hierarchy2#1"/>
    <dgm:cxn modelId="{3A91009D-4B8B-4734-A4CA-E0D4ADAC0B33}" srcId="{686E1B01-F18B-2E4C-BAF7-910D034A3244}" destId="{76011140-B757-A743-842E-DDF4CF59B3A0}" srcOrd="1" destOrd="0" parTransId="{A0091953-1D4B-DD42-8B44-3E4B3280442E}" sibTransId="{5A34E4FC-659D-0B4E-973D-D4192A1FEADA}"/>
    <dgm:cxn modelId="{E3C729AE-5C5C-4729-AC59-46A705481BCA}" srcId="{24E19BCF-13C3-D841-B532-431FAF9C6CE7}" destId="{7C362EE0-A62F-9243-8407-75E5C7F5B015}" srcOrd="0" destOrd="0" parTransId="{3D4ED004-1819-8841-9F81-2FCDBA989BE9}" sibTransId="{CC3BCC64-7C67-F14D-AB2C-3D2CDA8F7F9A}"/>
    <dgm:cxn modelId="{716BD5AF-C9CA-46C2-8511-EB89FFB04016}" type="presOf" srcId="{0F5154FB-FBA1-B045-8EEC-B04A09A2385E}" destId="{50589086-05B4-1644-AA21-0144C024E84A}" srcOrd="0" destOrd="0" presId="urn:microsoft.com/office/officeart/2005/8/layout/hierarchy2#1"/>
    <dgm:cxn modelId="{55BA28B0-4DFE-45D4-854A-498B20DC19F7}" type="presOf" srcId="{686E1B01-F18B-2E4C-BAF7-910D034A3244}" destId="{BB639516-DBC6-9145-97D3-B4AD8146E926}" srcOrd="0" destOrd="0" presId="urn:microsoft.com/office/officeart/2005/8/layout/hierarchy2#1"/>
    <dgm:cxn modelId="{A43A07B6-FAC5-472B-8579-89DD8166373F}" type="presOf" srcId="{F74BE4B3-A204-4447-B9D3-33ABAB6B12C4}" destId="{3B26F06B-0BF1-A542-BAC7-246EAE4CB0C0}" srcOrd="1" destOrd="0" presId="urn:microsoft.com/office/officeart/2005/8/layout/hierarchy2#1"/>
    <dgm:cxn modelId="{1F202CB7-18D9-4994-93A9-2C59E5B5AC31}" srcId="{76011140-B757-A743-842E-DDF4CF59B3A0}" destId="{FD1DFDCB-CE8C-0946-BB47-432B0F5283D2}" srcOrd="0" destOrd="0" parTransId="{CF4E139F-B7AC-3246-B7E9-3AEDB8F565A8}" sibTransId="{BEF6CEC5-0258-5B46-A0AF-CE2966B22C10}"/>
    <dgm:cxn modelId="{88DCDFBE-95AF-44D6-B381-46022B1968B3}" type="presOf" srcId="{76011140-B757-A743-842E-DDF4CF59B3A0}" destId="{571EDDBB-5631-6041-9924-1233A1EA1459}" srcOrd="0" destOrd="0" presId="urn:microsoft.com/office/officeart/2005/8/layout/hierarchy2#1"/>
    <dgm:cxn modelId="{BCB5F0BF-1AE3-4597-8083-BA777685608B}" type="presOf" srcId="{71EADB47-1111-DB44-A709-A6AD5FFC8B5A}" destId="{B1CBE24C-19D3-8747-8BA9-B759CD5F7785}" srcOrd="0" destOrd="0" presId="urn:microsoft.com/office/officeart/2005/8/layout/hierarchy2#1"/>
    <dgm:cxn modelId="{B5F3C8D0-C936-4E3A-87C6-33B0A2C89ADA}" type="presOf" srcId="{71EADB47-1111-DB44-A709-A6AD5FFC8B5A}" destId="{5BA64159-1FEF-CD49-AB4C-E26F1AB0CC59}" srcOrd="1" destOrd="0" presId="urn:microsoft.com/office/officeart/2005/8/layout/hierarchy2#1"/>
    <dgm:cxn modelId="{A9EDBFD2-092F-4F1E-ACF0-0491CF1F303D}" type="presOf" srcId="{FD1DFDCB-CE8C-0946-BB47-432B0F5283D2}" destId="{54B21A18-7EC1-824A-8DF4-DBA932301DE6}" srcOrd="0" destOrd="0" presId="urn:microsoft.com/office/officeart/2005/8/layout/hierarchy2#1"/>
    <dgm:cxn modelId="{23FDAFD5-E65B-4963-9FED-3705AE5A8CDC}" type="presOf" srcId="{3D4ED004-1819-8841-9F81-2FCDBA989BE9}" destId="{D8AB57A9-6E45-E74C-8698-F37804E66302}" srcOrd="0" destOrd="0" presId="urn:microsoft.com/office/officeart/2005/8/layout/hierarchy2#1"/>
    <dgm:cxn modelId="{07D690E5-CEA9-442A-B2B9-0E2CFE52DC27}" type="presOf" srcId="{75B3C15A-6624-834D-9366-CC08946E0971}" destId="{52CD5F0B-1DED-434E-ABB4-64FF3F7673E6}" srcOrd="0" destOrd="0" presId="urn:microsoft.com/office/officeart/2005/8/layout/hierarchy2#1"/>
    <dgm:cxn modelId="{9AAD23EA-7648-47F2-9DF6-6E48159E769E}" type="presOf" srcId="{D228D3D8-856B-054D-A4A7-FF9DDFDE4137}" destId="{BBF69F3D-E2CF-9D4B-B3C6-EC34D3A52F37}" srcOrd="0" destOrd="0" presId="urn:microsoft.com/office/officeart/2005/8/layout/hierarchy2#1"/>
    <dgm:cxn modelId="{A496A1ED-984F-42C3-9B37-E9820DCC9885}" srcId="{686E1B01-F18B-2E4C-BAF7-910D034A3244}" destId="{D228D3D8-856B-054D-A4A7-FF9DDFDE4137}" srcOrd="2" destOrd="0" parTransId="{75B3C15A-6624-834D-9366-CC08946E0971}" sibTransId="{CEE78C15-4BD1-1147-BD04-474262B95FA8}"/>
    <dgm:cxn modelId="{0EE90E14-DB2A-4564-88E8-FB9E35FA1E26}" type="presParOf" srcId="{50589086-05B4-1644-AA21-0144C024E84A}" destId="{844E1B4D-C786-A049-99B0-B8355EE966D2}" srcOrd="0" destOrd="0" presId="urn:microsoft.com/office/officeart/2005/8/layout/hierarchy2#1"/>
    <dgm:cxn modelId="{2D6E2E90-AF6D-40A9-8BD1-5447F61663E6}" type="presParOf" srcId="{844E1B4D-C786-A049-99B0-B8355EE966D2}" destId="{BB639516-DBC6-9145-97D3-B4AD8146E926}" srcOrd="0" destOrd="0" presId="urn:microsoft.com/office/officeart/2005/8/layout/hierarchy2#1"/>
    <dgm:cxn modelId="{5AA47911-BC51-4AF9-9B47-3677673E53D8}" type="presParOf" srcId="{844E1B4D-C786-A049-99B0-B8355EE966D2}" destId="{87676752-F0F3-6642-B1BE-24967F3C191E}" srcOrd="1" destOrd="0" presId="urn:microsoft.com/office/officeart/2005/8/layout/hierarchy2#1"/>
    <dgm:cxn modelId="{BC266C1E-CBA7-49B5-9FC6-9A2C3BF6B2FA}" type="presParOf" srcId="{87676752-F0F3-6642-B1BE-24967F3C191E}" destId="{B1CBE24C-19D3-8747-8BA9-B759CD5F7785}" srcOrd="0" destOrd="0" presId="urn:microsoft.com/office/officeart/2005/8/layout/hierarchy2#1"/>
    <dgm:cxn modelId="{230168FA-42BE-4BE5-8D5A-29559B375F90}" type="presParOf" srcId="{B1CBE24C-19D3-8747-8BA9-B759CD5F7785}" destId="{5BA64159-1FEF-CD49-AB4C-E26F1AB0CC59}" srcOrd="0" destOrd="0" presId="urn:microsoft.com/office/officeart/2005/8/layout/hierarchy2#1"/>
    <dgm:cxn modelId="{D3B1C1CD-6D84-4AB1-8F06-1089B2073095}" type="presParOf" srcId="{87676752-F0F3-6642-B1BE-24967F3C191E}" destId="{1BC0A42B-04DA-164A-96EE-79E255FDDFB2}" srcOrd="1" destOrd="0" presId="urn:microsoft.com/office/officeart/2005/8/layout/hierarchy2#1"/>
    <dgm:cxn modelId="{9412324B-1D7E-4436-B758-048733522BCC}" type="presParOf" srcId="{1BC0A42B-04DA-164A-96EE-79E255FDDFB2}" destId="{6C391BF7-C98B-FE47-BE22-CCEC4ED3FB56}" srcOrd="0" destOrd="0" presId="urn:microsoft.com/office/officeart/2005/8/layout/hierarchy2#1"/>
    <dgm:cxn modelId="{1CA34295-D2DB-4314-BCB8-D749C8046E30}" type="presParOf" srcId="{1BC0A42B-04DA-164A-96EE-79E255FDDFB2}" destId="{7744A89D-AC98-B04D-843F-72A3630517F9}" srcOrd="1" destOrd="0" presId="urn:microsoft.com/office/officeart/2005/8/layout/hierarchy2#1"/>
    <dgm:cxn modelId="{2307361D-D13F-48AD-9D8D-4AF8E2CF35FE}" type="presParOf" srcId="{7744A89D-AC98-B04D-843F-72A3630517F9}" destId="{D8AB57A9-6E45-E74C-8698-F37804E66302}" srcOrd="0" destOrd="0" presId="urn:microsoft.com/office/officeart/2005/8/layout/hierarchy2#1"/>
    <dgm:cxn modelId="{82A402E1-02A6-44BA-AB76-D3A695A3FA4E}" type="presParOf" srcId="{D8AB57A9-6E45-E74C-8698-F37804E66302}" destId="{29A27BC1-601A-CB4C-9843-2D83E6908C97}" srcOrd="0" destOrd="0" presId="urn:microsoft.com/office/officeart/2005/8/layout/hierarchy2#1"/>
    <dgm:cxn modelId="{33383FF3-8299-4FC9-98B7-CD731C256383}" type="presParOf" srcId="{7744A89D-AC98-B04D-843F-72A3630517F9}" destId="{2CE18A8C-4FF5-9F45-B2E9-9428C7E698AA}" srcOrd="1" destOrd="0" presId="urn:microsoft.com/office/officeart/2005/8/layout/hierarchy2#1"/>
    <dgm:cxn modelId="{73F106F3-DADD-4412-8525-D3FC38A557DA}" type="presParOf" srcId="{2CE18A8C-4FF5-9F45-B2E9-9428C7E698AA}" destId="{F8BD51CA-16A9-A84D-80F4-22A5EDBBFEE0}" srcOrd="0" destOrd="0" presId="urn:microsoft.com/office/officeart/2005/8/layout/hierarchy2#1"/>
    <dgm:cxn modelId="{C0A720D3-AED5-4D9B-99E0-197DD46FCAC8}" type="presParOf" srcId="{2CE18A8C-4FF5-9F45-B2E9-9428C7E698AA}" destId="{D0A83D1B-00E9-CF43-A7A5-8D5DB6820535}" srcOrd="1" destOrd="0" presId="urn:microsoft.com/office/officeart/2005/8/layout/hierarchy2#1"/>
    <dgm:cxn modelId="{8E2BDCE1-5476-4809-8256-219C74E97FE3}" type="presParOf" srcId="{87676752-F0F3-6642-B1BE-24967F3C191E}" destId="{C4F74DD4-65E8-824C-98E9-C581CC9B5999}" srcOrd="2" destOrd="0" presId="urn:microsoft.com/office/officeart/2005/8/layout/hierarchy2#1"/>
    <dgm:cxn modelId="{22B2D70D-9313-4D84-B5E3-849AC5B1CCA9}" type="presParOf" srcId="{C4F74DD4-65E8-824C-98E9-C581CC9B5999}" destId="{F8EF18F4-AC7A-104C-BB62-7C44B62CE63F}" srcOrd="0" destOrd="0" presId="urn:microsoft.com/office/officeart/2005/8/layout/hierarchy2#1"/>
    <dgm:cxn modelId="{F4FDC15E-2289-4F2F-AFC0-CC43B276E78D}" type="presParOf" srcId="{87676752-F0F3-6642-B1BE-24967F3C191E}" destId="{07CB3035-0891-DB48-9C66-BF27A870DE70}" srcOrd="3" destOrd="0" presId="urn:microsoft.com/office/officeart/2005/8/layout/hierarchy2#1"/>
    <dgm:cxn modelId="{DD2669E9-3ADA-40B2-8DF5-69BE5D9D71F7}" type="presParOf" srcId="{07CB3035-0891-DB48-9C66-BF27A870DE70}" destId="{571EDDBB-5631-6041-9924-1233A1EA1459}" srcOrd="0" destOrd="0" presId="urn:microsoft.com/office/officeart/2005/8/layout/hierarchy2#1"/>
    <dgm:cxn modelId="{7A18CD56-C6FE-458A-B98E-C8D36BA1B387}" type="presParOf" srcId="{07CB3035-0891-DB48-9C66-BF27A870DE70}" destId="{9C9573B8-57BC-4D46-B9BC-F984B774845D}" srcOrd="1" destOrd="0" presId="urn:microsoft.com/office/officeart/2005/8/layout/hierarchy2#1"/>
    <dgm:cxn modelId="{E66960B2-D116-4523-9062-3DB65561AD1B}" type="presParOf" srcId="{9C9573B8-57BC-4D46-B9BC-F984B774845D}" destId="{69FDA662-F524-BC4D-9226-9805417E3073}" srcOrd="0" destOrd="0" presId="urn:microsoft.com/office/officeart/2005/8/layout/hierarchy2#1"/>
    <dgm:cxn modelId="{F8E5069E-A269-4492-B1F2-8A919B65BFE2}" type="presParOf" srcId="{69FDA662-F524-BC4D-9226-9805417E3073}" destId="{7F401842-0250-F740-A8F7-5C3DC2DDBC6D}" srcOrd="0" destOrd="0" presId="urn:microsoft.com/office/officeart/2005/8/layout/hierarchy2#1"/>
    <dgm:cxn modelId="{0F6A576B-0B8E-4156-8F9C-7C6A9467A829}" type="presParOf" srcId="{9C9573B8-57BC-4D46-B9BC-F984B774845D}" destId="{496C7A20-8A10-AA4D-8BF4-E0ED10A6C901}" srcOrd="1" destOrd="0" presId="urn:microsoft.com/office/officeart/2005/8/layout/hierarchy2#1"/>
    <dgm:cxn modelId="{9D80DE9F-34E8-4672-8577-A76AE2DB8CD5}" type="presParOf" srcId="{496C7A20-8A10-AA4D-8BF4-E0ED10A6C901}" destId="{54B21A18-7EC1-824A-8DF4-DBA932301DE6}" srcOrd="0" destOrd="0" presId="urn:microsoft.com/office/officeart/2005/8/layout/hierarchy2#1"/>
    <dgm:cxn modelId="{2641FB2A-A6DC-4CEF-A83C-D9EC08DFA1E8}" type="presParOf" srcId="{496C7A20-8A10-AA4D-8BF4-E0ED10A6C901}" destId="{31F2AEFB-D5C6-8648-AC0D-008083FC7678}" srcOrd="1" destOrd="0" presId="urn:microsoft.com/office/officeart/2005/8/layout/hierarchy2#1"/>
    <dgm:cxn modelId="{BF9DC037-0ADC-434B-86AD-A3762C063D66}" type="presParOf" srcId="{87676752-F0F3-6642-B1BE-24967F3C191E}" destId="{52CD5F0B-1DED-434E-ABB4-64FF3F7673E6}" srcOrd="4" destOrd="0" presId="urn:microsoft.com/office/officeart/2005/8/layout/hierarchy2#1"/>
    <dgm:cxn modelId="{610EF821-2984-42CA-ABA2-96DACCBC6828}" type="presParOf" srcId="{52CD5F0B-1DED-434E-ABB4-64FF3F7673E6}" destId="{59CFDCEC-2E00-3944-806D-E0D65C2F7F01}" srcOrd="0" destOrd="0" presId="urn:microsoft.com/office/officeart/2005/8/layout/hierarchy2#1"/>
    <dgm:cxn modelId="{5C918F58-320A-4B7B-A155-1FFBBE833F03}" type="presParOf" srcId="{87676752-F0F3-6642-B1BE-24967F3C191E}" destId="{1F680982-1CE3-9840-98EF-E7478D509DF1}" srcOrd="5" destOrd="0" presId="urn:microsoft.com/office/officeart/2005/8/layout/hierarchy2#1"/>
    <dgm:cxn modelId="{E7FE9329-E228-49A9-956F-65B66EA3B860}" type="presParOf" srcId="{1F680982-1CE3-9840-98EF-E7478D509DF1}" destId="{BBF69F3D-E2CF-9D4B-B3C6-EC34D3A52F37}" srcOrd="0" destOrd="0" presId="urn:microsoft.com/office/officeart/2005/8/layout/hierarchy2#1"/>
    <dgm:cxn modelId="{83DC1E22-93E7-4524-8882-050FE3AB3EFD}" type="presParOf" srcId="{1F680982-1CE3-9840-98EF-E7478D509DF1}" destId="{BB81C71D-3397-B248-8DE2-8E4237E04057}" srcOrd="1" destOrd="0" presId="urn:microsoft.com/office/officeart/2005/8/layout/hierarchy2#1"/>
    <dgm:cxn modelId="{1C63A207-0C9A-41D1-BD9B-20B53F4886B9}" type="presParOf" srcId="{BB81C71D-3397-B248-8DE2-8E4237E04057}" destId="{BA6DEA1B-6A75-AA4E-A53D-6ACA03A7A28A}" srcOrd="0" destOrd="0" presId="urn:microsoft.com/office/officeart/2005/8/layout/hierarchy2#1"/>
    <dgm:cxn modelId="{5CE2BC13-75F3-4772-82A0-741ECD925EB5}" type="presParOf" srcId="{BA6DEA1B-6A75-AA4E-A53D-6ACA03A7A28A}" destId="{3B26F06B-0BF1-A542-BAC7-246EAE4CB0C0}" srcOrd="0" destOrd="0" presId="urn:microsoft.com/office/officeart/2005/8/layout/hierarchy2#1"/>
    <dgm:cxn modelId="{A3290A20-E505-4A52-B679-C7DEB95B4F3C}" type="presParOf" srcId="{BB81C71D-3397-B248-8DE2-8E4237E04057}" destId="{646816EC-DA95-2947-85F0-15C0DC021E03}" srcOrd="1" destOrd="0" presId="urn:microsoft.com/office/officeart/2005/8/layout/hierarchy2#1"/>
    <dgm:cxn modelId="{DA0239C9-DF76-47D7-85D3-0D0F1BA1F08D}" type="presParOf" srcId="{646816EC-DA95-2947-85F0-15C0DC021E03}" destId="{AD70BC83-69AD-4D4D-9B73-4D801411B898}" srcOrd="0" destOrd="0" presId="urn:microsoft.com/office/officeart/2005/8/layout/hierarchy2#1"/>
    <dgm:cxn modelId="{677A3442-B614-4464-A47B-9EC77B7E88D9}" type="presParOf" srcId="{646816EC-DA95-2947-85F0-15C0DC021E03}" destId="{5688F9A4-805B-6F4D-8185-53546C3F556F}"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39516-DBC6-9145-97D3-B4AD8146E926}">
      <dsp:nvSpPr>
        <dsp:cNvPr id="0" name=""/>
        <dsp:cNvSpPr/>
      </dsp:nvSpPr>
      <dsp:spPr>
        <a:xfrm>
          <a:off x="3278" y="827311"/>
          <a:ext cx="1242356" cy="62117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t>user</a:t>
          </a:r>
          <a:endParaRPr lang="zh-CN" altLang="en-US" sz="3400" kern="1200" dirty="0"/>
        </a:p>
      </dsp:txBody>
      <dsp:txXfrm>
        <a:off x="21472" y="845505"/>
        <a:ext cx="1205968" cy="584790"/>
      </dsp:txXfrm>
    </dsp:sp>
    <dsp:sp modelId="{B1CBE24C-19D3-8747-8BA9-B759CD5F7785}">
      <dsp:nvSpPr>
        <dsp:cNvPr id="0" name=""/>
        <dsp:cNvSpPr/>
      </dsp:nvSpPr>
      <dsp:spPr>
        <a:xfrm rot="18289469">
          <a:off x="1059004" y="756157"/>
          <a:ext cx="870203" cy="49130"/>
        </a:xfrm>
        <a:custGeom>
          <a:avLst/>
          <a:gdLst/>
          <a:ahLst/>
          <a:cxnLst/>
          <a:rect l="0" t="0" r="0" b="0"/>
          <a:pathLst>
            <a:path>
              <a:moveTo>
                <a:pt x="0" y="24565"/>
              </a:moveTo>
              <a:lnTo>
                <a:pt x="870203" y="245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72351" y="758967"/>
        <a:ext cx="43510" cy="43510"/>
      </dsp:txXfrm>
    </dsp:sp>
    <dsp:sp modelId="{6C391BF7-C98B-FE47-BE22-CCEC4ED3FB56}">
      <dsp:nvSpPr>
        <dsp:cNvPr id="0" name=""/>
        <dsp:cNvSpPr/>
      </dsp:nvSpPr>
      <dsp:spPr>
        <a:xfrm>
          <a:off x="1742577" y="112956"/>
          <a:ext cx="1242356" cy="62117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t>name</a:t>
          </a:r>
          <a:endParaRPr lang="zh-CN" altLang="en-US" sz="3400" kern="1200" dirty="0"/>
        </a:p>
      </dsp:txBody>
      <dsp:txXfrm>
        <a:off x="1760771" y="131150"/>
        <a:ext cx="1205968" cy="584790"/>
      </dsp:txXfrm>
    </dsp:sp>
    <dsp:sp modelId="{D8AB57A9-6E45-E74C-8698-F37804E66302}">
      <dsp:nvSpPr>
        <dsp:cNvPr id="0" name=""/>
        <dsp:cNvSpPr/>
      </dsp:nvSpPr>
      <dsp:spPr>
        <a:xfrm>
          <a:off x="2984933" y="398980"/>
          <a:ext cx="496942" cy="49130"/>
        </a:xfrm>
        <a:custGeom>
          <a:avLst/>
          <a:gdLst/>
          <a:ahLst/>
          <a:cxnLst/>
          <a:rect l="0" t="0" r="0" b="0"/>
          <a:pathLst>
            <a:path>
              <a:moveTo>
                <a:pt x="0" y="24565"/>
              </a:moveTo>
              <a:lnTo>
                <a:pt x="496942" y="2456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20981" y="411122"/>
        <a:ext cx="24847" cy="24847"/>
      </dsp:txXfrm>
    </dsp:sp>
    <dsp:sp modelId="{F8BD51CA-16A9-A84D-80F4-22A5EDBBFEE0}">
      <dsp:nvSpPr>
        <dsp:cNvPr id="0" name=""/>
        <dsp:cNvSpPr/>
      </dsp:nvSpPr>
      <dsp:spPr>
        <a:xfrm>
          <a:off x="3481876" y="112956"/>
          <a:ext cx="1242356" cy="62117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100000"/>
            </a:lnSpc>
            <a:spcBef>
              <a:spcPct val="0"/>
            </a:spcBef>
            <a:spcAft>
              <a:spcPct val="35000"/>
            </a:spcAft>
            <a:buNone/>
          </a:pPr>
          <a:r>
            <a:rPr lang="en-US" sz="3400" kern="1200" dirty="0" err="1"/>
            <a:t>anyan</a:t>
          </a:r>
          <a:endParaRPr lang="en-US" sz="3400" kern="1200" dirty="0"/>
        </a:p>
      </dsp:txBody>
      <dsp:txXfrm>
        <a:off x="3500070" y="131150"/>
        <a:ext cx="1205968" cy="584790"/>
      </dsp:txXfrm>
    </dsp:sp>
    <dsp:sp modelId="{C4F74DD4-65E8-824C-98E9-C581CC9B5999}">
      <dsp:nvSpPr>
        <dsp:cNvPr id="0" name=""/>
        <dsp:cNvSpPr/>
      </dsp:nvSpPr>
      <dsp:spPr>
        <a:xfrm>
          <a:off x="1245634" y="1113335"/>
          <a:ext cx="496942" cy="49130"/>
        </a:xfrm>
        <a:custGeom>
          <a:avLst/>
          <a:gdLst/>
          <a:ahLst/>
          <a:cxnLst/>
          <a:rect l="0" t="0" r="0" b="0"/>
          <a:pathLst>
            <a:path>
              <a:moveTo>
                <a:pt x="0" y="24565"/>
              </a:moveTo>
              <a:lnTo>
                <a:pt x="496942" y="245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81682" y="1125476"/>
        <a:ext cx="24847" cy="24847"/>
      </dsp:txXfrm>
    </dsp:sp>
    <dsp:sp modelId="{571EDDBB-5631-6041-9924-1233A1EA1459}">
      <dsp:nvSpPr>
        <dsp:cNvPr id="0" name=""/>
        <dsp:cNvSpPr/>
      </dsp:nvSpPr>
      <dsp:spPr>
        <a:xfrm>
          <a:off x="1742577" y="827311"/>
          <a:ext cx="1242356" cy="62117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t>age</a:t>
          </a:r>
          <a:endParaRPr lang="zh-CN" altLang="en-US" sz="3400" kern="1200" dirty="0"/>
        </a:p>
      </dsp:txBody>
      <dsp:txXfrm>
        <a:off x="1760771" y="845505"/>
        <a:ext cx="1205968" cy="584790"/>
      </dsp:txXfrm>
    </dsp:sp>
    <dsp:sp modelId="{69FDA662-F524-BC4D-9226-9805417E3073}">
      <dsp:nvSpPr>
        <dsp:cNvPr id="0" name=""/>
        <dsp:cNvSpPr/>
      </dsp:nvSpPr>
      <dsp:spPr>
        <a:xfrm>
          <a:off x="2984933" y="1113335"/>
          <a:ext cx="496942" cy="49130"/>
        </a:xfrm>
        <a:custGeom>
          <a:avLst/>
          <a:gdLst/>
          <a:ahLst/>
          <a:cxnLst/>
          <a:rect l="0" t="0" r="0" b="0"/>
          <a:pathLst>
            <a:path>
              <a:moveTo>
                <a:pt x="0" y="24565"/>
              </a:moveTo>
              <a:lnTo>
                <a:pt x="496942" y="2456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20981" y="1125476"/>
        <a:ext cx="24847" cy="24847"/>
      </dsp:txXfrm>
    </dsp:sp>
    <dsp:sp modelId="{54B21A18-7EC1-824A-8DF4-DBA932301DE6}">
      <dsp:nvSpPr>
        <dsp:cNvPr id="0" name=""/>
        <dsp:cNvSpPr/>
      </dsp:nvSpPr>
      <dsp:spPr>
        <a:xfrm>
          <a:off x="3481876" y="827311"/>
          <a:ext cx="1242356" cy="62117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t>18</a:t>
          </a:r>
          <a:endParaRPr lang="zh-CN" altLang="en-US" sz="3400" kern="1200" dirty="0"/>
        </a:p>
      </dsp:txBody>
      <dsp:txXfrm>
        <a:off x="3500070" y="845505"/>
        <a:ext cx="1205968" cy="584790"/>
      </dsp:txXfrm>
    </dsp:sp>
    <dsp:sp modelId="{52CD5F0B-1DED-434E-ABB4-64FF3F7673E6}">
      <dsp:nvSpPr>
        <dsp:cNvPr id="0" name=""/>
        <dsp:cNvSpPr/>
      </dsp:nvSpPr>
      <dsp:spPr>
        <a:xfrm rot="3310531">
          <a:off x="1059004" y="1470512"/>
          <a:ext cx="870203" cy="49130"/>
        </a:xfrm>
        <a:custGeom>
          <a:avLst/>
          <a:gdLst/>
          <a:ahLst/>
          <a:cxnLst/>
          <a:rect l="0" t="0" r="0" b="0"/>
          <a:pathLst>
            <a:path>
              <a:moveTo>
                <a:pt x="0" y="24565"/>
              </a:moveTo>
              <a:lnTo>
                <a:pt x="870203" y="245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72351" y="1473322"/>
        <a:ext cx="43510" cy="43510"/>
      </dsp:txXfrm>
    </dsp:sp>
    <dsp:sp modelId="{BBF69F3D-E2CF-9D4B-B3C6-EC34D3A52F37}">
      <dsp:nvSpPr>
        <dsp:cNvPr id="0" name=""/>
        <dsp:cNvSpPr/>
      </dsp:nvSpPr>
      <dsp:spPr>
        <a:xfrm>
          <a:off x="1742577" y="1541666"/>
          <a:ext cx="1242356" cy="62117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t>size</a:t>
          </a:r>
          <a:endParaRPr lang="zh-CN" altLang="en-US" sz="3400" kern="1200" dirty="0"/>
        </a:p>
      </dsp:txBody>
      <dsp:txXfrm>
        <a:off x="1760771" y="1559860"/>
        <a:ext cx="1205968" cy="584790"/>
      </dsp:txXfrm>
    </dsp:sp>
    <dsp:sp modelId="{BA6DEA1B-6A75-AA4E-A53D-6ACA03A7A28A}">
      <dsp:nvSpPr>
        <dsp:cNvPr id="0" name=""/>
        <dsp:cNvSpPr/>
      </dsp:nvSpPr>
      <dsp:spPr>
        <a:xfrm>
          <a:off x="2984933" y="1827689"/>
          <a:ext cx="496942" cy="49130"/>
        </a:xfrm>
        <a:custGeom>
          <a:avLst/>
          <a:gdLst/>
          <a:ahLst/>
          <a:cxnLst/>
          <a:rect l="0" t="0" r="0" b="0"/>
          <a:pathLst>
            <a:path>
              <a:moveTo>
                <a:pt x="0" y="24565"/>
              </a:moveTo>
              <a:lnTo>
                <a:pt x="496942" y="2456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20981" y="1839831"/>
        <a:ext cx="24847" cy="24847"/>
      </dsp:txXfrm>
    </dsp:sp>
    <dsp:sp modelId="{AD70BC83-69AD-4D4D-9B73-4D801411B898}">
      <dsp:nvSpPr>
        <dsp:cNvPr id="0" name=""/>
        <dsp:cNvSpPr/>
      </dsp:nvSpPr>
      <dsp:spPr>
        <a:xfrm>
          <a:off x="3481876" y="1541666"/>
          <a:ext cx="1242356" cy="62117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100000"/>
            </a:lnSpc>
            <a:spcBef>
              <a:spcPct val="0"/>
            </a:spcBef>
            <a:spcAft>
              <a:spcPct val="35000"/>
            </a:spcAft>
            <a:buNone/>
          </a:pPr>
          <a:r>
            <a:rPr lang="en-US" altLang="zh-CN" sz="3400" kern="1200" dirty="0"/>
            <a:t>180</a:t>
          </a:r>
          <a:endParaRPr lang="zh-CN" altLang="en-US" sz="3400" kern="1200" dirty="0"/>
        </a:p>
      </dsp:txBody>
      <dsp:txXfrm>
        <a:off x="3500070" y="1559860"/>
        <a:ext cx="1205968" cy="5847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2022/7/26</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2022/7/26</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2022/7/26</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2022/7/26</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a:prstGeom prst="rect">
            <a:avLst/>
          </a:prstGeo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2022/7/26</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2022/7/26</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2"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2" y="1878806"/>
            <a:ext cx="3887391"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2022/7/26</a:t>
            </a:fld>
            <a:endParaRPr lang="zh-CN" altLang="en-U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2022/7/26</a:t>
            </a:fld>
            <a:endParaRPr lang="zh-CN" altLang="en-U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2022/7/26</a:t>
            </a:fld>
            <a:endParaRPr lang="zh-CN" altLang="en-U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2022/7/26</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2022/7/26</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a:blip>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a:xfrm>
            <a:off x="0" y="0"/>
            <a:ext cx="9144000" cy="5143500"/>
          </a:xfrm>
          <a:prstGeom prst="rect">
            <a:avLst/>
          </a:prstGeom>
          <a:solidFill>
            <a:srgbClr val="020701">
              <a:alpha val="21961"/>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kumimoji="1" lang="zh-CN" altLang="en-US" dirty="0"/>
          </a:p>
        </p:txBody>
      </p:sp>
      <p:sp>
        <p:nvSpPr>
          <p:cNvPr id="4" name="文本框 3"/>
          <p:cNvSpPr txBox="1"/>
          <p:nvPr userDrawn="1"/>
        </p:nvSpPr>
        <p:spPr>
          <a:xfrm>
            <a:off x="8420749" y="80693"/>
            <a:ext cx="612000" cy="252000"/>
          </a:xfrm>
          <a:prstGeom prst="rect">
            <a:avLst/>
          </a:prstGeom>
          <a:noFill/>
        </p:spPr>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112D81C0-A51F-E949-9A0C-39FE47E62780}" type="datetime10">
              <a:rPr kumimoji="1" lang="zh-CN" altLang="en-US" smtClean="0"/>
              <a:t>14:20</a:t>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email"/>
          <a:stretch>
            <a:fillRect/>
          </a:stretch>
        </p:blipFill>
        <p:spPr>
          <a:xfrm>
            <a:off x="0" y="0"/>
            <a:ext cx="9144000" cy="5143500"/>
          </a:xfrm>
          <a:prstGeom prst="rect">
            <a:avLst/>
          </a:prstGeom>
        </p:spPr>
      </p:pic>
      <p:cxnSp>
        <p:nvCxnSpPr>
          <p:cNvPr id="29" name="直接连接符 28"/>
          <p:cNvCxnSpPr/>
          <p:nvPr/>
        </p:nvCxnSpPr>
        <p:spPr>
          <a:xfrm flipH="1">
            <a:off x="6192982" y="-33259"/>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79399" y="1081062"/>
            <a:ext cx="3018064" cy="3018064"/>
          </a:xfrm>
          <a:prstGeom prst="ellipse">
            <a:avLst/>
          </a:prstGeom>
          <a:noFill/>
          <a:ln>
            <a:solidFill>
              <a:srgbClr val="004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1" name="椭圆 30"/>
          <p:cNvSpPr/>
          <p:nvPr/>
        </p:nvSpPr>
        <p:spPr>
          <a:xfrm>
            <a:off x="3176704" y="1278367"/>
            <a:ext cx="2623457" cy="2623457"/>
          </a:xfrm>
          <a:prstGeom prst="ellipse">
            <a:avLst/>
          </a:prstGeom>
          <a:gradFill flip="none" rotWithShape="1">
            <a:gsLst>
              <a:gs pos="0">
                <a:schemeClr val="bg1"/>
              </a:gs>
              <a:gs pos="100000">
                <a:schemeClr val="bg2"/>
              </a:gs>
            </a:gsLst>
            <a:lin ang="13500000" scaled="1"/>
            <a:tileRect/>
          </a:gradFill>
          <a:ln w="38100">
            <a:gradFill flip="none" rotWithShape="1">
              <a:gsLst>
                <a:gs pos="0">
                  <a:schemeClr val="bg1"/>
                </a:gs>
                <a:gs pos="100000">
                  <a:schemeClr val="bg2"/>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2" name="文本框 31"/>
          <p:cNvSpPr txBox="1"/>
          <p:nvPr/>
        </p:nvSpPr>
        <p:spPr>
          <a:xfrm>
            <a:off x="3247843" y="1694254"/>
            <a:ext cx="3619382" cy="1323439"/>
          </a:xfrm>
          <a:prstGeom prst="rect">
            <a:avLst/>
          </a:prstGeom>
          <a:noFill/>
        </p:spPr>
        <p:txBody>
          <a:bodyPr wrap="square" rtlCol="0">
            <a:spAutoFit/>
          </a:bodyPr>
          <a:lstStyle/>
          <a:p>
            <a:r>
              <a:rPr lang="en-US" altLang="zh-CN" sz="8000">
                <a:solidFill>
                  <a:srgbClr val="6E4180"/>
                </a:solidFill>
                <a:latin typeface="华文细黑" pitchFamily="2" charset="-122"/>
                <a:ea typeface="华文细黑" pitchFamily="2" charset="-122"/>
              </a:rPr>
              <a:t>2</a:t>
            </a:r>
            <a:r>
              <a:rPr lang="en-US" altLang="zh-CN" sz="8000">
                <a:solidFill>
                  <a:srgbClr val="FFB352"/>
                </a:solidFill>
                <a:latin typeface="华文细黑" pitchFamily="2" charset="-122"/>
                <a:ea typeface="华文细黑" pitchFamily="2" charset="-122"/>
              </a:rPr>
              <a:t>0</a:t>
            </a:r>
            <a:r>
              <a:rPr lang="en-US" altLang="zh-CN" sz="8000">
                <a:solidFill>
                  <a:srgbClr val="E66B6B"/>
                </a:solidFill>
                <a:latin typeface="华文细黑" pitchFamily="2" charset="-122"/>
                <a:ea typeface="华文细黑" pitchFamily="2" charset="-122"/>
              </a:rPr>
              <a:t>2</a:t>
            </a:r>
            <a:r>
              <a:rPr lang="en-US" altLang="zh-CN" sz="8000" dirty="0">
                <a:solidFill>
                  <a:srgbClr val="00A6B6"/>
                </a:solidFill>
                <a:latin typeface="华文细黑" pitchFamily="2" charset="-122"/>
                <a:ea typeface="华文细黑" pitchFamily="2" charset="-122"/>
              </a:rPr>
              <a:t>2</a:t>
            </a:r>
            <a:endParaRPr lang="zh-CN" altLang="en-US" sz="8000" dirty="0">
              <a:solidFill>
                <a:srgbClr val="00A6B6"/>
              </a:solidFill>
              <a:latin typeface="华文细黑" pitchFamily="2" charset="-122"/>
              <a:ea typeface="华文细黑" pitchFamily="2" charset="-122"/>
            </a:endParaRPr>
          </a:p>
        </p:txBody>
      </p:sp>
      <p:cxnSp>
        <p:nvCxnSpPr>
          <p:cNvPr id="33" name="直接连接符 32"/>
          <p:cNvCxnSpPr/>
          <p:nvPr/>
        </p:nvCxnSpPr>
        <p:spPr>
          <a:xfrm flipH="1">
            <a:off x="2303565" y="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585305" y="2273969"/>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457208" y="1434363"/>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125858" y="936835"/>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840606" y="229830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39" name="直接连接符 38"/>
          <p:cNvCxnSpPr/>
          <p:nvPr/>
        </p:nvCxnSpPr>
        <p:spPr>
          <a:xfrm flipH="1">
            <a:off x="1528324" y="539346"/>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63923" y="2366300"/>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037068" y="8131"/>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806328" y="337997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39571" y="-3325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H="1">
            <a:off x="7013606" y="53440"/>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89996" y="-1241929"/>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101058" y="2893855"/>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730735" y="2023088"/>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212465" y="3017520"/>
            <a:ext cx="2552065" cy="737235"/>
          </a:xfrm>
          <a:prstGeom prst="rect">
            <a:avLst/>
          </a:prstGeom>
          <a:noFill/>
        </p:spPr>
        <p:txBody>
          <a:bodyPr wrap="square" rtlCol="0">
            <a:spAutoFit/>
          </a:bodyPr>
          <a:lstStyle/>
          <a:p>
            <a:pPr algn="ctr" fontAlgn="auto">
              <a:lnSpc>
                <a:spcPct val="100000"/>
              </a:lnSpc>
            </a:pPr>
            <a:r>
              <a:rPr lang="zh-CN" sz="1400" dirty="0">
                <a:solidFill>
                  <a:srgbClr val="002060"/>
                </a:solidFill>
                <a:latin typeface="微软雅黑" panose="020B0503020204020204" charset="-122"/>
                <a:ea typeface="微软雅黑" panose="020B0503020204020204" charset="-122"/>
              </a:rPr>
              <a:t>码趣教育</a:t>
            </a:r>
            <a:r>
              <a:rPr lang="en-US" altLang="zh-CN" sz="1400" dirty="0">
                <a:solidFill>
                  <a:srgbClr val="002060"/>
                </a:solidFill>
                <a:latin typeface="微软雅黑" panose="020B0503020204020204" charset="-122"/>
                <a:ea typeface="微软雅黑" panose="020B0503020204020204" charset="-122"/>
              </a:rPr>
              <a:t>-</a:t>
            </a:r>
            <a:r>
              <a:rPr lang="zh-CN" altLang="en-US" sz="1400" dirty="0">
                <a:solidFill>
                  <a:srgbClr val="002060"/>
                </a:solidFill>
                <a:latin typeface="微软雅黑" panose="020B0503020204020204" charset="-122"/>
                <a:ea typeface="微软雅黑" panose="020B0503020204020204" charset="-122"/>
              </a:rPr>
              <a:t>让代码充满乐趣</a:t>
            </a:r>
            <a:endParaRPr lang="en-US" altLang="zh-CN" sz="1400" dirty="0">
              <a:solidFill>
                <a:srgbClr val="002060"/>
              </a:solidFill>
              <a:latin typeface="微软雅黑" panose="020B0503020204020204" charset="-122"/>
              <a:ea typeface="微软雅黑" panose="020B0503020204020204" charset="-122"/>
            </a:endParaRPr>
          </a:p>
          <a:p>
            <a:pPr algn="ctr" fontAlgn="auto">
              <a:lnSpc>
                <a:spcPct val="100000"/>
              </a:lnSpc>
            </a:pPr>
            <a:endParaRPr lang="en-US" altLang="zh-CN" sz="1400" dirty="0">
              <a:solidFill>
                <a:srgbClr val="002060"/>
              </a:solidFill>
              <a:latin typeface="微软雅黑" panose="020B0503020204020204" charset="-122"/>
              <a:ea typeface="微软雅黑" panose="020B0503020204020204" charset="-122"/>
            </a:endParaRPr>
          </a:p>
          <a:p>
            <a:pPr algn="ctr" fontAlgn="auto">
              <a:lnSpc>
                <a:spcPct val="100000"/>
              </a:lnSpc>
            </a:pPr>
            <a:r>
              <a:rPr lang="en-US" altLang="zh-CN" sz="1400" dirty="0">
                <a:solidFill>
                  <a:srgbClr val="002060"/>
                </a:solidFill>
                <a:latin typeface="微软雅黑" panose="020B0503020204020204" charset="-122"/>
                <a:ea typeface="微软雅黑" panose="020B0503020204020204" charset="-122"/>
              </a:rPr>
              <a:t>  Redis</a:t>
            </a:r>
            <a:r>
              <a:rPr lang="zh-CN" altLang="en-US" sz="1400" dirty="0">
                <a:solidFill>
                  <a:srgbClr val="002060"/>
                </a:solidFill>
                <a:latin typeface="微软雅黑" panose="020B0503020204020204" charset="-122"/>
                <a:ea typeface="微软雅黑" panose="020B0503020204020204" charset="-122"/>
              </a:rPr>
              <a:t>学习</a:t>
            </a:r>
          </a:p>
        </p:txBody>
      </p: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left)">
                                      <p:cBhvr>
                                        <p:cTn id="83" dur="500"/>
                                        <p:tgtEl>
                                          <p:spTgt spid="30"/>
                                        </p:tgtEl>
                                      </p:cBhvr>
                                    </p:animEffect>
                                  </p:childTnLst>
                                </p:cTn>
                              </p:par>
                            </p:childTnLst>
                          </p:cTn>
                        </p:par>
                        <p:par>
                          <p:cTn id="84" fill="hold">
                            <p:stCondLst>
                              <p:cond delay="1500"/>
                            </p:stCondLst>
                            <p:childTnLst>
                              <p:par>
                                <p:cTn id="85" presetID="23" presetClass="entr" presetSubtype="16"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fltVal val="0"/>
                                          </p:val>
                                        </p:tav>
                                        <p:tav tm="100000">
                                          <p:val>
                                            <p:strVal val="#ppt_h"/>
                                          </p:val>
                                        </p:tav>
                                      </p:tavLst>
                                    </p:anim>
                                  </p:childTnLst>
                                </p:cTn>
                              </p:par>
                            </p:childTnLst>
                          </p:cTn>
                        </p:par>
                        <p:par>
                          <p:cTn id="89" fill="hold">
                            <p:stCondLst>
                              <p:cond delay="2000"/>
                            </p:stCondLst>
                            <p:childTnLst>
                              <p:par>
                                <p:cTn id="90" presetID="56" presetClass="entr" presetSubtype="0" fill="hold" grpId="0" nodeType="afterEffect">
                                  <p:stCondLst>
                                    <p:cond delay="0"/>
                                  </p:stCondLst>
                                  <p:iterate type="lt">
                                    <p:tmPct val="10000"/>
                                  </p:iterate>
                                  <p:childTnLst>
                                    <p:set>
                                      <p:cBhvr>
                                        <p:cTn id="91" dur="1" fill="hold">
                                          <p:stCondLst>
                                            <p:cond delay="0"/>
                                          </p:stCondLst>
                                        </p:cTn>
                                        <p:tgtEl>
                                          <p:spTgt spid="32"/>
                                        </p:tgtEl>
                                        <p:attrNameLst>
                                          <p:attrName>style.visibility</p:attrName>
                                        </p:attrNameLst>
                                      </p:cBhvr>
                                      <p:to>
                                        <p:strVal val="visible"/>
                                      </p:to>
                                    </p:set>
                                    <p:anim by="(-#ppt_w*2)" calcmode="lin" valueType="num">
                                      <p:cBhvr rctx="PPT">
                                        <p:cTn id="92" dur="500" autoRev="1" fill="hold">
                                          <p:stCondLst>
                                            <p:cond delay="0"/>
                                          </p:stCondLst>
                                        </p:cTn>
                                        <p:tgtEl>
                                          <p:spTgt spid="32"/>
                                        </p:tgtEl>
                                        <p:attrNameLst>
                                          <p:attrName>ppt_w</p:attrName>
                                        </p:attrNameLst>
                                      </p:cBhvr>
                                    </p:anim>
                                    <p:anim by="(#ppt_w*0.50)" calcmode="lin" valueType="num">
                                      <p:cBhvr>
                                        <p:cTn id="93" dur="500" decel="50000" autoRev="1" fill="hold">
                                          <p:stCondLst>
                                            <p:cond delay="0"/>
                                          </p:stCondLst>
                                        </p:cTn>
                                        <p:tgtEl>
                                          <p:spTgt spid="32"/>
                                        </p:tgtEl>
                                        <p:attrNameLst>
                                          <p:attrName>ppt_x</p:attrName>
                                        </p:attrNameLst>
                                      </p:cBhvr>
                                    </p:anim>
                                    <p:anim from="(-#ppt_h/2)" to="(#ppt_y)" calcmode="lin" valueType="num">
                                      <p:cBhvr>
                                        <p:cTn id="94" dur="1000" fill="hold">
                                          <p:stCondLst>
                                            <p:cond delay="0"/>
                                          </p:stCondLst>
                                        </p:cTn>
                                        <p:tgtEl>
                                          <p:spTgt spid="32"/>
                                        </p:tgtEl>
                                        <p:attrNameLst>
                                          <p:attrName>ppt_y</p:attrName>
                                        </p:attrNameLst>
                                      </p:cBhvr>
                                    </p:anim>
                                    <p:animRot by="21600000">
                                      <p:cBhvr>
                                        <p:cTn id="95" dur="1000" fill="hold">
                                          <p:stCondLst>
                                            <p:cond delay="0"/>
                                          </p:stCondLst>
                                        </p:cTn>
                                        <p:tgtEl>
                                          <p:spTgt spid="32"/>
                                        </p:tgtEl>
                                        <p:attrNameLst>
                                          <p:attrName>r</p:attrName>
                                        </p:attrNameLst>
                                      </p:cBhvr>
                                    </p:animRot>
                                  </p:childTnLst>
                                </p:cTn>
                              </p:par>
                            </p:childTnLst>
                          </p:cTn>
                        </p:par>
                        <p:par>
                          <p:cTn id="96" fill="hold">
                            <p:stCondLst>
                              <p:cond delay="3300"/>
                            </p:stCondLst>
                            <p:childTnLst>
                              <p:par>
                                <p:cTn id="97" presetID="22" presetClass="entr" presetSubtype="8" fill="hold" grpId="0" nodeType="after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left)">
                                      <p:cBhvr>
                                        <p:cTn id="9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基础命令</a:t>
            </a:r>
          </a:p>
        </p:txBody>
      </p:sp>
      <p:grpSp>
        <p:nvGrpSpPr>
          <p:cNvPr id="76" name="组合 75"/>
          <p:cNvGrpSpPr/>
          <p:nvPr/>
        </p:nvGrpSpPr>
        <p:grpSpPr>
          <a:xfrm>
            <a:off x="5226996" y="2048110"/>
            <a:ext cx="2993273" cy="934046"/>
            <a:chOff x="1313519" y="3487080"/>
            <a:chExt cx="3991031" cy="1245395"/>
          </a:xfrm>
        </p:grpSpPr>
        <p:sp>
          <p:nvSpPr>
            <p:cNvPr id="77" name="文本框 76"/>
            <p:cNvSpPr txBox="1"/>
            <p:nvPr/>
          </p:nvSpPr>
          <p:spPr>
            <a:xfrm>
              <a:off x="1313519" y="3487080"/>
              <a:ext cx="870789" cy="615553"/>
            </a:xfrm>
            <a:prstGeom prst="rect">
              <a:avLst/>
            </a:prstGeom>
            <a:noFill/>
          </p:spPr>
          <p:txBody>
            <a:bodyPr wrap="square" rtlCol="0">
              <a:spAutoFit/>
            </a:bodyPr>
            <a:lstStyle/>
            <a:p>
              <a:pPr algn="ctr"/>
              <a:r>
                <a:rPr lang="en-US" altLang="zh-CN" sz="2400" b="1" dirty="0">
                  <a:solidFill>
                    <a:srgbClr val="01ACBE"/>
                  </a:solidFill>
                  <a:latin typeface="Impact" panose="020B0806030902050204" pitchFamily="34" charset="0"/>
                </a:rPr>
                <a:t>04</a:t>
              </a:r>
              <a:endParaRPr lang="zh-CN" altLang="en-US" sz="2400" b="1" dirty="0">
                <a:solidFill>
                  <a:srgbClr val="01ACBE"/>
                </a:solidFill>
                <a:latin typeface="Impact" panose="020B0806030902050204" pitchFamily="34" charset="0"/>
              </a:endParaRPr>
            </a:p>
          </p:txBody>
        </p:sp>
        <p:sp>
          <p:nvSpPr>
            <p:cNvPr id="78" name="文本框 77"/>
            <p:cNvSpPr txBox="1"/>
            <p:nvPr/>
          </p:nvSpPr>
          <p:spPr>
            <a:xfrm>
              <a:off x="2035918" y="3644255"/>
              <a:ext cx="1598660" cy="338555"/>
            </a:xfrm>
            <a:prstGeom prst="rect">
              <a:avLst/>
            </a:prstGeom>
            <a:noFill/>
          </p:spPr>
          <p:txBody>
            <a:bodyPr wrap="square" rtlCol="0">
              <a:spAutoFit/>
            </a:bodyPr>
            <a:lstStyle/>
            <a:p>
              <a:r>
                <a:rPr lang="zh-CN" altLang="en-US" sz="1050" b="1" dirty="0">
                  <a:solidFill>
                    <a:srgbClr val="01ACBE"/>
                  </a:solidFill>
                  <a:latin typeface="时尚中黑简体" panose="01010104010101010101" pitchFamily="2" charset="-122"/>
                  <a:ea typeface="时尚中黑简体" panose="01010104010101010101" pitchFamily="2" charset="-122"/>
                </a:rPr>
                <a:t>对键重命名</a:t>
              </a:r>
            </a:p>
          </p:txBody>
        </p:sp>
        <p:sp>
          <p:nvSpPr>
            <p:cNvPr id="79" name="文本框 78"/>
            <p:cNvSpPr txBox="1"/>
            <p:nvPr/>
          </p:nvSpPr>
          <p:spPr>
            <a:xfrm>
              <a:off x="1438395" y="3993811"/>
              <a:ext cx="3866155" cy="738664"/>
            </a:xfrm>
            <a:prstGeom prst="rect">
              <a:avLst/>
            </a:prstGeom>
            <a:noFill/>
          </p:spPr>
          <p:txBody>
            <a:bodyPr wrap="square" rtlCol="0">
              <a:spAutoFit/>
            </a:bodyPr>
            <a:lstStyle/>
            <a:p>
              <a:pPr algn="just"/>
              <a:r>
                <a:rPr lang="en-GB" altLang="zh-CN" sz="1000" b="1" dirty="0">
                  <a:solidFill>
                    <a:srgbClr val="00A6B6"/>
                  </a:solidFill>
                  <a:latin typeface="微软雅黑" panose="020B0503020204020204" charset="-122"/>
                  <a:ea typeface="微软雅黑" panose="020B0503020204020204" charset="-122"/>
                </a:rPr>
                <a:t>RENAME</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key</a:t>
              </a:r>
              <a:r>
                <a:rPr lang="en-GB" altLang="zh-CN" sz="1000" b="1" dirty="0">
                  <a:latin typeface="微软雅黑" panose="020B0503020204020204" charset="-122"/>
                  <a:ea typeface="微软雅黑" panose="020B0503020204020204" charset="-122"/>
                </a:rPr>
                <a:t> </a:t>
              </a:r>
              <a:r>
                <a:rPr lang="en-GB" altLang="zh-CN" sz="1000" b="1" dirty="0" err="1">
                  <a:solidFill>
                    <a:schemeClr val="accent2"/>
                  </a:solidFill>
                  <a:latin typeface="微软雅黑" panose="020B0503020204020204" charset="-122"/>
                  <a:ea typeface="微软雅黑" panose="020B0503020204020204" charset="-122"/>
                </a:rPr>
                <a:t>new_key</a:t>
              </a:r>
              <a:r>
                <a:rPr lang="en-GB" altLang="zh-CN" sz="1000" b="1" dirty="0">
                  <a:solidFill>
                    <a:schemeClr val="accent2"/>
                  </a:solidFill>
                  <a:latin typeface="微软雅黑" panose="020B0503020204020204" charset="-122"/>
                  <a:ea typeface="微软雅黑" panose="020B0503020204020204" charset="-122"/>
                </a:rPr>
                <a:t> </a:t>
              </a:r>
              <a:r>
                <a:rPr lang="zh-CN" altLang="en-US" sz="1000" b="1" dirty="0">
                  <a:latin typeface="微软雅黑" panose="020B0503020204020204" charset="-122"/>
                  <a:ea typeface="微软雅黑" panose="020B0503020204020204" charset="-122"/>
                </a:rPr>
                <a:t>对键值重新命名</a:t>
              </a:r>
              <a:endParaRPr lang="en-US" altLang="zh-CN" sz="100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000" b="1" dirty="0">
                  <a:solidFill>
                    <a:srgbClr val="00A6B6"/>
                  </a:solidFill>
                  <a:latin typeface="微软雅黑" panose="020B0503020204020204" charset="-122"/>
                  <a:ea typeface="微软雅黑" panose="020B0503020204020204" charset="-122"/>
                </a:rPr>
                <a:t>RENAME</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foo</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foo1</a:t>
              </a:r>
            </a:p>
            <a:p>
              <a:pPr algn="just"/>
              <a:endParaRPr lang="zh-CN" altLang="en-US" sz="1000" b="1" dirty="0">
                <a:solidFill>
                  <a:schemeClr val="accent2"/>
                </a:solidFill>
                <a:latin typeface="微软雅黑" panose="020B0503020204020204" charset="-122"/>
                <a:ea typeface="微软雅黑" panose="020B0503020204020204" charset="-122"/>
              </a:endParaRPr>
            </a:p>
          </p:txBody>
        </p:sp>
      </p:grpSp>
      <p:grpSp>
        <p:nvGrpSpPr>
          <p:cNvPr id="80" name="组合 79"/>
          <p:cNvGrpSpPr/>
          <p:nvPr/>
        </p:nvGrpSpPr>
        <p:grpSpPr>
          <a:xfrm>
            <a:off x="871951" y="1785716"/>
            <a:ext cx="4418422" cy="1204196"/>
            <a:chOff x="1183338" y="3537248"/>
            <a:chExt cx="5891231" cy="1605596"/>
          </a:xfrm>
        </p:grpSpPr>
        <p:sp>
          <p:nvSpPr>
            <p:cNvPr id="81" name="文本框 80"/>
            <p:cNvSpPr txBox="1"/>
            <p:nvPr/>
          </p:nvSpPr>
          <p:spPr>
            <a:xfrm>
              <a:off x="1183338" y="3537248"/>
              <a:ext cx="870789" cy="615553"/>
            </a:xfrm>
            <a:prstGeom prst="rect">
              <a:avLst/>
            </a:prstGeom>
            <a:noFill/>
          </p:spPr>
          <p:txBody>
            <a:bodyPr wrap="square" rtlCol="0">
              <a:spAutoFit/>
            </a:bodyPr>
            <a:lstStyle/>
            <a:p>
              <a:pPr algn="ctr"/>
              <a:r>
                <a:rPr lang="en-US" altLang="zh-CN" sz="2400" b="1" dirty="0">
                  <a:solidFill>
                    <a:srgbClr val="663A77"/>
                  </a:solidFill>
                  <a:latin typeface="Impact" panose="020B0806030902050204" pitchFamily="34" charset="0"/>
                </a:rPr>
                <a:t>02</a:t>
              </a:r>
              <a:endParaRPr lang="zh-CN" altLang="en-US" sz="2400" b="1" dirty="0">
                <a:solidFill>
                  <a:srgbClr val="663A77"/>
                </a:solidFill>
                <a:latin typeface="Impact" panose="020B0806030902050204" pitchFamily="34" charset="0"/>
              </a:endParaRPr>
            </a:p>
          </p:txBody>
        </p:sp>
        <p:sp>
          <p:nvSpPr>
            <p:cNvPr id="82" name="文本框 81"/>
            <p:cNvSpPr txBox="1"/>
            <p:nvPr/>
          </p:nvSpPr>
          <p:spPr>
            <a:xfrm>
              <a:off x="1860383" y="3670135"/>
              <a:ext cx="2512240" cy="338555"/>
            </a:xfrm>
            <a:prstGeom prst="rect">
              <a:avLst/>
            </a:prstGeom>
            <a:noFill/>
          </p:spPr>
          <p:txBody>
            <a:bodyPr wrap="square" rtlCol="0">
              <a:spAutoFit/>
            </a:bodyPr>
            <a:lstStyle/>
            <a:p>
              <a:r>
                <a:rPr lang="zh-CN" altLang="en-US" sz="1050" b="1" dirty="0">
                  <a:solidFill>
                    <a:srgbClr val="663A77"/>
                  </a:solidFill>
                  <a:latin typeface="时尚中黑简体" panose="01010104010101010101" pitchFamily="2" charset="-122"/>
                  <a:ea typeface="时尚中黑简体" panose="01010104010101010101" pitchFamily="2" charset="-122"/>
                </a:rPr>
                <a:t>获得符合规则的键名列表</a:t>
              </a:r>
            </a:p>
          </p:txBody>
        </p:sp>
        <p:sp>
          <p:nvSpPr>
            <p:cNvPr id="83" name="文本框 82"/>
            <p:cNvSpPr txBox="1"/>
            <p:nvPr/>
          </p:nvSpPr>
          <p:spPr>
            <a:xfrm>
              <a:off x="1438394" y="3993811"/>
              <a:ext cx="5636175" cy="1149033"/>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通过 </a:t>
              </a:r>
              <a:r>
                <a:rPr lang="en-GB" altLang="zh-CN" sz="1000" b="1" dirty="0">
                  <a:solidFill>
                    <a:srgbClr val="00A6B6"/>
                  </a:solidFill>
                  <a:latin typeface="微软雅黑" panose="020B0503020204020204" charset="-122"/>
                  <a:ea typeface="微软雅黑" panose="020B0503020204020204" charset="-122"/>
                </a:rPr>
                <a:t>KEYS</a:t>
              </a:r>
              <a:r>
                <a:rPr lang="en-GB" altLang="zh-CN" sz="1000" b="1" dirty="0">
                  <a:latin typeface="微软雅黑" panose="020B0503020204020204" charset="-122"/>
                  <a:ea typeface="微软雅黑" panose="020B0503020204020204" charset="-122"/>
                </a:rPr>
                <a:t> </a:t>
              </a:r>
              <a:r>
                <a:rPr lang="en-GB" altLang="zh-CN" sz="1000" b="1" dirty="0" err="1">
                  <a:solidFill>
                    <a:schemeClr val="accent2"/>
                  </a:solidFill>
                  <a:latin typeface="微软雅黑" panose="020B0503020204020204" charset="-122"/>
                  <a:ea typeface="微软雅黑" panose="020B0503020204020204" charset="-122"/>
                </a:rPr>
                <a:t>patten</a:t>
              </a:r>
              <a:r>
                <a:rPr lang="en-GB" altLang="zh-CN" sz="1000" b="1" dirty="0">
                  <a:latin typeface="微软雅黑" panose="020B0503020204020204" charset="-122"/>
                  <a:ea typeface="微软雅黑" panose="020B0503020204020204" charset="-122"/>
                </a:rPr>
                <a:t> </a:t>
              </a:r>
              <a:r>
                <a:rPr lang="zh-CN" altLang="en-US" sz="1000" b="1" dirty="0">
                  <a:latin typeface="微软雅黑" panose="020B0503020204020204" charset="-122"/>
                  <a:ea typeface="微软雅黑" panose="020B0503020204020204" charset="-122"/>
                </a:rPr>
                <a:t>来获取 </a:t>
              </a:r>
              <a:r>
                <a:rPr lang="en-GB" altLang="zh-CN" sz="1000" b="1" dirty="0">
                  <a:solidFill>
                    <a:schemeClr val="accent2"/>
                  </a:solidFill>
                  <a:latin typeface="微软雅黑" panose="020B0503020204020204" charset="-122"/>
                  <a:ea typeface="微软雅黑" panose="020B0503020204020204" charset="-122"/>
                </a:rPr>
                <a:t>key</a:t>
              </a:r>
              <a:r>
                <a:rPr lang="en-GB" altLang="zh-CN" sz="1000" b="1" dirty="0">
                  <a:latin typeface="微软雅黑" panose="020B0503020204020204" charset="-122"/>
                  <a:ea typeface="微软雅黑" panose="020B0503020204020204" charset="-122"/>
                </a:rPr>
                <a:t> </a:t>
              </a:r>
              <a:r>
                <a:rPr lang="zh-CN" altLang="en-US" sz="1000" b="1" dirty="0">
                  <a:latin typeface="微软雅黑" panose="020B0503020204020204" charset="-122"/>
                  <a:ea typeface="微软雅黑" panose="020B0503020204020204" charset="-122"/>
                </a:rPr>
                <a:t>所对应的 </a:t>
              </a:r>
              <a:r>
                <a:rPr lang="en-GB" altLang="zh-CN" sz="1000" b="1" dirty="0">
                  <a:solidFill>
                    <a:schemeClr val="accent6"/>
                  </a:solidFill>
                  <a:latin typeface="微软雅黑" panose="020B0503020204020204" charset="-122"/>
                  <a:ea typeface="微软雅黑" panose="020B0503020204020204" charset="-122"/>
                </a:rPr>
                <a:t>value</a:t>
              </a:r>
            </a:p>
            <a:p>
              <a:pPr marL="171450" indent="-171450" algn="just">
                <a:buFont typeface="Wingdings" panose="05000000000000000000" pitchFamily="2" charset="2"/>
                <a:buChar char="Ø"/>
              </a:pPr>
              <a:r>
                <a:rPr lang="en-GB" altLang="zh-CN" sz="1000" b="1" dirty="0">
                  <a:solidFill>
                    <a:srgbClr val="00A6B6"/>
                  </a:solidFill>
                  <a:latin typeface="微软雅黑" panose="020B0503020204020204" charset="-122"/>
                  <a:ea typeface="微软雅黑" panose="020B0503020204020204" charset="-122"/>
                </a:rPr>
                <a:t>KEYS</a:t>
              </a:r>
              <a:r>
                <a:rPr lang="en-GB" altLang="zh-CN" sz="1000" b="1" dirty="0">
                  <a:latin typeface="微软雅黑" panose="020B0503020204020204" charset="-122"/>
                  <a:ea typeface="微软雅黑" panose="020B0503020204020204" charset="-122"/>
                </a:rPr>
                <a:t> *</a:t>
              </a:r>
            </a:p>
            <a:p>
              <a:pPr marL="171450" indent="-171450" algn="just">
                <a:buFont typeface="Wingdings" panose="05000000000000000000" pitchFamily="2" charset="2"/>
                <a:buChar char="Ø"/>
              </a:pPr>
              <a:r>
                <a:rPr lang="zh-CN" altLang="en-US" sz="1000" b="1" dirty="0">
                  <a:latin typeface="微软雅黑" panose="020B0503020204020204" charset="-122"/>
                  <a:ea typeface="微软雅黑" panose="020B0503020204020204" charset="-122"/>
                </a:rPr>
                <a:t>这里的</a:t>
              </a:r>
              <a:r>
                <a:rPr lang="en-GB" altLang="zh-CN" sz="1000" b="1" dirty="0">
                  <a:latin typeface="微软雅黑" panose="020B0503020204020204" charset="-122"/>
                  <a:ea typeface="微软雅黑" panose="020B0503020204020204" charset="-122"/>
                </a:rPr>
                <a:t>pattern </a:t>
              </a:r>
              <a:r>
                <a:rPr lang="zh-CN" altLang="en-US" sz="1000" b="1" dirty="0">
                  <a:latin typeface="微软雅黑" panose="020B0503020204020204" charset="-122"/>
                  <a:ea typeface="微软雅黑" panose="020B0503020204020204" charset="-122"/>
                </a:rPr>
                <a:t>支持 </a:t>
              </a:r>
              <a:r>
                <a:rPr lang="en-GB" altLang="zh-CN" sz="1000" b="1" dirty="0">
                  <a:latin typeface="微软雅黑" panose="020B0503020204020204" charset="-122"/>
                  <a:ea typeface="微软雅黑" panose="020B0503020204020204" charset="-122"/>
                </a:rPr>
                <a:t>glob </a:t>
              </a:r>
              <a:r>
                <a:rPr lang="zh-CN" altLang="en-US" sz="1000" b="1" dirty="0">
                  <a:latin typeface="微软雅黑" panose="020B0503020204020204" charset="-122"/>
                  <a:ea typeface="微软雅黑" panose="020B0503020204020204" charset="-122"/>
                </a:rPr>
                <a:t>风格的统配符格式</a:t>
              </a:r>
              <a:endParaRPr lang="en-US" altLang="zh-CN" sz="100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000" b="1" dirty="0">
                  <a:solidFill>
                    <a:srgbClr val="00A6B6"/>
                  </a:solidFill>
                  <a:latin typeface="微软雅黑" panose="020B0503020204020204" charset="-122"/>
                  <a:ea typeface="微软雅黑" panose="020B0503020204020204" charset="-122"/>
                </a:rPr>
                <a:t>GET</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bar</a:t>
              </a:r>
              <a:r>
                <a:rPr lang="en-GB" altLang="zh-CN" sz="1000" b="1" dirty="0">
                  <a:latin typeface="微软雅黑" panose="020B0503020204020204" charset="-122"/>
                  <a:ea typeface="微软雅黑" panose="020B0503020204020204" charset="-122"/>
                </a:rPr>
                <a:t> # </a:t>
              </a:r>
              <a:r>
                <a:rPr lang="zh-CN" altLang="en-US" sz="1000" b="1" dirty="0">
                  <a:latin typeface="微软雅黑" panose="020B0503020204020204" charset="-122"/>
                  <a:ea typeface="微软雅黑" panose="020B0503020204020204" charset="-122"/>
                </a:rPr>
                <a:t>存在返回对应的</a:t>
              </a:r>
              <a:r>
                <a:rPr lang="en-GB" altLang="zh-CN" sz="1000" b="1" dirty="0">
                  <a:latin typeface="微软雅黑" panose="020B0503020204020204" charset="-122"/>
                  <a:ea typeface="微软雅黑" panose="020B0503020204020204" charset="-122"/>
                </a:rPr>
                <a:t>value</a:t>
              </a:r>
              <a:r>
                <a:rPr lang="zh-CN" altLang="en-US" sz="1000" b="1" dirty="0">
                  <a:latin typeface="微软雅黑" panose="020B0503020204020204" charset="-122"/>
                  <a:ea typeface="微软雅黑" panose="020B0503020204020204" charset="-122"/>
                </a:rPr>
                <a:t>值，没有返回</a:t>
              </a:r>
              <a:r>
                <a:rPr lang="zh-CN" altLang="en-US" sz="1000" b="1" dirty="0">
                  <a:solidFill>
                    <a:srgbClr val="00A6B6"/>
                  </a:solidFill>
                  <a:latin typeface="微软雅黑" panose="020B0503020204020204" charset="-122"/>
                  <a:ea typeface="微软雅黑" panose="020B0503020204020204" charset="-122"/>
                </a:rPr>
                <a:t> </a:t>
              </a:r>
              <a:r>
                <a:rPr lang="en-GB" altLang="zh-CN" sz="1000" b="1" dirty="0">
                  <a:solidFill>
                    <a:srgbClr val="00A6B6"/>
                  </a:solidFill>
                  <a:latin typeface="微软雅黑" panose="020B0503020204020204" charset="-122"/>
                  <a:ea typeface="微软雅黑" panose="020B0503020204020204" charset="-122"/>
                </a:rPr>
                <a:t>nil </a:t>
              </a:r>
              <a:r>
                <a:rPr lang="zh-CN" altLang="en-GB" sz="1000" b="1" dirty="0">
                  <a:latin typeface="微软雅黑" panose="020B0503020204020204" charset="-122"/>
                  <a:ea typeface="微软雅黑" panose="020B0503020204020204" charset="-122"/>
                </a:rPr>
                <a:t>，</a:t>
              </a:r>
              <a:r>
                <a:rPr lang="zh-CN" altLang="en-US" sz="1000" b="1" dirty="0">
                  <a:latin typeface="微软雅黑" panose="020B0503020204020204" charset="-122"/>
                  <a:ea typeface="微软雅黑" panose="020B0503020204020204" charset="-122"/>
                </a:rPr>
                <a:t>表示空的意思</a:t>
              </a:r>
            </a:p>
            <a:p>
              <a:pPr marL="171450" indent="-171450" algn="just">
                <a:buFont typeface="Wingdings" panose="05000000000000000000" pitchFamily="2" charset="2"/>
                <a:buChar char="Ø"/>
              </a:pPr>
              <a:r>
                <a:rPr lang="en-GB" altLang="zh-CN" sz="1000" b="1" dirty="0">
                  <a:solidFill>
                    <a:srgbClr val="00A6B6"/>
                  </a:solidFill>
                  <a:latin typeface="微软雅黑" panose="020B0503020204020204" charset="-122"/>
                  <a:ea typeface="微软雅黑" panose="020B0503020204020204" charset="-122"/>
                </a:rPr>
                <a:t>MGET</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bar1</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bar2</a:t>
              </a:r>
              <a:r>
                <a:rPr lang="en-GB" altLang="zh-CN" sz="1000" b="1" dirty="0">
                  <a:latin typeface="微软雅黑" panose="020B0503020204020204" charset="-122"/>
                  <a:ea typeface="微软雅黑" panose="020B0503020204020204" charset="-122"/>
                </a:rPr>
                <a:t> # </a:t>
              </a:r>
              <a:r>
                <a:rPr lang="zh-CN" altLang="en-US" sz="1000" b="1" dirty="0">
                  <a:latin typeface="微软雅黑" panose="020B0503020204020204" charset="-122"/>
                  <a:ea typeface="微软雅黑" panose="020B0503020204020204" charset="-122"/>
                </a:rPr>
                <a:t>同时获得都多个</a:t>
              </a:r>
            </a:p>
          </p:txBody>
        </p:sp>
      </p:grpSp>
      <p:grpSp>
        <p:nvGrpSpPr>
          <p:cNvPr id="84" name="组合 83"/>
          <p:cNvGrpSpPr/>
          <p:nvPr/>
        </p:nvGrpSpPr>
        <p:grpSpPr>
          <a:xfrm>
            <a:off x="883928" y="850875"/>
            <a:ext cx="3113993" cy="934841"/>
            <a:chOff x="1183337" y="3486020"/>
            <a:chExt cx="4151991" cy="1246455"/>
          </a:xfrm>
        </p:grpSpPr>
        <p:sp>
          <p:nvSpPr>
            <p:cNvPr id="85" name="文本框 84"/>
            <p:cNvSpPr txBox="1"/>
            <p:nvPr/>
          </p:nvSpPr>
          <p:spPr>
            <a:xfrm>
              <a:off x="1183337" y="3486020"/>
              <a:ext cx="870790" cy="615553"/>
            </a:xfrm>
            <a:prstGeom prst="rect">
              <a:avLst/>
            </a:prstGeom>
            <a:noFill/>
          </p:spPr>
          <p:txBody>
            <a:bodyPr wrap="square" rtlCol="0">
              <a:spAutoFit/>
            </a:bodyPr>
            <a:lstStyle/>
            <a:p>
              <a:pPr algn="ctr"/>
              <a:r>
                <a:rPr lang="en-US" altLang="zh-CN" sz="2400" b="1" dirty="0">
                  <a:solidFill>
                    <a:srgbClr val="FFB850"/>
                  </a:solidFill>
                  <a:latin typeface="Impact" panose="020B0806030902050204" pitchFamily="34" charset="0"/>
                </a:rPr>
                <a:t>01</a:t>
              </a:r>
              <a:endParaRPr lang="zh-CN" altLang="en-US" sz="2400" b="1" dirty="0">
                <a:solidFill>
                  <a:srgbClr val="FFB850"/>
                </a:solidFill>
                <a:latin typeface="Impact" panose="020B0806030902050204" pitchFamily="34" charset="0"/>
              </a:endParaRPr>
            </a:p>
          </p:txBody>
        </p:sp>
        <p:sp>
          <p:nvSpPr>
            <p:cNvPr id="86" name="文本框 85"/>
            <p:cNvSpPr txBox="1"/>
            <p:nvPr/>
          </p:nvSpPr>
          <p:spPr>
            <a:xfrm>
              <a:off x="1795834" y="3619528"/>
              <a:ext cx="1598660" cy="338555"/>
            </a:xfrm>
            <a:prstGeom prst="rect">
              <a:avLst/>
            </a:prstGeom>
            <a:noFill/>
          </p:spPr>
          <p:txBody>
            <a:bodyPr wrap="square" rtlCol="0">
              <a:spAutoFit/>
            </a:bodyPr>
            <a:lstStyle/>
            <a:p>
              <a:r>
                <a:rPr lang="zh-CN" altLang="en-US" sz="1050" b="1" dirty="0">
                  <a:solidFill>
                    <a:srgbClr val="FF0000"/>
                  </a:solidFill>
                  <a:latin typeface="时尚中黑简体" panose="01010104010101010101" pitchFamily="2" charset="-122"/>
                  <a:ea typeface="时尚中黑简体" panose="01010104010101010101" pitchFamily="2" charset="-122"/>
                </a:rPr>
                <a:t>设置键和值</a:t>
              </a:r>
            </a:p>
          </p:txBody>
        </p:sp>
        <p:sp>
          <p:nvSpPr>
            <p:cNvPr id="87" name="文本框 86"/>
            <p:cNvSpPr txBox="1"/>
            <p:nvPr/>
          </p:nvSpPr>
          <p:spPr>
            <a:xfrm>
              <a:off x="1438394" y="3993811"/>
              <a:ext cx="3896934" cy="738664"/>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通过 </a:t>
              </a:r>
              <a:r>
                <a:rPr lang="en-GB" altLang="zh-CN" sz="1000" b="1" dirty="0">
                  <a:solidFill>
                    <a:srgbClr val="00A6B6"/>
                  </a:solidFill>
                  <a:latin typeface="微软雅黑" panose="020B0503020204020204" charset="-122"/>
                  <a:ea typeface="微软雅黑" panose="020B0503020204020204" charset="-122"/>
                </a:rPr>
                <a:t>SET</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key</a:t>
              </a:r>
              <a:r>
                <a:rPr lang="en-GB" altLang="zh-CN" sz="1000" b="1" dirty="0">
                  <a:latin typeface="微软雅黑" panose="020B0503020204020204" charset="-122"/>
                  <a:ea typeface="微软雅黑" panose="020B0503020204020204" charset="-122"/>
                </a:rPr>
                <a:t> </a:t>
              </a:r>
              <a:r>
                <a:rPr lang="en-GB" altLang="zh-CN" sz="1000" b="1" dirty="0">
                  <a:solidFill>
                    <a:schemeClr val="accent6"/>
                  </a:solidFill>
                  <a:latin typeface="微软雅黑" panose="020B0503020204020204" charset="-122"/>
                  <a:ea typeface="微软雅黑" panose="020B0503020204020204" charset="-122"/>
                </a:rPr>
                <a:t>values</a:t>
              </a:r>
              <a:r>
                <a:rPr lang="en-GB" altLang="zh-CN" sz="1000" b="1" dirty="0">
                  <a:latin typeface="微软雅黑" panose="020B0503020204020204" charset="-122"/>
                  <a:ea typeface="微软雅黑" panose="020B0503020204020204" charset="-122"/>
                </a:rPr>
                <a:t> </a:t>
              </a:r>
              <a:r>
                <a:rPr lang="zh-CN" altLang="en-US" sz="1000" b="1" dirty="0">
                  <a:latin typeface="微软雅黑" panose="020B0503020204020204" charset="-122"/>
                  <a:ea typeface="微软雅黑" panose="020B0503020204020204" charset="-122"/>
                </a:rPr>
                <a:t>来设置一个新的键值对</a:t>
              </a:r>
              <a:endParaRPr lang="en-GB" altLang="zh-CN" sz="1000" b="1" dirty="0">
                <a:latin typeface="微软雅黑" panose="020B0503020204020204" charset="-122"/>
                <a:ea typeface="微软雅黑" panose="020B0503020204020204" charset="-122"/>
              </a:endParaRPr>
            </a:p>
            <a:p>
              <a:pPr algn="just"/>
              <a:r>
                <a:rPr lang="en-GB" altLang="zh-CN" sz="1000" b="1" dirty="0">
                  <a:latin typeface="微软雅黑" panose="020B0503020204020204" charset="-122"/>
                  <a:ea typeface="微软雅黑" panose="020B0503020204020204" charset="-122"/>
                </a:rPr>
                <a:t>&gt; </a:t>
              </a:r>
              <a:r>
                <a:rPr lang="en-GB" altLang="zh-CN" sz="1000" b="1" dirty="0">
                  <a:solidFill>
                    <a:srgbClr val="00A6B6"/>
                  </a:solidFill>
                  <a:latin typeface="微软雅黑" panose="020B0503020204020204" charset="-122"/>
                  <a:ea typeface="微软雅黑" panose="020B0503020204020204" charset="-122"/>
                </a:rPr>
                <a:t>SET</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bar</a:t>
              </a:r>
              <a:r>
                <a:rPr lang="en-GB" altLang="zh-CN" sz="1000" b="1" dirty="0">
                  <a:latin typeface="微软雅黑" panose="020B0503020204020204" charset="-122"/>
                  <a:ea typeface="微软雅黑" panose="020B0503020204020204" charset="-122"/>
                </a:rPr>
                <a:t> </a:t>
              </a:r>
              <a:r>
                <a:rPr lang="en-GB" altLang="zh-CN" sz="1000" b="1" dirty="0">
                  <a:solidFill>
                    <a:schemeClr val="accent6"/>
                  </a:solidFill>
                  <a:latin typeface="微软雅黑" panose="020B0503020204020204" charset="-122"/>
                  <a:ea typeface="微软雅黑" panose="020B0503020204020204" charset="-122"/>
                </a:rPr>
                <a:t>1</a:t>
              </a:r>
            </a:p>
            <a:p>
              <a:pPr algn="just"/>
              <a:r>
                <a:rPr lang="en-GB" altLang="zh-CN" sz="1000" b="1" dirty="0">
                  <a:latin typeface="微软雅黑" panose="020B0503020204020204" charset="-122"/>
                  <a:ea typeface="微软雅黑" panose="020B0503020204020204" charset="-122"/>
                </a:rPr>
                <a:t>&gt; </a:t>
              </a:r>
              <a:r>
                <a:rPr lang="en-GB" altLang="zh-CN" sz="1000" b="1" dirty="0">
                  <a:solidFill>
                    <a:srgbClr val="00A6B6"/>
                  </a:solidFill>
                  <a:latin typeface="微软雅黑" panose="020B0503020204020204" charset="-122"/>
                  <a:ea typeface="微软雅黑" panose="020B0503020204020204" charset="-122"/>
                </a:rPr>
                <a:t>MSET</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bar1</a:t>
              </a:r>
              <a:r>
                <a:rPr lang="en-GB" altLang="zh-CN" sz="1000" b="1" dirty="0">
                  <a:latin typeface="微软雅黑" panose="020B0503020204020204" charset="-122"/>
                  <a:ea typeface="微软雅黑" panose="020B0503020204020204" charset="-122"/>
                </a:rPr>
                <a:t> </a:t>
              </a:r>
              <a:r>
                <a:rPr lang="en-GB" altLang="zh-CN" sz="1000" b="1" dirty="0">
                  <a:solidFill>
                    <a:schemeClr val="accent6"/>
                  </a:solidFill>
                  <a:latin typeface="微软雅黑" panose="020B0503020204020204" charset="-122"/>
                  <a:ea typeface="微软雅黑" panose="020B0503020204020204" charset="-122"/>
                </a:rPr>
                <a:t>a</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bar2</a:t>
              </a:r>
              <a:r>
                <a:rPr lang="en-GB" altLang="zh-CN" sz="1000" b="1" dirty="0">
                  <a:latin typeface="微软雅黑" panose="020B0503020204020204" charset="-122"/>
                  <a:ea typeface="微软雅黑" panose="020B0503020204020204" charset="-122"/>
                </a:rPr>
                <a:t> </a:t>
              </a:r>
              <a:r>
                <a:rPr lang="en-GB" altLang="zh-CN" sz="1000" b="1" dirty="0">
                  <a:solidFill>
                    <a:schemeClr val="accent6"/>
                  </a:solidFill>
                  <a:latin typeface="微软雅黑" panose="020B0503020204020204" charset="-122"/>
                  <a:ea typeface="微软雅黑" panose="020B0503020204020204" charset="-122"/>
                </a:rPr>
                <a:t>b</a:t>
              </a:r>
              <a:r>
                <a:rPr lang="en-GB" altLang="zh-CN" sz="1000" b="1" dirty="0">
                  <a:latin typeface="微软雅黑" panose="020B0503020204020204" charset="-122"/>
                  <a:ea typeface="微软雅黑" panose="020B0503020204020204" charset="-122"/>
                </a:rPr>
                <a:t> # </a:t>
              </a:r>
              <a:r>
                <a:rPr lang="zh-CN" altLang="en-US" sz="1000" b="1" dirty="0">
                  <a:latin typeface="微软雅黑" panose="020B0503020204020204" charset="-122"/>
                  <a:ea typeface="微软雅黑" panose="020B0503020204020204" charset="-122"/>
                </a:rPr>
                <a:t>同时设置多个</a:t>
              </a:r>
            </a:p>
          </p:txBody>
        </p:sp>
      </p:grpSp>
      <p:grpSp>
        <p:nvGrpSpPr>
          <p:cNvPr id="88" name="组合 87"/>
          <p:cNvGrpSpPr/>
          <p:nvPr/>
        </p:nvGrpSpPr>
        <p:grpSpPr>
          <a:xfrm>
            <a:off x="5229537" y="870908"/>
            <a:ext cx="3475924" cy="752321"/>
            <a:chOff x="1176915" y="3524196"/>
            <a:chExt cx="4634567" cy="1003095"/>
          </a:xfrm>
        </p:grpSpPr>
        <p:sp>
          <p:nvSpPr>
            <p:cNvPr id="89" name="文本框 88"/>
            <p:cNvSpPr txBox="1"/>
            <p:nvPr/>
          </p:nvSpPr>
          <p:spPr>
            <a:xfrm>
              <a:off x="1176915" y="3524196"/>
              <a:ext cx="870790" cy="615553"/>
            </a:xfrm>
            <a:prstGeom prst="rect">
              <a:avLst/>
            </a:prstGeom>
            <a:noFill/>
          </p:spPr>
          <p:txBody>
            <a:bodyPr wrap="square" rtlCol="0">
              <a:spAutoFit/>
            </a:bodyPr>
            <a:lstStyle/>
            <a:p>
              <a:pPr algn="ctr"/>
              <a:r>
                <a:rPr lang="en-US" altLang="zh-CN" sz="2400" b="1" dirty="0">
                  <a:solidFill>
                    <a:srgbClr val="E87071"/>
                  </a:solidFill>
                  <a:latin typeface="Impact" panose="020B0806030902050204" pitchFamily="34" charset="0"/>
                </a:rPr>
                <a:t>03</a:t>
              </a:r>
              <a:endParaRPr lang="zh-CN" altLang="en-US" sz="2400" b="1" dirty="0">
                <a:solidFill>
                  <a:srgbClr val="E87071"/>
                </a:solidFill>
                <a:latin typeface="Impact" panose="020B0806030902050204" pitchFamily="34" charset="0"/>
              </a:endParaRPr>
            </a:p>
          </p:txBody>
        </p:sp>
        <p:sp>
          <p:nvSpPr>
            <p:cNvPr id="90" name="文本框 89"/>
            <p:cNvSpPr txBox="1"/>
            <p:nvPr/>
          </p:nvSpPr>
          <p:spPr>
            <a:xfrm>
              <a:off x="1902471" y="3644903"/>
              <a:ext cx="2472002" cy="338555"/>
            </a:xfrm>
            <a:prstGeom prst="rect">
              <a:avLst/>
            </a:prstGeom>
            <a:noFill/>
          </p:spPr>
          <p:txBody>
            <a:bodyPr wrap="square" rtlCol="0">
              <a:spAutoFit/>
            </a:bodyPr>
            <a:lstStyle/>
            <a:p>
              <a:r>
                <a:rPr lang="zh-CN" altLang="en-US" sz="1050" b="1" dirty="0">
                  <a:solidFill>
                    <a:srgbClr val="E87071"/>
                  </a:solidFill>
                  <a:latin typeface="时尚中黑简体" panose="01010104010101010101" pitchFamily="2" charset="-122"/>
                  <a:ea typeface="时尚中黑简体" panose="01010104010101010101" pitchFamily="2" charset="-122"/>
                </a:rPr>
                <a:t>判断一个键是否存在</a:t>
              </a:r>
            </a:p>
          </p:txBody>
        </p:sp>
        <p:sp>
          <p:nvSpPr>
            <p:cNvPr id="91" name="文本框 90"/>
            <p:cNvSpPr txBox="1"/>
            <p:nvPr/>
          </p:nvSpPr>
          <p:spPr>
            <a:xfrm>
              <a:off x="1438394" y="3993811"/>
              <a:ext cx="4373088" cy="533480"/>
            </a:xfrm>
            <a:prstGeom prst="rect">
              <a:avLst/>
            </a:prstGeom>
            <a:noFill/>
          </p:spPr>
          <p:txBody>
            <a:bodyPr wrap="square" rtlCol="0">
              <a:spAutoFit/>
            </a:bodyPr>
            <a:lstStyle/>
            <a:p>
              <a:pPr algn="just"/>
              <a:r>
                <a:rPr lang="en-GB" altLang="zh-CN" sz="1000" b="1" dirty="0">
                  <a:solidFill>
                    <a:srgbClr val="00A6B6"/>
                  </a:solidFill>
                  <a:latin typeface="微软雅黑" panose="020B0503020204020204" charset="-122"/>
                  <a:ea typeface="微软雅黑" panose="020B0503020204020204" charset="-122"/>
                </a:rPr>
                <a:t>EXISTS</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key</a:t>
              </a:r>
              <a:r>
                <a:rPr lang="en-GB" altLang="zh-CN" sz="1000" b="1" dirty="0">
                  <a:latin typeface="微软雅黑" panose="020B0503020204020204" charset="-122"/>
                  <a:ea typeface="微软雅黑" panose="020B0503020204020204" charset="-122"/>
                </a:rPr>
                <a:t> </a:t>
              </a:r>
              <a:r>
                <a:rPr lang="zh-CN" altLang="en-US" sz="1000" b="1" dirty="0">
                  <a:latin typeface="微软雅黑" panose="020B0503020204020204" charset="-122"/>
                  <a:ea typeface="微软雅黑" panose="020B0503020204020204" charset="-122"/>
                </a:rPr>
                <a:t>如果键存在则返回整数类型</a:t>
              </a:r>
              <a:r>
                <a:rPr lang="en-US" altLang="zh-CN" sz="1000" b="1" dirty="0">
                  <a:latin typeface="微软雅黑" panose="020B0503020204020204" charset="-122"/>
                  <a:ea typeface="微软雅黑" panose="020B0503020204020204" charset="-122"/>
                </a:rPr>
                <a:t>1</a:t>
              </a:r>
              <a:r>
                <a:rPr lang="zh-CN" altLang="en-US" sz="1000" b="1" dirty="0">
                  <a:latin typeface="微软雅黑" panose="020B0503020204020204" charset="-122"/>
                  <a:ea typeface="微软雅黑" panose="020B0503020204020204" charset="-122"/>
                </a:rPr>
                <a:t>，否则返回</a:t>
              </a:r>
              <a:r>
                <a:rPr lang="en-US" altLang="zh-CN" sz="1000" b="1" dirty="0">
                  <a:latin typeface="微软雅黑" panose="020B0503020204020204" charset="-122"/>
                  <a:ea typeface="微软雅黑" panose="020B0503020204020204" charset="-122"/>
                </a:rPr>
                <a:t>0</a:t>
              </a:r>
            </a:p>
            <a:p>
              <a:pPr marL="171450" indent="-171450" algn="just">
                <a:buFont typeface="Wingdings" panose="05000000000000000000" pitchFamily="2" charset="2"/>
                <a:buChar char="Ø"/>
              </a:pPr>
              <a:r>
                <a:rPr lang="en-GB" altLang="zh-CN" sz="1000" b="1" dirty="0">
                  <a:solidFill>
                    <a:srgbClr val="00A6B6"/>
                  </a:solidFill>
                  <a:latin typeface="微软雅黑" panose="020B0503020204020204" charset="-122"/>
                  <a:ea typeface="微软雅黑" panose="020B0503020204020204" charset="-122"/>
                </a:rPr>
                <a:t>EXISTS</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bar</a:t>
              </a:r>
              <a:r>
                <a:rPr lang="en-GB" altLang="zh-CN" sz="1000" b="1" dirty="0">
                  <a:latin typeface="微软雅黑" panose="020B0503020204020204" charset="-122"/>
                  <a:ea typeface="微软雅黑" panose="020B0503020204020204" charset="-122"/>
                </a:rPr>
                <a:t> </a:t>
              </a:r>
            </a:p>
          </p:txBody>
        </p:sp>
      </p:grpSp>
      <p:graphicFrame>
        <p:nvGraphicFramePr>
          <p:cNvPr id="2" name="表格 1"/>
          <p:cNvGraphicFramePr>
            <a:graphicFrameLocks noGrp="1"/>
          </p:cNvGraphicFramePr>
          <p:nvPr/>
        </p:nvGraphicFramePr>
        <p:xfrm>
          <a:off x="757091" y="3069940"/>
          <a:ext cx="6096000" cy="1986280"/>
        </p:xfrm>
        <a:graphic>
          <a:graphicData uri="http://schemas.openxmlformats.org/drawingml/2006/table">
            <a:tbl>
              <a:tblPr firstRow="1" bandRow="1">
                <a:tableStyleId>{93296810-A885-4BE3-A3E7-6D5BEEA58F35}</a:tableStyleId>
              </a:tblPr>
              <a:tblGrid>
                <a:gridCol w="568014">
                  <a:extLst>
                    <a:ext uri="{9D8B030D-6E8A-4147-A177-3AD203B41FA5}">
                      <a16:colId xmlns:a16="http://schemas.microsoft.com/office/drawing/2014/main" val="20000"/>
                    </a:ext>
                  </a:extLst>
                </a:gridCol>
                <a:gridCol w="5527986">
                  <a:extLst>
                    <a:ext uri="{9D8B030D-6E8A-4147-A177-3AD203B41FA5}">
                      <a16:colId xmlns:a16="http://schemas.microsoft.com/office/drawing/2014/main" val="20001"/>
                    </a:ext>
                  </a:extLst>
                </a:gridCol>
              </a:tblGrid>
              <a:tr h="370840">
                <a:tc>
                  <a:txBody>
                    <a:bodyPr/>
                    <a:lstStyle/>
                    <a:p>
                      <a:r>
                        <a:rPr lang="zh-CN" altLang="en-US" dirty="0"/>
                        <a:t>符号</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zh-CN" altLang="en-US" dirty="0"/>
                        <a:t>含义</a:t>
                      </a:r>
                    </a:p>
                  </a:txBody>
                  <a:tcPr/>
                </a:tc>
                <a:extLst>
                  <a:ext uri="{0D108BD9-81ED-4DB2-BD59-A6C34878D82A}">
                    <a16:rowId xmlns:a16="http://schemas.microsoft.com/office/drawing/2014/main" val="10000"/>
                  </a:ext>
                </a:extLst>
              </a:tr>
              <a:tr h="370840">
                <a:tc>
                  <a:txBody>
                    <a:bodyPr/>
                    <a:lstStyle/>
                    <a:p>
                      <a:r>
                        <a:rPr lang="en-US" altLang="zh-CN" dirty="0"/>
                        <a:t>?</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zh-CN" altLang="en-US" dirty="0"/>
                        <a:t>匹配一个字符</a:t>
                      </a:r>
                    </a:p>
                  </a:txBody>
                  <a:tcPr/>
                </a:tc>
                <a:extLst>
                  <a:ext uri="{0D108BD9-81ED-4DB2-BD59-A6C34878D82A}">
                    <a16:rowId xmlns:a16="http://schemas.microsoft.com/office/drawing/2014/main" val="10001"/>
                  </a:ext>
                </a:extLst>
              </a:tr>
              <a:tr h="370840">
                <a:tc>
                  <a:txBody>
                    <a:bodyPr/>
                    <a:lstStyle/>
                    <a:p>
                      <a:r>
                        <a:rPr lang="en-US" altLang="zh-CN" dirty="0"/>
                        <a:t>*</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zh-CN" altLang="en-US" dirty="0"/>
                        <a:t>匹配任意个（包括</a:t>
                      </a:r>
                      <a:r>
                        <a:rPr lang="en-US" altLang="zh-CN" dirty="0"/>
                        <a:t>0</a:t>
                      </a:r>
                      <a:r>
                        <a:rPr lang="zh-CN" altLang="en-US" dirty="0"/>
                        <a:t>个）字符</a:t>
                      </a:r>
                    </a:p>
                  </a:txBody>
                  <a:tcPr/>
                </a:tc>
                <a:extLst>
                  <a:ext uri="{0D108BD9-81ED-4DB2-BD59-A6C34878D82A}">
                    <a16:rowId xmlns:a16="http://schemas.microsoft.com/office/drawing/2014/main" val="10002"/>
                  </a:ext>
                </a:extLst>
              </a:tr>
              <a:tr h="370840">
                <a:tc>
                  <a:txBody>
                    <a:bodyPr/>
                    <a:lstStyle/>
                    <a:p>
                      <a:r>
                        <a:rPr lang="en-US" altLang="zh-CN" dirty="0"/>
                        <a:t>[ ]</a:t>
                      </a:r>
                      <a:endParaRPr lang="zh-CN" altLang="en-US" dirty="0"/>
                    </a:p>
                  </a:txBody>
                  <a:tcPr/>
                </a:tc>
                <a:tc>
                  <a:txBody>
                    <a:bodyPr/>
                    <a:lstStyle/>
                    <a:p>
                      <a:r>
                        <a:rPr lang="zh-CN" altLang="en-US" sz="1350" b="0" i="0" u="none" strike="noStrike" kern="1200" dirty="0">
                          <a:solidFill>
                            <a:schemeClr val="dk1"/>
                          </a:solidFill>
                          <a:effectLst/>
                          <a:latin typeface="+mn-lt"/>
                          <a:ea typeface="+mn-ea"/>
                          <a:cs typeface="+mn-cs"/>
                        </a:rPr>
                        <a:t>匹配括号间的任一字符，可以使用“</a:t>
                      </a:r>
                      <a:r>
                        <a:rPr lang="en-US" altLang="zh-CN" sz="1350" b="0" i="0" u="none" strike="noStrike" kern="1200" dirty="0">
                          <a:solidFill>
                            <a:schemeClr val="dk1"/>
                          </a:solidFill>
                          <a:effectLst/>
                          <a:latin typeface="+mn-lt"/>
                          <a:ea typeface="+mn-ea"/>
                          <a:cs typeface="+mn-cs"/>
                        </a:rPr>
                        <a:t>-”</a:t>
                      </a:r>
                      <a:r>
                        <a:rPr lang="zh-CN" altLang="en-US" sz="1350" b="0" i="0" u="none" strike="noStrike" kern="1200" dirty="0">
                          <a:solidFill>
                            <a:schemeClr val="dk1"/>
                          </a:solidFill>
                          <a:effectLst/>
                          <a:latin typeface="+mn-lt"/>
                          <a:ea typeface="+mn-ea"/>
                          <a:cs typeface="+mn-cs"/>
                        </a:rPr>
                        <a:t>符号表示一个范围，如</a:t>
                      </a:r>
                      <a:r>
                        <a:rPr lang="en-GB" altLang="zh-CN" sz="1350" b="0" i="0" u="none" strike="noStrike" kern="1200" dirty="0">
                          <a:solidFill>
                            <a:schemeClr val="dk1"/>
                          </a:solidFill>
                          <a:effectLst/>
                          <a:latin typeface="+mn-lt"/>
                          <a:ea typeface="+mn-ea"/>
                          <a:cs typeface="+mn-cs"/>
                        </a:rPr>
                        <a:t>a[b-d],</a:t>
                      </a:r>
                      <a:r>
                        <a:rPr lang="zh-CN" altLang="en-US" sz="1350" b="0" i="0" u="none" strike="noStrike" kern="1200" dirty="0">
                          <a:solidFill>
                            <a:schemeClr val="dk1"/>
                          </a:solidFill>
                          <a:effectLst/>
                          <a:latin typeface="+mn-lt"/>
                          <a:ea typeface="+mn-ea"/>
                          <a:cs typeface="+mn-cs"/>
                        </a:rPr>
                        <a:t>可以匹配：</a:t>
                      </a:r>
                      <a:r>
                        <a:rPr lang="en-GB" altLang="zh-CN" sz="1350" b="0" i="0" u="none" strike="noStrike" kern="1200" dirty="0" err="1">
                          <a:solidFill>
                            <a:schemeClr val="dk1"/>
                          </a:solidFill>
                          <a:effectLst/>
                          <a:latin typeface="+mn-lt"/>
                          <a:ea typeface="+mn-ea"/>
                          <a:cs typeface="+mn-cs"/>
                        </a:rPr>
                        <a:t>ab,ac,ad</a:t>
                      </a:r>
                      <a:endParaRPr lang="zh-CN" altLang="en-US" dirty="0"/>
                    </a:p>
                  </a:txBody>
                  <a:tcPr/>
                </a:tc>
                <a:extLst>
                  <a:ext uri="{0D108BD9-81ED-4DB2-BD59-A6C34878D82A}">
                    <a16:rowId xmlns:a16="http://schemas.microsoft.com/office/drawing/2014/main" val="10003"/>
                  </a:ext>
                </a:extLst>
              </a:tr>
              <a:tr h="370840">
                <a:tc>
                  <a:txBody>
                    <a:bodyPr/>
                    <a:lstStyle/>
                    <a:p>
                      <a:r>
                        <a:rPr lang="en-GB" altLang="zh-CN" sz="1350" b="0" i="0" u="none" strike="noStrike" kern="1200" dirty="0">
                          <a:solidFill>
                            <a:schemeClr val="dk1"/>
                          </a:solidFill>
                          <a:effectLst/>
                          <a:latin typeface="+mn-lt"/>
                          <a:ea typeface="+mn-ea"/>
                          <a:cs typeface="+mn-cs"/>
                        </a:rPr>
                        <a:t>\x</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zh-CN" altLang="en-US" dirty="0"/>
                        <a:t>匹配字符</a:t>
                      </a:r>
                      <a:r>
                        <a:rPr lang="en-GB" altLang="zh-CN" dirty="0"/>
                        <a:t>x</a:t>
                      </a:r>
                      <a:r>
                        <a:rPr lang="zh-CN" altLang="en-GB" dirty="0"/>
                        <a:t>，</a:t>
                      </a:r>
                      <a:r>
                        <a:rPr lang="zh-CN" altLang="en-US" dirty="0"/>
                        <a:t>用于转义符号。如要匹配“？”就需要使用</a:t>
                      </a:r>
                      <a:r>
                        <a:rPr lang="en-US" altLang="zh-CN" dirty="0"/>
                        <a:t>\?</a:t>
                      </a:r>
                      <a:endParaRPr lang="zh-CN" altLang="en-US" dirty="0"/>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2" presetClass="entr" presetSubtype="8" accel="40000" fill="hold" nodeType="afterEffect" p14:presetBounceEnd="40000">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14:bounceEnd="40000">
                                          <p:cBhvr additive="base">
                                            <p:cTn id="11" dur="750" fill="hold"/>
                                            <p:tgtEl>
                                              <p:spTgt spid="84"/>
                                            </p:tgtEl>
                                            <p:attrNameLst>
                                              <p:attrName>ppt_x</p:attrName>
                                            </p:attrNameLst>
                                          </p:cBhvr>
                                          <p:tavLst>
                                            <p:tav tm="0">
                                              <p:val>
                                                <p:strVal val="0-#ppt_w/2"/>
                                              </p:val>
                                            </p:tav>
                                            <p:tav tm="100000">
                                              <p:val>
                                                <p:strVal val="#ppt_x"/>
                                              </p:val>
                                            </p:tav>
                                          </p:tavLst>
                                        </p:anim>
                                        <p:anim calcmode="lin" valueType="num" p14:bounceEnd="40000">
                                          <p:cBhvr additive="base">
                                            <p:cTn id="12" dur="75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accel="40000" fill="hold" nodeType="clickEffect" p14:presetBounceEnd="40000">
                                      <p:stCondLst>
                                        <p:cond delay="0"/>
                                      </p:stCondLst>
                                      <p:childTnLst>
                                        <p:set>
                                          <p:cBhvr>
                                            <p:cTn id="16" dur="1" fill="hold">
                                              <p:stCondLst>
                                                <p:cond delay="0"/>
                                              </p:stCondLst>
                                            </p:cTn>
                                            <p:tgtEl>
                                              <p:spTgt spid="80"/>
                                            </p:tgtEl>
                                            <p:attrNameLst>
                                              <p:attrName>style.visibility</p:attrName>
                                            </p:attrNameLst>
                                          </p:cBhvr>
                                          <p:to>
                                            <p:strVal val="visible"/>
                                          </p:to>
                                        </p:set>
                                        <p:anim calcmode="lin" valueType="num" p14:bounceEnd="40000">
                                          <p:cBhvr additive="base">
                                            <p:cTn id="17" dur="750" fill="hold"/>
                                            <p:tgtEl>
                                              <p:spTgt spid="80"/>
                                            </p:tgtEl>
                                            <p:attrNameLst>
                                              <p:attrName>ppt_x</p:attrName>
                                            </p:attrNameLst>
                                          </p:cBhvr>
                                          <p:tavLst>
                                            <p:tav tm="0">
                                              <p:val>
                                                <p:strVal val="1+#ppt_w/2"/>
                                              </p:val>
                                            </p:tav>
                                            <p:tav tm="100000">
                                              <p:val>
                                                <p:strVal val="#ppt_x"/>
                                              </p:val>
                                            </p:tav>
                                          </p:tavLst>
                                        </p:anim>
                                        <p:anim calcmode="lin" valueType="num" p14:bounceEnd="40000">
                                          <p:cBhvr additive="base">
                                            <p:cTn id="18" dur="750" fill="hold"/>
                                            <p:tgtEl>
                                              <p:spTgt spid="80"/>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3" presetClass="entr" presetSubtype="1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accel="40000" fill="hold" nodeType="clickEffect" p14:presetBounceEnd="40000">
                                      <p:stCondLst>
                                        <p:cond delay="0"/>
                                      </p:stCondLst>
                                      <p:childTnLst>
                                        <p:set>
                                          <p:cBhvr>
                                            <p:cTn id="26" dur="1" fill="hold">
                                              <p:stCondLst>
                                                <p:cond delay="0"/>
                                              </p:stCondLst>
                                            </p:cTn>
                                            <p:tgtEl>
                                              <p:spTgt spid="88"/>
                                            </p:tgtEl>
                                            <p:attrNameLst>
                                              <p:attrName>style.visibility</p:attrName>
                                            </p:attrNameLst>
                                          </p:cBhvr>
                                          <p:to>
                                            <p:strVal val="visible"/>
                                          </p:to>
                                        </p:set>
                                        <p:anim calcmode="lin" valueType="num" p14:bounceEnd="40000">
                                          <p:cBhvr additive="base">
                                            <p:cTn id="27" dur="750" fill="hold"/>
                                            <p:tgtEl>
                                              <p:spTgt spid="88"/>
                                            </p:tgtEl>
                                            <p:attrNameLst>
                                              <p:attrName>ppt_x</p:attrName>
                                            </p:attrNameLst>
                                          </p:cBhvr>
                                          <p:tavLst>
                                            <p:tav tm="0">
                                              <p:val>
                                                <p:strVal val="1+#ppt_w/2"/>
                                              </p:val>
                                            </p:tav>
                                            <p:tav tm="100000">
                                              <p:val>
                                                <p:strVal val="#ppt_x"/>
                                              </p:val>
                                            </p:tav>
                                          </p:tavLst>
                                        </p:anim>
                                        <p:anim calcmode="lin" valueType="num" p14:bounceEnd="40000">
                                          <p:cBhvr additive="base">
                                            <p:cTn id="28" dur="75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accel="40000" fill="hold" nodeType="clickEffect" p14:presetBounceEnd="40000">
                                      <p:stCondLst>
                                        <p:cond delay="0"/>
                                      </p:stCondLst>
                                      <p:childTnLst>
                                        <p:set>
                                          <p:cBhvr>
                                            <p:cTn id="32" dur="1" fill="hold">
                                              <p:stCondLst>
                                                <p:cond delay="0"/>
                                              </p:stCondLst>
                                            </p:cTn>
                                            <p:tgtEl>
                                              <p:spTgt spid="76"/>
                                            </p:tgtEl>
                                            <p:attrNameLst>
                                              <p:attrName>style.visibility</p:attrName>
                                            </p:attrNameLst>
                                          </p:cBhvr>
                                          <p:to>
                                            <p:strVal val="visible"/>
                                          </p:to>
                                        </p:set>
                                        <p:anim calcmode="lin" valueType="num" p14:bounceEnd="40000">
                                          <p:cBhvr additive="base">
                                            <p:cTn id="33" dur="750" fill="hold"/>
                                            <p:tgtEl>
                                              <p:spTgt spid="76"/>
                                            </p:tgtEl>
                                            <p:attrNameLst>
                                              <p:attrName>ppt_x</p:attrName>
                                            </p:attrNameLst>
                                          </p:cBhvr>
                                          <p:tavLst>
                                            <p:tav tm="0">
                                              <p:val>
                                                <p:strVal val="0-#ppt_w/2"/>
                                              </p:val>
                                            </p:tav>
                                            <p:tav tm="100000">
                                              <p:val>
                                                <p:strVal val="#ppt_x"/>
                                              </p:val>
                                            </p:tav>
                                          </p:tavLst>
                                        </p:anim>
                                        <p:anim calcmode="lin" valueType="num" p14:bounceEnd="40000">
                                          <p:cBhvr additive="base">
                                            <p:cTn id="34" dur="75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2" presetClass="entr" presetSubtype="8" accel="40000"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cBhvr additive="base">
                                            <p:cTn id="11" dur="750" fill="hold"/>
                                            <p:tgtEl>
                                              <p:spTgt spid="84"/>
                                            </p:tgtEl>
                                            <p:attrNameLst>
                                              <p:attrName>ppt_x</p:attrName>
                                            </p:attrNameLst>
                                          </p:cBhvr>
                                          <p:tavLst>
                                            <p:tav tm="0">
                                              <p:val>
                                                <p:strVal val="0-#ppt_w/2"/>
                                              </p:val>
                                            </p:tav>
                                            <p:tav tm="100000">
                                              <p:val>
                                                <p:strVal val="#ppt_x"/>
                                              </p:val>
                                            </p:tav>
                                          </p:tavLst>
                                        </p:anim>
                                        <p:anim calcmode="lin" valueType="num">
                                          <p:cBhvr additive="base">
                                            <p:cTn id="12" dur="75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accel="4000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 calcmode="lin" valueType="num">
                                          <p:cBhvr additive="base">
                                            <p:cTn id="17" dur="750" fill="hold"/>
                                            <p:tgtEl>
                                              <p:spTgt spid="80"/>
                                            </p:tgtEl>
                                            <p:attrNameLst>
                                              <p:attrName>ppt_x</p:attrName>
                                            </p:attrNameLst>
                                          </p:cBhvr>
                                          <p:tavLst>
                                            <p:tav tm="0">
                                              <p:val>
                                                <p:strVal val="1+#ppt_w/2"/>
                                              </p:val>
                                            </p:tav>
                                            <p:tav tm="100000">
                                              <p:val>
                                                <p:strVal val="#ppt_x"/>
                                              </p:val>
                                            </p:tav>
                                          </p:tavLst>
                                        </p:anim>
                                        <p:anim calcmode="lin" valueType="num">
                                          <p:cBhvr additive="base">
                                            <p:cTn id="18" dur="750" fill="hold"/>
                                            <p:tgtEl>
                                              <p:spTgt spid="80"/>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3" presetClass="entr" presetSubtype="1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accel="40000"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anim calcmode="lin" valueType="num">
                                          <p:cBhvr additive="base">
                                            <p:cTn id="27" dur="750" fill="hold"/>
                                            <p:tgtEl>
                                              <p:spTgt spid="88"/>
                                            </p:tgtEl>
                                            <p:attrNameLst>
                                              <p:attrName>ppt_x</p:attrName>
                                            </p:attrNameLst>
                                          </p:cBhvr>
                                          <p:tavLst>
                                            <p:tav tm="0">
                                              <p:val>
                                                <p:strVal val="1+#ppt_w/2"/>
                                              </p:val>
                                            </p:tav>
                                            <p:tav tm="100000">
                                              <p:val>
                                                <p:strVal val="#ppt_x"/>
                                              </p:val>
                                            </p:tav>
                                          </p:tavLst>
                                        </p:anim>
                                        <p:anim calcmode="lin" valueType="num">
                                          <p:cBhvr additive="base">
                                            <p:cTn id="28" dur="75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accel="40000" fill="hold" nodeType="clickEffect">
                                      <p:stCondLst>
                                        <p:cond delay="0"/>
                                      </p:stCondLst>
                                      <p:childTnLst>
                                        <p:set>
                                          <p:cBhvr>
                                            <p:cTn id="32" dur="1" fill="hold">
                                              <p:stCondLst>
                                                <p:cond delay="0"/>
                                              </p:stCondLst>
                                            </p:cTn>
                                            <p:tgtEl>
                                              <p:spTgt spid="76"/>
                                            </p:tgtEl>
                                            <p:attrNameLst>
                                              <p:attrName>style.visibility</p:attrName>
                                            </p:attrNameLst>
                                          </p:cBhvr>
                                          <p:to>
                                            <p:strVal val="visible"/>
                                          </p:to>
                                        </p:set>
                                        <p:anim calcmode="lin" valueType="num">
                                          <p:cBhvr additive="base">
                                            <p:cTn id="33" dur="750" fill="hold"/>
                                            <p:tgtEl>
                                              <p:spTgt spid="76"/>
                                            </p:tgtEl>
                                            <p:attrNameLst>
                                              <p:attrName>ppt_x</p:attrName>
                                            </p:attrNameLst>
                                          </p:cBhvr>
                                          <p:tavLst>
                                            <p:tav tm="0">
                                              <p:val>
                                                <p:strVal val="0-#ppt_w/2"/>
                                              </p:val>
                                            </p:tav>
                                            <p:tav tm="100000">
                                              <p:val>
                                                <p:strVal val="#ppt_x"/>
                                              </p:val>
                                            </p:tav>
                                          </p:tavLst>
                                        </p:anim>
                                        <p:anim calcmode="lin" valueType="num">
                                          <p:cBhvr additive="base">
                                            <p:cTn id="34" dur="75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基础命令</a:t>
            </a:r>
          </a:p>
        </p:txBody>
      </p:sp>
      <p:grpSp>
        <p:nvGrpSpPr>
          <p:cNvPr id="80" name="组合 79"/>
          <p:cNvGrpSpPr/>
          <p:nvPr/>
        </p:nvGrpSpPr>
        <p:grpSpPr>
          <a:xfrm>
            <a:off x="1900882" y="3898603"/>
            <a:ext cx="5985710" cy="1282812"/>
            <a:chOff x="1183338" y="3478665"/>
            <a:chExt cx="7980949" cy="1710418"/>
          </a:xfrm>
        </p:grpSpPr>
        <p:sp>
          <p:nvSpPr>
            <p:cNvPr id="81" name="文本框 80"/>
            <p:cNvSpPr txBox="1"/>
            <p:nvPr/>
          </p:nvSpPr>
          <p:spPr>
            <a:xfrm>
              <a:off x="1183338" y="3478665"/>
              <a:ext cx="870790" cy="615553"/>
            </a:xfrm>
            <a:prstGeom prst="rect">
              <a:avLst/>
            </a:prstGeom>
            <a:noFill/>
          </p:spPr>
          <p:txBody>
            <a:bodyPr wrap="square" rtlCol="0">
              <a:spAutoFit/>
            </a:bodyPr>
            <a:lstStyle/>
            <a:p>
              <a:pPr algn="ctr"/>
              <a:r>
                <a:rPr lang="en-US" altLang="zh-CN" sz="2400" b="1" dirty="0">
                  <a:solidFill>
                    <a:srgbClr val="663A77"/>
                  </a:solidFill>
                  <a:latin typeface="Impact" panose="020B0806030902050204" pitchFamily="34" charset="0"/>
                </a:rPr>
                <a:t>06</a:t>
              </a:r>
              <a:endParaRPr lang="zh-CN" altLang="en-US" sz="2400" b="1" dirty="0">
                <a:solidFill>
                  <a:srgbClr val="663A77"/>
                </a:solidFill>
                <a:latin typeface="Impact" panose="020B0806030902050204" pitchFamily="34" charset="0"/>
              </a:endParaRPr>
            </a:p>
          </p:txBody>
        </p:sp>
        <p:sp>
          <p:nvSpPr>
            <p:cNvPr id="82" name="文本框 81"/>
            <p:cNvSpPr txBox="1"/>
            <p:nvPr/>
          </p:nvSpPr>
          <p:spPr>
            <a:xfrm>
              <a:off x="1840848" y="3617164"/>
              <a:ext cx="2512239" cy="338555"/>
            </a:xfrm>
            <a:prstGeom prst="rect">
              <a:avLst/>
            </a:prstGeom>
            <a:noFill/>
          </p:spPr>
          <p:txBody>
            <a:bodyPr wrap="square" rtlCol="0">
              <a:spAutoFit/>
            </a:bodyPr>
            <a:lstStyle/>
            <a:p>
              <a:r>
                <a:rPr lang="zh-CN" altLang="en-US" sz="1050" b="1" dirty="0">
                  <a:solidFill>
                    <a:srgbClr val="663A77"/>
                  </a:solidFill>
                  <a:latin typeface="时尚中黑简体" panose="01010104010101010101" pitchFamily="2" charset="-122"/>
                  <a:ea typeface="时尚中黑简体" panose="01010104010101010101" pitchFamily="2" charset="-122"/>
                </a:rPr>
                <a:t>获取键值的数据类型</a:t>
              </a:r>
            </a:p>
          </p:txBody>
        </p:sp>
        <p:sp>
          <p:nvSpPr>
            <p:cNvPr id="83" name="文本框 82"/>
            <p:cNvSpPr txBox="1"/>
            <p:nvPr/>
          </p:nvSpPr>
          <p:spPr>
            <a:xfrm>
              <a:off x="1438393" y="4040050"/>
              <a:ext cx="7725894" cy="1149033"/>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使用 </a:t>
              </a:r>
              <a:r>
                <a:rPr lang="en-GB" altLang="zh-CN" sz="1000" b="1" dirty="0">
                  <a:solidFill>
                    <a:srgbClr val="00A7B7"/>
                  </a:solidFill>
                  <a:latin typeface="微软雅黑" panose="020B0503020204020204" charset="-122"/>
                  <a:ea typeface="微软雅黑" panose="020B0503020204020204" charset="-122"/>
                </a:rPr>
                <a:t>TYPE</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key</a:t>
              </a:r>
              <a:r>
                <a:rPr lang="en-GB" altLang="zh-CN" sz="1000" b="1" dirty="0">
                  <a:latin typeface="微软雅黑" panose="020B0503020204020204" charset="-122"/>
                  <a:ea typeface="微软雅黑" panose="020B0503020204020204" charset="-122"/>
                </a:rPr>
                <a:t> </a:t>
              </a:r>
              <a:r>
                <a:rPr lang="zh-CN" altLang="en-US" sz="1000" b="1" dirty="0">
                  <a:latin typeface="微软雅黑" panose="020B0503020204020204" charset="-122"/>
                  <a:ea typeface="微软雅黑" panose="020B0503020204020204" charset="-122"/>
                </a:rPr>
                <a:t>获取键值的数据类型，</a:t>
              </a:r>
              <a:r>
                <a:rPr lang="en-GB" altLang="zh-CN" sz="1000" b="1" dirty="0">
                  <a:latin typeface="微软雅黑" panose="020B0503020204020204" charset="-122"/>
                  <a:ea typeface="微软雅黑" panose="020B0503020204020204" charset="-122"/>
                </a:rPr>
                <a:t>Redis </a:t>
              </a:r>
              <a:r>
                <a:rPr lang="zh-CN" altLang="en-US" sz="1000" b="1" dirty="0">
                  <a:latin typeface="微软雅黑" panose="020B0503020204020204" charset="-122"/>
                  <a:ea typeface="微软雅黑" panose="020B0503020204020204" charset="-122"/>
                </a:rPr>
                <a:t>中有五种数据类型，因此返回也会这五种数据类型</a:t>
              </a:r>
              <a:endParaRPr lang="en-US" altLang="zh-CN" sz="1000" b="1" dirty="0">
                <a:latin typeface="微软雅黑" panose="020B0503020204020204" charset="-122"/>
                <a:ea typeface="微软雅黑" panose="020B0503020204020204" charset="-122"/>
              </a:endParaRPr>
            </a:p>
            <a:p>
              <a:pPr algn="just"/>
              <a:endParaRPr lang="en-US" altLang="zh-CN" sz="100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000" b="1" dirty="0">
                  <a:solidFill>
                    <a:srgbClr val="00A7B7"/>
                  </a:solidFill>
                  <a:latin typeface="微软雅黑" panose="020B0503020204020204" charset="-122"/>
                  <a:ea typeface="微软雅黑" panose="020B0503020204020204" charset="-122"/>
                </a:rPr>
                <a:t>SET</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foo</a:t>
              </a:r>
              <a:r>
                <a:rPr lang="en-GB" altLang="zh-CN" sz="1000" b="1" dirty="0">
                  <a:latin typeface="微软雅黑" panose="020B0503020204020204" charset="-122"/>
                  <a:ea typeface="微软雅黑" panose="020B0503020204020204" charset="-122"/>
                </a:rPr>
                <a:t> </a:t>
              </a:r>
              <a:r>
                <a:rPr lang="en-GB" altLang="zh-CN" sz="1000" b="1" dirty="0">
                  <a:solidFill>
                    <a:schemeClr val="accent6"/>
                  </a:solidFill>
                  <a:latin typeface="微软雅黑" panose="020B0503020204020204" charset="-122"/>
                  <a:ea typeface="微软雅黑" panose="020B0503020204020204" charset="-122"/>
                </a:rPr>
                <a:t>1</a:t>
              </a:r>
            </a:p>
            <a:p>
              <a:pPr marL="171450" indent="-171450" algn="just">
                <a:buFont typeface="Wingdings" panose="05000000000000000000" pitchFamily="2" charset="2"/>
                <a:buChar char="Ø"/>
              </a:pPr>
              <a:r>
                <a:rPr lang="en-GB" altLang="zh-CN" sz="1000" b="1" dirty="0">
                  <a:solidFill>
                    <a:srgbClr val="00A6B6"/>
                  </a:solidFill>
                  <a:latin typeface="微软雅黑" panose="020B0503020204020204" charset="-122"/>
                  <a:ea typeface="微软雅黑" panose="020B0503020204020204" charset="-122"/>
                </a:rPr>
                <a:t>TYPE</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foo</a:t>
              </a:r>
            </a:p>
            <a:p>
              <a:pPr marL="171450" indent="-171450" algn="just">
                <a:buFont typeface="Wingdings" panose="05000000000000000000" pitchFamily="2" charset="2"/>
                <a:buChar char="Ø"/>
              </a:pPr>
              <a:endParaRPr lang="zh-CN" altLang="en-US" sz="1000" b="1" dirty="0">
                <a:latin typeface="微软雅黑" panose="020B0503020204020204" charset="-122"/>
                <a:ea typeface="微软雅黑" panose="020B0503020204020204" charset="-122"/>
              </a:endParaRPr>
            </a:p>
          </p:txBody>
        </p:sp>
      </p:grpSp>
      <p:grpSp>
        <p:nvGrpSpPr>
          <p:cNvPr id="84" name="组合 83"/>
          <p:cNvGrpSpPr/>
          <p:nvPr/>
        </p:nvGrpSpPr>
        <p:grpSpPr>
          <a:xfrm>
            <a:off x="1900882" y="864053"/>
            <a:ext cx="5342234" cy="2792926"/>
            <a:chOff x="1183337" y="3486020"/>
            <a:chExt cx="7122979" cy="3723904"/>
          </a:xfrm>
        </p:grpSpPr>
        <p:sp>
          <p:nvSpPr>
            <p:cNvPr id="85" name="文本框 84"/>
            <p:cNvSpPr txBox="1"/>
            <p:nvPr/>
          </p:nvSpPr>
          <p:spPr>
            <a:xfrm>
              <a:off x="1183337" y="3486020"/>
              <a:ext cx="870790" cy="615553"/>
            </a:xfrm>
            <a:prstGeom prst="rect">
              <a:avLst/>
            </a:prstGeom>
            <a:noFill/>
          </p:spPr>
          <p:txBody>
            <a:bodyPr wrap="square" rtlCol="0">
              <a:spAutoFit/>
            </a:bodyPr>
            <a:lstStyle/>
            <a:p>
              <a:pPr algn="ctr"/>
              <a:r>
                <a:rPr lang="en-US" altLang="zh-CN" sz="2400" b="1" dirty="0">
                  <a:solidFill>
                    <a:srgbClr val="FFB850"/>
                  </a:solidFill>
                  <a:latin typeface="Impact" panose="020B0806030902050204" pitchFamily="34" charset="0"/>
                </a:rPr>
                <a:t>05</a:t>
              </a:r>
              <a:endParaRPr lang="zh-CN" altLang="en-US" sz="2400" b="1" dirty="0">
                <a:solidFill>
                  <a:srgbClr val="FFB850"/>
                </a:solidFill>
                <a:latin typeface="Impact" panose="020B0806030902050204" pitchFamily="34" charset="0"/>
              </a:endParaRPr>
            </a:p>
          </p:txBody>
        </p:sp>
        <p:sp>
          <p:nvSpPr>
            <p:cNvPr id="86" name="文本框 85"/>
            <p:cNvSpPr txBox="1"/>
            <p:nvPr/>
          </p:nvSpPr>
          <p:spPr>
            <a:xfrm>
              <a:off x="1840846" y="3628385"/>
              <a:ext cx="2330371" cy="338555"/>
            </a:xfrm>
            <a:prstGeom prst="rect">
              <a:avLst/>
            </a:prstGeom>
            <a:noFill/>
          </p:spPr>
          <p:txBody>
            <a:bodyPr wrap="square" rtlCol="0">
              <a:spAutoFit/>
            </a:bodyPr>
            <a:lstStyle/>
            <a:p>
              <a:r>
                <a:rPr lang="zh-CN" altLang="en-US" sz="1050" b="1" dirty="0">
                  <a:solidFill>
                    <a:srgbClr val="FFB850"/>
                  </a:solidFill>
                  <a:latin typeface="时尚中黑简体" panose="01010104010101010101" pitchFamily="2" charset="-122"/>
                  <a:ea typeface="时尚中黑简体" panose="01010104010101010101" pitchFamily="2" charset="-122"/>
                </a:rPr>
                <a:t>设置</a:t>
              </a:r>
              <a:r>
                <a:rPr lang="en-GB" altLang="zh-CN" sz="1050" b="1" dirty="0">
                  <a:solidFill>
                    <a:srgbClr val="FFB850"/>
                  </a:solidFill>
                  <a:latin typeface="时尚中黑简体" panose="01010104010101010101" pitchFamily="2" charset="-122"/>
                  <a:ea typeface="时尚中黑简体" panose="01010104010101010101" pitchFamily="2" charset="-122"/>
                </a:rPr>
                <a:t>key</a:t>
              </a:r>
              <a:r>
                <a:rPr lang="zh-CN" altLang="en-US" sz="1050" b="1" dirty="0">
                  <a:solidFill>
                    <a:srgbClr val="FFB850"/>
                  </a:solidFill>
                  <a:latin typeface="时尚中黑简体" panose="01010104010101010101" pitchFamily="2" charset="-122"/>
                  <a:ea typeface="时尚中黑简体" panose="01010104010101010101" pitchFamily="2" charset="-122"/>
                </a:rPr>
                <a:t>过期时间</a:t>
              </a:r>
            </a:p>
          </p:txBody>
        </p:sp>
        <p:sp>
          <p:nvSpPr>
            <p:cNvPr id="87" name="文本框 86"/>
            <p:cNvSpPr txBox="1"/>
            <p:nvPr/>
          </p:nvSpPr>
          <p:spPr>
            <a:xfrm>
              <a:off x="1438392" y="4009046"/>
              <a:ext cx="6867924" cy="3200878"/>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通过</a:t>
              </a:r>
              <a:r>
                <a:rPr lang="en-GB" altLang="zh-CN" sz="1000" b="1" dirty="0">
                  <a:solidFill>
                    <a:srgbClr val="00A6B6"/>
                  </a:solidFill>
                  <a:latin typeface="微软雅黑" panose="020B0503020204020204" charset="-122"/>
                  <a:ea typeface="微软雅黑" panose="020B0503020204020204" charset="-122"/>
                </a:rPr>
                <a:t>EXPIRE</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key</a:t>
              </a:r>
              <a:r>
                <a:rPr lang="en-GB" altLang="zh-CN" sz="1000" b="1" dirty="0">
                  <a:latin typeface="微软雅黑" panose="020B0503020204020204" charset="-122"/>
                  <a:ea typeface="微软雅黑" panose="020B0503020204020204" charset="-122"/>
                </a:rPr>
                <a:t> </a:t>
              </a:r>
              <a:r>
                <a:rPr lang="en-GB" altLang="zh-CN" sz="1000" b="1" dirty="0">
                  <a:solidFill>
                    <a:schemeClr val="accent6"/>
                  </a:solidFill>
                  <a:latin typeface="微软雅黑" panose="020B0503020204020204" charset="-122"/>
                  <a:ea typeface="微软雅黑" panose="020B0503020204020204" charset="-122"/>
                </a:rPr>
                <a:t>seconds</a:t>
              </a:r>
              <a:r>
                <a:rPr lang="en-GB" altLang="zh-CN" sz="1000" b="1" dirty="0">
                  <a:latin typeface="微软雅黑" panose="020B0503020204020204" charset="-122"/>
                  <a:ea typeface="微软雅黑" panose="020B0503020204020204" charset="-122"/>
                </a:rPr>
                <a:t> </a:t>
              </a:r>
              <a:r>
                <a:rPr lang="zh-CN" altLang="en-US" sz="1000" b="1" dirty="0">
                  <a:latin typeface="微软雅黑" panose="020B0503020204020204" charset="-122"/>
                  <a:ea typeface="微软雅黑" panose="020B0503020204020204" charset="-122"/>
                </a:rPr>
                <a:t>来设置过期时间</a:t>
              </a:r>
              <a:endParaRPr lang="en-US" altLang="zh-CN" sz="100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000" b="1" dirty="0">
                  <a:solidFill>
                    <a:srgbClr val="00A7B7"/>
                  </a:solidFill>
                  <a:latin typeface="微软雅黑" panose="020B0503020204020204" charset="-122"/>
                  <a:ea typeface="微软雅黑" panose="020B0503020204020204" charset="-122"/>
                </a:rPr>
                <a:t>SET</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bar</a:t>
              </a:r>
              <a:r>
                <a:rPr lang="en-GB" altLang="zh-CN" sz="1000" b="1" dirty="0">
                  <a:latin typeface="微软雅黑" panose="020B0503020204020204" charset="-122"/>
                  <a:ea typeface="微软雅黑" panose="020B0503020204020204" charset="-122"/>
                </a:rPr>
                <a:t> </a:t>
              </a:r>
              <a:r>
                <a:rPr lang="en-GB" altLang="zh-CN" sz="1000" b="1" dirty="0" err="1">
                  <a:solidFill>
                    <a:schemeClr val="accent6"/>
                  </a:solidFill>
                  <a:latin typeface="微软雅黑" panose="020B0503020204020204" charset="-122"/>
                  <a:ea typeface="微软雅黑" panose="020B0503020204020204" charset="-122"/>
                </a:rPr>
                <a:t>abc</a:t>
              </a:r>
              <a:endParaRPr lang="en-GB" altLang="zh-CN" sz="1000" b="1" dirty="0">
                <a:solidFill>
                  <a:schemeClr val="accent6"/>
                </a:solidFill>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000" b="1" dirty="0">
                  <a:solidFill>
                    <a:srgbClr val="00A7B7"/>
                  </a:solidFill>
                  <a:latin typeface="微软雅黑" panose="020B0503020204020204" charset="-122"/>
                  <a:ea typeface="微软雅黑" panose="020B0503020204020204" charset="-122"/>
                </a:rPr>
                <a:t>EXPIRE</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bar</a:t>
              </a:r>
              <a:r>
                <a:rPr lang="en-GB" altLang="zh-CN" sz="1000" b="1" dirty="0">
                  <a:latin typeface="微软雅黑" panose="020B0503020204020204" charset="-122"/>
                  <a:ea typeface="微软雅黑" panose="020B0503020204020204" charset="-122"/>
                </a:rPr>
                <a:t> </a:t>
              </a:r>
              <a:r>
                <a:rPr lang="en-GB" altLang="zh-CN" sz="1000" b="1" dirty="0">
                  <a:solidFill>
                    <a:schemeClr val="accent6"/>
                  </a:solidFill>
                  <a:latin typeface="微软雅黑" panose="020B0503020204020204" charset="-122"/>
                  <a:ea typeface="微软雅黑" panose="020B0503020204020204" charset="-122"/>
                </a:rPr>
                <a:t>10000</a:t>
              </a:r>
            </a:p>
            <a:p>
              <a:pPr algn="just"/>
              <a:endParaRPr lang="en-GB" altLang="zh-CN" sz="1000" b="1" dirty="0">
                <a:latin typeface="微软雅黑" panose="020B0503020204020204" charset="-122"/>
                <a:ea typeface="微软雅黑" panose="020B0503020204020204" charset="-122"/>
              </a:endParaRPr>
            </a:p>
            <a:p>
              <a:pPr algn="just"/>
              <a:r>
                <a:rPr lang="en-GB" altLang="zh-CN" sz="1000" b="1" dirty="0">
                  <a:solidFill>
                    <a:srgbClr val="00A7B7"/>
                  </a:solidFill>
                  <a:latin typeface="微软雅黑" panose="020B0503020204020204" charset="-122"/>
                  <a:ea typeface="微软雅黑" panose="020B0503020204020204" charset="-122"/>
                </a:rPr>
                <a:t>TTL</a:t>
              </a:r>
              <a:r>
                <a:rPr lang="en-GB" altLang="zh-CN" sz="1000" b="1" dirty="0">
                  <a:latin typeface="微软雅黑" panose="020B0503020204020204" charset="-122"/>
                  <a:ea typeface="微软雅黑" panose="020B0503020204020204" charset="-122"/>
                </a:rPr>
                <a:t> </a:t>
              </a:r>
              <a:r>
                <a:rPr lang="zh-CN" altLang="en-US" sz="1000" b="1" dirty="0">
                  <a:latin typeface="微软雅黑" panose="020B0503020204020204" charset="-122"/>
                  <a:ea typeface="微软雅黑" panose="020B0503020204020204" charset="-122"/>
                </a:rPr>
                <a:t>可以查看</a:t>
              </a:r>
              <a:r>
                <a:rPr lang="en-GB" altLang="zh-CN" sz="1000" b="1" dirty="0">
                  <a:solidFill>
                    <a:schemeClr val="accent2"/>
                  </a:solidFill>
                  <a:latin typeface="微软雅黑" panose="020B0503020204020204" charset="-122"/>
                  <a:ea typeface="微软雅黑" panose="020B0503020204020204" charset="-122"/>
                </a:rPr>
                <a:t>key</a:t>
              </a:r>
              <a:r>
                <a:rPr lang="zh-CN" altLang="en-US" sz="1000" b="1" dirty="0">
                  <a:latin typeface="微软雅黑" panose="020B0503020204020204" charset="-122"/>
                  <a:ea typeface="微软雅黑" panose="020B0503020204020204" charset="-122"/>
                </a:rPr>
                <a:t>还剩余的时间， </a:t>
              </a:r>
              <a:r>
                <a:rPr lang="en-US" altLang="zh-CN" sz="1000" b="1" dirty="0">
                  <a:latin typeface="微软雅黑" panose="020B0503020204020204" charset="-122"/>
                  <a:ea typeface="微软雅黑" panose="020B0503020204020204" charset="-122"/>
                </a:rPr>
                <a:t>-1 </a:t>
              </a:r>
              <a:r>
                <a:rPr lang="zh-CN" altLang="en-US" sz="1000" b="1" dirty="0">
                  <a:latin typeface="微软雅黑" panose="020B0503020204020204" charset="-122"/>
                  <a:ea typeface="微软雅黑" panose="020B0503020204020204" charset="-122"/>
                </a:rPr>
                <a:t>表示永久，</a:t>
              </a:r>
              <a:r>
                <a:rPr lang="en-US" altLang="zh-CN" sz="1000" b="1" dirty="0">
                  <a:latin typeface="微软雅黑" panose="020B0503020204020204" charset="-122"/>
                  <a:ea typeface="微软雅黑" panose="020B0503020204020204" charset="-122"/>
                </a:rPr>
                <a:t>-2 </a:t>
              </a:r>
              <a:r>
                <a:rPr lang="zh-CN" altLang="en-US" sz="1000" b="1" dirty="0">
                  <a:latin typeface="微软雅黑" panose="020B0503020204020204" charset="-122"/>
                  <a:ea typeface="微软雅黑" panose="020B0503020204020204" charset="-122"/>
                </a:rPr>
                <a:t>表示不存在</a:t>
              </a:r>
              <a:endParaRPr lang="en-GB" altLang="zh-CN" sz="100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000" b="1" dirty="0">
                  <a:solidFill>
                    <a:srgbClr val="00A7B7"/>
                  </a:solidFill>
                  <a:latin typeface="微软雅黑" panose="020B0503020204020204" charset="-122"/>
                  <a:ea typeface="微软雅黑" panose="020B0503020204020204" charset="-122"/>
                </a:rPr>
                <a:t>TTL</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bar</a:t>
              </a:r>
              <a:r>
                <a:rPr lang="en-GB" altLang="zh-CN" sz="1000" b="1" dirty="0">
                  <a:latin typeface="微软雅黑" panose="020B0503020204020204" charset="-122"/>
                  <a:ea typeface="微软雅黑" panose="020B0503020204020204" charset="-122"/>
                </a:rPr>
                <a:t>  </a:t>
              </a:r>
            </a:p>
            <a:p>
              <a:pPr marL="171450" indent="-171450" algn="just">
                <a:buFont typeface="Wingdings" panose="05000000000000000000" pitchFamily="2" charset="2"/>
                <a:buChar char="Ø"/>
              </a:pPr>
              <a:endParaRPr lang="en-GB" altLang="zh-CN" sz="1000" b="1" dirty="0">
                <a:latin typeface="微软雅黑" panose="020B0503020204020204" charset="-122"/>
                <a:ea typeface="微软雅黑" panose="020B0503020204020204" charset="-122"/>
              </a:endParaRPr>
            </a:p>
            <a:p>
              <a:pPr algn="just"/>
              <a:r>
                <a:rPr lang="zh-CN" altLang="en-US" sz="1000" b="1" dirty="0">
                  <a:latin typeface="微软雅黑" panose="020B0503020204020204" charset="-122"/>
                  <a:ea typeface="微软雅黑" panose="020B0503020204020204" charset="-122"/>
                </a:rPr>
                <a:t>让键重新变成永久，成功返回</a:t>
              </a:r>
              <a:r>
                <a:rPr lang="en-US" altLang="zh-CN" sz="1000" b="1" dirty="0">
                  <a:latin typeface="微软雅黑" panose="020B0503020204020204" charset="-122"/>
                  <a:ea typeface="微软雅黑" panose="020B0503020204020204" charset="-122"/>
                </a:rPr>
                <a:t>1</a:t>
              </a:r>
              <a:r>
                <a:rPr lang="zh-CN" altLang="en-US" sz="1000" b="1" dirty="0">
                  <a:latin typeface="微软雅黑" panose="020B0503020204020204" charset="-122"/>
                  <a:ea typeface="微软雅黑" panose="020B0503020204020204" charset="-122"/>
                </a:rPr>
                <a:t>， 否则返回</a:t>
              </a:r>
              <a:r>
                <a:rPr lang="en-US" altLang="zh-CN" sz="1000" b="1" dirty="0">
                  <a:latin typeface="微软雅黑" panose="020B0503020204020204" charset="-122"/>
                  <a:ea typeface="微软雅黑" panose="020B0503020204020204" charset="-122"/>
                </a:rPr>
                <a:t>0</a:t>
              </a:r>
              <a:r>
                <a:rPr lang="zh-CN" altLang="en-US" sz="1000" b="1" dirty="0">
                  <a:latin typeface="微软雅黑" panose="020B0503020204020204" charset="-122"/>
                  <a:ea typeface="微软雅黑" panose="020B0503020204020204" charset="-122"/>
                </a:rPr>
                <a:t>，表示键不存在或者本身就是永久的</a:t>
              </a:r>
              <a:endParaRPr lang="en-GB" altLang="zh-CN" sz="100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000" b="1" dirty="0">
                  <a:solidFill>
                    <a:srgbClr val="00A7B7"/>
                  </a:solidFill>
                  <a:latin typeface="微软雅黑" panose="020B0503020204020204" charset="-122"/>
                  <a:ea typeface="微软雅黑" panose="020B0503020204020204" charset="-122"/>
                </a:rPr>
                <a:t>PERSIST</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bar</a:t>
              </a:r>
              <a:r>
                <a:rPr lang="en-GB" altLang="zh-CN" sz="1000" b="1" dirty="0">
                  <a:latin typeface="微软雅黑" panose="020B0503020204020204" charset="-122"/>
                  <a:ea typeface="微软雅黑" panose="020B0503020204020204" charset="-122"/>
                </a:rPr>
                <a:t> </a:t>
              </a:r>
            </a:p>
            <a:p>
              <a:pPr marL="171450" indent="-171450" algn="just">
                <a:buFont typeface="Wingdings" panose="05000000000000000000" pitchFamily="2" charset="2"/>
                <a:buChar char="Ø"/>
              </a:pPr>
              <a:endParaRPr lang="zh-CN" altLang="en-US" sz="1000" b="1" dirty="0">
                <a:latin typeface="微软雅黑" panose="020B0503020204020204" charset="-122"/>
                <a:ea typeface="微软雅黑" panose="020B0503020204020204" charset="-122"/>
              </a:endParaRPr>
            </a:p>
            <a:p>
              <a:pPr algn="just"/>
              <a:r>
                <a:rPr lang="zh-CN" altLang="en-US" sz="1000" b="1" dirty="0">
                  <a:latin typeface="微软雅黑" panose="020B0503020204020204" charset="-122"/>
                  <a:ea typeface="微软雅黑" panose="020B0503020204020204" charset="-122"/>
                </a:rPr>
                <a:t>通过 </a:t>
              </a:r>
              <a:r>
                <a:rPr lang="en-GB" altLang="zh-CN" sz="1000" b="1" dirty="0">
                  <a:solidFill>
                    <a:srgbClr val="00A7B7"/>
                  </a:solidFill>
                  <a:latin typeface="微软雅黑" panose="020B0503020204020204" charset="-122"/>
                  <a:ea typeface="微软雅黑" panose="020B0503020204020204" charset="-122"/>
                </a:rPr>
                <a:t>SET</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key</a:t>
              </a:r>
              <a:r>
                <a:rPr lang="en-GB" altLang="zh-CN" sz="1000" b="1" dirty="0">
                  <a:latin typeface="微软雅黑" panose="020B0503020204020204" charset="-122"/>
                  <a:ea typeface="微软雅黑" panose="020B0503020204020204" charset="-122"/>
                </a:rPr>
                <a:t> </a:t>
              </a:r>
              <a:r>
                <a:rPr lang="en-GB" altLang="zh-CN" sz="1000" b="1" dirty="0">
                  <a:solidFill>
                    <a:schemeClr val="accent6"/>
                  </a:solidFill>
                  <a:latin typeface="微软雅黑" panose="020B0503020204020204" charset="-122"/>
                  <a:ea typeface="微软雅黑" panose="020B0503020204020204" charset="-122"/>
                </a:rPr>
                <a:t>value</a:t>
              </a:r>
              <a:r>
                <a:rPr lang="en-GB" altLang="zh-CN" sz="1000" b="1" dirty="0">
                  <a:latin typeface="微软雅黑" panose="020B0503020204020204" charset="-122"/>
                  <a:ea typeface="微软雅黑" panose="020B0503020204020204" charset="-122"/>
                </a:rPr>
                <a:t> </a:t>
              </a:r>
              <a:r>
                <a:rPr lang="en-GB" altLang="zh-CN" sz="1000" b="1" dirty="0">
                  <a:solidFill>
                    <a:srgbClr val="00A7B7"/>
                  </a:solidFill>
                  <a:latin typeface="微软雅黑" panose="020B0503020204020204" charset="-122"/>
                  <a:ea typeface="微软雅黑" panose="020B0503020204020204" charset="-122"/>
                </a:rPr>
                <a:t>EX</a:t>
              </a:r>
              <a:r>
                <a:rPr lang="en-GB" altLang="zh-CN" sz="1000" b="1" dirty="0">
                  <a:latin typeface="微软雅黑" panose="020B0503020204020204" charset="-122"/>
                  <a:ea typeface="微软雅黑" panose="020B0503020204020204" charset="-122"/>
                </a:rPr>
                <a:t> </a:t>
              </a:r>
              <a:r>
                <a:rPr lang="en-GB" altLang="zh-CN" sz="1000" b="1" dirty="0">
                  <a:solidFill>
                    <a:schemeClr val="accent6"/>
                  </a:solidFill>
                  <a:latin typeface="微软雅黑" panose="020B0503020204020204" charset="-122"/>
                  <a:ea typeface="微软雅黑" panose="020B0503020204020204" charset="-122"/>
                </a:rPr>
                <a:t>seconds</a:t>
              </a:r>
              <a:r>
                <a:rPr lang="en-GB" altLang="zh-CN" sz="1000" b="1" dirty="0">
                  <a:latin typeface="微软雅黑" panose="020B0503020204020204" charset="-122"/>
                  <a:ea typeface="微软雅黑" panose="020B0503020204020204" charset="-122"/>
                </a:rPr>
                <a:t> </a:t>
              </a:r>
              <a:r>
                <a:rPr lang="zh-CN" altLang="en-US" sz="1000" b="1" dirty="0">
                  <a:latin typeface="微软雅黑" panose="020B0503020204020204" charset="-122"/>
                  <a:ea typeface="微软雅黑" panose="020B0503020204020204" charset="-122"/>
                </a:rPr>
                <a:t>来设置过期时间</a:t>
              </a:r>
            </a:p>
            <a:p>
              <a:pPr marL="171450" indent="-171450" algn="just">
                <a:buFont typeface="Wingdings" panose="05000000000000000000" pitchFamily="2" charset="2"/>
                <a:buChar char="Ø"/>
              </a:pPr>
              <a:r>
                <a:rPr lang="en-GB" altLang="zh-CN" sz="1000" b="1" dirty="0">
                  <a:solidFill>
                    <a:srgbClr val="00A7B7"/>
                  </a:solidFill>
                  <a:latin typeface="微软雅黑" panose="020B0503020204020204" charset="-122"/>
                  <a:ea typeface="微软雅黑" panose="020B0503020204020204" charset="-122"/>
                </a:rPr>
                <a:t>SET</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bar</a:t>
              </a:r>
              <a:r>
                <a:rPr lang="en-GB" altLang="zh-CN" sz="1000" b="1" dirty="0">
                  <a:latin typeface="微软雅黑" panose="020B0503020204020204" charset="-122"/>
                  <a:ea typeface="微软雅黑" panose="020B0503020204020204" charset="-122"/>
                </a:rPr>
                <a:t> </a:t>
              </a:r>
              <a:r>
                <a:rPr lang="en-GB" altLang="zh-CN" sz="1000" b="1" dirty="0">
                  <a:solidFill>
                    <a:schemeClr val="accent6"/>
                  </a:solidFill>
                  <a:latin typeface="微软雅黑" panose="020B0503020204020204" charset="-122"/>
                  <a:ea typeface="微软雅黑" panose="020B0503020204020204" charset="-122"/>
                </a:rPr>
                <a:t>123</a:t>
              </a:r>
              <a:r>
                <a:rPr lang="en-GB" altLang="zh-CN" sz="1000" b="1" dirty="0">
                  <a:latin typeface="微软雅黑" panose="020B0503020204020204" charset="-122"/>
                  <a:ea typeface="微软雅黑" panose="020B0503020204020204" charset="-122"/>
                </a:rPr>
                <a:t> </a:t>
              </a:r>
              <a:r>
                <a:rPr lang="en-GB" altLang="zh-CN" sz="1000" b="1" dirty="0">
                  <a:solidFill>
                    <a:srgbClr val="00A7B7"/>
                  </a:solidFill>
                  <a:latin typeface="微软雅黑" panose="020B0503020204020204" charset="-122"/>
                  <a:ea typeface="微软雅黑" panose="020B0503020204020204" charset="-122"/>
                </a:rPr>
                <a:t>EX</a:t>
              </a:r>
              <a:r>
                <a:rPr lang="en-GB" altLang="zh-CN" sz="1000" b="1" dirty="0">
                  <a:latin typeface="微软雅黑" panose="020B0503020204020204" charset="-122"/>
                  <a:ea typeface="微软雅黑" panose="020B0503020204020204" charset="-122"/>
                </a:rPr>
                <a:t> </a:t>
              </a:r>
              <a:r>
                <a:rPr lang="en-GB" altLang="zh-CN" sz="1000" b="1" dirty="0">
                  <a:solidFill>
                    <a:schemeClr val="accent6"/>
                  </a:solidFill>
                  <a:latin typeface="微软雅黑" panose="020B0503020204020204" charset="-122"/>
                  <a:ea typeface="微软雅黑" panose="020B0503020204020204" charset="-122"/>
                </a:rPr>
                <a:t>2000</a:t>
              </a:r>
              <a:r>
                <a:rPr lang="en-GB" altLang="zh-CN" sz="1000" b="1" dirty="0">
                  <a:latin typeface="微软雅黑" panose="020B0503020204020204" charset="-122"/>
                  <a:ea typeface="微软雅黑" panose="020B0503020204020204" charset="-122"/>
                </a:rPr>
                <a:t> # </a:t>
              </a:r>
              <a:r>
                <a:rPr lang="zh-CN" altLang="en-US" sz="1000" b="1" dirty="0">
                  <a:latin typeface="微软雅黑" panose="020B0503020204020204" charset="-122"/>
                  <a:ea typeface="微软雅黑" panose="020B0503020204020204" charset="-122"/>
                </a:rPr>
                <a:t>也可以在设置</a:t>
              </a:r>
              <a:r>
                <a:rPr lang="en-GB" altLang="zh-CN" sz="1000" b="1" dirty="0">
                  <a:latin typeface="微软雅黑" panose="020B0503020204020204" charset="-122"/>
                  <a:ea typeface="微软雅黑" panose="020B0503020204020204" charset="-122"/>
                </a:rPr>
                <a:t>key</a:t>
              </a:r>
              <a:r>
                <a:rPr lang="zh-CN" altLang="en-US" sz="1000" b="1" dirty="0">
                  <a:latin typeface="微软雅黑" panose="020B0503020204020204" charset="-122"/>
                  <a:ea typeface="微软雅黑" panose="020B0503020204020204" charset="-122"/>
                </a:rPr>
                <a:t>就顺便设置时间 </a:t>
              </a:r>
              <a:endParaRPr lang="en-US" altLang="zh-CN" sz="1000" b="1" dirty="0">
                <a:latin typeface="微软雅黑" panose="020B0503020204020204" charset="-122"/>
                <a:ea typeface="微软雅黑" panose="020B0503020204020204" charset="-122"/>
              </a:endParaRPr>
            </a:p>
            <a:p>
              <a:pPr algn="just"/>
              <a:endParaRPr lang="zh-CN" altLang="en-US" sz="1000" b="1" dirty="0">
                <a:latin typeface="微软雅黑" panose="020B0503020204020204" charset="-122"/>
                <a:ea typeface="微软雅黑" panose="020B0503020204020204" charset="-122"/>
              </a:endParaRPr>
            </a:p>
            <a:p>
              <a:pPr algn="just"/>
              <a:r>
                <a:rPr lang="en-US" altLang="zh-CN" sz="1000" b="1" dirty="0">
                  <a:latin typeface="微软雅黑" panose="020B0503020204020204" charset="-122"/>
                  <a:ea typeface="微软雅黑" panose="020B0503020204020204" charset="-122"/>
                </a:rPr>
                <a:t> </a:t>
              </a:r>
              <a:r>
                <a:rPr lang="zh-CN" altLang="en-US" sz="1000" b="1" dirty="0">
                  <a:latin typeface="微软雅黑" panose="020B0503020204020204" charset="-122"/>
                  <a:ea typeface="微软雅黑" panose="020B0503020204020204" charset="-122"/>
                </a:rPr>
                <a:t>或者 </a:t>
              </a:r>
              <a:r>
                <a:rPr lang="en-GB" altLang="zh-CN" sz="1000" b="1" dirty="0">
                  <a:solidFill>
                    <a:srgbClr val="00A7B7"/>
                  </a:solidFill>
                  <a:latin typeface="微软雅黑" panose="020B0503020204020204" charset="-122"/>
                  <a:ea typeface="微软雅黑" panose="020B0503020204020204" charset="-122"/>
                </a:rPr>
                <a:t>SETEX</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key</a:t>
              </a:r>
              <a:r>
                <a:rPr lang="en-GB" altLang="zh-CN" sz="1000" b="1" dirty="0">
                  <a:latin typeface="微软雅黑" panose="020B0503020204020204" charset="-122"/>
                  <a:ea typeface="微软雅黑" panose="020B0503020204020204" charset="-122"/>
                </a:rPr>
                <a:t> </a:t>
              </a:r>
              <a:r>
                <a:rPr lang="en-GB" altLang="zh-CN" sz="1000" b="1" dirty="0">
                  <a:solidFill>
                    <a:schemeClr val="accent6"/>
                  </a:solidFill>
                  <a:latin typeface="微软雅黑" panose="020B0503020204020204" charset="-122"/>
                  <a:ea typeface="微软雅黑" panose="020B0503020204020204" charset="-122"/>
                </a:rPr>
                <a:t>seconds</a:t>
              </a:r>
              <a:r>
                <a:rPr lang="en-GB" altLang="zh-CN" sz="1000" b="1" dirty="0">
                  <a:latin typeface="微软雅黑" panose="020B0503020204020204" charset="-122"/>
                  <a:ea typeface="微软雅黑" panose="020B0503020204020204" charset="-122"/>
                </a:rPr>
                <a:t> </a:t>
              </a:r>
              <a:r>
                <a:rPr lang="en-GB" altLang="zh-CN" sz="1000" b="1" dirty="0">
                  <a:solidFill>
                    <a:schemeClr val="accent6"/>
                  </a:solidFill>
                  <a:latin typeface="微软雅黑" panose="020B0503020204020204" charset="-122"/>
                  <a:ea typeface="微软雅黑" panose="020B0503020204020204" charset="-122"/>
                </a:rPr>
                <a:t>value</a:t>
              </a:r>
              <a:r>
                <a:rPr lang="en-GB" altLang="zh-CN" sz="1000" b="1" dirty="0">
                  <a:latin typeface="微软雅黑" panose="020B0503020204020204" charset="-122"/>
                  <a:ea typeface="微软雅黑" panose="020B0503020204020204" charset="-122"/>
                </a:rPr>
                <a:t> </a:t>
              </a:r>
              <a:r>
                <a:rPr lang="zh-CN" altLang="en-US" sz="1000" b="1" dirty="0">
                  <a:latin typeface="微软雅黑" panose="020B0503020204020204" charset="-122"/>
                  <a:ea typeface="微软雅黑" panose="020B0503020204020204" charset="-122"/>
                </a:rPr>
                <a:t>来设置过期时间</a:t>
              </a:r>
            </a:p>
            <a:p>
              <a:pPr marL="171450" indent="-171450" algn="just">
                <a:buFont typeface="Wingdings" panose="05000000000000000000" pitchFamily="2" charset="2"/>
                <a:buChar char="Ø"/>
              </a:pPr>
              <a:r>
                <a:rPr lang="en-GB" altLang="zh-CN" sz="1000" b="1" dirty="0">
                  <a:solidFill>
                    <a:srgbClr val="00A7B7"/>
                  </a:solidFill>
                  <a:latin typeface="微软雅黑" panose="020B0503020204020204" charset="-122"/>
                  <a:ea typeface="微软雅黑" panose="020B0503020204020204" charset="-122"/>
                </a:rPr>
                <a:t>SETEX</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bar</a:t>
              </a:r>
              <a:r>
                <a:rPr lang="en-GB" altLang="zh-CN" sz="1000" b="1" dirty="0">
                  <a:latin typeface="微软雅黑" panose="020B0503020204020204" charset="-122"/>
                  <a:ea typeface="微软雅黑" panose="020B0503020204020204" charset="-122"/>
                </a:rPr>
                <a:t> </a:t>
              </a:r>
              <a:r>
                <a:rPr lang="en-GB" altLang="zh-CN" sz="1000" b="1" dirty="0">
                  <a:solidFill>
                    <a:schemeClr val="accent6"/>
                  </a:solidFill>
                  <a:latin typeface="微软雅黑" panose="020B0503020204020204" charset="-122"/>
                  <a:ea typeface="微软雅黑" panose="020B0503020204020204" charset="-122"/>
                </a:rPr>
                <a:t>2000</a:t>
              </a:r>
              <a:r>
                <a:rPr lang="en-GB" altLang="zh-CN" sz="1000" b="1" dirty="0">
                  <a:latin typeface="微软雅黑" panose="020B0503020204020204" charset="-122"/>
                  <a:ea typeface="微软雅黑" panose="020B0503020204020204" charset="-122"/>
                </a:rPr>
                <a:t> </a:t>
              </a:r>
              <a:r>
                <a:rPr lang="en-GB" altLang="zh-CN" sz="1000" b="1" dirty="0">
                  <a:solidFill>
                    <a:schemeClr val="accent6"/>
                  </a:solidFill>
                  <a:latin typeface="微软雅黑" panose="020B0503020204020204" charset="-122"/>
                  <a:ea typeface="微软雅黑" panose="020B0503020204020204" charset="-122"/>
                </a:rPr>
                <a:t>123</a:t>
              </a: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2" presetClass="entr" presetSubtype="8" accel="40000" fill="hold" nodeType="afterEffect" p14:presetBounceEnd="40000">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14:bounceEnd="40000">
                                          <p:cBhvr additive="base">
                                            <p:cTn id="11" dur="750" fill="hold"/>
                                            <p:tgtEl>
                                              <p:spTgt spid="84"/>
                                            </p:tgtEl>
                                            <p:attrNameLst>
                                              <p:attrName>ppt_x</p:attrName>
                                            </p:attrNameLst>
                                          </p:cBhvr>
                                          <p:tavLst>
                                            <p:tav tm="0">
                                              <p:val>
                                                <p:strVal val="0-#ppt_w/2"/>
                                              </p:val>
                                            </p:tav>
                                            <p:tav tm="100000">
                                              <p:val>
                                                <p:strVal val="#ppt_x"/>
                                              </p:val>
                                            </p:tav>
                                          </p:tavLst>
                                        </p:anim>
                                        <p:anim calcmode="lin" valueType="num" p14:bounceEnd="40000">
                                          <p:cBhvr additive="base">
                                            <p:cTn id="12" dur="75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accel="40000" fill="hold" nodeType="clickEffect" p14:presetBounceEnd="40000">
                                      <p:stCondLst>
                                        <p:cond delay="0"/>
                                      </p:stCondLst>
                                      <p:childTnLst>
                                        <p:set>
                                          <p:cBhvr>
                                            <p:cTn id="16" dur="1" fill="hold">
                                              <p:stCondLst>
                                                <p:cond delay="0"/>
                                              </p:stCondLst>
                                            </p:cTn>
                                            <p:tgtEl>
                                              <p:spTgt spid="80"/>
                                            </p:tgtEl>
                                            <p:attrNameLst>
                                              <p:attrName>style.visibility</p:attrName>
                                            </p:attrNameLst>
                                          </p:cBhvr>
                                          <p:to>
                                            <p:strVal val="visible"/>
                                          </p:to>
                                        </p:set>
                                        <p:anim calcmode="lin" valueType="num" p14:bounceEnd="40000">
                                          <p:cBhvr additive="base">
                                            <p:cTn id="17" dur="750" fill="hold"/>
                                            <p:tgtEl>
                                              <p:spTgt spid="80"/>
                                            </p:tgtEl>
                                            <p:attrNameLst>
                                              <p:attrName>ppt_x</p:attrName>
                                            </p:attrNameLst>
                                          </p:cBhvr>
                                          <p:tavLst>
                                            <p:tav tm="0">
                                              <p:val>
                                                <p:strVal val="1+#ppt_w/2"/>
                                              </p:val>
                                            </p:tav>
                                            <p:tav tm="100000">
                                              <p:val>
                                                <p:strVal val="#ppt_x"/>
                                              </p:val>
                                            </p:tav>
                                          </p:tavLst>
                                        </p:anim>
                                        <p:anim calcmode="lin" valueType="num" p14:bounceEnd="40000">
                                          <p:cBhvr additive="base">
                                            <p:cTn id="18" dur="75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2" presetClass="entr" presetSubtype="8" accel="40000"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cBhvr additive="base">
                                            <p:cTn id="11" dur="750" fill="hold"/>
                                            <p:tgtEl>
                                              <p:spTgt spid="84"/>
                                            </p:tgtEl>
                                            <p:attrNameLst>
                                              <p:attrName>ppt_x</p:attrName>
                                            </p:attrNameLst>
                                          </p:cBhvr>
                                          <p:tavLst>
                                            <p:tav tm="0">
                                              <p:val>
                                                <p:strVal val="0-#ppt_w/2"/>
                                              </p:val>
                                            </p:tav>
                                            <p:tav tm="100000">
                                              <p:val>
                                                <p:strVal val="#ppt_x"/>
                                              </p:val>
                                            </p:tav>
                                          </p:tavLst>
                                        </p:anim>
                                        <p:anim calcmode="lin" valueType="num">
                                          <p:cBhvr additive="base">
                                            <p:cTn id="12" dur="75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accel="4000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 calcmode="lin" valueType="num">
                                          <p:cBhvr additive="base">
                                            <p:cTn id="17" dur="750" fill="hold"/>
                                            <p:tgtEl>
                                              <p:spTgt spid="80"/>
                                            </p:tgtEl>
                                            <p:attrNameLst>
                                              <p:attrName>ppt_x</p:attrName>
                                            </p:attrNameLst>
                                          </p:cBhvr>
                                          <p:tavLst>
                                            <p:tav tm="0">
                                              <p:val>
                                                <p:strVal val="1+#ppt_w/2"/>
                                              </p:val>
                                            </p:tav>
                                            <p:tav tm="100000">
                                              <p:val>
                                                <p:strVal val="#ppt_x"/>
                                              </p:val>
                                            </p:tav>
                                          </p:tavLst>
                                        </p:anim>
                                        <p:anim calcmode="lin" valueType="num">
                                          <p:cBhvr additive="base">
                                            <p:cTn id="18" dur="75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基础命令</a:t>
            </a:r>
          </a:p>
        </p:txBody>
      </p:sp>
      <p:grpSp>
        <p:nvGrpSpPr>
          <p:cNvPr id="84" name="组合 83"/>
          <p:cNvGrpSpPr/>
          <p:nvPr/>
        </p:nvGrpSpPr>
        <p:grpSpPr>
          <a:xfrm>
            <a:off x="1342326" y="1162632"/>
            <a:ext cx="6327437" cy="1869598"/>
            <a:chOff x="1183337" y="3486020"/>
            <a:chExt cx="8436583" cy="2492799"/>
          </a:xfrm>
        </p:grpSpPr>
        <p:sp>
          <p:nvSpPr>
            <p:cNvPr id="85" name="文本框 84"/>
            <p:cNvSpPr txBox="1"/>
            <p:nvPr/>
          </p:nvSpPr>
          <p:spPr>
            <a:xfrm>
              <a:off x="1183337" y="3486020"/>
              <a:ext cx="870790" cy="615553"/>
            </a:xfrm>
            <a:prstGeom prst="rect">
              <a:avLst/>
            </a:prstGeom>
            <a:noFill/>
          </p:spPr>
          <p:txBody>
            <a:bodyPr wrap="square" rtlCol="0">
              <a:spAutoFit/>
            </a:bodyPr>
            <a:lstStyle/>
            <a:p>
              <a:pPr algn="ctr"/>
              <a:r>
                <a:rPr lang="en-US" altLang="zh-CN" sz="2400" b="1" dirty="0">
                  <a:solidFill>
                    <a:srgbClr val="F45159"/>
                  </a:solidFill>
                  <a:latin typeface="Impact" panose="020B0806030902050204" pitchFamily="34" charset="0"/>
                </a:rPr>
                <a:t>07</a:t>
              </a:r>
              <a:endParaRPr lang="zh-CN" altLang="en-US" sz="2400" b="1" dirty="0">
                <a:solidFill>
                  <a:srgbClr val="F45159"/>
                </a:solidFill>
                <a:latin typeface="Impact" panose="020B0806030902050204" pitchFamily="34" charset="0"/>
              </a:endParaRPr>
            </a:p>
          </p:txBody>
        </p:sp>
        <p:sp>
          <p:nvSpPr>
            <p:cNvPr id="86" name="文本框 85"/>
            <p:cNvSpPr txBox="1"/>
            <p:nvPr/>
          </p:nvSpPr>
          <p:spPr>
            <a:xfrm>
              <a:off x="1840846" y="3628385"/>
              <a:ext cx="2330371" cy="338555"/>
            </a:xfrm>
            <a:prstGeom prst="rect">
              <a:avLst/>
            </a:prstGeom>
            <a:noFill/>
          </p:spPr>
          <p:txBody>
            <a:bodyPr wrap="square" rtlCol="0">
              <a:spAutoFit/>
            </a:bodyPr>
            <a:lstStyle/>
            <a:p>
              <a:r>
                <a:rPr lang="zh-CN" altLang="en-US" sz="1050" b="1" dirty="0">
                  <a:solidFill>
                    <a:srgbClr val="F45159"/>
                  </a:solidFill>
                  <a:latin typeface="时尚中黑简体" panose="01010104010101010101" pitchFamily="2" charset="-122"/>
                  <a:ea typeface="时尚中黑简体" panose="01010104010101010101" pitchFamily="2" charset="-122"/>
                </a:rPr>
                <a:t>删除键</a:t>
              </a:r>
            </a:p>
          </p:txBody>
        </p:sp>
        <p:sp>
          <p:nvSpPr>
            <p:cNvPr id="87" name="文本框 86"/>
            <p:cNvSpPr txBox="1"/>
            <p:nvPr/>
          </p:nvSpPr>
          <p:spPr>
            <a:xfrm>
              <a:off x="1438392" y="4009047"/>
              <a:ext cx="8181528" cy="1969772"/>
            </a:xfrm>
            <a:prstGeom prst="rect">
              <a:avLst/>
            </a:prstGeom>
            <a:noFill/>
          </p:spPr>
          <p:txBody>
            <a:bodyPr wrap="square" rtlCol="0">
              <a:spAutoFit/>
            </a:bodyPr>
            <a:lstStyle/>
            <a:p>
              <a:pPr algn="just"/>
              <a:r>
                <a:rPr lang="en-GB" altLang="zh-CN" sz="1000" b="1" dirty="0">
                  <a:solidFill>
                    <a:srgbClr val="00A7B7"/>
                  </a:solidFill>
                  <a:latin typeface="微软雅黑" panose="020B0503020204020204" charset="-122"/>
                  <a:ea typeface="微软雅黑" panose="020B0503020204020204" charset="-122"/>
                </a:rPr>
                <a:t>DEL</a:t>
              </a:r>
              <a:r>
                <a:rPr lang="en-GB" altLang="zh-CN" sz="1000" b="1" dirty="0">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key</a:t>
              </a:r>
              <a:r>
                <a:rPr lang="en-GB" altLang="zh-CN" sz="1000" b="1" dirty="0">
                  <a:latin typeface="微软雅黑" panose="020B0503020204020204" charset="-122"/>
                  <a:ea typeface="微软雅黑" panose="020B0503020204020204" charset="-122"/>
                </a:rPr>
                <a:t> </a:t>
              </a:r>
              <a:r>
                <a:rPr lang="en-GB" altLang="zh-CN" sz="1000" b="1" dirty="0">
                  <a:solidFill>
                    <a:srgbClr val="FFB352"/>
                  </a:solidFill>
                  <a:latin typeface="微软雅黑" panose="020B0503020204020204" charset="-122"/>
                  <a:ea typeface="微软雅黑" panose="020B0503020204020204" charset="-122"/>
                </a:rPr>
                <a:t>[key ...] </a:t>
              </a:r>
              <a:r>
                <a:rPr lang="zh-CN" altLang="en-US" sz="1000" b="1" dirty="0">
                  <a:latin typeface="微软雅黑" panose="020B0503020204020204" charset="-122"/>
                  <a:ea typeface="微软雅黑" panose="020B0503020204020204" charset="-122"/>
                </a:rPr>
                <a:t>可以删除一个或多个键，返回值是删除的键的个数</a:t>
              </a:r>
              <a:endParaRPr lang="en-US" altLang="zh-CN" sz="100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000" b="1" dirty="0">
                  <a:solidFill>
                    <a:srgbClr val="00A7B7"/>
                  </a:solidFill>
                  <a:latin typeface="微软雅黑" panose="020B0503020204020204" charset="-122"/>
                  <a:ea typeface="微软雅黑" panose="020B0503020204020204" charset="-122"/>
                </a:rPr>
                <a:t>DEL</a:t>
              </a:r>
              <a:r>
                <a:rPr lang="en-GB" altLang="zh-CN" sz="1000" b="1" dirty="0">
                  <a:solidFill>
                    <a:schemeClr val="accent6"/>
                  </a:solidFill>
                  <a:latin typeface="微软雅黑" panose="020B0503020204020204" charset="-122"/>
                  <a:ea typeface="微软雅黑" panose="020B0503020204020204" charset="-122"/>
                </a:rPr>
                <a:t> </a:t>
              </a:r>
              <a:r>
                <a:rPr lang="en-GB" altLang="zh-CN" sz="1000" b="1" dirty="0">
                  <a:solidFill>
                    <a:schemeClr val="accent2"/>
                  </a:solidFill>
                  <a:latin typeface="微软雅黑" panose="020B0503020204020204" charset="-122"/>
                  <a:ea typeface="微软雅黑" panose="020B0503020204020204" charset="-122"/>
                </a:rPr>
                <a:t>bar</a:t>
              </a:r>
            </a:p>
            <a:p>
              <a:pPr algn="just"/>
              <a:r>
                <a:rPr lang="en-GB" altLang="zh-CN" sz="1000" b="1" dirty="0">
                  <a:solidFill>
                    <a:srgbClr val="00A7B7"/>
                  </a:solidFill>
                  <a:latin typeface="微软雅黑" panose="020B0503020204020204" charset="-122"/>
                  <a:ea typeface="微软雅黑" panose="020B0503020204020204" charset="-122"/>
                </a:rPr>
                <a:t>DEL</a:t>
              </a:r>
              <a:r>
                <a:rPr lang="zh-CN" altLang="en-US" sz="1000" b="1" dirty="0">
                  <a:latin typeface="微软雅黑" panose="020B0503020204020204" charset="-122"/>
                  <a:ea typeface="微软雅黑" panose="020B0503020204020204" charset="-122"/>
                </a:rPr>
                <a:t>命令的参数不支持通配符，但我们可以结合</a:t>
              </a:r>
              <a:r>
                <a:rPr lang="en-GB" altLang="zh-CN" sz="1000" b="1" dirty="0">
                  <a:solidFill>
                    <a:srgbClr val="6C407D"/>
                  </a:solidFill>
                  <a:latin typeface="微软雅黑" panose="020B0503020204020204" charset="-122"/>
                  <a:ea typeface="微软雅黑" panose="020B0503020204020204" charset="-122"/>
                </a:rPr>
                <a:t>Linux</a:t>
              </a:r>
              <a:r>
                <a:rPr lang="zh-CN" altLang="en-US" sz="1000" b="1" dirty="0">
                  <a:latin typeface="微软雅黑" panose="020B0503020204020204" charset="-122"/>
                  <a:ea typeface="微软雅黑" panose="020B0503020204020204" charset="-122"/>
                </a:rPr>
                <a:t>的管道和</a:t>
              </a:r>
              <a:r>
                <a:rPr lang="en-GB" altLang="zh-CN" sz="1000" b="1" dirty="0" err="1">
                  <a:solidFill>
                    <a:srgbClr val="00A7B7"/>
                  </a:solidFill>
                  <a:latin typeface="微软雅黑" panose="020B0503020204020204" charset="-122"/>
                  <a:ea typeface="微软雅黑" panose="020B0503020204020204" charset="-122"/>
                </a:rPr>
                <a:t>xargs</a:t>
              </a:r>
              <a:r>
                <a:rPr lang="zh-CN" altLang="en-US" sz="1000" b="1" dirty="0">
                  <a:latin typeface="微软雅黑" panose="020B0503020204020204" charset="-122"/>
                  <a:ea typeface="微软雅黑" panose="020B0503020204020204" charset="-122"/>
                </a:rPr>
                <a:t>命令自己实现删除所有符合规则的键。比如要删除所有以</a:t>
              </a:r>
              <a:r>
                <a:rPr lang="en-GB" altLang="zh-CN" sz="1000" b="1" dirty="0">
                  <a:solidFill>
                    <a:schemeClr val="accent2"/>
                  </a:solidFill>
                  <a:latin typeface="微软雅黑" panose="020B0503020204020204" charset="-122"/>
                  <a:ea typeface="微软雅黑" panose="020B0503020204020204" charset="-122"/>
                </a:rPr>
                <a:t>user</a:t>
              </a:r>
              <a:r>
                <a:rPr lang="zh-CN" altLang="en-US" sz="1000" b="1" dirty="0">
                  <a:latin typeface="微软雅黑" panose="020B0503020204020204" charset="-122"/>
                  <a:ea typeface="微软雅黑" panose="020B0503020204020204" charset="-122"/>
                </a:rPr>
                <a:t>开头的键，就可以执行</a:t>
              </a:r>
              <a:r>
                <a:rPr lang="en-US" altLang="zh-CN" sz="1000" b="1" dirty="0">
                  <a:latin typeface="微软雅黑" panose="020B0503020204020204" charset="-122"/>
                  <a:ea typeface="微软雅黑" panose="020B0503020204020204" charset="-122"/>
                </a:rPr>
                <a:t>:</a:t>
              </a:r>
            </a:p>
            <a:p>
              <a:pPr algn="just"/>
              <a:r>
                <a:rPr lang="en-US" altLang="zh-CN" sz="1000" b="1" dirty="0">
                  <a:latin typeface="微软雅黑" panose="020B0503020204020204" charset="-122"/>
                  <a:ea typeface="微软雅黑" panose="020B0503020204020204" charset="-122"/>
                </a:rPr>
                <a:t>$ </a:t>
              </a:r>
              <a:r>
                <a:rPr lang="en-US" altLang="zh-CN" sz="1000" b="1" dirty="0" err="1">
                  <a:solidFill>
                    <a:srgbClr val="00A7B7"/>
                  </a:solidFill>
                  <a:latin typeface="微软雅黑" panose="020B0503020204020204" charset="-122"/>
                  <a:ea typeface="微软雅黑" panose="020B0503020204020204" charset="-122"/>
                </a:rPr>
                <a:t>redis</a:t>
              </a:r>
              <a:r>
                <a:rPr lang="en-US" altLang="zh-CN" sz="1000" b="1" dirty="0">
                  <a:solidFill>
                    <a:srgbClr val="00A7B7"/>
                  </a:solidFill>
                  <a:latin typeface="微软雅黑" panose="020B0503020204020204" charset="-122"/>
                  <a:ea typeface="微软雅黑" panose="020B0503020204020204" charset="-122"/>
                </a:rPr>
                <a:t>-cli</a:t>
              </a:r>
              <a:r>
                <a:rPr lang="en-US" altLang="zh-CN" sz="1000" b="1" dirty="0">
                  <a:latin typeface="微软雅黑" panose="020B0503020204020204" charset="-122"/>
                  <a:ea typeface="微软雅黑" panose="020B0503020204020204" charset="-122"/>
                </a:rPr>
                <a:t> </a:t>
              </a:r>
              <a:r>
                <a:rPr lang="en-US" altLang="zh-CN" sz="1000" b="1" dirty="0">
                  <a:solidFill>
                    <a:srgbClr val="00A7B7"/>
                  </a:solidFill>
                  <a:latin typeface="微软雅黑" panose="020B0503020204020204" charset="-122"/>
                  <a:ea typeface="微软雅黑" panose="020B0503020204020204" charset="-122"/>
                </a:rPr>
                <a:t>KEYS</a:t>
              </a:r>
              <a:r>
                <a:rPr lang="en-US" altLang="zh-CN" sz="1000" b="1" dirty="0">
                  <a:latin typeface="微软雅黑" panose="020B0503020204020204" charset="-122"/>
                  <a:ea typeface="微软雅黑" panose="020B0503020204020204" charset="-122"/>
                </a:rPr>
                <a:t> "</a:t>
              </a:r>
              <a:r>
                <a:rPr lang="en-US" altLang="zh-CN" sz="1000" b="1" dirty="0">
                  <a:solidFill>
                    <a:schemeClr val="accent2"/>
                  </a:solidFill>
                  <a:latin typeface="微软雅黑" panose="020B0503020204020204" charset="-122"/>
                  <a:ea typeface="微软雅黑" panose="020B0503020204020204" charset="-122"/>
                </a:rPr>
                <a:t>user</a:t>
              </a:r>
              <a:r>
                <a:rPr lang="en-US" altLang="zh-CN" sz="1000" b="1" dirty="0">
                  <a:latin typeface="微软雅黑" panose="020B0503020204020204" charset="-122"/>
                  <a:ea typeface="微软雅黑" panose="020B0503020204020204" charset="-122"/>
                </a:rPr>
                <a:t>*" | </a:t>
              </a:r>
              <a:r>
                <a:rPr lang="en-US" altLang="zh-CN" sz="1000" b="1" dirty="0" err="1">
                  <a:solidFill>
                    <a:srgbClr val="00A7B7"/>
                  </a:solidFill>
                  <a:latin typeface="微软雅黑" panose="020B0503020204020204" charset="-122"/>
                  <a:ea typeface="微软雅黑" panose="020B0503020204020204" charset="-122"/>
                </a:rPr>
                <a:t>xargs</a:t>
              </a:r>
              <a:r>
                <a:rPr lang="en-US" altLang="zh-CN" sz="1000" b="1" dirty="0">
                  <a:latin typeface="微软雅黑" panose="020B0503020204020204" charset="-122"/>
                  <a:ea typeface="微软雅黑" panose="020B0503020204020204" charset="-122"/>
                </a:rPr>
                <a:t> </a:t>
              </a:r>
              <a:r>
                <a:rPr lang="en-US" altLang="zh-CN" sz="1000" b="1" dirty="0" err="1">
                  <a:solidFill>
                    <a:srgbClr val="00A7B7"/>
                  </a:solidFill>
                  <a:latin typeface="微软雅黑" panose="020B0503020204020204" charset="-122"/>
                  <a:ea typeface="微软雅黑" panose="020B0503020204020204" charset="-122"/>
                </a:rPr>
                <a:t>redis</a:t>
              </a:r>
              <a:r>
                <a:rPr lang="en-US" altLang="zh-CN" sz="1000" b="1" dirty="0">
                  <a:solidFill>
                    <a:srgbClr val="00A7B7"/>
                  </a:solidFill>
                  <a:latin typeface="微软雅黑" panose="020B0503020204020204" charset="-122"/>
                  <a:ea typeface="微软雅黑" panose="020B0503020204020204" charset="-122"/>
                </a:rPr>
                <a:t>-cli</a:t>
              </a:r>
              <a:r>
                <a:rPr lang="en-US" altLang="zh-CN" sz="1000" b="1" dirty="0">
                  <a:latin typeface="微软雅黑" panose="020B0503020204020204" charset="-122"/>
                  <a:ea typeface="微软雅黑" panose="020B0503020204020204" charset="-122"/>
                </a:rPr>
                <a:t> </a:t>
              </a:r>
              <a:r>
                <a:rPr lang="en-US" altLang="zh-CN" sz="1000" b="1" dirty="0">
                  <a:solidFill>
                    <a:srgbClr val="00A7B7"/>
                  </a:solidFill>
                  <a:latin typeface="微软雅黑" panose="020B0503020204020204" charset="-122"/>
                  <a:ea typeface="微软雅黑" panose="020B0503020204020204" charset="-122"/>
                </a:rPr>
                <a:t>DEL</a:t>
              </a:r>
            </a:p>
            <a:p>
              <a:pPr algn="just"/>
              <a:endParaRPr lang="en-US" altLang="zh-CN" sz="1000" b="1" dirty="0">
                <a:latin typeface="微软雅黑" panose="020B0503020204020204" charset="-122"/>
                <a:ea typeface="微软雅黑" panose="020B0503020204020204" charset="-122"/>
              </a:endParaRPr>
            </a:p>
            <a:p>
              <a:pPr algn="just"/>
              <a:r>
                <a:rPr lang="zh-CN" altLang="en-US" sz="1000" b="1" dirty="0">
                  <a:latin typeface="微软雅黑" panose="020B0503020204020204" charset="-122"/>
                  <a:ea typeface="微软雅黑" panose="020B0503020204020204" charset="-122"/>
                </a:rPr>
                <a:t>另外由于</a:t>
              </a:r>
              <a:r>
                <a:rPr lang="en-GB" altLang="zh-CN" sz="1000" b="1" dirty="0">
                  <a:latin typeface="微软雅黑" panose="020B0503020204020204" charset="-122"/>
                  <a:ea typeface="微软雅黑" panose="020B0503020204020204" charset="-122"/>
                </a:rPr>
                <a:t>DEL</a:t>
              </a:r>
              <a:r>
                <a:rPr lang="zh-CN" altLang="en-US" sz="1000" b="1" dirty="0">
                  <a:latin typeface="微软雅黑" panose="020B0503020204020204" charset="-122"/>
                  <a:ea typeface="微软雅黑" panose="020B0503020204020204" charset="-122"/>
                </a:rPr>
                <a:t>命令支持多个键作为参数，所以还可以执行</a:t>
              </a:r>
              <a:endParaRPr lang="en-US" altLang="zh-CN" sz="1000" b="1" dirty="0">
                <a:latin typeface="微软雅黑" panose="020B0503020204020204" charset="-122"/>
                <a:ea typeface="微软雅黑" panose="020B0503020204020204" charset="-122"/>
              </a:endParaRPr>
            </a:p>
            <a:p>
              <a:pPr algn="just"/>
              <a:r>
                <a:rPr lang="en-US" altLang="zh-CN" sz="1000" b="1" dirty="0">
                  <a:latin typeface="微软雅黑" panose="020B0503020204020204" charset="-122"/>
                  <a:ea typeface="微软雅黑" panose="020B0503020204020204" charset="-122"/>
                </a:rPr>
                <a:t>$ </a:t>
              </a:r>
              <a:r>
                <a:rPr lang="en-US" altLang="zh-CN" sz="1000" b="1" dirty="0" err="1">
                  <a:solidFill>
                    <a:srgbClr val="00A7B7"/>
                  </a:solidFill>
                  <a:latin typeface="微软雅黑" panose="020B0503020204020204" charset="-122"/>
                  <a:ea typeface="微软雅黑" panose="020B0503020204020204" charset="-122"/>
                </a:rPr>
                <a:t>redis</a:t>
              </a:r>
              <a:r>
                <a:rPr lang="en-US" altLang="zh-CN" sz="1000" b="1" dirty="0">
                  <a:solidFill>
                    <a:srgbClr val="00A7B7"/>
                  </a:solidFill>
                  <a:latin typeface="微软雅黑" panose="020B0503020204020204" charset="-122"/>
                  <a:ea typeface="微软雅黑" panose="020B0503020204020204" charset="-122"/>
                </a:rPr>
                <a:t>-cli</a:t>
              </a:r>
              <a:r>
                <a:rPr lang="en-US" altLang="zh-CN" sz="1000" b="1" dirty="0">
                  <a:latin typeface="微软雅黑" panose="020B0503020204020204" charset="-122"/>
                  <a:ea typeface="微软雅黑" panose="020B0503020204020204" charset="-122"/>
                </a:rPr>
                <a:t> </a:t>
              </a:r>
              <a:r>
                <a:rPr lang="en-US" altLang="zh-CN" sz="1000" b="1" dirty="0">
                  <a:solidFill>
                    <a:srgbClr val="00A7B7"/>
                  </a:solidFill>
                  <a:latin typeface="微软雅黑" panose="020B0503020204020204" charset="-122"/>
                  <a:ea typeface="微软雅黑" panose="020B0503020204020204" charset="-122"/>
                </a:rPr>
                <a:t>DEL</a:t>
              </a:r>
              <a:r>
                <a:rPr lang="en-US" altLang="zh-CN" sz="1000" b="1" dirty="0">
                  <a:latin typeface="微软雅黑" panose="020B0503020204020204" charset="-122"/>
                  <a:ea typeface="微软雅黑" panose="020B0503020204020204" charset="-122"/>
                </a:rPr>
                <a:t> </a:t>
              </a:r>
              <a:r>
                <a:rPr lang="en-US" altLang="zh-CN" sz="1000" b="1" dirty="0" err="1">
                  <a:solidFill>
                    <a:srgbClr val="00A7B7"/>
                  </a:solidFill>
                  <a:latin typeface="微软雅黑" panose="020B0503020204020204" charset="-122"/>
                  <a:ea typeface="微软雅黑" panose="020B0503020204020204" charset="-122"/>
                </a:rPr>
                <a:t>redis</a:t>
              </a:r>
              <a:r>
                <a:rPr lang="en-US" altLang="zh-CN" sz="1000" b="1" dirty="0">
                  <a:solidFill>
                    <a:srgbClr val="00A7B7"/>
                  </a:solidFill>
                  <a:latin typeface="微软雅黑" panose="020B0503020204020204" charset="-122"/>
                  <a:ea typeface="微软雅黑" panose="020B0503020204020204" charset="-122"/>
                </a:rPr>
                <a:t>-cli</a:t>
              </a:r>
              <a:r>
                <a:rPr lang="en-US" altLang="zh-CN" sz="1000" b="1" dirty="0">
                  <a:latin typeface="微软雅黑" panose="020B0503020204020204" charset="-122"/>
                  <a:ea typeface="微软雅黑" panose="020B0503020204020204" charset="-122"/>
                </a:rPr>
                <a:t> </a:t>
              </a:r>
              <a:r>
                <a:rPr lang="en-US" altLang="zh-CN" sz="1000" b="1" dirty="0">
                  <a:solidFill>
                    <a:srgbClr val="00A7B7"/>
                  </a:solidFill>
                  <a:latin typeface="微软雅黑" panose="020B0503020204020204" charset="-122"/>
                  <a:ea typeface="微软雅黑" panose="020B0503020204020204" charset="-122"/>
                </a:rPr>
                <a:t>KEYS</a:t>
              </a:r>
              <a:r>
                <a:rPr lang="en-US" altLang="zh-CN" sz="1000" b="1" dirty="0">
                  <a:latin typeface="微软雅黑" panose="020B0503020204020204" charset="-122"/>
                  <a:ea typeface="微软雅黑" panose="020B0503020204020204" charset="-122"/>
                </a:rPr>
                <a:t> "</a:t>
              </a:r>
              <a:r>
                <a:rPr lang="en-US" altLang="zh-CN" sz="1000" b="1" dirty="0">
                  <a:solidFill>
                    <a:schemeClr val="accent2"/>
                  </a:solidFill>
                  <a:latin typeface="微软雅黑" panose="020B0503020204020204" charset="-122"/>
                  <a:ea typeface="微软雅黑" panose="020B0503020204020204" charset="-122"/>
                </a:rPr>
                <a:t>user</a:t>
              </a:r>
              <a:r>
                <a:rPr lang="en-US" altLang="zh-CN" sz="1000" b="1" dirty="0">
                  <a:latin typeface="微软雅黑" panose="020B0503020204020204" charset="-122"/>
                  <a:ea typeface="微软雅黑" panose="020B0503020204020204" charset="-122"/>
                </a:rPr>
                <a:t>*" `</a:t>
              </a:r>
            </a:p>
            <a:p>
              <a:pPr algn="just"/>
              <a:r>
                <a:rPr lang="zh-CN" altLang="en-US" sz="1000" b="1" dirty="0">
                  <a:latin typeface="微软雅黑" panose="020B0503020204020204" charset="-122"/>
                  <a:ea typeface="微软雅黑" panose="020B0503020204020204" charset="-122"/>
                </a:rPr>
                <a:t>这样同样的效果，但是性能更好</a:t>
              </a:r>
              <a:endParaRPr lang="en-GB" altLang="zh-CN" sz="1000" b="1" dirty="0">
                <a:latin typeface="微软雅黑" panose="020B0503020204020204" charset="-122"/>
                <a:ea typeface="微软雅黑" panose="020B0503020204020204" charset="-122"/>
              </a:endParaRPr>
            </a:p>
          </p:txBody>
        </p:sp>
      </p:grpSp>
      <p:grpSp>
        <p:nvGrpSpPr>
          <p:cNvPr id="11" name="组合 10"/>
          <p:cNvGrpSpPr/>
          <p:nvPr/>
        </p:nvGrpSpPr>
        <p:grpSpPr>
          <a:xfrm>
            <a:off x="1342326" y="3424498"/>
            <a:ext cx="5985710" cy="821148"/>
            <a:chOff x="1183338" y="3478665"/>
            <a:chExt cx="7980949" cy="1094866"/>
          </a:xfrm>
        </p:grpSpPr>
        <p:sp>
          <p:nvSpPr>
            <p:cNvPr id="12" name="文本框 11"/>
            <p:cNvSpPr txBox="1"/>
            <p:nvPr/>
          </p:nvSpPr>
          <p:spPr>
            <a:xfrm>
              <a:off x="1183338" y="3478665"/>
              <a:ext cx="870790" cy="615553"/>
            </a:xfrm>
            <a:prstGeom prst="rect">
              <a:avLst/>
            </a:prstGeom>
            <a:noFill/>
          </p:spPr>
          <p:txBody>
            <a:bodyPr wrap="square" rtlCol="0">
              <a:spAutoFit/>
            </a:bodyPr>
            <a:lstStyle/>
            <a:p>
              <a:pPr algn="ctr"/>
              <a:r>
                <a:rPr lang="en-US" altLang="zh-CN" sz="2400" b="1" dirty="0">
                  <a:solidFill>
                    <a:srgbClr val="00A7B7"/>
                  </a:solidFill>
                  <a:latin typeface="Impact" panose="020B0806030902050204" pitchFamily="34" charset="0"/>
                </a:rPr>
                <a:t>08</a:t>
              </a:r>
              <a:endParaRPr lang="zh-CN" altLang="en-US" sz="2400" b="1" dirty="0">
                <a:solidFill>
                  <a:srgbClr val="00A7B7"/>
                </a:solidFill>
                <a:latin typeface="Impact" panose="020B0806030902050204" pitchFamily="34" charset="0"/>
              </a:endParaRPr>
            </a:p>
          </p:txBody>
        </p:sp>
        <p:sp>
          <p:nvSpPr>
            <p:cNvPr id="13" name="文本框 12"/>
            <p:cNvSpPr txBox="1"/>
            <p:nvPr/>
          </p:nvSpPr>
          <p:spPr>
            <a:xfrm>
              <a:off x="1840848" y="3617164"/>
              <a:ext cx="2512239" cy="338555"/>
            </a:xfrm>
            <a:prstGeom prst="rect">
              <a:avLst/>
            </a:prstGeom>
            <a:noFill/>
          </p:spPr>
          <p:txBody>
            <a:bodyPr wrap="square" rtlCol="0">
              <a:spAutoFit/>
            </a:bodyPr>
            <a:lstStyle/>
            <a:p>
              <a:r>
                <a:rPr lang="zh-CN" altLang="en-US" sz="1050" b="1" dirty="0">
                  <a:solidFill>
                    <a:srgbClr val="00A7B7"/>
                  </a:solidFill>
                  <a:latin typeface="时尚中黑简体" panose="01010104010101010101" pitchFamily="2" charset="-122"/>
                  <a:ea typeface="时尚中黑简体" panose="01010104010101010101" pitchFamily="2" charset="-122"/>
                </a:rPr>
                <a:t>清空所有数据</a:t>
              </a:r>
            </a:p>
          </p:txBody>
        </p:sp>
        <p:sp>
          <p:nvSpPr>
            <p:cNvPr id="14" name="文本框 13"/>
            <p:cNvSpPr txBox="1"/>
            <p:nvPr/>
          </p:nvSpPr>
          <p:spPr>
            <a:xfrm>
              <a:off x="1438393" y="4040050"/>
              <a:ext cx="7725894" cy="533481"/>
            </a:xfrm>
            <a:prstGeom prst="rect">
              <a:avLst/>
            </a:prstGeom>
            <a:noFill/>
          </p:spPr>
          <p:txBody>
            <a:bodyPr wrap="square" rtlCol="0">
              <a:spAutoFit/>
            </a:bodyPr>
            <a:lstStyle/>
            <a:p>
              <a:pPr algn="just"/>
              <a:r>
                <a:rPr lang="en-US" altLang="zh-CN" sz="1000" b="1" dirty="0">
                  <a:latin typeface="微软雅黑" panose="020B0503020204020204" charset="-122"/>
                  <a:ea typeface="微软雅黑" panose="020B0503020204020204" charset="-122"/>
                </a:rPr>
                <a:t>Redis</a:t>
              </a:r>
              <a:r>
                <a:rPr lang="zh-CN" altLang="en-US" sz="1000" b="1" dirty="0">
                  <a:latin typeface="微软雅黑" panose="020B0503020204020204" charset="-122"/>
                  <a:ea typeface="微软雅黑" panose="020B0503020204020204" charset="-122"/>
                </a:rPr>
                <a:t>数据库之间并不是完全隔离的，比如</a:t>
              </a:r>
              <a:r>
                <a:rPr lang="en-GB" altLang="zh-CN" sz="1000" b="1" dirty="0">
                  <a:solidFill>
                    <a:srgbClr val="00A7B7"/>
                  </a:solidFill>
                  <a:latin typeface="微软雅黑" panose="020B0503020204020204" charset="-122"/>
                  <a:ea typeface="微软雅黑" panose="020B0503020204020204" charset="-122"/>
                </a:rPr>
                <a:t>FLUSHALL</a:t>
              </a:r>
              <a:r>
                <a:rPr lang="zh-CN" altLang="en-US" sz="1000" b="1" dirty="0">
                  <a:latin typeface="微软雅黑" panose="020B0503020204020204" charset="-122"/>
                  <a:ea typeface="微软雅黑" panose="020B0503020204020204" charset="-122"/>
                </a:rPr>
                <a:t>命令可以清空一个</a:t>
              </a:r>
              <a:r>
                <a:rPr lang="en-GB" altLang="zh-CN" sz="1000" b="1" dirty="0">
                  <a:latin typeface="微软雅黑" panose="020B0503020204020204" charset="-122"/>
                  <a:ea typeface="微软雅黑" panose="020B0503020204020204" charset="-122"/>
                </a:rPr>
                <a:t>Redis</a:t>
              </a:r>
              <a:r>
                <a:rPr lang="zh-CN" altLang="en-US" sz="1000" b="1" dirty="0">
                  <a:latin typeface="微软雅黑" panose="020B0503020204020204" charset="-122"/>
                  <a:ea typeface="微软雅黑" panose="020B0503020204020204" charset="-122"/>
                </a:rPr>
                <a:t>实例中所有数据库中</a:t>
              </a:r>
              <a:r>
                <a:rPr lang="zh-CN" altLang="en-US" sz="1000" b="1">
                  <a:latin typeface="微软雅黑" panose="020B0503020204020204" charset="-122"/>
                  <a:ea typeface="微软雅黑" panose="020B0503020204020204" charset="-122"/>
                </a:rPr>
                <a:t>的数据  </a:t>
              </a:r>
              <a:r>
                <a:rPr lang="en-US" altLang="zh-CN" sz="1000" b="1">
                  <a:latin typeface="微软雅黑" panose="020B0503020204020204" charset="-122"/>
                  <a:ea typeface="微软雅黑" panose="020B0503020204020204" charset="-122"/>
                </a:rPr>
                <a:t>flushdb </a:t>
              </a:r>
              <a:r>
                <a:rPr lang="zh-CN" altLang="en-US" sz="1000" b="1">
                  <a:latin typeface="微软雅黑" panose="020B0503020204020204" charset="-122"/>
                  <a:ea typeface="微软雅黑" panose="020B0503020204020204" charset="-122"/>
                </a:rPr>
                <a:t>清空当前数据库所有的键值对</a:t>
              </a:r>
              <a:endParaRPr lang="zh-CN" altLang="en-US" sz="1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2" presetClass="entr" presetSubtype="8" accel="40000" fill="hold" nodeType="afterEffect" p14:presetBounceEnd="40000">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14:bounceEnd="40000">
                                          <p:cBhvr additive="base">
                                            <p:cTn id="11" dur="750" fill="hold"/>
                                            <p:tgtEl>
                                              <p:spTgt spid="84"/>
                                            </p:tgtEl>
                                            <p:attrNameLst>
                                              <p:attrName>ppt_x</p:attrName>
                                            </p:attrNameLst>
                                          </p:cBhvr>
                                          <p:tavLst>
                                            <p:tav tm="0">
                                              <p:val>
                                                <p:strVal val="0-#ppt_w/2"/>
                                              </p:val>
                                            </p:tav>
                                            <p:tav tm="100000">
                                              <p:val>
                                                <p:strVal val="#ppt_x"/>
                                              </p:val>
                                            </p:tav>
                                          </p:tavLst>
                                        </p:anim>
                                        <p:anim calcmode="lin" valueType="num" p14:bounceEnd="40000">
                                          <p:cBhvr additive="base">
                                            <p:cTn id="12" dur="75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accel="40000" fill="hold" nodeType="clickEffect" p14:presetBounceEnd="40000">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14:bounceEnd="40000">
                                          <p:cBhvr additive="base">
                                            <p:cTn id="17" dur="750" fill="hold"/>
                                            <p:tgtEl>
                                              <p:spTgt spid="11"/>
                                            </p:tgtEl>
                                            <p:attrNameLst>
                                              <p:attrName>ppt_x</p:attrName>
                                            </p:attrNameLst>
                                          </p:cBhvr>
                                          <p:tavLst>
                                            <p:tav tm="0">
                                              <p:val>
                                                <p:strVal val="1+#ppt_w/2"/>
                                              </p:val>
                                            </p:tav>
                                            <p:tav tm="100000">
                                              <p:val>
                                                <p:strVal val="#ppt_x"/>
                                              </p:val>
                                            </p:tav>
                                          </p:tavLst>
                                        </p:anim>
                                        <p:anim calcmode="lin" valueType="num" p14:bounceEnd="40000">
                                          <p:cBhvr additive="base">
                                            <p:cTn id="18"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2" presetClass="entr" presetSubtype="8" accel="40000"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cBhvr additive="base">
                                            <p:cTn id="11" dur="750" fill="hold"/>
                                            <p:tgtEl>
                                              <p:spTgt spid="84"/>
                                            </p:tgtEl>
                                            <p:attrNameLst>
                                              <p:attrName>ppt_x</p:attrName>
                                            </p:attrNameLst>
                                          </p:cBhvr>
                                          <p:tavLst>
                                            <p:tav tm="0">
                                              <p:val>
                                                <p:strVal val="0-#ppt_w/2"/>
                                              </p:val>
                                            </p:tav>
                                            <p:tav tm="100000">
                                              <p:val>
                                                <p:strVal val="#ppt_x"/>
                                              </p:val>
                                            </p:tav>
                                          </p:tavLst>
                                        </p:anim>
                                        <p:anim calcmode="lin" valueType="num">
                                          <p:cBhvr additive="base">
                                            <p:cTn id="12" dur="75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accel="4000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750" fill="hold"/>
                                            <p:tgtEl>
                                              <p:spTgt spid="11"/>
                                            </p:tgtEl>
                                            <p:attrNameLst>
                                              <p:attrName>ppt_x</p:attrName>
                                            </p:attrNameLst>
                                          </p:cBhvr>
                                          <p:tavLst>
                                            <p:tav tm="0">
                                              <p:val>
                                                <p:strVal val="1+#ppt_w/2"/>
                                              </p:val>
                                            </p:tav>
                                            <p:tav tm="100000">
                                              <p:val>
                                                <p:strVal val="#ppt_x"/>
                                              </p:val>
                                            </p:tav>
                                          </p:tavLst>
                                        </p:anim>
                                        <p:anim calcmode="lin" valueType="num">
                                          <p:cBhvr additive="base">
                                            <p:cTn id="18"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3"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4"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8" name="组合 7"/>
          <p:cNvGrpSpPr/>
          <p:nvPr/>
        </p:nvGrpSpPr>
        <p:grpSpPr>
          <a:xfrm>
            <a:off x="3707889" y="1438149"/>
            <a:ext cx="1728225" cy="1728000"/>
            <a:chOff x="1827622" y="1343919"/>
            <a:chExt cx="2304000" cy="2304000"/>
          </a:xfrm>
        </p:grpSpPr>
        <p:sp>
          <p:nvSpPr>
            <p:cNvPr id="9" name="椭圆 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0" name="椭圆 9"/>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00A7B7"/>
                  </a:solidFill>
                  <a:latin typeface="微软雅黑" panose="020B0503020204020204" charset="-122"/>
                  <a:ea typeface="微软雅黑" panose="020B0503020204020204" charset="-122"/>
                </a:rPr>
                <a:t>数据类型</a:t>
              </a:r>
            </a:p>
          </p:txBody>
        </p:sp>
      </p:grpSp>
      <p:sp>
        <p:nvSpPr>
          <p:cNvPr id="11"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rPr>
              <a:t>√ </a:t>
            </a:r>
            <a:r>
              <a:rPr lang="zh-CN" altLang="en-US" sz="1000" b="1" kern="0" noProof="0" dirty="0">
                <a:solidFill>
                  <a:srgbClr val="00A7B7"/>
                </a:solidFill>
                <a:latin typeface="微软雅黑" panose="020B0503020204020204" charset="-122"/>
                <a:ea typeface="微软雅黑" panose="020B0503020204020204" charset="-122"/>
              </a:rPr>
              <a:t>字符串</a:t>
            </a:r>
            <a:endPar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endParaRPr>
          </a:p>
        </p:txBody>
      </p:sp>
      <p:sp>
        <p:nvSpPr>
          <p:cNvPr id="12"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rPr>
              <a:t>√</a:t>
            </a:r>
            <a:r>
              <a:rPr lang="zh-CN" altLang="en-US" sz="1000" b="1" kern="0" dirty="0">
                <a:solidFill>
                  <a:srgbClr val="00A7B7"/>
                </a:solidFill>
                <a:latin typeface="微软雅黑" panose="020B0503020204020204" charset="-122"/>
                <a:ea typeface="微软雅黑" panose="020B0503020204020204" charset="-122"/>
              </a:rPr>
              <a:t> 列表</a:t>
            </a:r>
          </a:p>
        </p:txBody>
      </p:sp>
      <p:sp>
        <p:nvSpPr>
          <p:cNvPr id="13" name="TextBox 28"/>
          <p:cNvSpPr txBox="1"/>
          <p:nvPr/>
        </p:nvSpPr>
        <p:spPr>
          <a:xfrm>
            <a:off x="3588552" y="3949364"/>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rPr>
              <a:t>√ </a:t>
            </a:r>
            <a:r>
              <a:rPr lang="zh-CN" altLang="en-US" sz="1000" b="1" kern="0" dirty="0">
                <a:solidFill>
                  <a:srgbClr val="00A7B7"/>
                </a:solidFill>
                <a:latin typeface="微软雅黑" panose="020B0503020204020204" charset="-122"/>
                <a:ea typeface="微软雅黑" panose="020B0503020204020204" charset="-122"/>
              </a:rPr>
              <a:t>哈希类型</a:t>
            </a:r>
          </a:p>
        </p:txBody>
      </p:sp>
      <p:sp>
        <p:nvSpPr>
          <p:cNvPr id="14" name="TextBox 29"/>
          <p:cNvSpPr txBox="1"/>
          <p:nvPr/>
        </p:nvSpPr>
        <p:spPr>
          <a:xfrm>
            <a:off x="4666884" y="3949364"/>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rPr>
              <a:t>√</a:t>
            </a:r>
            <a:r>
              <a:rPr lang="zh-CN" altLang="en-US" sz="1000" b="1" kern="0" dirty="0">
                <a:solidFill>
                  <a:srgbClr val="00A7B7"/>
                </a:solidFill>
                <a:latin typeface="微软雅黑" panose="020B0503020204020204" charset="-122"/>
                <a:ea typeface="微软雅黑" panose="020B0503020204020204" charset="-122"/>
              </a:rPr>
              <a:t> 集合</a:t>
            </a:r>
          </a:p>
        </p:txBody>
      </p:sp>
      <p:sp>
        <p:nvSpPr>
          <p:cNvPr id="15" name="TextBox 28"/>
          <p:cNvSpPr txBox="1"/>
          <p:nvPr/>
        </p:nvSpPr>
        <p:spPr>
          <a:xfrm>
            <a:off x="3588552" y="4351309"/>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rPr>
              <a:t>√ </a:t>
            </a:r>
            <a:r>
              <a:rPr lang="zh-CN" altLang="en-US" sz="1000" b="1" kern="0" noProof="0" dirty="0">
                <a:solidFill>
                  <a:srgbClr val="00A7B7"/>
                </a:solidFill>
                <a:latin typeface="微软雅黑" panose="020B0503020204020204" charset="-122"/>
                <a:ea typeface="微软雅黑" panose="020B0503020204020204" charset="-122"/>
              </a:rPr>
              <a:t>有序集合</a:t>
            </a:r>
            <a:endParaRPr lang="zh-CN" altLang="en-US" sz="1000" b="1" kern="0" dirty="0">
              <a:solidFill>
                <a:srgbClr val="00A7B7"/>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500" fill="hold"/>
                                        <p:tgtEl>
                                          <p:spTgt spid="7"/>
                                        </p:tgtEl>
                                        <p:attrNameLst>
                                          <p:attrName>ppt_w</p:attrName>
                                        </p:attrNameLst>
                                      </p:cBhvr>
                                      <p:tavLst>
                                        <p:tav tm="0">
                                          <p:val>
                                            <p:fltVal val="0"/>
                                          </p:val>
                                        </p:tav>
                                        <p:tav tm="100000">
                                          <p:val>
                                            <p:strVal val="#ppt_w"/>
                                          </p:val>
                                        </p:tav>
                                      </p:tavLst>
                                    </p:anim>
                                    <p:anim calcmode="lin" valueType="num">
                                      <p:cBhvr>
                                        <p:cTn id="12" dur="1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fltVal val="0"/>
                                          </p:val>
                                        </p:tav>
                                        <p:tav tm="100000">
                                          <p:val>
                                            <p:strVal val="#ppt_w"/>
                                          </p:val>
                                        </p:tav>
                                      </p:tavLst>
                                    </p:anim>
                                    <p:anim calcmode="lin" valueType="num">
                                      <p:cBhvr>
                                        <p:cTn id="16" dur="1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500" fill="hold"/>
                                        <p:tgtEl>
                                          <p:spTgt spid="5"/>
                                        </p:tgtEl>
                                        <p:attrNameLst>
                                          <p:attrName>ppt_w</p:attrName>
                                        </p:attrNameLst>
                                      </p:cBhvr>
                                      <p:tavLst>
                                        <p:tav tm="0">
                                          <p:val>
                                            <p:fltVal val="0"/>
                                          </p:val>
                                        </p:tav>
                                        <p:tav tm="100000">
                                          <p:val>
                                            <p:strVal val="#ppt_w"/>
                                          </p:val>
                                        </p:tav>
                                      </p:tavLst>
                                    </p:anim>
                                    <p:anim calcmode="lin" valueType="num">
                                      <p:cBhvr>
                                        <p:cTn id="20" dur="1500" fill="hold"/>
                                        <p:tgtEl>
                                          <p:spTgt spid="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500" fill="hold"/>
                                        <p:tgtEl>
                                          <p:spTgt spid="4"/>
                                        </p:tgtEl>
                                        <p:attrNameLst>
                                          <p:attrName>ppt_w</p:attrName>
                                        </p:attrNameLst>
                                      </p:cBhvr>
                                      <p:tavLst>
                                        <p:tav tm="0">
                                          <p:val>
                                            <p:fltVal val="0"/>
                                          </p:val>
                                        </p:tav>
                                        <p:tav tm="100000">
                                          <p:val>
                                            <p:strVal val="#ppt_w"/>
                                          </p:val>
                                        </p:tav>
                                      </p:tavLst>
                                    </p:anim>
                                    <p:anim calcmode="lin" valueType="num">
                                      <p:cBhvr>
                                        <p:cTn id="24" dur="1500" fill="hold"/>
                                        <p:tgtEl>
                                          <p:spTgt spid="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3"/>
                                        </p:tgtEl>
                                        <p:attrNameLst>
                                          <p:attrName>style.visibility</p:attrName>
                                        </p:attrNameLst>
                                      </p:cBhvr>
                                      <p:to>
                                        <p:strVal val="visible"/>
                                      </p:to>
                                    </p:set>
                                    <p:anim calcmode="lin" valueType="num">
                                      <p:cBhvr>
                                        <p:cTn id="27" dur="1500" fill="hold"/>
                                        <p:tgtEl>
                                          <p:spTgt spid="3"/>
                                        </p:tgtEl>
                                        <p:attrNameLst>
                                          <p:attrName>ppt_w</p:attrName>
                                        </p:attrNameLst>
                                      </p:cBhvr>
                                      <p:tavLst>
                                        <p:tav tm="0">
                                          <p:val>
                                            <p:fltVal val="0"/>
                                          </p:val>
                                        </p:tav>
                                        <p:tav tm="100000">
                                          <p:val>
                                            <p:strVal val="#ppt_w"/>
                                          </p:val>
                                        </p:tav>
                                      </p:tavLst>
                                    </p:anim>
                                    <p:anim calcmode="lin" valueType="num">
                                      <p:cBhvr>
                                        <p:cTn id="28" dur="1500" fill="hold"/>
                                        <p:tgtEl>
                                          <p:spTgt spid="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p:cTn id="31" dur="1500" fill="hold"/>
                                        <p:tgtEl>
                                          <p:spTgt spid="2"/>
                                        </p:tgtEl>
                                        <p:attrNameLst>
                                          <p:attrName>ppt_w</p:attrName>
                                        </p:attrNameLst>
                                      </p:cBhvr>
                                      <p:tavLst>
                                        <p:tav tm="0">
                                          <p:val>
                                            <p:fltVal val="0"/>
                                          </p:val>
                                        </p:tav>
                                        <p:tav tm="100000">
                                          <p:val>
                                            <p:strVal val="#ppt_w"/>
                                          </p:val>
                                        </p:tav>
                                      </p:tavLst>
                                    </p:anim>
                                    <p:anim calcmode="lin" valueType="num">
                                      <p:cBhvr>
                                        <p:cTn id="32" dur="1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40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1" grpId="0"/>
      <p:bldP spid="12"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字符串类型</a:t>
            </a:r>
            <a:r>
              <a:rPr lang="en-US" altLang="zh-CN" sz="1800" b="1" dirty="0">
                <a:solidFill>
                  <a:srgbClr val="6C407D"/>
                </a:solidFill>
                <a:latin typeface="微软雅黑" panose="020B0503020204020204" charset="-122"/>
                <a:ea typeface="微软雅黑" panose="020B0503020204020204" charset="-122"/>
              </a:rPr>
              <a:t>-string</a:t>
            </a:r>
            <a:endParaRPr lang="zh-CN" altLang="en-US" sz="1800" b="1" dirty="0">
              <a:solidFill>
                <a:srgbClr val="6C407D"/>
              </a:solidFill>
              <a:latin typeface="微软雅黑" panose="020B0503020204020204" charset="-122"/>
              <a:ea typeface="微软雅黑" panose="020B0503020204020204" charset="-122"/>
            </a:endParaRPr>
          </a:p>
        </p:txBody>
      </p:sp>
      <p:grpSp>
        <p:nvGrpSpPr>
          <p:cNvPr id="5" name="组合 4"/>
          <p:cNvGrpSpPr/>
          <p:nvPr/>
        </p:nvGrpSpPr>
        <p:grpSpPr>
          <a:xfrm>
            <a:off x="1941422" y="1192751"/>
            <a:ext cx="5261156" cy="2891433"/>
            <a:chOff x="2402680" y="2725738"/>
            <a:chExt cx="2657475" cy="1460501"/>
          </a:xfrm>
          <a:solidFill>
            <a:schemeClr val="bg1">
              <a:lumMod val="85000"/>
              <a:alpha val="15000"/>
            </a:schemeClr>
          </a:solidFill>
        </p:grpSpPr>
        <p:sp>
          <p:nvSpPr>
            <p:cNvPr id="6" name="Freeform 20"/>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 name="Freeform 21"/>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0" name="Freeform 24"/>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1" name="Freeform 25"/>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3" name="Freeform 27"/>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4" name="Freeform 28"/>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5" name="Freeform 29"/>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6" name="Freeform 30"/>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7" name="Freeform 31"/>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8" name="Freeform 32"/>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0" name="Freeform 34"/>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1" name="Freeform 35"/>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36"/>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3" name="Freeform 37"/>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4" name="Freeform 38"/>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5" name="Freeform 39"/>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6" name="Freeform 40"/>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7" name="Freeform 41"/>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8" name="Freeform 42"/>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9" name="Freeform 43"/>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0" name="Freeform 44"/>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1" name="Freeform 45"/>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2" name="Freeform 46"/>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3" name="Freeform 47"/>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4" name="Freeform 48"/>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5" name="Freeform 49"/>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6" name="Freeform 50"/>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7" name="Freeform 51"/>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8" name="Freeform 52"/>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9" name="Freeform 53"/>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0" name="Freeform 54"/>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1" name="Freeform 55"/>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2" name="Freeform 56"/>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3" name="Freeform 57"/>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4" name="Freeform 58"/>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5" name="Freeform 59"/>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6" name="Freeform 60"/>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7" name="Freeform 62"/>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8" name="Freeform 63"/>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9" name="Freeform 64"/>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0" name="Freeform 65"/>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1" name="Freeform 66"/>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nvGrpSpPr>
          <p:cNvPr id="146" name="组合 145"/>
          <p:cNvGrpSpPr/>
          <p:nvPr/>
        </p:nvGrpSpPr>
        <p:grpSpPr>
          <a:xfrm>
            <a:off x="865949" y="1393894"/>
            <a:ext cx="7333531" cy="3291668"/>
            <a:chOff x="2828270" y="1941284"/>
            <a:chExt cx="9778042" cy="4388883"/>
          </a:xfrm>
        </p:grpSpPr>
        <p:sp>
          <p:nvSpPr>
            <p:cNvPr id="147" name="文本框 146"/>
            <p:cNvSpPr txBox="1"/>
            <p:nvPr/>
          </p:nvSpPr>
          <p:spPr>
            <a:xfrm>
              <a:off x="2828270" y="1941284"/>
              <a:ext cx="9778042" cy="697625"/>
            </a:xfrm>
            <a:prstGeom prst="rect">
              <a:avLst/>
            </a:prstGeom>
            <a:noFill/>
          </p:spPr>
          <p:txBody>
            <a:bodyPr wrap="square" rtlCol="0">
              <a:spAutoFit/>
            </a:bodyPr>
            <a:lstStyle/>
            <a:p>
              <a:r>
                <a:rPr lang="zh-CN" altLang="en-US" sz="1400" b="1" dirty="0">
                  <a:solidFill>
                    <a:srgbClr val="01ACBE"/>
                  </a:solidFill>
                  <a:latin typeface="时尚中黑简体" panose="01010104010101010101" pitchFamily="2" charset="-122"/>
                  <a:ea typeface="时尚中黑简体" panose="01010104010101010101" pitchFamily="2" charset="-122"/>
                </a:rPr>
                <a:t>字符串是</a:t>
              </a:r>
              <a:r>
                <a:rPr lang="en-GB" altLang="zh-CN" sz="1400" b="1" dirty="0">
                  <a:solidFill>
                    <a:srgbClr val="01ACBE"/>
                  </a:solidFill>
                  <a:latin typeface="时尚中黑简体" panose="01010104010101010101" pitchFamily="2" charset="-122"/>
                  <a:ea typeface="时尚中黑简体" panose="01010104010101010101" pitchFamily="2" charset="-122"/>
                </a:rPr>
                <a:t>Redis</a:t>
              </a:r>
              <a:r>
                <a:rPr lang="zh-CN" altLang="en-US" sz="1400" b="1" dirty="0">
                  <a:solidFill>
                    <a:srgbClr val="01ACBE"/>
                  </a:solidFill>
                  <a:latin typeface="时尚中黑简体" panose="01010104010101010101" pitchFamily="2" charset="-122"/>
                  <a:ea typeface="时尚中黑简体" panose="01010104010101010101" pitchFamily="2" charset="-122"/>
                </a:rPr>
                <a:t>的基本数据类型，使用</a:t>
              </a:r>
              <a:r>
                <a:rPr lang="en-GB" altLang="zh-CN" sz="1400" b="1" dirty="0">
                  <a:solidFill>
                    <a:srgbClr val="01ACBE"/>
                  </a:solidFill>
                  <a:latin typeface="时尚中黑简体" panose="01010104010101010101" pitchFamily="2" charset="-122"/>
                  <a:ea typeface="时尚中黑简体" panose="01010104010101010101" pitchFamily="2" charset="-122"/>
                </a:rPr>
                <a:t>SET</a:t>
              </a:r>
              <a:r>
                <a:rPr lang="zh-CN" altLang="en-US" sz="1400" b="1" dirty="0">
                  <a:solidFill>
                    <a:srgbClr val="01ACBE"/>
                  </a:solidFill>
                  <a:latin typeface="时尚中黑简体" panose="01010104010101010101" pitchFamily="2" charset="-122"/>
                  <a:ea typeface="时尚中黑简体" panose="01010104010101010101" pitchFamily="2" charset="-122"/>
                </a:rPr>
                <a:t>生成的键值对，其</a:t>
              </a:r>
              <a:r>
                <a:rPr lang="en-GB" altLang="zh-CN" sz="1400" b="1" dirty="0">
                  <a:solidFill>
                    <a:srgbClr val="01ACBE"/>
                  </a:solidFill>
                  <a:latin typeface="时尚中黑简体" panose="01010104010101010101" pitchFamily="2" charset="-122"/>
                  <a:ea typeface="时尚中黑简体" panose="01010104010101010101" pitchFamily="2" charset="-122"/>
                </a:rPr>
                <a:t>value</a:t>
              </a:r>
              <a:r>
                <a:rPr lang="zh-CN" altLang="en-US" sz="1400" b="1" dirty="0">
                  <a:solidFill>
                    <a:srgbClr val="01ACBE"/>
                  </a:solidFill>
                  <a:latin typeface="时尚中黑简体" panose="01010104010101010101" pitchFamily="2" charset="-122"/>
                  <a:ea typeface="时尚中黑简体" panose="01010104010101010101" pitchFamily="2" charset="-122"/>
                </a:rPr>
                <a:t>就是字符串类型</a:t>
              </a:r>
              <a:r>
                <a:rPr lang="en-US" altLang="zh-CN" sz="1400" b="1" dirty="0">
                  <a:solidFill>
                    <a:srgbClr val="01ACBE"/>
                  </a:solidFill>
                  <a:latin typeface="时尚中黑简体" panose="01010104010101010101" pitchFamily="2" charset="-122"/>
                  <a:ea typeface="时尚中黑简体" panose="01010104010101010101" pitchFamily="2" charset="-122"/>
                </a:rPr>
                <a:t>.</a:t>
              </a:r>
              <a:r>
                <a:rPr lang="zh-CN" altLang="en-US" sz="1400" b="1" dirty="0">
                  <a:solidFill>
                    <a:srgbClr val="01ACBE"/>
                  </a:solidFill>
                  <a:latin typeface="时尚中黑简体" panose="01010104010101010101" pitchFamily="2" charset="-122"/>
                  <a:ea typeface="时尚中黑简体" panose="01010104010101010101" pitchFamily="2" charset="-122"/>
                </a:rPr>
                <a:t>。字符串类型可以存储任何形式的字符串</a:t>
              </a:r>
            </a:p>
          </p:txBody>
        </p:sp>
        <p:sp>
          <p:nvSpPr>
            <p:cNvPr id="148" name="文本框 147"/>
            <p:cNvSpPr txBox="1"/>
            <p:nvPr/>
          </p:nvSpPr>
          <p:spPr>
            <a:xfrm>
              <a:off x="4816841" y="2975409"/>
              <a:ext cx="4384518" cy="3354758"/>
            </a:xfrm>
            <a:prstGeom prst="rect">
              <a:avLst/>
            </a:prstGeom>
            <a:noFill/>
          </p:spPr>
          <p:txBody>
            <a:bodyPr wrap="square" rtlCol="0">
              <a:spAutoFit/>
            </a:bodyPr>
            <a:lstStyle/>
            <a:p>
              <a:pPr marL="171450" indent="-171450" algn="just">
                <a:buFont typeface="Wingdings" panose="05000000000000000000" pitchFamily="2" charset="2"/>
                <a:buChar char="Ø"/>
              </a:pPr>
              <a:r>
                <a:rPr lang="en-GB" altLang="zh-CN" sz="1050" b="1" dirty="0">
                  <a:solidFill>
                    <a:srgbClr val="00A7B7"/>
                  </a:solidFill>
                  <a:latin typeface="微软雅黑" panose="020B0503020204020204" charset="-122"/>
                  <a:ea typeface="微软雅黑" panose="020B0503020204020204" charset="-122"/>
                </a:rPr>
                <a:t>SET</a:t>
              </a:r>
              <a:r>
                <a:rPr lang="en-GB" altLang="zh-CN" sz="1050" b="1" dirty="0">
                  <a:latin typeface="微软雅黑" panose="020B0503020204020204" charset="-122"/>
                  <a:ea typeface="微软雅黑" panose="020B0503020204020204" charset="-122"/>
                </a:rPr>
                <a:t> </a:t>
              </a:r>
              <a:r>
                <a:rPr lang="en-GB" altLang="zh-CN" sz="1050" b="1" dirty="0">
                  <a:solidFill>
                    <a:schemeClr val="accent2"/>
                  </a:solidFill>
                  <a:latin typeface="微软雅黑" panose="020B0503020204020204" charset="-122"/>
                  <a:ea typeface="微软雅黑" panose="020B0503020204020204" charset="-122"/>
                </a:rPr>
                <a:t>num</a:t>
              </a:r>
              <a:r>
                <a:rPr lang="en-GB" altLang="zh-CN" sz="1050" b="1" dirty="0">
                  <a:latin typeface="微软雅黑" panose="020B0503020204020204" charset="-122"/>
                  <a:ea typeface="微软雅黑" panose="020B0503020204020204" charset="-122"/>
                </a:rPr>
                <a:t> </a:t>
              </a:r>
              <a:r>
                <a:rPr lang="en-GB" altLang="zh-CN" sz="1050" b="1" dirty="0">
                  <a:solidFill>
                    <a:schemeClr val="accent6"/>
                  </a:solidFill>
                  <a:latin typeface="微软雅黑" panose="020B0503020204020204" charset="-122"/>
                  <a:ea typeface="微软雅黑" panose="020B0503020204020204" charset="-122"/>
                </a:rPr>
                <a:t>1</a:t>
              </a:r>
            </a:p>
            <a:p>
              <a:pPr marL="171450" indent="-171450" algn="just">
                <a:buFont typeface="Wingdings" panose="05000000000000000000" pitchFamily="2" charset="2"/>
                <a:buChar char="Ø"/>
              </a:pPr>
              <a:endParaRPr lang="en-GB" altLang="zh-CN" sz="105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050" b="1" dirty="0">
                  <a:solidFill>
                    <a:srgbClr val="00A6B6"/>
                  </a:solidFill>
                  <a:latin typeface="微软雅黑" panose="020B0503020204020204" charset="-122"/>
                  <a:ea typeface="微软雅黑" panose="020B0503020204020204" charset="-122"/>
                </a:rPr>
                <a:t>APPEND</a:t>
              </a:r>
              <a:r>
                <a:rPr lang="en-GB" altLang="zh-CN" sz="1050" b="1" dirty="0">
                  <a:latin typeface="微软雅黑" panose="020B0503020204020204" charset="-122"/>
                  <a:ea typeface="微软雅黑" panose="020B0503020204020204" charset="-122"/>
                </a:rPr>
                <a:t> </a:t>
              </a:r>
              <a:r>
                <a:rPr lang="en-GB" altLang="zh-CN" sz="1050" b="1" dirty="0">
                  <a:solidFill>
                    <a:schemeClr val="accent2"/>
                  </a:solidFill>
                  <a:latin typeface="微软雅黑" panose="020B0503020204020204" charset="-122"/>
                  <a:ea typeface="微软雅黑" panose="020B0503020204020204" charset="-122"/>
                </a:rPr>
                <a:t>num</a:t>
              </a:r>
              <a:r>
                <a:rPr lang="en-GB" altLang="zh-CN" sz="1050" b="1" dirty="0">
                  <a:latin typeface="微软雅黑" panose="020B0503020204020204" charset="-122"/>
                  <a:ea typeface="微软雅黑" panose="020B0503020204020204" charset="-122"/>
                </a:rPr>
                <a:t> </a:t>
              </a:r>
              <a:r>
                <a:rPr lang="en-GB" altLang="zh-CN" sz="1050" b="1" dirty="0">
                  <a:solidFill>
                    <a:schemeClr val="accent6"/>
                  </a:solidFill>
                  <a:latin typeface="微软雅黑" panose="020B0503020204020204" charset="-122"/>
                  <a:ea typeface="微软雅黑" panose="020B0503020204020204" charset="-122"/>
                </a:rPr>
                <a:t>2</a:t>
              </a:r>
              <a:r>
                <a:rPr lang="en-GB" altLang="zh-CN" sz="1050" b="1" dirty="0">
                  <a:latin typeface="微软雅黑" panose="020B0503020204020204" charset="-122"/>
                  <a:ea typeface="微软雅黑" panose="020B0503020204020204" charset="-122"/>
                </a:rPr>
                <a:t> </a:t>
              </a:r>
              <a:r>
                <a:rPr lang="zh-CN" altLang="en-US" sz="1050" b="1" dirty="0">
                  <a:latin typeface="微软雅黑" panose="020B0503020204020204" charset="-122"/>
                  <a:ea typeface="微软雅黑" panose="020B0503020204020204" charset="-122"/>
                </a:rPr>
                <a:t>  </a:t>
              </a:r>
              <a:r>
                <a:rPr lang="en-GB" altLang="zh-CN" sz="1050" b="1" dirty="0">
                  <a:latin typeface="微软雅黑" panose="020B0503020204020204" charset="-122"/>
                  <a:ea typeface="微软雅黑" panose="020B0503020204020204" charset="-122"/>
                </a:rPr>
                <a:t># </a:t>
              </a:r>
              <a:r>
                <a:rPr lang="zh-CN" altLang="en-US" sz="1050" b="1" dirty="0">
                  <a:latin typeface="微软雅黑" panose="020B0503020204020204" charset="-122"/>
                  <a:ea typeface="微软雅黑" panose="020B0503020204020204" charset="-122"/>
                </a:rPr>
                <a:t>添加字符</a:t>
              </a:r>
              <a:endParaRPr lang="en-US" altLang="zh-CN" sz="105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endParaRPr lang="zh-CN" altLang="en-US" sz="1050" b="1" dirty="0">
                <a:latin typeface="微软雅黑" panose="020B0503020204020204" charset="-122"/>
                <a:ea typeface="微软雅黑" panose="020B0503020204020204" charset="-122"/>
              </a:endParaRPr>
            </a:p>
            <a:p>
              <a:pPr algn="just"/>
              <a:endParaRPr lang="zh-CN" altLang="en-US" sz="1050" b="1" dirty="0">
                <a:latin typeface="微软雅黑" panose="020B0503020204020204" charset="-122"/>
                <a:ea typeface="微软雅黑" panose="020B0503020204020204" charset="-122"/>
              </a:endParaRPr>
            </a:p>
            <a:p>
              <a:pPr algn="just"/>
              <a:r>
                <a:rPr lang="en-US" altLang="zh-CN" sz="1050" b="1" dirty="0">
                  <a:latin typeface="微软雅黑" panose="020B0503020204020204" charset="-122"/>
                  <a:ea typeface="微软雅黑" panose="020B0503020204020204" charset="-122"/>
                </a:rPr>
                <a:t># </a:t>
              </a:r>
              <a:r>
                <a:rPr lang="zh-CN" altLang="en-US" sz="1050" b="1" dirty="0">
                  <a:latin typeface="微软雅黑" panose="020B0503020204020204" charset="-122"/>
                  <a:ea typeface="微软雅黑" panose="020B0503020204020204" charset="-122"/>
                </a:rPr>
                <a:t>如果</a:t>
              </a:r>
              <a:r>
                <a:rPr lang="en-GB" altLang="zh-CN" sz="1050" b="1" dirty="0">
                  <a:solidFill>
                    <a:schemeClr val="accent6"/>
                  </a:solidFill>
                  <a:latin typeface="微软雅黑" panose="020B0503020204020204" charset="-122"/>
                  <a:ea typeface="微软雅黑" panose="020B0503020204020204" charset="-122"/>
                </a:rPr>
                <a:t>value</a:t>
              </a:r>
              <a:r>
                <a:rPr lang="zh-CN" altLang="en-US" sz="1050" b="1" dirty="0">
                  <a:latin typeface="微软雅黑" panose="020B0503020204020204" charset="-122"/>
                  <a:ea typeface="微软雅黑" panose="020B0503020204020204" charset="-122"/>
                </a:rPr>
                <a:t>值是数字，还可以进行加减</a:t>
              </a:r>
            </a:p>
            <a:p>
              <a:pPr marL="171450" indent="-171450" algn="just">
                <a:buFont typeface="Wingdings" panose="05000000000000000000" pitchFamily="2" charset="2"/>
                <a:buChar char="Ø"/>
              </a:pPr>
              <a:r>
                <a:rPr lang="en-GB" altLang="zh-CN" sz="1050" b="1" dirty="0">
                  <a:solidFill>
                    <a:srgbClr val="00A6B6"/>
                  </a:solidFill>
                  <a:latin typeface="微软雅黑" panose="020B0503020204020204" charset="-122"/>
                  <a:ea typeface="微软雅黑" panose="020B0503020204020204" charset="-122"/>
                </a:rPr>
                <a:t>INCR</a:t>
              </a:r>
              <a:r>
                <a:rPr lang="en-GB" altLang="zh-CN" sz="1050" b="1" dirty="0">
                  <a:latin typeface="微软雅黑" panose="020B0503020204020204" charset="-122"/>
                  <a:ea typeface="微软雅黑" panose="020B0503020204020204" charset="-122"/>
                </a:rPr>
                <a:t> </a:t>
              </a:r>
              <a:r>
                <a:rPr lang="en-GB" altLang="zh-CN" sz="1050" b="1" dirty="0">
                  <a:solidFill>
                    <a:schemeClr val="accent2"/>
                  </a:solidFill>
                  <a:latin typeface="微软雅黑" panose="020B0503020204020204" charset="-122"/>
                  <a:ea typeface="微软雅黑" panose="020B0503020204020204" charset="-122"/>
                </a:rPr>
                <a:t>num</a:t>
              </a:r>
              <a:r>
                <a:rPr lang="en-GB" altLang="zh-CN" sz="1050" b="1" dirty="0">
                  <a:latin typeface="微软雅黑" panose="020B0503020204020204" charset="-122"/>
                  <a:ea typeface="微软雅黑" panose="020B0503020204020204" charset="-122"/>
                </a:rPr>
                <a:t> # </a:t>
              </a:r>
              <a:r>
                <a:rPr lang="zh-CN" altLang="en-US" sz="1050" b="1" dirty="0">
                  <a:latin typeface="微软雅黑" panose="020B0503020204020204" charset="-122"/>
                  <a:ea typeface="微软雅黑" panose="020B0503020204020204" charset="-122"/>
                </a:rPr>
                <a:t>加 </a:t>
              </a:r>
              <a:r>
                <a:rPr lang="en-US" altLang="zh-CN" sz="1050" b="1" dirty="0">
                  <a:latin typeface="微软雅黑" panose="020B0503020204020204" charset="-122"/>
                  <a:ea typeface="微软雅黑" panose="020B0503020204020204" charset="-122"/>
                </a:rPr>
                <a:t>1</a:t>
              </a:r>
            </a:p>
            <a:p>
              <a:pPr marL="171450" indent="-171450" algn="just">
                <a:buFont typeface="Wingdings" panose="05000000000000000000" pitchFamily="2" charset="2"/>
                <a:buChar char="Ø"/>
              </a:pPr>
              <a:r>
                <a:rPr lang="en-GB" altLang="zh-CN" sz="1050" b="1" dirty="0">
                  <a:solidFill>
                    <a:srgbClr val="00A7B7"/>
                  </a:solidFill>
                  <a:latin typeface="微软雅黑" panose="020B0503020204020204" charset="-122"/>
                  <a:ea typeface="微软雅黑" panose="020B0503020204020204" charset="-122"/>
                </a:rPr>
                <a:t>DECR</a:t>
              </a:r>
              <a:r>
                <a:rPr lang="en-GB" altLang="zh-CN" sz="1050" b="1" dirty="0">
                  <a:latin typeface="微软雅黑" panose="020B0503020204020204" charset="-122"/>
                  <a:ea typeface="微软雅黑" panose="020B0503020204020204" charset="-122"/>
                </a:rPr>
                <a:t> </a:t>
              </a:r>
              <a:r>
                <a:rPr lang="en-GB" altLang="zh-CN" sz="1050" b="1" dirty="0">
                  <a:solidFill>
                    <a:schemeClr val="accent2"/>
                  </a:solidFill>
                  <a:latin typeface="微软雅黑" panose="020B0503020204020204" charset="-122"/>
                  <a:ea typeface="微软雅黑" panose="020B0503020204020204" charset="-122"/>
                </a:rPr>
                <a:t>num</a:t>
              </a:r>
              <a:r>
                <a:rPr lang="en-GB" altLang="zh-CN" sz="1050" b="1" dirty="0">
                  <a:latin typeface="微软雅黑" panose="020B0503020204020204" charset="-122"/>
                  <a:ea typeface="微软雅黑" panose="020B0503020204020204" charset="-122"/>
                </a:rPr>
                <a:t> # </a:t>
              </a:r>
              <a:r>
                <a:rPr lang="zh-CN" altLang="en-US" sz="1050" b="1" dirty="0">
                  <a:latin typeface="微软雅黑" panose="020B0503020204020204" charset="-122"/>
                  <a:ea typeface="微软雅黑" panose="020B0503020204020204" charset="-122"/>
                </a:rPr>
                <a:t>减 </a:t>
              </a:r>
              <a:r>
                <a:rPr lang="en-US" altLang="zh-CN" sz="1050" b="1" dirty="0">
                  <a:latin typeface="微软雅黑" panose="020B0503020204020204" charset="-122"/>
                  <a:ea typeface="微软雅黑" panose="020B0503020204020204" charset="-122"/>
                </a:rPr>
                <a:t>1</a:t>
              </a:r>
            </a:p>
            <a:p>
              <a:pPr marL="171450" indent="-171450" algn="just">
                <a:buFont typeface="Wingdings" panose="05000000000000000000" pitchFamily="2" charset="2"/>
                <a:buChar char="Ø"/>
              </a:pPr>
              <a:endParaRPr lang="en-US" altLang="zh-CN" sz="1050" b="1" dirty="0">
                <a:latin typeface="微软雅黑" panose="020B0503020204020204" charset="-122"/>
                <a:ea typeface="微软雅黑" panose="020B0503020204020204" charset="-122"/>
              </a:endParaRPr>
            </a:p>
            <a:p>
              <a:pPr algn="just"/>
              <a:endParaRPr lang="en-US" altLang="zh-CN" sz="1050" b="1" dirty="0">
                <a:latin typeface="微软雅黑" panose="020B0503020204020204" charset="-122"/>
                <a:ea typeface="微软雅黑" panose="020B0503020204020204" charset="-122"/>
              </a:endParaRPr>
            </a:p>
            <a:p>
              <a:pPr algn="just"/>
              <a:r>
                <a:rPr lang="en-US" altLang="zh-CN" sz="1050" b="1" dirty="0">
                  <a:latin typeface="微软雅黑" panose="020B0503020204020204" charset="-122"/>
                  <a:ea typeface="微软雅黑" panose="020B0503020204020204" charset="-122"/>
                </a:rPr>
                <a:t># + </a:t>
              </a:r>
              <a:r>
                <a:rPr lang="zh-CN" altLang="en-US" sz="1050" b="1" dirty="0">
                  <a:latin typeface="微软雅黑" panose="020B0503020204020204" charset="-122"/>
                  <a:ea typeface="微软雅黑" panose="020B0503020204020204" charset="-122"/>
                </a:rPr>
                <a:t>整数</a:t>
              </a:r>
            </a:p>
            <a:p>
              <a:pPr marL="171450" indent="-171450" algn="just">
                <a:buFont typeface="Wingdings" panose="05000000000000000000" pitchFamily="2" charset="2"/>
                <a:buChar char="Ø"/>
              </a:pPr>
              <a:r>
                <a:rPr lang="en-GB" altLang="zh-CN" sz="1050" b="1" dirty="0">
                  <a:solidFill>
                    <a:srgbClr val="00A7B7"/>
                  </a:solidFill>
                  <a:latin typeface="微软雅黑" panose="020B0503020204020204" charset="-122"/>
                  <a:ea typeface="微软雅黑" panose="020B0503020204020204" charset="-122"/>
                </a:rPr>
                <a:t>INCRBY</a:t>
              </a:r>
              <a:r>
                <a:rPr lang="en-GB" altLang="zh-CN" sz="1050" b="1" dirty="0">
                  <a:latin typeface="微软雅黑" panose="020B0503020204020204" charset="-122"/>
                  <a:ea typeface="微软雅黑" panose="020B0503020204020204" charset="-122"/>
                </a:rPr>
                <a:t> </a:t>
              </a:r>
              <a:r>
                <a:rPr lang="en-GB" altLang="zh-CN" sz="1050" b="1" dirty="0">
                  <a:solidFill>
                    <a:schemeClr val="accent2"/>
                  </a:solidFill>
                  <a:latin typeface="微软雅黑" panose="020B0503020204020204" charset="-122"/>
                  <a:ea typeface="微软雅黑" panose="020B0503020204020204" charset="-122"/>
                </a:rPr>
                <a:t>num</a:t>
              </a:r>
              <a:r>
                <a:rPr lang="en-GB" altLang="zh-CN" sz="1050" b="1" dirty="0">
                  <a:latin typeface="微软雅黑" panose="020B0503020204020204" charset="-122"/>
                  <a:ea typeface="微软雅黑" panose="020B0503020204020204" charset="-122"/>
                </a:rPr>
                <a:t> </a:t>
              </a:r>
              <a:r>
                <a:rPr lang="en-GB" altLang="zh-CN" sz="1050" b="1" dirty="0">
                  <a:solidFill>
                    <a:schemeClr val="accent6"/>
                  </a:solidFill>
                  <a:latin typeface="微软雅黑" panose="020B0503020204020204" charset="-122"/>
                  <a:ea typeface="微软雅黑" panose="020B0503020204020204" charset="-122"/>
                </a:rPr>
                <a:t>10</a:t>
              </a:r>
            </a:p>
            <a:p>
              <a:pPr algn="just"/>
              <a:endParaRPr lang="en-GB" altLang="zh-CN" sz="1050" b="1" dirty="0">
                <a:latin typeface="微软雅黑" panose="020B0503020204020204" charset="-122"/>
                <a:ea typeface="微软雅黑" panose="020B0503020204020204" charset="-122"/>
              </a:endParaRPr>
            </a:p>
            <a:p>
              <a:pPr algn="just"/>
              <a:r>
                <a:rPr lang="en-GB" altLang="zh-CN" sz="1050" b="1" dirty="0">
                  <a:latin typeface="微软雅黑" panose="020B0503020204020204" charset="-122"/>
                  <a:ea typeface="微软雅黑" panose="020B0503020204020204" charset="-122"/>
                </a:rPr>
                <a:t># - </a:t>
              </a:r>
              <a:r>
                <a:rPr lang="zh-CN" altLang="en-US" sz="1050" b="1" dirty="0">
                  <a:latin typeface="微软雅黑" panose="020B0503020204020204" charset="-122"/>
                  <a:ea typeface="微软雅黑" panose="020B0503020204020204" charset="-122"/>
                </a:rPr>
                <a:t>整数</a:t>
              </a:r>
            </a:p>
            <a:p>
              <a:pPr marL="171450" indent="-171450" algn="just">
                <a:buFont typeface="Wingdings" panose="05000000000000000000" pitchFamily="2" charset="2"/>
                <a:buChar char="Ø"/>
              </a:pPr>
              <a:r>
                <a:rPr lang="en-GB" altLang="zh-CN" sz="1050" b="1" dirty="0">
                  <a:solidFill>
                    <a:srgbClr val="00A7B7"/>
                  </a:solidFill>
                  <a:latin typeface="微软雅黑" panose="020B0503020204020204" charset="-122"/>
                  <a:ea typeface="微软雅黑" panose="020B0503020204020204" charset="-122"/>
                </a:rPr>
                <a:t>DECRBY</a:t>
              </a:r>
              <a:r>
                <a:rPr lang="en-GB" altLang="zh-CN" sz="1050" b="1" dirty="0">
                  <a:latin typeface="微软雅黑" panose="020B0503020204020204" charset="-122"/>
                  <a:ea typeface="微软雅黑" panose="020B0503020204020204" charset="-122"/>
                </a:rPr>
                <a:t> </a:t>
              </a:r>
              <a:r>
                <a:rPr lang="en-GB" altLang="zh-CN" sz="1050" b="1" dirty="0">
                  <a:solidFill>
                    <a:schemeClr val="accent2"/>
                  </a:solidFill>
                  <a:latin typeface="微软雅黑" panose="020B0503020204020204" charset="-122"/>
                  <a:ea typeface="微软雅黑" panose="020B0503020204020204" charset="-122"/>
                </a:rPr>
                <a:t>num</a:t>
              </a:r>
              <a:r>
                <a:rPr lang="en-GB" altLang="zh-CN" sz="1050" b="1" dirty="0">
                  <a:latin typeface="微软雅黑" panose="020B0503020204020204" charset="-122"/>
                  <a:ea typeface="微软雅黑" panose="020B0503020204020204" charset="-122"/>
                </a:rPr>
                <a:t> </a:t>
              </a:r>
              <a:r>
                <a:rPr lang="en-GB" altLang="zh-CN" sz="1050" b="1" dirty="0">
                  <a:solidFill>
                    <a:schemeClr val="accent6"/>
                  </a:solidFill>
                  <a:latin typeface="微软雅黑" panose="020B0503020204020204" charset="-122"/>
                  <a:ea typeface="微软雅黑" panose="020B0503020204020204" charset="-122"/>
                </a:rPr>
                <a:t>5</a:t>
              </a: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4" presetClass="entr" presetSubtype="5" fill="hold"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randombar(vertical)">
                                      <p:cBhvr>
                                        <p:cTn id="1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列表</a:t>
            </a:r>
            <a:r>
              <a:rPr lang="en-US" altLang="zh-CN" sz="1800" b="1" dirty="0">
                <a:solidFill>
                  <a:srgbClr val="6C407D"/>
                </a:solidFill>
                <a:latin typeface="微软雅黑" panose="020B0503020204020204" charset="-122"/>
                <a:ea typeface="微软雅黑" panose="020B0503020204020204" charset="-122"/>
              </a:rPr>
              <a:t>-list</a:t>
            </a:r>
            <a:endParaRPr lang="zh-CN" altLang="en-US" sz="1800" b="1" dirty="0">
              <a:solidFill>
                <a:srgbClr val="6C407D"/>
              </a:solidFill>
              <a:latin typeface="微软雅黑" panose="020B0503020204020204" charset="-122"/>
              <a:ea typeface="微软雅黑" panose="020B0503020204020204" charset="-122"/>
            </a:endParaRPr>
          </a:p>
        </p:txBody>
      </p:sp>
      <p:grpSp>
        <p:nvGrpSpPr>
          <p:cNvPr id="5" name="组合 4"/>
          <p:cNvGrpSpPr/>
          <p:nvPr/>
        </p:nvGrpSpPr>
        <p:grpSpPr>
          <a:xfrm>
            <a:off x="690674" y="839907"/>
            <a:ext cx="7314537" cy="3868484"/>
            <a:chOff x="2402680" y="2725738"/>
            <a:chExt cx="2657475" cy="1460501"/>
          </a:xfrm>
          <a:solidFill>
            <a:schemeClr val="bg1">
              <a:lumMod val="85000"/>
              <a:alpha val="15000"/>
            </a:schemeClr>
          </a:solidFill>
        </p:grpSpPr>
        <p:sp>
          <p:nvSpPr>
            <p:cNvPr id="6" name="Freeform 20"/>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 name="Freeform 21"/>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0" name="Freeform 24"/>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1" name="Freeform 25"/>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3" name="Freeform 27"/>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4" name="Freeform 28"/>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5" name="Freeform 29"/>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6" name="Freeform 30"/>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7" name="Freeform 31"/>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8" name="Freeform 32"/>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0" name="Freeform 34"/>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1" name="Freeform 35"/>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36"/>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3" name="Freeform 37"/>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4" name="Freeform 38"/>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5" name="Freeform 39"/>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6" name="Freeform 40"/>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7" name="Freeform 41"/>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8" name="Freeform 42"/>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9" name="Freeform 43"/>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0" name="Freeform 44"/>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1" name="Freeform 45"/>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2" name="Freeform 46"/>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3" name="Freeform 47"/>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4" name="Freeform 48"/>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5" name="Freeform 49"/>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6" name="Freeform 50"/>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7" name="Freeform 51"/>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8" name="Freeform 52"/>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9" name="Freeform 53"/>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0" name="Freeform 54"/>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1" name="Freeform 55"/>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2" name="Freeform 56"/>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3" name="Freeform 57"/>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4" name="Freeform 58"/>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5" name="Freeform 59"/>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6" name="Freeform 60"/>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7" name="Freeform 62"/>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8" name="Freeform 63"/>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9" name="Freeform 64"/>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0" name="Freeform 65"/>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1" name="Freeform 66"/>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nvGrpSpPr>
          <p:cNvPr id="54" name="组合 53"/>
          <p:cNvGrpSpPr/>
          <p:nvPr/>
        </p:nvGrpSpPr>
        <p:grpSpPr>
          <a:xfrm>
            <a:off x="4799111" y="2514221"/>
            <a:ext cx="2756383" cy="870603"/>
            <a:chOff x="3771793" y="2004244"/>
            <a:chExt cx="3675178" cy="1160800"/>
          </a:xfrm>
        </p:grpSpPr>
        <p:sp>
          <p:nvSpPr>
            <p:cNvPr id="55" name="文本框 54"/>
            <p:cNvSpPr txBox="1"/>
            <p:nvPr/>
          </p:nvSpPr>
          <p:spPr>
            <a:xfrm>
              <a:off x="3776606" y="2004244"/>
              <a:ext cx="1923123" cy="451404"/>
            </a:xfrm>
            <a:prstGeom prst="rect">
              <a:avLst/>
            </a:prstGeom>
            <a:noFill/>
          </p:spPr>
          <p:txBody>
            <a:bodyPr wrap="square" rtlCol="0">
              <a:spAutoFit/>
            </a:bodyPr>
            <a:lstStyle/>
            <a:p>
              <a:r>
                <a:rPr lang="zh-CN" altLang="en-US" sz="1600" b="1" dirty="0">
                  <a:solidFill>
                    <a:srgbClr val="FFB850"/>
                  </a:solidFill>
                  <a:latin typeface="时尚中黑简体" panose="01010104010101010101" pitchFamily="2" charset="-122"/>
                  <a:ea typeface="时尚中黑简体" panose="01010104010101010101" pitchFamily="2" charset="-122"/>
                </a:rPr>
                <a:t>获取列表片段</a:t>
              </a:r>
            </a:p>
          </p:txBody>
        </p:sp>
        <p:sp>
          <p:nvSpPr>
            <p:cNvPr id="56" name="文本框 55"/>
            <p:cNvSpPr txBox="1"/>
            <p:nvPr/>
          </p:nvSpPr>
          <p:spPr>
            <a:xfrm>
              <a:off x="3771793" y="2364828"/>
              <a:ext cx="3675178" cy="800216"/>
            </a:xfrm>
            <a:prstGeom prst="rect">
              <a:avLst/>
            </a:prstGeom>
            <a:noFill/>
          </p:spPr>
          <p:txBody>
            <a:bodyPr wrap="square" rtlCol="0">
              <a:spAutoFit/>
            </a:bodyPr>
            <a:lstStyle/>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LRANGE</a:t>
              </a:r>
              <a:r>
                <a:rPr lang="en-GB" altLang="zh-CN" sz="1100" b="1" dirty="0">
                  <a:latin typeface="微软雅黑" panose="020B0503020204020204" charset="-122"/>
                  <a:ea typeface="微软雅黑" panose="020B0503020204020204" charset="-122"/>
                </a:rPr>
                <a:t> </a:t>
              </a:r>
              <a:r>
                <a:rPr lang="en-GB" altLang="zh-CN" sz="1100" b="1" dirty="0" err="1">
                  <a:solidFill>
                    <a:schemeClr val="accent2"/>
                  </a:solidFill>
                  <a:latin typeface="微软雅黑" panose="020B0503020204020204" charset="-122"/>
                  <a:ea typeface="微软雅黑" panose="020B0503020204020204" charset="-122"/>
                </a:rPr>
                <a:t>myli</a:t>
              </a:r>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0 5</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LRANGE</a:t>
              </a:r>
              <a:r>
                <a:rPr lang="en-GB" altLang="zh-CN" sz="1100" b="1" dirty="0">
                  <a:latin typeface="微软雅黑" panose="020B0503020204020204" charset="-122"/>
                  <a:ea typeface="微软雅黑" panose="020B0503020204020204" charset="-122"/>
                </a:rPr>
                <a:t> </a:t>
              </a:r>
              <a:r>
                <a:rPr lang="en-GB" altLang="zh-CN" sz="1100" b="1" dirty="0" err="1">
                  <a:solidFill>
                    <a:schemeClr val="accent2"/>
                  </a:solidFill>
                  <a:latin typeface="微软雅黑" panose="020B0503020204020204" charset="-122"/>
                  <a:ea typeface="微软雅黑" panose="020B0503020204020204" charset="-122"/>
                </a:rPr>
                <a:t>myli</a:t>
              </a:r>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0 -1  </a:t>
              </a:r>
            </a:p>
            <a:p>
              <a:pPr algn="just"/>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-1 </a:t>
              </a:r>
              <a:r>
                <a:rPr lang="zh-CN" altLang="en-US" sz="1100" b="1" dirty="0">
                  <a:latin typeface="微软雅黑" panose="020B0503020204020204" charset="-122"/>
                  <a:ea typeface="微软雅黑" panose="020B0503020204020204" charset="-122"/>
                </a:rPr>
                <a:t>表示最后一个</a:t>
              </a:r>
            </a:p>
          </p:txBody>
        </p:sp>
      </p:grpSp>
      <p:grpSp>
        <p:nvGrpSpPr>
          <p:cNvPr id="57" name="组合 56"/>
          <p:cNvGrpSpPr/>
          <p:nvPr/>
        </p:nvGrpSpPr>
        <p:grpSpPr>
          <a:xfrm>
            <a:off x="603050" y="1071987"/>
            <a:ext cx="2783603" cy="1255638"/>
            <a:chOff x="3776606" y="2004244"/>
            <a:chExt cx="3711471" cy="1674181"/>
          </a:xfrm>
        </p:grpSpPr>
        <p:sp>
          <p:nvSpPr>
            <p:cNvPr id="58" name="文本框 57"/>
            <p:cNvSpPr txBox="1"/>
            <p:nvPr/>
          </p:nvSpPr>
          <p:spPr>
            <a:xfrm>
              <a:off x="3776606" y="2004244"/>
              <a:ext cx="1923123" cy="451404"/>
            </a:xfrm>
            <a:prstGeom prst="rect">
              <a:avLst/>
            </a:prstGeom>
            <a:noFill/>
          </p:spPr>
          <p:txBody>
            <a:bodyPr wrap="square" rtlCol="0">
              <a:spAutoFit/>
            </a:bodyPr>
            <a:lstStyle/>
            <a:p>
              <a:r>
                <a:rPr lang="zh-CN" altLang="en-US" sz="1600" b="1" dirty="0">
                  <a:solidFill>
                    <a:srgbClr val="01ACBE"/>
                  </a:solidFill>
                  <a:latin typeface="时尚中黑简体" panose="01010104010101010101" pitchFamily="2" charset="-122"/>
                  <a:ea typeface="时尚中黑简体" panose="01010104010101010101" pitchFamily="2" charset="-122"/>
                </a:rPr>
                <a:t>添加元素</a:t>
              </a:r>
            </a:p>
          </p:txBody>
        </p:sp>
        <p:sp>
          <p:nvSpPr>
            <p:cNvPr id="59" name="文本框 58"/>
            <p:cNvSpPr txBox="1"/>
            <p:nvPr/>
          </p:nvSpPr>
          <p:spPr>
            <a:xfrm>
              <a:off x="3812899" y="2426802"/>
              <a:ext cx="3675178" cy="1251623"/>
            </a:xfrm>
            <a:prstGeom prst="rect">
              <a:avLst/>
            </a:prstGeom>
            <a:noFill/>
          </p:spPr>
          <p:txBody>
            <a:bodyPr wrap="square" rtlCol="0">
              <a:spAutoFit/>
            </a:bodyPr>
            <a:lstStyle/>
            <a:p>
              <a:pPr algn="just"/>
              <a:r>
                <a:rPr lang="en-GB" altLang="zh-CN" sz="1100" b="1" dirty="0">
                  <a:latin typeface="微软雅黑" panose="020B0503020204020204" charset="-122"/>
                  <a:ea typeface="微软雅黑" panose="020B0503020204020204" charset="-122"/>
                </a:rPr>
                <a:t># </a:t>
              </a:r>
              <a:r>
                <a:rPr lang="en-GB" altLang="zh-CN" sz="1100" b="1" dirty="0">
                  <a:solidFill>
                    <a:srgbClr val="00A7B7"/>
                  </a:solidFill>
                  <a:latin typeface="微软雅黑" panose="020B0503020204020204" charset="-122"/>
                  <a:ea typeface="微软雅黑" panose="020B0503020204020204" charset="-122"/>
                </a:rPr>
                <a:t>LPUSH</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左边添加 （栈 先进后出）</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LPUSH</a:t>
              </a:r>
              <a:r>
                <a:rPr lang="en-GB" altLang="zh-CN" sz="1100" b="1" dirty="0">
                  <a:latin typeface="微软雅黑" panose="020B0503020204020204" charset="-122"/>
                  <a:ea typeface="微软雅黑" panose="020B0503020204020204" charset="-122"/>
                </a:rPr>
                <a:t> </a:t>
              </a:r>
              <a:r>
                <a:rPr lang="en-GB" altLang="zh-CN" sz="1100" b="1" dirty="0" err="1">
                  <a:solidFill>
                    <a:schemeClr val="accent2"/>
                  </a:solidFill>
                  <a:latin typeface="微软雅黑" panose="020B0503020204020204" charset="-122"/>
                  <a:ea typeface="微软雅黑" panose="020B0503020204020204" charset="-122"/>
                </a:rPr>
                <a:t>myli</a:t>
              </a:r>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3 4 5</a:t>
              </a:r>
            </a:p>
            <a:p>
              <a:pPr marL="171450" indent="-171450" algn="just">
                <a:buFont typeface="Wingdings" panose="05000000000000000000" pitchFamily="2" charset="2"/>
                <a:buChar char="Ø"/>
              </a:pPr>
              <a:endParaRPr lang="en-GB" altLang="zh-CN" sz="1100" b="1" dirty="0">
                <a:latin typeface="微软雅黑" panose="020B0503020204020204" charset="-122"/>
                <a:ea typeface="微软雅黑" panose="020B0503020204020204" charset="-122"/>
              </a:endParaRPr>
            </a:p>
            <a:p>
              <a:pPr algn="just"/>
              <a:r>
                <a:rPr lang="en-GB" altLang="zh-CN" sz="1100" b="1" dirty="0">
                  <a:latin typeface="微软雅黑" panose="020B0503020204020204" charset="-122"/>
                  <a:ea typeface="微软雅黑" panose="020B0503020204020204" charset="-122"/>
                </a:rPr>
                <a:t># </a:t>
              </a:r>
              <a:r>
                <a:rPr lang="en-GB" altLang="zh-CN" sz="1100" b="1" dirty="0">
                  <a:solidFill>
                    <a:srgbClr val="00A7B7"/>
                  </a:solidFill>
                  <a:latin typeface="微软雅黑" panose="020B0503020204020204" charset="-122"/>
                  <a:ea typeface="微软雅黑" panose="020B0503020204020204" charset="-122"/>
                </a:rPr>
                <a:t>RPUSH</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右边添加 （队列 先进先出）</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RPUSH</a:t>
              </a:r>
              <a:r>
                <a:rPr lang="en-GB" altLang="zh-CN" sz="1100" b="1" dirty="0">
                  <a:latin typeface="微软雅黑" panose="020B0503020204020204" charset="-122"/>
                  <a:ea typeface="微软雅黑" panose="020B0503020204020204" charset="-122"/>
                </a:rPr>
                <a:t> </a:t>
              </a:r>
              <a:r>
                <a:rPr lang="en-GB" altLang="zh-CN" sz="1100" b="1" dirty="0" err="1">
                  <a:solidFill>
                    <a:schemeClr val="accent2"/>
                  </a:solidFill>
                  <a:latin typeface="微软雅黑" panose="020B0503020204020204" charset="-122"/>
                  <a:ea typeface="微软雅黑" panose="020B0503020204020204" charset="-122"/>
                </a:rPr>
                <a:t>myli</a:t>
              </a:r>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2 1</a:t>
              </a:r>
            </a:p>
          </p:txBody>
        </p:sp>
      </p:grpSp>
      <p:grpSp>
        <p:nvGrpSpPr>
          <p:cNvPr id="60" name="组合 59"/>
          <p:cNvGrpSpPr/>
          <p:nvPr/>
        </p:nvGrpSpPr>
        <p:grpSpPr>
          <a:xfrm>
            <a:off x="4806331" y="1053466"/>
            <a:ext cx="1442342" cy="550091"/>
            <a:chOff x="3776606" y="2004244"/>
            <a:chExt cx="1923123" cy="733454"/>
          </a:xfrm>
        </p:grpSpPr>
        <p:sp>
          <p:nvSpPr>
            <p:cNvPr id="61" name="文本框 60"/>
            <p:cNvSpPr txBox="1"/>
            <p:nvPr/>
          </p:nvSpPr>
          <p:spPr>
            <a:xfrm>
              <a:off x="3776606" y="2004244"/>
              <a:ext cx="1923123" cy="451404"/>
            </a:xfrm>
            <a:prstGeom prst="rect">
              <a:avLst/>
            </a:prstGeom>
            <a:noFill/>
          </p:spPr>
          <p:txBody>
            <a:bodyPr wrap="square" rtlCol="0">
              <a:spAutoFit/>
            </a:bodyPr>
            <a:lstStyle/>
            <a:p>
              <a:r>
                <a:rPr lang="zh-CN" altLang="en-US" sz="1600" b="1" dirty="0">
                  <a:solidFill>
                    <a:srgbClr val="E87071"/>
                  </a:solidFill>
                  <a:latin typeface="时尚中黑简体" panose="01010104010101010101" pitchFamily="2" charset="-122"/>
                  <a:ea typeface="时尚中黑简体" panose="01010104010101010101" pitchFamily="2" charset="-122"/>
                </a:rPr>
                <a:t>获取列表长度</a:t>
              </a:r>
            </a:p>
          </p:txBody>
        </p:sp>
        <p:sp>
          <p:nvSpPr>
            <p:cNvPr id="62" name="文本框 61"/>
            <p:cNvSpPr txBox="1"/>
            <p:nvPr/>
          </p:nvSpPr>
          <p:spPr>
            <a:xfrm>
              <a:off x="3776606" y="2388885"/>
              <a:ext cx="1559316" cy="348813"/>
            </a:xfrm>
            <a:prstGeom prst="rect">
              <a:avLst/>
            </a:prstGeom>
            <a:noFill/>
          </p:spPr>
          <p:txBody>
            <a:bodyPr wrap="square" rtlCol="0">
              <a:spAutoFit/>
            </a:bodyPr>
            <a:lstStyle/>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LLEN</a:t>
              </a:r>
              <a:r>
                <a:rPr lang="en-GB" altLang="zh-CN" sz="1100" b="1" dirty="0">
                  <a:latin typeface="微软雅黑" panose="020B0503020204020204" charset="-122"/>
                  <a:ea typeface="微软雅黑" panose="020B0503020204020204" charset="-122"/>
                </a:rPr>
                <a:t> </a:t>
              </a:r>
              <a:r>
                <a:rPr lang="en-GB" altLang="zh-CN" sz="1100" b="1" dirty="0" err="1">
                  <a:solidFill>
                    <a:schemeClr val="accent2"/>
                  </a:solidFill>
                  <a:latin typeface="微软雅黑" panose="020B0503020204020204" charset="-122"/>
                  <a:ea typeface="微软雅黑" panose="020B0503020204020204" charset="-122"/>
                </a:rPr>
                <a:t>myli</a:t>
              </a:r>
              <a:endParaRPr lang="en-GB" altLang="zh-CN" sz="1100" b="1" dirty="0">
                <a:solidFill>
                  <a:schemeClr val="accent2"/>
                </a:solidFill>
                <a:latin typeface="微软雅黑" panose="020B0503020204020204" charset="-122"/>
                <a:ea typeface="微软雅黑" panose="020B0503020204020204" charset="-122"/>
              </a:endParaRPr>
            </a:p>
          </p:txBody>
        </p:sp>
      </p:grpSp>
      <p:grpSp>
        <p:nvGrpSpPr>
          <p:cNvPr id="63" name="组合 62"/>
          <p:cNvGrpSpPr/>
          <p:nvPr/>
        </p:nvGrpSpPr>
        <p:grpSpPr>
          <a:xfrm>
            <a:off x="4803475" y="1802022"/>
            <a:ext cx="2455044" cy="531840"/>
            <a:chOff x="3776606" y="2004244"/>
            <a:chExt cx="3273393" cy="709119"/>
          </a:xfrm>
        </p:grpSpPr>
        <p:sp>
          <p:nvSpPr>
            <p:cNvPr id="64" name="文本框 63"/>
            <p:cNvSpPr txBox="1"/>
            <p:nvPr/>
          </p:nvSpPr>
          <p:spPr>
            <a:xfrm>
              <a:off x="3776606" y="2004244"/>
              <a:ext cx="3273393" cy="451404"/>
            </a:xfrm>
            <a:prstGeom prst="rect">
              <a:avLst/>
            </a:prstGeom>
            <a:noFill/>
          </p:spPr>
          <p:txBody>
            <a:bodyPr wrap="square" rtlCol="0">
              <a:spAutoFit/>
            </a:bodyPr>
            <a:lstStyle/>
            <a:p>
              <a:r>
                <a:rPr lang="zh-CN" altLang="en-US" sz="1600" b="1" dirty="0">
                  <a:solidFill>
                    <a:srgbClr val="663A77"/>
                  </a:solidFill>
                  <a:latin typeface="时尚中黑简体" panose="01010104010101010101" pitchFamily="2" charset="-122"/>
                  <a:ea typeface="时尚中黑简体" panose="01010104010101010101" pitchFamily="2" charset="-122"/>
                </a:rPr>
                <a:t>查看指定位置元素</a:t>
              </a:r>
            </a:p>
          </p:txBody>
        </p:sp>
        <p:sp>
          <p:nvSpPr>
            <p:cNvPr id="65" name="文本框 64"/>
            <p:cNvSpPr txBox="1"/>
            <p:nvPr/>
          </p:nvSpPr>
          <p:spPr>
            <a:xfrm>
              <a:off x="3782539" y="2364550"/>
              <a:ext cx="2781670" cy="348813"/>
            </a:xfrm>
            <a:prstGeom prst="rect">
              <a:avLst/>
            </a:prstGeom>
            <a:noFill/>
          </p:spPr>
          <p:txBody>
            <a:bodyPr wrap="square" rtlCol="0">
              <a:spAutoFit/>
            </a:bodyPr>
            <a:lstStyle/>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LINDEX</a:t>
              </a:r>
              <a:r>
                <a:rPr lang="en-GB" altLang="zh-CN" sz="1100" b="1" dirty="0">
                  <a:latin typeface="微软雅黑" panose="020B0503020204020204" charset="-122"/>
                  <a:ea typeface="微软雅黑" panose="020B0503020204020204" charset="-122"/>
                </a:rPr>
                <a:t> </a:t>
              </a:r>
              <a:r>
                <a:rPr lang="en-GB" altLang="zh-CN" sz="1100" b="1" dirty="0" err="1">
                  <a:solidFill>
                    <a:schemeClr val="accent2"/>
                  </a:solidFill>
                  <a:latin typeface="微软雅黑" panose="020B0503020204020204" charset="-122"/>
                  <a:ea typeface="微软雅黑" panose="020B0503020204020204" charset="-122"/>
                </a:rPr>
                <a:t>myli</a:t>
              </a:r>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3</a:t>
              </a:r>
            </a:p>
          </p:txBody>
        </p:sp>
      </p:grpSp>
      <p:grpSp>
        <p:nvGrpSpPr>
          <p:cNvPr id="66" name="组合 65"/>
          <p:cNvGrpSpPr/>
          <p:nvPr/>
        </p:nvGrpSpPr>
        <p:grpSpPr>
          <a:xfrm>
            <a:off x="683382" y="2993284"/>
            <a:ext cx="6925905" cy="1682023"/>
            <a:chOff x="3812899" y="1887136"/>
            <a:chExt cx="9234542" cy="2242694"/>
          </a:xfrm>
        </p:grpSpPr>
        <p:sp>
          <p:nvSpPr>
            <p:cNvPr id="67" name="文本框 66"/>
            <p:cNvSpPr txBox="1"/>
            <p:nvPr/>
          </p:nvSpPr>
          <p:spPr>
            <a:xfrm>
              <a:off x="3959308" y="1887136"/>
              <a:ext cx="1923123" cy="451405"/>
            </a:xfrm>
            <a:prstGeom prst="rect">
              <a:avLst/>
            </a:prstGeom>
            <a:noFill/>
          </p:spPr>
          <p:txBody>
            <a:bodyPr wrap="square" rtlCol="0">
              <a:spAutoFit/>
            </a:bodyPr>
            <a:lstStyle/>
            <a:p>
              <a:r>
                <a:rPr lang="zh-CN" altLang="en-US" sz="1600" b="1" dirty="0">
                  <a:solidFill>
                    <a:srgbClr val="01ACBE"/>
                  </a:solidFill>
                  <a:latin typeface="时尚中黑简体" panose="01010104010101010101" pitchFamily="2" charset="-122"/>
                  <a:ea typeface="时尚中黑简体" panose="01010104010101010101" pitchFamily="2" charset="-122"/>
                </a:rPr>
                <a:t>弹出元素</a:t>
              </a:r>
            </a:p>
          </p:txBody>
        </p:sp>
        <p:sp>
          <p:nvSpPr>
            <p:cNvPr id="68" name="文本框 67"/>
            <p:cNvSpPr txBox="1"/>
            <p:nvPr/>
          </p:nvSpPr>
          <p:spPr>
            <a:xfrm>
              <a:off x="3812899" y="2426802"/>
              <a:ext cx="9234542" cy="1703028"/>
            </a:xfrm>
            <a:prstGeom prst="rect">
              <a:avLst/>
            </a:prstGeom>
            <a:noFill/>
          </p:spPr>
          <p:txBody>
            <a:bodyPr wrap="square" rtlCol="0">
              <a:spAutoFit/>
            </a:bodyPr>
            <a:lstStyle/>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LPOP</a:t>
              </a:r>
              <a:r>
                <a:rPr lang="en-GB" altLang="zh-CN" sz="1100" b="1" dirty="0">
                  <a:latin typeface="微软雅黑" panose="020B0503020204020204" charset="-122"/>
                  <a:ea typeface="微软雅黑" panose="020B0503020204020204" charset="-122"/>
                </a:rPr>
                <a:t> </a:t>
              </a:r>
              <a:r>
                <a:rPr lang="en-GB" altLang="zh-CN" sz="1100" b="1" dirty="0" err="1">
                  <a:solidFill>
                    <a:schemeClr val="accent2"/>
                  </a:solidFill>
                  <a:latin typeface="微软雅黑" panose="020B0503020204020204" charset="-122"/>
                  <a:ea typeface="微软雅黑" panose="020B0503020204020204" charset="-122"/>
                </a:rPr>
                <a:t>myli</a:t>
              </a:r>
              <a:r>
                <a:rPr lang="en-GB" altLang="zh-CN" sz="1100" b="1" dirty="0">
                  <a:latin typeface="微软雅黑" panose="020B0503020204020204" charset="-122"/>
                  <a:ea typeface="微软雅黑" panose="020B0503020204020204" charset="-122"/>
                </a:rPr>
                <a:t>  # </a:t>
              </a:r>
              <a:r>
                <a:rPr lang="zh-CN" altLang="en-US" sz="1100" b="1" dirty="0">
                  <a:latin typeface="微软雅黑" panose="020B0503020204020204" charset="-122"/>
                  <a:ea typeface="微软雅黑" panose="020B0503020204020204" charset="-122"/>
                </a:rPr>
                <a:t>从左边弹出元素</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RPOP</a:t>
              </a:r>
              <a:r>
                <a:rPr lang="en-GB" altLang="zh-CN" sz="1100" b="1" dirty="0">
                  <a:latin typeface="微软雅黑" panose="020B0503020204020204" charset="-122"/>
                  <a:ea typeface="微软雅黑" panose="020B0503020204020204" charset="-122"/>
                </a:rPr>
                <a:t> </a:t>
              </a:r>
              <a:r>
                <a:rPr lang="en-GB" altLang="zh-CN" sz="1100" b="1" dirty="0" err="1">
                  <a:solidFill>
                    <a:schemeClr val="accent2"/>
                  </a:solidFill>
                  <a:latin typeface="微软雅黑" panose="020B0503020204020204" charset="-122"/>
                  <a:ea typeface="微软雅黑" panose="020B0503020204020204" charset="-122"/>
                </a:rPr>
                <a:t>myli</a:t>
              </a:r>
              <a:r>
                <a:rPr lang="en-GB" altLang="zh-CN" sz="1100" b="1" dirty="0">
                  <a:latin typeface="微软雅黑" panose="020B0503020204020204" charset="-122"/>
                  <a:ea typeface="微软雅黑" panose="020B0503020204020204" charset="-122"/>
                </a:rPr>
                <a:t>  # </a:t>
              </a:r>
              <a:r>
                <a:rPr lang="zh-CN" altLang="en-US" sz="1100" b="1" dirty="0">
                  <a:latin typeface="微软雅黑" panose="020B0503020204020204" charset="-122"/>
                  <a:ea typeface="微软雅黑" panose="020B0503020204020204" charset="-122"/>
                </a:rPr>
                <a:t>从右边弹出元素</a:t>
              </a:r>
            </a:p>
            <a:p>
              <a:pPr algn="just"/>
              <a:endParaRPr lang="zh-CN" altLang="en-US" sz="1100" b="1" dirty="0">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LREM</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latin typeface="微软雅黑" panose="020B0503020204020204" charset="-122"/>
                  <a:ea typeface="微软雅黑" panose="020B0503020204020204" charset="-122"/>
                </a:rPr>
                <a:t> </a:t>
              </a:r>
              <a:r>
                <a:rPr lang="en-GB" altLang="zh-CN" sz="1100" b="1" dirty="0">
                  <a:solidFill>
                    <a:srgbClr val="FF0000"/>
                  </a:solidFill>
                  <a:latin typeface="微软雅黑" panose="020B0503020204020204" charset="-122"/>
                  <a:ea typeface="微软雅黑" panose="020B0503020204020204" charset="-122"/>
                </a:rPr>
                <a:t>count</a:t>
              </a:r>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value</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LREM</a:t>
              </a:r>
              <a:r>
                <a:rPr lang="en-GB" altLang="zh-CN" sz="1100" b="1" dirty="0">
                  <a:latin typeface="微软雅黑" panose="020B0503020204020204" charset="-122"/>
                  <a:ea typeface="微软雅黑" panose="020B0503020204020204" charset="-122"/>
                </a:rPr>
                <a:t> </a:t>
              </a:r>
              <a:r>
                <a:rPr lang="en-GB" altLang="zh-CN" sz="1100" b="1" dirty="0" err="1">
                  <a:solidFill>
                    <a:schemeClr val="accent2"/>
                  </a:solidFill>
                  <a:latin typeface="微软雅黑" panose="020B0503020204020204" charset="-122"/>
                  <a:ea typeface="微软雅黑" panose="020B0503020204020204" charset="-122"/>
                </a:rPr>
                <a:t>myli</a:t>
              </a:r>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2 1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当</a:t>
              </a:r>
              <a:r>
                <a:rPr lang="en-GB" altLang="zh-CN" sz="1100" b="1" dirty="0">
                  <a:solidFill>
                    <a:srgbClr val="FF0000"/>
                  </a:solidFill>
                  <a:latin typeface="微软雅黑" panose="020B0503020204020204" charset="-122"/>
                  <a:ea typeface="微软雅黑" panose="020B0503020204020204" charset="-122"/>
                </a:rPr>
                <a:t>count</a:t>
              </a:r>
              <a:r>
                <a:rPr lang="en-GB" altLang="zh-CN" sz="1100" b="1" dirty="0">
                  <a:latin typeface="微软雅黑" panose="020B0503020204020204" charset="-122"/>
                  <a:ea typeface="微软雅黑" panose="020B0503020204020204" charset="-122"/>
                </a:rPr>
                <a:t>&gt;0</a:t>
              </a:r>
              <a:r>
                <a:rPr lang="zh-CN" altLang="en-US" sz="1100" b="1" dirty="0">
                  <a:latin typeface="微软雅黑" panose="020B0503020204020204" charset="-122"/>
                  <a:ea typeface="微软雅黑" panose="020B0503020204020204" charset="-122"/>
                </a:rPr>
                <a:t>时</a:t>
              </a:r>
              <a:r>
                <a:rPr lang="en-GB" altLang="zh-CN" sz="1100" b="1" dirty="0">
                  <a:latin typeface="微软雅黑" panose="020B0503020204020204" charset="-122"/>
                  <a:ea typeface="微软雅黑" panose="020B0503020204020204" charset="-122"/>
                </a:rPr>
                <a:t>LREM</a:t>
              </a:r>
              <a:r>
                <a:rPr lang="zh-CN" altLang="en-US" sz="1100" b="1" dirty="0">
                  <a:latin typeface="微软雅黑" panose="020B0503020204020204" charset="-122"/>
                  <a:ea typeface="微软雅黑" panose="020B0503020204020204" charset="-122"/>
                </a:rPr>
                <a:t>命令会从列表左边开始删除前</a:t>
              </a:r>
              <a:r>
                <a:rPr lang="en-GB" altLang="zh-CN" sz="1100" b="1" dirty="0">
                  <a:solidFill>
                    <a:srgbClr val="FF0000"/>
                  </a:solidFill>
                  <a:latin typeface="微软雅黑" panose="020B0503020204020204" charset="-122"/>
                  <a:ea typeface="微软雅黑" panose="020B0503020204020204" charset="-122"/>
                </a:rPr>
                <a:t>count</a:t>
              </a:r>
              <a:r>
                <a:rPr lang="zh-CN" altLang="en-US" sz="1100" b="1" dirty="0">
                  <a:latin typeface="微软雅黑" panose="020B0503020204020204" charset="-122"/>
                  <a:ea typeface="微软雅黑" panose="020B0503020204020204" charset="-122"/>
                </a:rPr>
                <a:t>个值为</a:t>
              </a:r>
              <a:r>
                <a:rPr lang="en-GB" altLang="zh-CN" sz="1100" b="1" dirty="0">
                  <a:solidFill>
                    <a:schemeClr val="accent6"/>
                  </a:solidFill>
                  <a:latin typeface="微软雅黑" panose="020B0503020204020204" charset="-122"/>
                  <a:ea typeface="微软雅黑" panose="020B0503020204020204" charset="-122"/>
                </a:rPr>
                <a:t>value</a:t>
              </a:r>
              <a:r>
                <a:rPr lang="zh-CN" altLang="en-US" sz="1100" b="1" dirty="0">
                  <a:latin typeface="微软雅黑" panose="020B0503020204020204" charset="-122"/>
                  <a:ea typeface="微软雅黑" panose="020B0503020204020204" charset="-122"/>
                </a:rPr>
                <a:t>的元素</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LREM</a:t>
              </a:r>
              <a:r>
                <a:rPr lang="en-GB" altLang="zh-CN" sz="1100" b="1" dirty="0">
                  <a:latin typeface="微软雅黑" panose="020B0503020204020204" charset="-122"/>
                  <a:ea typeface="微软雅黑" panose="020B0503020204020204" charset="-122"/>
                </a:rPr>
                <a:t> </a:t>
              </a:r>
              <a:r>
                <a:rPr lang="en-GB" altLang="zh-CN" sz="1100" b="1" dirty="0" err="1">
                  <a:solidFill>
                    <a:schemeClr val="accent2"/>
                  </a:solidFill>
                  <a:latin typeface="微软雅黑" panose="020B0503020204020204" charset="-122"/>
                  <a:ea typeface="微软雅黑" panose="020B0503020204020204" charset="-122"/>
                </a:rPr>
                <a:t>myli</a:t>
              </a:r>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-1 2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当</a:t>
              </a:r>
              <a:r>
                <a:rPr lang="en-GB" altLang="zh-CN" sz="1100" b="1" dirty="0">
                  <a:solidFill>
                    <a:srgbClr val="FF0000"/>
                  </a:solidFill>
                  <a:latin typeface="微软雅黑" panose="020B0503020204020204" charset="-122"/>
                  <a:ea typeface="微软雅黑" panose="020B0503020204020204" charset="-122"/>
                </a:rPr>
                <a:t>count</a:t>
              </a:r>
              <a:r>
                <a:rPr lang="en-GB" altLang="zh-CN" sz="1100" b="1" dirty="0">
                  <a:latin typeface="微软雅黑" panose="020B0503020204020204" charset="-122"/>
                  <a:ea typeface="微软雅黑" panose="020B0503020204020204" charset="-122"/>
                </a:rPr>
                <a:t>&lt;0</a:t>
              </a:r>
              <a:r>
                <a:rPr lang="zh-CN" altLang="en-US" sz="1100" b="1" dirty="0">
                  <a:latin typeface="微软雅黑" panose="020B0503020204020204" charset="-122"/>
                  <a:ea typeface="微软雅黑" panose="020B0503020204020204" charset="-122"/>
                </a:rPr>
                <a:t>时</a:t>
              </a:r>
              <a:r>
                <a:rPr lang="en-GB" altLang="zh-CN" sz="1100" b="1" dirty="0">
                  <a:latin typeface="微软雅黑" panose="020B0503020204020204" charset="-122"/>
                  <a:ea typeface="微软雅黑" panose="020B0503020204020204" charset="-122"/>
                </a:rPr>
                <a:t>LREM</a:t>
              </a:r>
              <a:r>
                <a:rPr lang="zh-CN" altLang="en-US" sz="1100" b="1" dirty="0">
                  <a:latin typeface="微软雅黑" panose="020B0503020204020204" charset="-122"/>
                  <a:ea typeface="微软雅黑" panose="020B0503020204020204" charset="-122"/>
                </a:rPr>
                <a:t>命令会从列表右边开始删除前</a:t>
              </a:r>
              <a:r>
                <a:rPr lang="en-US" altLang="zh-CN" sz="1100" b="1" dirty="0">
                  <a:solidFill>
                    <a:srgbClr val="FF0000"/>
                  </a:solidFill>
                  <a:latin typeface="微软雅黑" panose="020B0503020204020204" charset="-122"/>
                  <a:ea typeface="微软雅黑" panose="020B0503020204020204" charset="-122"/>
                </a:rPr>
                <a:t>|</a:t>
              </a:r>
              <a:r>
                <a:rPr lang="en-GB" altLang="zh-CN" sz="1100" b="1" dirty="0">
                  <a:solidFill>
                    <a:srgbClr val="FF0000"/>
                  </a:solidFill>
                  <a:latin typeface="微软雅黑" panose="020B0503020204020204" charset="-122"/>
                  <a:ea typeface="微软雅黑" panose="020B0503020204020204" charset="-122"/>
                </a:rPr>
                <a:t>count|</a:t>
              </a:r>
              <a:r>
                <a:rPr lang="zh-CN" altLang="en-US" sz="1100" b="1" dirty="0">
                  <a:latin typeface="微软雅黑" panose="020B0503020204020204" charset="-122"/>
                  <a:ea typeface="微软雅黑" panose="020B0503020204020204" charset="-122"/>
                </a:rPr>
                <a:t>个值为</a:t>
              </a:r>
              <a:r>
                <a:rPr lang="en-GB" altLang="zh-CN" sz="1100" b="1" dirty="0">
                  <a:solidFill>
                    <a:schemeClr val="accent6"/>
                  </a:solidFill>
                  <a:latin typeface="微软雅黑" panose="020B0503020204020204" charset="-122"/>
                  <a:ea typeface="微软雅黑" panose="020B0503020204020204" charset="-122"/>
                </a:rPr>
                <a:t>value</a:t>
              </a:r>
              <a:r>
                <a:rPr lang="zh-CN" altLang="en-US" sz="1100" b="1" dirty="0">
                  <a:latin typeface="微软雅黑" panose="020B0503020204020204" charset="-122"/>
                  <a:ea typeface="微软雅黑" panose="020B0503020204020204" charset="-122"/>
                </a:rPr>
                <a:t>的元素</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LREM</a:t>
              </a:r>
              <a:r>
                <a:rPr lang="en-GB" altLang="zh-CN" sz="1100" b="1" dirty="0">
                  <a:latin typeface="微软雅黑" panose="020B0503020204020204" charset="-122"/>
                  <a:ea typeface="微软雅黑" panose="020B0503020204020204" charset="-122"/>
                </a:rPr>
                <a:t> </a:t>
              </a:r>
              <a:r>
                <a:rPr lang="en-GB" altLang="zh-CN" sz="1100" b="1" dirty="0" err="1">
                  <a:solidFill>
                    <a:schemeClr val="accent2"/>
                  </a:solidFill>
                  <a:latin typeface="微软雅黑" panose="020B0503020204020204" charset="-122"/>
                  <a:ea typeface="微软雅黑" panose="020B0503020204020204" charset="-122"/>
                </a:rPr>
                <a:t>myli</a:t>
              </a:r>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0 4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当</a:t>
              </a:r>
              <a:r>
                <a:rPr lang="en-GB" altLang="zh-CN" sz="1100" b="1" dirty="0">
                  <a:solidFill>
                    <a:srgbClr val="FF0000"/>
                  </a:solidFill>
                  <a:latin typeface="微软雅黑" panose="020B0503020204020204" charset="-122"/>
                  <a:ea typeface="微软雅黑" panose="020B0503020204020204" charset="-122"/>
                </a:rPr>
                <a:t>count</a:t>
              </a:r>
              <a:r>
                <a:rPr lang="en-GB" altLang="zh-CN" sz="1100" b="1" dirty="0">
                  <a:latin typeface="微软雅黑" panose="020B0503020204020204" charset="-122"/>
                  <a:ea typeface="微软雅黑" panose="020B0503020204020204" charset="-122"/>
                </a:rPr>
                <a:t>=0</a:t>
              </a:r>
              <a:r>
                <a:rPr lang="zh-CN" altLang="en-US" sz="1100" b="1" dirty="0">
                  <a:latin typeface="微软雅黑" panose="020B0503020204020204" charset="-122"/>
                  <a:ea typeface="微软雅黑" panose="020B0503020204020204" charset="-122"/>
                </a:rPr>
                <a:t>是</a:t>
              </a:r>
              <a:r>
                <a:rPr lang="en-GB" altLang="zh-CN" sz="1100" b="1" dirty="0">
                  <a:latin typeface="微软雅黑" panose="020B0503020204020204" charset="-122"/>
                  <a:ea typeface="微软雅黑" panose="020B0503020204020204" charset="-122"/>
                </a:rPr>
                <a:t>LREM</a:t>
              </a:r>
              <a:r>
                <a:rPr lang="zh-CN" altLang="en-US" sz="1100" b="1" dirty="0">
                  <a:latin typeface="微软雅黑" panose="020B0503020204020204" charset="-122"/>
                  <a:ea typeface="微软雅黑" panose="020B0503020204020204" charset="-122"/>
                </a:rPr>
                <a:t>命令会删除所有值为</a:t>
              </a:r>
              <a:r>
                <a:rPr lang="en-GB" altLang="zh-CN" sz="1100" b="1" dirty="0">
                  <a:latin typeface="微软雅黑" panose="020B0503020204020204" charset="-122"/>
                  <a:ea typeface="微软雅黑" panose="020B0503020204020204" charset="-122"/>
                </a:rPr>
                <a:t>value</a:t>
              </a:r>
              <a:r>
                <a:rPr lang="zh-CN" altLang="en-US" sz="1100" b="1" dirty="0">
                  <a:latin typeface="微软雅黑" panose="020B0503020204020204" charset="-122"/>
                  <a:ea typeface="微软雅黑" panose="020B0503020204020204" charset="-122"/>
                </a:rPr>
                <a:t>的元素</a:t>
              </a:r>
              <a:endParaRPr lang="en-US" altLang="zh-CN" sz="1100" b="1" dirty="0">
                <a:latin typeface="微软雅黑" panose="020B0503020204020204" charset="-122"/>
                <a:ea typeface="微软雅黑" panose="020B0503020204020204" charset="-122"/>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randombar(vertical)">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5"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randombar(vertical)">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randombar(vertical)">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5"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randombar(vertical)">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哈希类型</a:t>
            </a:r>
            <a:r>
              <a:rPr lang="en-US" altLang="zh-CN" sz="1800" b="1" dirty="0">
                <a:solidFill>
                  <a:srgbClr val="6C407D"/>
                </a:solidFill>
                <a:latin typeface="微软雅黑" panose="020B0503020204020204" charset="-122"/>
                <a:ea typeface="微软雅黑" panose="020B0503020204020204" charset="-122"/>
              </a:rPr>
              <a:t>-hash</a:t>
            </a:r>
            <a:endParaRPr lang="zh-CN" altLang="en-US" sz="1800" b="1" dirty="0">
              <a:solidFill>
                <a:srgbClr val="6C407D"/>
              </a:solidFill>
              <a:latin typeface="微软雅黑" panose="020B0503020204020204" charset="-122"/>
              <a:ea typeface="微软雅黑" panose="020B0503020204020204" charset="-122"/>
            </a:endParaRPr>
          </a:p>
        </p:txBody>
      </p:sp>
      <p:sp>
        <p:nvSpPr>
          <p:cNvPr id="2" name="文本框 1"/>
          <p:cNvSpPr txBox="1"/>
          <p:nvPr/>
        </p:nvSpPr>
        <p:spPr>
          <a:xfrm>
            <a:off x="177281" y="1118092"/>
            <a:ext cx="8649478" cy="715581"/>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我们现在已经知道</a:t>
            </a:r>
            <a:r>
              <a:rPr lang="en-GB" altLang="zh-CN" dirty="0">
                <a:latin typeface="微软雅黑" panose="020B0503020204020204" charset="-122"/>
                <a:ea typeface="微软雅黑" panose="020B0503020204020204" charset="-122"/>
              </a:rPr>
              <a:t>Redis</a:t>
            </a:r>
            <a:r>
              <a:rPr lang="zh-CN" altLang="en-US" dirty="0">
                <a:latin typeface="微软雅黑" panose="020B0503020204020204" charset="-122"/>
                <a:ea typeface="微软雅黑" panose="020B0503020204020204" charset="-122"/>
              </a:rPr>
              <a:t>是采用字典结构以键值对的形式存储数据的，而散列类型（</a:t>
            </a:r>
            <a:r>
              <a:rPr lang="en-GB" altLang="zh-CN" dirty="0">
                <a:solidFill>
                  <a:srgbClr val="6C407D"/>
                </a:solidFill>
                <a:latin typeface="微软雅黑" panose="020B0503020204020204" charset="-122"/>
                <a:ea typeface="微软雅黑" panose="020B0503020204020204" charset="-122"/>
              </a:rPr>
              <a:t>hash</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的键值也是一种字典结构，其存储了字段（</a:t>
            </a:r>
            <a:r>
              <a:rPr lang="en-GB" altLang="zh-CN" dirty="0">
                <a:solidFill>
                  <a:srgbClr val="6C407D"/>
                </a:solidFill>
                <a:latin typeface="微软雅黑" panose="020B0503020204020204" charset="-122"/>
                <a:ea typeface="微软雅黑" panose="020B0503020204020204" charset="-122"/>
              </a:rPr>
              <a:t>field</a:t>
            </a:r>
            <a:r>
              <a:rPr lang="zh-CN" altLang="en-GB"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和字段值的映射，但字段值只能是字符串，不支持其他数据类型，换句话说，散列类型不能嵌套其他的数据类型。一个散列类型键可以包含至多</a:t>
            </a:r>
            <a:r>
              <a:rPr lang="en-US" altLang="zh-CN" dirty="0">
                <a:latin typeface="微软雅黑" panose="020B0503020204020204" charset="-122"/>
                <a:ea typeface="微软雅黑" panose="020B0503020204020204" charset="-122"/>
              </a:rPr>
              <a:t>232−1</a:t>
            </a:r>
            <a:r>
              <a:rPr lang="zh-CN" altLang="en-US" dirty="0">
                <a:latin typeface="微软雅黑" panose="020B0503020204020204" charset="-122"/>
                <a:ea typeface="微软雅黑" panose="020B0503020204020204" charset="-122"/>
              </a:rPr>
              <a:t>个字段。 </a:t>
            </a:r>
            <a:endParaRPr kumimoji="1" lang="zh-CN" altLang="en-US" dirty="0">
              <a:latin typeface="微软雅黑" panose="020B0503020204020204" charset="-122"/>
              <a:ea typeface="微软雅黑" panose="020B0503020204020204" charset="-122"/>
            </a:endParaRPr>
          </a:p>
        </p:txBody>
      </p:sp>
      <p:graphicFrame>
        <p:nvGraphicFramePr>
          <p:cNvPr id="3" name="图示 2"/>
          <p:cNvGraphicFramePr/>
          <p:nvPr/>
        </p:nvGraphicFramePr>
        <p:xfrm>
          <a:off x="2208244" y="2118049"/>
          <a:ext cx="4727511" cy="2275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哈希类型</a:t>
            </a:r>
            <a:r>
              <a:rPr lang="en-US" altLang="zh-CN" sz="1800" b="1" dirty="0">
                <a:solidFill>
                  <a:srgbClr val="6C407D"/>
                </a:solidFill>
                <a:latin typeface="微软雅黑" panose="020B0503020204020204" charset="-122"/>
                <a:ea typeface="微软雅黑" panose="020B0503020204020204" charset="-122"/>
              </a:rPr>
              <a:t>-hash</a:t>
            </a:r>
            <a:endParaRPr lang="zh-CN" altLang="en-US" sz="1800" b="1" dirty="0">
              <a:solidFill>
                <a:srgbClr val="6C407D"/>
              </a:solidFill>
              <a:latin typeface="微软雅黑" panose="020B0503020204020204" charset="-122"/>
              <a:ea typeface="微软雅黑" panose="020B0503020204020204" charset="-122"/>
            </a:endParaRPr>
          </a:p>
        </p:txBody>
      </p:sp>
      <p:grpSp>
        <p:nvGrpSpPr>
          <p:cNvPr id="5" name="组合 4"/>
          <p:cNvGrpSpPr/>
          <p:nvPr/>
        </p:nvGrpSpPr>
        <p:grpSpPr>
          <a:xfrm>
            <a:off x="690674" y="839907"/>
            <a:ext cx="7314537" cy="3868484"/>
            <a:chOff x="2402680" y="2725738"/>
            <a:chExt cx="2657475" cy="1460501"/>
          </a:xfrm>
          <a:solidFill>
            <a:schemeClr val="bg1">
              <a:lumMod val="85000"/>
              <a:alpha val="15000"/>
            </a:schemeClr>
          </a:solidFill>
        </p:grpSpPr>
        <p:sp>
          <p:nvSpPr>
            <p:cNvPr id="6" name="Freeform 20"/>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 name="Freeform 21"/>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0" name="Freeform 24"/>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1" name="Freeform 25"/>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3" name="Freeform 27"/>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4" name="Freeform 28"/>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5" name="Freeform 29"/>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6" name="Freeform 30"/>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7" name="Freeform 31"/>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8" name="Freeform 32"/>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0" name="Freeform 34"/>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1" name="Freeform 35"/>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36"/>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3" name="Freeform 37"/>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4" name="Freeform 38"/>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5" name="Freeform 39"/>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6" name="Freeform 40"/>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7" name="Freeform 41"/>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8" name="Freeform 42"/>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9" name="Freeform 43"/>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0" name="Freeform 44"/>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1" name="Freeform 45"/>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2" name="Freeform 46"/>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3" name="Freeform 47"/>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4" name="Freeform 48"/>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5" name="Freeform 49"/>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6" name="Freeform 50"/>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7" name="Freeform 51"/>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8" name="Freeform 52"/>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9" name="Freeform 53"/>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0" name="Freeform 54"/>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1" name="Freeform 55"/>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2" name="Freeform 56"/>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3" name="Freeform 57"/>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4" name="Freeform 58"/>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5" name="Freeform 59"/>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6" name="Freeform 60"/>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7" name="Freeform 62"/>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8" name="Freeform 63"/>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9" name="Freeform 64"/>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0" name="Freeform 65"/>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1" name="Freeform 66"/>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nvGrpSpPr>
          <p:cNvPr id="54" name="组合 53"/>
          <p:cNvGrpSpPr/>
          <p:nvPr/>
        </p:nvGrpSpPr>
        <p:grpSpPr>
          <a:xfrm>
            <a:off x="4840371" y="3660045"/>
            <a:ext cx="3389229" cy="870603"/>
            <a:chOff x="3771793" y="2004244"/>
            <a:chExt cx="4518973" cy="1160800"/>
          </a:xfrm>
        </p:grpSpPr>
        <p:sp>
          <p:nvSpPr>
            <p:cNvPr id="55" name="文本框 54"/>
            <p:cNvSpPr txBox="1"/>
            <p:nvPr/>
          </p:nvSpPr>
          <p:spPr>
            <a:xfrm>
              <a:off x="3776606" y="2004244"/>
              <a:ext cx="1923123" cy="451404"/>
            </a:xfrm>
            <a:prstGeom prst="rect">
              <a:avLst/>
            </a:prstGeom>
            <a:noFill/>
          </p:spPr>
          <p:txBody>
            <a:bodyPr wrap="square" rtlCol="0">
              <a:spAutoFit/>
            </a:bodyPr>
            <a:lstStyle/>
            <a:p>
              <a:r>
                <a:rPr lang="zh-CN" altLang="en-US" sz="1600" b="1" dirty="0">
                  <a:solidFill>
                    <a:srgbClr val="FFB850"/>
                  </a:solidFill>
                  <a:latin typeface="时尚中黑简体" panose="01010104010101010101" pitchFamily="2" charset="-122"/>
                  <a:ea typeface="时尚中黑简体" panose="01010104010101010101" pitchFamily="2" charset="-122"/>
                </a:rPr>
                <a:t>删除字段</a:t>
              </a:r>
            </a:p>
          </p:txBody>
        </p:sp>
        <p:sp>
          <p:nvSpPr>
            <p:cNvPr id="56" name="文本框 55"/>
            <p:cNvSpPr txBox="1"/>
            <p:nvPr/>
          </p:nvSpPr>
          <p:spPr>
            <a:xfrm>
              <a:off x="3771793" y="2364828"/>
              <a:ext cx="4518973" cy="800216"/>
            </a:xfrm>
            <a:prstGeom prst="rect">
              <a:avLst/>
            </a:prstGeom>
            <a:noFill/>
          </p:spPr>
          <p:txBody>
            <a:bodyPr wrap="square" rtlCol="0">
              <a:spAutoFit/>
            </a:bodyPr>
            <a:lstStyle/>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HDEL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field</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rgbClr val="FFA538"/>
                  </a:solidFill>
                  <a:latin typeface="微软雅黑" panose="020B0503020204020204" charset="-122"/>
                  <a:ea typeface="微软雅黑" panose="020B0503020204020204" charset="-122"/>
                </a:rPr>
                <a:t>[field…]  </a:t>
              </a:r>
              <a:r>
                <a:rPr lang="en-GB" altLang="zh-CN" sz="1100" b="1" dirty="0">
                  <a:solidFill>
                    <a:srgbClr val="00A7B7"/>
                  </a:solidFill>
                  <a:latin typeface="微软雅黑" panose="020B0503020204020204" charset="-122"/>
                  <a:ea typeface="微软雅黑" panose="020B0503020204020204" charset="-122"/>
                </a:rPr>
                <a:t># </a:t>
              </a:r>
              <a:r>
                <a:rPr lang="zh-CN" altLang="en-US" sz="1100" b="1" dirty="0">
                  <a:solidFill>
                    <a:srgbClr val="00A7B7"/>
                  </a:solidFill>
                  <a:latin typeface="微软雅黑" panose="020B0503020204020204" charset="-122"/>
                  <a:ea typeface="微软雅黑" panose="020B0503020204020204" charset="-122"/>
                </a:rPr>
                <a:t>删除一个</a:t>
              </a:r>
              <a:r>
                <a:rPr lang="en-US" altLang="zh-CN" sz="1100" b="1" dirty="0">
                  <a:solidFill>
                    <a:srgbClr val="00A7B7"/>
                  </a:solidFill>
                  <a:latin typeface="微软雅黑" panose="020B0503020204020204" charset="-122"/>
                  <a:ea typeface="微软雅黑" panose="020B0503020204020204" charset="-122"/>
                </a:rPr>
                <a:t>/</a:t>
              </a:r>
              <a:r>
                <a:rPr lang="zh-CN" altLang="en-US" sz="1100" b="1" dirty="0">
                  <a:solidFill>
                    <a:srgbClr val="00A7B7"/>
                  </a:solidFill>
                  <a:latin typeface="微软雅黑" panose="020B0503020204020204" charset="-122"/>
                  <a:ea typeface="微软雅黑" panose="020B0503020204020204" charset="-122"/>
                </a:rPr>
                <a:t>多个字段</a:t>
              </a:r>
            </a:p>
            <a:p>
              <a:pPr marL="171450" indent="-171450" algn="just">
                <a:buFont typeface="Wingdings" panose="05000000000000000000" pitchFamily="2" charset="2"/>
                <a:buChar char="Ø"/>
              </a:pPr>
              <a:endParaRPr lang="zh-CN" altLang="en-US" sz="1100" b="1" dirty="0">
                <a:solidFill>
                  <a:srgbClr val="00A7B7"/>
                </a:solidFill>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HDEL </a:t>
              </a:r>
              <a:r>
                <a:rPr lang="en-GB" altLang="zh-CN" sz="1100" b="1" dirty="0">
                  <a:solidFill>
                    <a:schemeClr val="accent2"/>
                  </a:solidFill>
                  <a:latin typeface="微软雅黑" panose="020B0503020204020204" charset="-122"/>
                  <a:ea typeface="微软雅黑" panose="020B0503020204020204" charset="-122"/>
                </a:rPr>
                <a:t>bd</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size</a:t>
              </a:r>
              <a:endParaRPr lang="zh-CN" altLang="en-US" sz="1100" b="1" dirty="0">
                <a:solidFill>
                  <a:srgbClr val="FFB352"/>
                </a:solidFill>
                <a:latin typeface="微软雅黑" panose="020B0503020204020204" charset="-122"/>
                <a:ea typeface="微软雅黑" panose="020B0503020204020204" charset="-122"/>
              </a:endParaRPr>
            </a:p>
          </p:txBody>
        </p:sp>
      </p:grpSp>
      <p:grpSp>
        <p:nvGrpSpPr>
          <p:cNvPr id="57" name="组合 56"/>
          <p:cNvGrpSpPr/>
          <p:nvPr/>
        </p:nvGrpSpPr>
        <p:grpSpPr>
          <a:xfrm>
            <a:off x="603050" y="1071987"/>
            <a:ext cx="3733026" cy="3117686"/>
            <a:chOff x="3776606" y="2004244"/>
            <a:chExt cx="4977368" cy="4156909"/>
          </a:xfrm>
        </p:grpSpPr>
        <p:sp>
          <p:nvSpPr>
            <p:cNvPr id="58" name="文本框 57"/>
            <p:cNvSpPr txBox="1"/>
            <p:nvPr/>
          </p:nvSpPr>
          <p:spPr>
            <a:xfrm>
              <a:off x="3776606" y="2004244"/>
              <a:ext cx="1923123" cy="451405"/>
            </a:xfrm>
            <a:prstGeom prst="rect">
              <a:avLst/>
            </a:prstGeom>
            <a:noFill/>
          </p:spPr>
          <p:txBody>
            <a:bodyPr wrap="square" rtlCol="0">
              <a:spAutoFit/>
            </a:bodyPr>
            <a:lstStyle/>
            <a:p>
              <a:r>
                <a:rPr lang="zh-CN" altLang="en-US" sz="1600" b="1" dirty="0">
                  <a:solidFill>
                    <a:srgbClr val="01ACBE"/>
                  </a:solidFill>
                  <a:latin typeface="时尚中黑简体" panose="01010104010101010101" pitchFamily="2" charset="-122"/>
                  <a:ea typeface="时尚中黑简体" panose="01010104010101010101" pitchFamily="2" charset="-122"/>
                </a:rPr>
                <a:t>设置和获取</a:t>
              </a:r>
            </a:p>
          </p:txBody>
        </p:sp>
        <p:sp>
          <p:nvSpPr>
            <p:cNvPr id="59" name="文本框 58"/>
            <p:cNvSpPr txBox="1"/>
            <p:nvPr/>
          </p:nvSpPr>
          <p:spPr>
            <a:xfrm>
              <a:off x="3812899" y="2426802"/>
              <a:ext cx="4941075" cy="3734351"/>
            </a:xfrm>
            <a:prstGeom prst="rect">
              <a:avLst/>
            </a:prstGeom>
            <a:noFill/>
          </p:spPr>
          <p:txBody>
            <a:bodyPr wrap="square" rtlCol="0">
              <a:spAutoFit/>
            </a:bodyPr>
            <a:lstStyle/>
            <a:p>
              <a:pPr algn="just"/>
              <a:r>
                <a:rPr lang="en-GB" altLang="zh-CN" sz="1100" b="1" dirty="0">
                  <a:solidFill>
                    <a:srgbClr val="00A7B7"/>
                  </a:solidFill>
                  <a:latin typeface="微软雅黑" panose="020B0503020204020204" charset="-122"/>
                  <a:ea typeface="微软雅黑" panose="020B0503020204020204" charset="-122"/>
                </a:rPr>
                <a:t>HSET</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field</a:t>
              </a:r>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value</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 </a:t>
              </a:r>
              <a:r>
                <a:rPr lang="en-US" altLang="zh-CN" sz="1100" b="1" dirty="0">
                  <a:latin typeface="微软雅黑" panose="020B0503020204020204" charset="-122"/>
                  <a:ea typeface="微软雅黑" panose="020B0503020204020204" charset="-122"/>
                </a:rPr>
                <a:t>#</a:t>
              </a:r>
              <a:r>
                <a:rPr lang="zh-CN" altLang="en-US" sz="1100" b="1" dirty="0">
                  <a:latin typeface="微软雅黑" panose="020B0503020204020204" charset="-122"/>
                  <a:ea typeface="微软雅黑" panose="020B0503020204020204" charset="-122"/>
                </a:rPr>
                <a:t> 设置</a:t>
              </a:r>
              <a:endParaRPr lang="en-GB" altLang="zh-CN" sz="110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HSET</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bd</a:t>
              </a:r>
              <a:r>
                <a:rPr lang="en-GB" altLang="zh-CN" sz="1100" b="1" dirty="0">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name</a:t>
              </a:r>
              <a:r>
                <a:rPr lang="en-GB" altLang="zh-CN" sz="1100" b="1" dirty="0">
                  <a:latin typeface="微软雅黑" panose="020B0503020204020204" charset="-122"/>
                  <a:ea typeface="微软雅黑" panose="020B0503020204020204" charset="-122"/>
                </a:rPr>
                <a:t> </a:t>
              </a:r>
              <a:r>
                <a:rPr lang="en-GB" altLang="zh-CN" sz="1100" b="1" dirty="0" err="1">
                  <a:solidFill>
                    <a:schemeClr val="accent6"/>
                  </a:solidFill>
                  <a:latin typeface="微软雅黑" panose="020B0503020204020204" charset="-122"/>
                  <a:ea typeface="微软雅黑" panose="020B0503020204020204" charset="-122"/>
                </a:rPr>
                <a:t>budong</a:t>
              </a:r>
              <a:endParaRPr lang="en-GB" altLang="zh-CN" sz="1100" b="1" dirty="0">
                <a:solidFill>
                  <a:schemeClr val="accent6"/>
                </a:solidFill>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HSET</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bd</a:t>
              </a:r>
              <a:r>
                <a:rPr lang="en-GB" altLang="zh-CN" sz="1100" b="1" dirty="0">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age</a:t>
              </a:r>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18</a:t>
              </a:r>
            </a:p>
            <a:p>
              <a:pPr algn="just"/>
              <a:r>
                <a:rPr lang="en-GB" altLang="zh-CN" sz="1100" b="1" dirty="0">
                  <a:solidFill>
                    <a:srgbClr val="00A7B7"/>
                  </a:solidFill>
                  <a:latin typeface="微软雅黑" panose="020B0503020204020204" charset="-122"/>
                  <a:ea typeface="微软雅黑" panose="020B0503020204020204" charset="-122"/>
                </a:rPr>
                <a:t>HGET</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field</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 </a:t>
              </a:r>
              <a:r>
                <a:rPr lang="en-US" altLang="zh-CN" sz="1100" b="1" dirty="0">
                  <a:latin typeface="微软雅黑" panose="020B0503020204020204" charset="-122"/>
                  <a:ea typeface="微软雅黑" panose="020B0503020204020204" charset="-122"/>
                </a:rPr>
                <a:t>#</a:t>
              </a:r>
              <a:r>
                <a:rPr lang="zh-CN" altLang="en-US" sz="1100" b="1" dirty="0">
                  <a:latin typeface="微软雅黑" panose="020B0503020204020204" charset="-122"/>
                  <a:ea typeface="微软雅黑" panose="020B0503020204020204" charset="-122"/>
                </a:rPr>
                <a:t> 获取</a:t>
              </a:r>
              <a:endParaRPr lang="en-GB" altLang="zh-CN" sz="110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HGET</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bd</a:t>
              </a:r>
              <a:r>
                <a:rPr lang="en-GB" altLang="zh-CN" sz="1100" b="1" dirty="0">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name</a:t>
              </a:r>
            </a:p>
            <a:p>
              <a:pPr algn="just"/>
              <a:endParaRPr lang="en-GB" altLang="zh-CN" sz="1100" b="1" dirty="0">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HMSET</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field</a:t>
              </a:r>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value</a:t>
              </a:r>
              <a:r>
                <a:rPr lang="en-GB" altLang="zh-CN" sz="1100" b="1" dirty="0">
                  <a:latin typeface="微软雅黑" panose="020B0503020204020204" charset="-122"/>
                  <a:ea typeface="微软雅黑" panose="020B0503020204020204" charset="-122"/>
                </a:rPr>
                <a:t> </a:t>
              </a:r>
              <a:r>
                <a:rPr lang="en-GB" altLang="zh-CN" sz="1100" b="1" dirty="0">
                  <a:solidFill>
                    <a:srgbClr val="FFA538"/>
                  </a:solidFill>
                  <a:latin typeface="微软雅黑" panose="020B0503020204020204" charset="-122"/>
                  <a:ea typeface="微软雅黑" panose="020B0503020204020204" charset="-122"/>
                </a:rPr>
                <a:t>[field value … ]</a:t>
              </a:r>
              <a:endParaRPr lang="en-GB" altLang="zh-CN" sz="110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HMSET</a:t>
              </a:r>
              <a:r>
                <a:rPr lang="en-GB" altLang="zh-CN" sz="1100" b="1" dirty="0">
                  <a:latin typeface="微软雅黑" panose="020B0503020204020204" charset="-122"/>
                  <a:ea typeface="微软雅黑" panose="020B0503020204020204" charset="-122"/>
                </a:rPr>
                <a:t> </a:t>
              </a:r>
              <a:r>
                <a:rPr lang="en-GB" altLang="zh-CN" sz="1100" b="1" dirty="0" err="1">
                  <a:solidFill>
                    <a:schemeClr val="accent2"/>
                  </a:solidFill>
                  <a:latin typeface="微软雅黑" panose="020B0503020204020204" charset="-122"/>
                  <a:ea typeface="微软雅黑" panose="020B0503020204020204" charset="-122"/>
                </a:rPr>
                <a:t>ks</a:t>
              </a:r>
              <a:r>
                <a:rPr lang="en-GB" altLang="zh-CN" sz="1100" b="1" dirty="0">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name</a:t>
              </a:r>
              <a:r>
                <a:rPr lang="en-GB" altLang="zh-CN" sz="1100" b="1" dirty="0">
                  <a:latin typeface="微软雅黑" panose="020B0503020204020204" charset="-122"/>
                  <a:ea typeface="微软雅黑" panose="020B0503020204020204" charset="-122"/>
                </a:rPr>
                <a:t> </a:t>
              </a:r>
              <a:r>
                <a:rPr lang="en-GB" altLang="zh-CN" sz="1100" b="1" dirty="0" err="1">
                  <a:solidFill>
                    <a:schemeClr val="accent6"/>
                  </a:solidFill>
                  <a:latin typeface="微软雅黑" panose="020B0503020204020204" charset="-122"/>
                  <a:ea typeface="微软雅黑" panose="020B0503020204020204" charset="-122"/>
                </a:rPr>
                <a:t>kongshan</a:t>
              </a:r>
              <a:r>
                <a:rPr lang="en-GB" altLang="zh-CN" sz="1100" b="1" dirty="0">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age</a:t>
              </a:r>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18</a:t>
              </a:r>
              <a:r>
                <a:rPr lang="en-GB" altLang="zh-CN" sz="1100" b="1" dirty="0">
                  <a:latin typeface="微软雅黑" panose="020B0503020204020204" charset="-122"/>
                  <a:ea typeface="微软雅黑" panose="020B0503020204020204" charset="-122"/>
                </a:rPr>
                <a:t> # </a:t>
              </a:r>
              <a:r>
                <a:rPr lang="zh-CN" altLang="en-US" sz="1100" b="1" dirty="0">
                  <a:latin typeface="微软雅黑" panose="020B0503020204020204" charset="-122"/>
                  <a:ea typeface="微软雅黑" panose="020B0503020204020204" charset="-122"/>
                </a:rPr>
                <a:t>设置多个</a:t>
              </a:r>
              <a:endParaRPr lang="en-US" altLang="zh-CN" sz="1100" b="1" dirty="0">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HMGET</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field</a:t>
              </a:r>
              <a:r>
                <a:rPr lang="en-GB" altLang="zh-CN" sz="1100" b="1" dirty="0">
                  <a:latin typeface="微软雅黑" panose="020B0503020204020204" charset="-122"/>
                  <a:ea typeface="微软雅黑" panose="020B0503020204020204" charset="-122"/>
                </a:rPr>
                <a:t> </a:t>
              </a:r>
              <a:r>
                <a:rPr lang="en-GB" altLang="zh-CN" sz="1100" b="1" dirty="0">
                  <a:solidFill>
                    <a:srgbClr val="FFA538"/>
                  </a:solidFill>
                  <a:latin typeface="微软雅黑" panose="020B0503020204020204" charset="-122"/>
                  <a:ea typeface="微软雅黑" panose="020B0503020204020204" charset="-122"/>
                </a:rPr>
                <a:t>[ field … ] </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HMGET</a:t>
              </a:r>
              <a:r>
                <a:rPr lang="en-GB" altLang="zh-CN" sz="1100" b="1" dirty="0">
                  <a:latin typeface="微软雅黑" panose="020B0503020204020204" charset="-122"/>
                  <a:ea typeface="微软雅黑" panose="020B0503020204020204" charset="-122"/>
                </a:rPr>
                <a:t> </a:t>
              </a:r>
              <a:r>
                <a:rPr lang="en-GB" altLang="zh-CN" sz="1100" b="1" dirty="0" err="1">
                  <a:solidFill>
                    <a:schemeClr val="accent2"/>
                  </a:solidFill>
                  <a:latin typeface="微软雅黑" panose="020B0503020204020204" charset="-122"/>
                  <a:ea typeface="微软雅黑" panose="020B0503020204020204" charset="-122"/>
                </a:rPr>
                <a:t>ks</a:t>
              </a:r>
              <a:r>
                <a:rPr lang="en-GB" altLang="zh-CN" sz="1100" b="1" dirty="0">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name</a:t>
              </a:r>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age</a:t>
              </a:r>
              <a:r>
                <a:rPr lang="en-GB" altLang="zh-CN" sz="1100" b="1" dirty="0">
                  <a:latin typeface="微软雅黑" panose="020B0503020204020204" charset="-122"/>
                  <a:ea typeface="微软雅黑" panose="020B0503020204020204" charset="-122"/>
                </a:rPr>
                <a:t> # </a:t>
              </a:r>
              <a:r>
                <a:rPr lang="zh-CN" altLang="en-US" sz="1100" b="1" dirty="0">
                  <a:latin typeface="微软雅黑" panose="020B0503020204020204" charset="-122"/>
                  <a:ea typeface="微软雅黑" panose="020B0503020204020204" charset="-122"/>
                </a:rPr>
                <a:t>获取多个</a:t>
              </a:r>
            </a:p>
            <a:p>
              <a:pPr algn="just"/>
              <a:endParaRPr lang="zh-CN" altLang="en-US" sz="110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HKEYS</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bd</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获取所有</a:t>
              </a:r>
              <a:r>
                <a:rPr lang="en-GB" altLang="zh-CN" sz="1100" b="1" dirty="0">
                  <a:solidFill>
                    <a:schemeClr val="accent2"/>
                  </a:solidFill>
                  <a:latin typeface="微软雅黑" panose="020B0503020204020204" charset="-122"/>
                  <a:ea typeface="微软雅黑" panose="020B0503020204020204" charset="-122"/>
                </a:rPr>
                <a:t>keys</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HVALS</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bd</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获取所有</a:t>
              </a:r>
              <a:r>
                <a:rPr lang="en-GB" altLang="zh-CN" sz="1100" b="1" dirty="0">
                  <a:solidFill>
                    <a:schemeClr val="accent6"/>
                  </a:solidFill>
                  <a:latin typeface="微软雅黑" panose="020B0503020204020204" charset="-122"/>
                  <a:ea typeface="微软雅黑" panose="020B0503020204020204" charset="-122"/>
                </a:rPr>
                <a:t>value</a:t>
              </a:r>
            </a:p>
            <a:p>
              <a:pPr algn="just"/>
              <a:r>
                <a:rPr lang="en-GB" altLang="zh-CN" sz="1100" b="1" dirty="0">
                  <a:solidFill>
                    <a:srgbClr val="00A7B7"/>
                  </a:solidFill>
                  <a:latin typeface="微软雅黑" panose="020B0503020204020204" charset="-122"/>
                  <a:ea typeface="微软雅黑" panose="020B0503020204020204" charset="-122"/>
                </a:rPr>
                <a:t>HGETALL</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HGETALL</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bd</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获取所有</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和 </a:t>
              </a:r>
              <a:r>
                <a:rPr lang="en-GB" altLang="zh-CN" sz="1100" b="1" dirty="0">
                  <a:solidFill>
                    <a:schemeClr val="accent6"/>
                  </a:solidFill>
                  <a:latin typeface="微软雅黑" panose="020B0503020204020204" charset="-122"/>
                  <a:ea typeface="微软雅黑" panose="020B0503020204020204" charset="-122"/>
                </a:rPr>
                <a:t>value</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HLEN</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bd</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获取</a:t>
              </a:r>
              <a:r>
                <a:rPr lang="en-GB" altLang="zh-CN" sz="1100" b="1" dirty="0">
                  <a:solidFill>
                    <a:srgbClr val="FFB352"/>
                  </a:solidFill>
                  <a:latin typeface="微软雅黑" panose="020B0503020204020204" charset="-122"/>
                  <a:ea typeface="微软雅黑" panose="020B0503020204020204" charset="-122"/>
                </a:rPr>
                <a:t>filed</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个数</a:t>
              </a:r>
              <a:endParaRPr lang="en-US" altLang="zh-CN" sz="1100" b="1" dirty="0">
                <a:latin typeface="微软雅黑" panose="020B0503020204020204" charset="-122"/>
                <a:ea typeface="微软雅黑" panose="020B0503020204020204" charset="-122"/>
              </a:endParaRPr>
            </a:p>
          </p:txBody>
        </p:sp>
      </p:grpSp>
      <p:grpSp>
        <p:nvGrpSpPr>
          <p:cNvPr id="60" name="组合 59"/>
          <p:cNvGrpSpPr/>
          <p:nvPr/>
        </p:nvGrpSpPr>
        <p:grpSpPr>
          <a:xfrm>
            <a:off x="4806330" y="1053466"/>
            <a:ext cx="3917792" cy="1057922"/>
            <a:chOff x="3776605" y="2004244"/>
            <a:chExt cx="5223724" cy="1410561"/>
          </a:xfrm>
        </p:grpSpPr>
        <p:sp>
          <p:nvSpPr>
            <p:cNvPr id="61" name="文本框 60"/>
            <p:cNvSpPr txBox="1"/>
            <p:nvPr/>
          </p:nvSpPr>
          <p:spPr>
            <a:xfrm>
              <a:off x="3776606" y="2004244"/>
              <a:ext cx="2794430" cy="451405"/>
            </a:xfrm>
            <a:prstGeom prst="rect">
              <a:avLst/>
            </a:prstGeom>
            <a:noFill/>
          </p:spPr>
          <p:txBody>
            <a:bodyPr wrap="square" rtlCol="0">
              <a:spAutoFit/>
            </a:bodyPr>
            <a:lstStyle/>
            <a:p>
              <a:r>
                <a:rPr lang="zh-CN" altLang="en-US" sz="1600" b="1" dirty="0">
                  <a:solidFill>
                    <a:srgbClr val="E87071"/>
                  </a:solidFill>
                  <a:latin typeface="时尚中黑简体" panose="01010104010101010101" pitchFamily="2" charset="-122"/>
                  <a:ea typeface="时尚中黑简体" panose="01010104010101010101" pitchFamily="2" charset="-122"/>
                </a:rPr>
                <a:t>判断字段是否存在</a:t>
              </a:r>
            </a:p>
          </p:txBody>
        </p:sp>
        <p:sp>
          <p:nvSpPr>
            <p:cNvPr id="62" name="文本框 61"/>
            <p:cNvSpPr txBox="1"/>
            <p:nvPr/>
          </p:nvSpPr>
          <p:spPr>
            <a:xfrm>
              <a:off x="3776605" y="2388885"/>
              <a:ext cx="5223724" cy="1025920"/>
            </a:xfrm>
            <a:prstGeom prst="rect">
              <a:avLst/>
            </a:prstGeom>
            <a:noFill/>
          </p:spPr>
          <p:txBody>
            <a:bodyPr wrap="square" rtlCol="0">
              <a:spAutoFit/>
            </a:bodyPr>
            <a:lstStyle/>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HEXISTS</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field</a:t>
              </a:r>
            </a:p>
            <a:p>
              <a:pPr marL="171450" indent="-171450" algn="just">
                <a:buFont typeface="Wingdings" panose="05000000000000000000" pitchFamily="2" charset="2"/>
                <a:buChar char="Ø"/>
              </a:pPr>
              <a:endParaRPr lang="en-GB" altLang="zh-CN" sz="110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HEXISTS</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bd</a:t>
              </a:r>
              <a:r>
                <a:rPr lang="en-GB" altLang="zh-CN" sz="1100" b="1" dirty="0">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size</a:t>
              </a:r>
              <a:r>
                <a:rPr lang="en-GB" altLang="zh-CN" sz="1100" b="1" dirty="0">
                  <a:latin typeface="微软雅黑" panose="020B0503020204020204" charset="-122"/>
                  <a:ea typeface="微软雅黑" panose="020B0503020204020204" charset="-122"/>
                </a:rPr>
                <a:t>  # </a:t>
              </a:r>
              <a:r>
                <a:rPr lang="zh-CN" altLang="en-US" sz="1100" b="1" dirty="0">
                  <a:latin typeface="微软雅黑" panose="020B0503020204020204" charset="-122"/>
                  <a:ea typeface="微软雅黑" panose="020B0503020204020204" charset="-122"/>
                </a:rPr>
                <a:t>存在返回</a:t>
              </a:r>
              <a:r>
                <a:rPr lang="en-US" altLang="zh-CN" sz="1100" b="1" dirty="0">
                  <a:latin typeface="微软雅黑" panose="020B0503020204020204" charset="-122"/>
                  <a:ea typeface="微软雅黑" panose="020B0503020204020204" charset="-122"/>
                </a:rPr>
                <a:t>1 </a:t>
              </a:r>
              <a:r>
                <a:rPr lang="zh-CN" altLang="en-US" sz="1100" b="1" dirty="0">
                  <a:latin typeface="微软雅黑" panose="020B0503020204020204" charset="-122"/>
                  <a:ea typeface="微软雅黑" panose="020B0503020204020204" charset="-122"/>
                </a:rPr>
                <a:t>不存在返回</a:t>
              </a:r>
              <a:r>
                <a:rPr lang="en-US" altLang="zh-CN" sz="1100" b="1" dirty="0">
                  <a:latin typeface="微软雅黑" panose="020B0503020204020204" charset="-122"/>
                  <a:ea typeface="微软雅黑" panose="020B0503020204020204" charset="-122"/>
                </a:rPr>
                <a:t>0</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HSETNX</a:t>
              </a:r>
              <a:r>
                <a:rPr lang="en-GB" altLang="zh-CN" sz="1100" b="1" dirty="0">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bd</a:t>
              </a:r>
              <a:r>
                <a:rPr lang="en-GB" altLang="zh-CN" sz="1100" b="1" dirty="0">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size</a:t>
              </a:r>
              <a:r>
                <a:rPr lang="en-GB" altLang="zh-CN" sz="1100" b="1" dirty="0">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180</a:t>
              </a:r>
              <a:r>
                <a:rPr lang="en-GB" altLang="zh-CN" sz="1100" b="1" dirty="0">
                  <a:latin typeface="微软雅黑" panose="020B0503020204020204" charset="-122"/>
                  <a:ea typeface="微软雅黑" panose="020B0503020204020204" charset="-122"/>
                </a:rPr>
                <a:t> # </a:t>
              </a:r>
              <a:r>
                <a:rPr lang="zh-CN" altLang="en-US" sz="1100" b="1" dirty="0">
                  <a:latin typeface="微软雅黑" panose="020B0503020204020204" charset="-122"/>
                  <a:ea typeface="微软雅黑" panose="020B0503020204020204" charset="-122"/>
                </a:rPr>
                <a:t>不存在是添加，存在什么也不做</a:t>
              </a:r>
              <a:endParaRPr lang="en-GB" altLang="zh-CN" sz="1100" b="1" dirty="0">
                <a:latin typeface="微软雅黑" panose="020B0503020204020204" charset="-122"/>
                <a:ea typeface="微软雅黑" panose="020B0503020204020204" charset="-122"/>
              </a:endParaRPr>
            </a:p>
          </p:txBody>
        </p:sp>
      </p:grpSp>
      <p:grpSp>
        <p:nvGrpSpPr>
          <p:cNvPr id="63" name="组合 62"/>
          <p:cNvGrpSpPr/>
          <p:nvPr/>
        </p:nvGrpSpPr>
        <p:grpSpPr>
          <a:xfrm>
            <a:off x="4828589" y="2603035"/>
            <a:ext cx="3176622" cy="701117"/>
            <a:chOff x="3776606" y="2004244"/>
            <a:chExt cx="4235497" cy="934821"/>
          </a:xfrm>
        </p:grpSpPr>
        <p:sp>
          <p:nvSpPr>
            <p:cNvPr id="64" name="文本框 63"/>
            <p:cNvSpPr txBox="1"/>
            <p:nvPr/>
          </p:nvSpPr>
          <p:spPr>
            <a:xfrm>
              <a:off x="3776606" y="2004244"/>
              <a:ext cx="3273393" cy="451405"/>
            </a:xfrm>
            <a:prstGeom prst="rect">
              <a:avLst/>
            </a:prstGeom>
            <a:noFill/>
          </p:spPr>
          <p:txBody>
            <a:bodyPr wrap="square" rtlCol="0">
              <a:spAutoFit/>
            </a:bodyPr>
            <a:lstStyle/>
            <a:p>
              <a:r>
                <a:rPr lang="zh-CN" altLang="en-US" sz="1600" b="1" dirty="0">
                  <a:solidFill>
                    <a:srgbClr val="663A77"/>
                  </a:solidFill>
                  <a:latin typeface="时尚中黑简体" panose="01010104010101010101" pitchFamily="2" charset="-122"/>
                  <a:ea typeface="时尚中黑简体" panose="01010104010101010101" pitchFamily="2" charset="-122"/>
                </a:rPr>
                <a:t>增加数字</a:t>
              </a:r>
            </a:p>
          </p:txBody>
        </p:sp>
        <p:sp>
          <p:nvSpPr>
            <p:cNvPr id="65" name="文本框 64"/>
            <p:cNvSpPr txBox="1"/>
            <p:nvPr/>
          </p:nvSpPr>
          <p:spPr>
            <a:xfrm>
              <a:off x="3782539" y="2364550"/>
              <a:ext cx="4229564" cy="574515"/>
            </a:xfrm>
            <a:prstGeom prst="rect">
              <a:avLst/>
            </a:prstGeom>
            <a:noFill/>
          </p:spPr>
          <p:txBody>
            <a:bodyPr wrap="square" rtlCol="0">
              <a:spAutoFit/>
            </a:bodyPr>
            <a:lstStyle/>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HINCRBY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field</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increment</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 HINCRBY </a:t>
              </a:r>
              <a:r>
                <a:rPr lang="en-GB" altLang="zh-CN" sz="1100" b="1" dirty="0">
                  <a:solidFill>
                    <a:schemeClr val="accent2"/>
                  </a:solidFill>
                  <a:latin typeface="微软雅黑" panose="020B0503020204020204" charset="-122"/>
                  <a:ea typeface="微软雅黑" panose="020B0503020204020204" charset="-122"/>
                </a:rPr>
                <a:t>bd</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rgbClr val="FFB352"/>
                  </a:solidFill>
                  <a:latin typeface="微软雅黑" panose="020B0503020204020204" charset="-122"/>
                  <a:ea typeface="微软雅黑" panose="020B0503020204020204" charset="-122"/>
                </a:rPr>
                <a:t>age</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2</a:t>
              </a: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randombar(vertical)">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5"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randombar(vertical)">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randombar(vertical)">
                                      <p:cBhvr>
                                        <p:cTn id="2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集合</a:t>
            </a:r>
            <a:r>
              <a:rPr lang="en-US" altLang="zh-CN" sz="1800" b="1" dirty="0">
                <a:solidFill>
                  <a:srgbClr val="6C407D"/>
                </a:solidFill>
                <a:latin typeface="微软雅黑" panose="020B0503020204020204" charset="-122"/>
                <a:ea typeface="微软雅黑" panose="020B0503020204020204" charset="-122"/>
              </a:rPr>
              <a:t>-set</a:t>
            </a:r>
            <a:endParaRPr lang="zh-CN" altLang="en-US" sz="1800" b="1" dirty="0">
              <a:solidFill>
                <a:srgbClr val="6C407D"/>
              </a:solidFill>
              <a:latin typeface="微软雅黑" panose="020B0503020204020204" charset="-122"/>
              <a:ea typeface="微软雅黑" panose="020B0503020204020204" charset="-122"/>
            </a:endParaRPr>
          </a:p>
        </p:txBody>
      </p:sp>
      <p:grpSp>
        <p:nvGrpSpPr>
          <p:cNvPr id="5" name="组合 4"/>
          <p:cNvGrpSpPr/>
          <p:nvPr/>
        </p:nvGrpSpPr>
        <p:grpSpPr>
          <a:xfrm>
            <a:off x="690674" y="839907"/>
            <a:ext cx="7314537" cy="3868484"/>
            <a:chOff x="2402680" y="2725738"/>
            <a:chExt cx="2657475" cy="1460501"/>
          </a:xfrm>
          <a:solidFill>
            <a:schemeClr val="bg1">
              <a:lumMod val="85000"/>
              <a:alpha val="15000"/>
            </a:schemeClr>
          </a:solidFill>
        </p:grpSpPr>
        <p:sp>
          <p:nvSpPr>
            <p:cNvPr id="6" name="Freeform 20"/>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 name="Freeform 21"/>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0" name="Freeform 24"/>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1" name="Freeform 25"/>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3" name="Freeform 27"/>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4" name="Freeform 28"/>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5" name="Freeform 29"/>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6" name="Freeform 30"/>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7" name="Freeform 31"/>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8" name="Freeform 32"/>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0" name="Freeform 34"/>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1" name="Freeform 35"/>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36"/>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3" name="Freeform 37"/>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4" name="Freeform 38"/>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5" name="Freeform 39"/>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6" name="Freeform 40"/>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7" name="Freeform 41"/>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8" name="Freeform 42"/>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9" name="Freeform 43"/>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0" name="Freeform 44"/>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1" name="Freeform 45"/>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2" name="Freeform 46"/>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3" name="Freeform 47"/>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4" name="Freeform 48"/>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5" name="Freeform 49"/>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6" name="Freeform 50"/>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7" name="Freeform 51"/>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8" name="Freeform 52"/>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9" name="Freeform 53"/>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0" name="Freeform 54"/>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1" name="Freeform 55"/>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2" name="Freeform 56"/>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3" name="Freeform 57"/>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4" name="Freeform 58"/>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5" name="Freeform 59"/>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6" name="Freeform 60"/>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7" name="Freeform 62"/>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8" name="Freeform 63"/>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9" name="Freeform 64"/>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0" name="Freeform 65"/>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1" name="Freeform 66"/>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nvGrpSpPr>
          <p:cNvPr id="54" name="组合 53"/>
          <p:cNvGrpSpPr/>
          <p:nvPr/>
        </p:nvGrpSpPr>
        <p:grpSpPr>
          <a:xfrm>
            <a:off x="4798578" y="3824884"/>
            <a:ext cx="3389229" cy="1209158"/>
            <a:chOff x="3771793" y="2004244"/>
            <a:chExt cx="4518973" cy="1612205"/>
          </a:xfrm>
        </p:grpSpPr>
        <p:sp>
          <p:nvSpPr>
            <p:cNvPr id="55" name="文本框 54"/>
            <p:cNvSpPr txBox="1"/>
            <p:nvPr/>
          </p:nvSpPr>
          <p:spPr>
            <a:xfrm>
              <a:off x="3776606" y="2004244"/>
              <a:ext cx="1923123" cy="451404"/>
            </a:xfrm>
            <a:prstGeom prst="rect">
              <a:avLst/>
            </a:prstGeom>
            <a:noFill/>
          </p:spPr>
          <p:txBody>
            <a:bodyPr wrap="square" rtlCol="0">
              <a:spAutoFit/>
            </a:bodyPr>
            <a:lstStyle/>
            <a:p>
              <a:r>
                <a:rPr lang="zh-CN" altLang="en-US" sz="1600" b="1" dirty="0">
                  <a:solidFill>
                    <a:srgbClr val="FFB850"/>
                  </a:solidFill>
                  <a:latin typeface="时尚中黑简体" panose="01010104010101010101" pitchFamily="2" charset="-122"/>
                  <a:ea typeface="时尚中黑简体" panose="01010104010101010101" pitchFamily="2" charset="-122"/>
                </a:rPr>
                <a:t>差集</a:t>
              </a:r>
            </a:p>
          </p:txBody>
        </p:sp>
        <p:sp>
          <p:nvSpPr>
            <p:cNvPr id="56" name="文本框 55"/>
            <p:cNvSpPr txBox="1"/>
            <p:nvPr/>
          </p:nvSpPr>
          <p:spPr>
            <a:xfrm>
              <a:off x="3771793" y="2364828"/>
              <a:ext cx="4518973" cy="1251621"/>
            </a:xfrm>
            <a:prstGeom prst="rect">
              <a:avLst/>
            </a:prstGeom>
            <a:noFill/>
          </p:spPr>
          <p:txBody>
            <a:bodyPr wrap="square" rtlCol="0">
              <a:spAutoFit/>
            </a:bodyPr>
            <a:lstStyle/>
            <a:p>
              <a:pPr algn="just"/>
              <a:r>
                <a:rPr lang="en-GB" altLang="zh-CN" sz="1100" b="1" dirty="0">
                  <a:solidFill>
                    <a:srgbClr val="00A7B7"/>
                  </a:solidFill>
                  <a:latin typeface="微软雅黑" panose="020B0503020204020204" charset="-122"/>
                  <a:ea typeface="微软雅黑" panose="020B0503020204020204" charset="-122"/>
                </a:rPr>
                <a:t>SDIFF </a:t>
              </a:r>
              <a:r>
                <a:rPr lang="en-GB" altLang="zh-CN" sz="1100" b="1" dirty="0">
                  <a:solidFill>
                    <a:schemeClr val="accent2"/>
                  </a:solidFill>
                  <a:latin typeface="微软雅黑" panose="020B0503020204020204" charset="-122"/>
                  <a:ea typeface="微软雅黑" panose="020B0503020204020204" charset="-122"/>
                </a:rPr>
                <a:t>key1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key2</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SDIFF </a:t>
              </a:r>
              <a:r>
                <a:rPr lang="en-GB" altLang="zh-CN" sz="1100" b="1" dirty="0">
                  <a:solidFill>
                    <a:schemeClr val="accent2"/>
                  </a:solidFill>
                  <a:latin typeface="微软雅黑" panose="020B0503020204020204" charset="-122"/>
                  <a:ea typeface="微软雅黑" panose="020B0503020204020204" charset="-122"/>
                </a:rPr>
                <a:t>se1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se2</a:t>
              </a:r>
            </a:p>
            <a:p>
              <a:pPr marL="171450" indent="-171450" algn="just">
                <a:buFont typeface="Wingdings" panose="05000000000000000000" pitchFamily="2" charset="2"/>
                <a:buChar char="Ø"/>
              </a:pPr>
              <a:endParaRPr lang="en-GB" altLang="zh-CN" sz="1100" b="1" dirty="0">
                <a:solidFill>
                  <a:srgbClr val="00A7B7"/>
                </a:solidFill>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SDIFFSTORE </a:t>
              </a:r>
              <a:r>
                <a:rPr lang="en-GB" altLang="zh-CN" sz="1100" b="1" dirty="0">
                  <a:solidFill>
                    <a:schemeClr val="accent2"/>
                  </a:solidFill>
                  <a:latin typeface="微软雅黑" panose="020B0503020204020204" charset="-122"/>
                  <a:ea typeface="微软雅黑" panose="020B0503020204020204" charset="-122"/>
                </a:rPr>
                <a:t>destination</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key2</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SDIFFSTORE </a:t>
              </a:r>
              <a:r>
                <a:rPr lang="en-GB" altLang="zh-CN" sz="1100" b="1" dirty="0">
                  <a:solidFill>
                    <a:schemeClr val="accent2"/>
                  </a:solidFill>
                  <a:latin typeface="微软雅黑" panose="020B0503020204020204" charset="-122"/>
                  <a:ea typeface="微软雅黑" panose="020B0503020204020204" charset="-122"/>
                </a:rPr>
                <a:t>se5</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se1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se2</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将差集保存到</a:t>
              </a:r>
              <a:r>
                <a:rPr lang="en-GB" altLang="zh-CN" sz="1100" b="1" dirty="0">
                  <a:latin typeface="微软雅黑" panose="020B0503020204020204" charset="-122"/>
                  <a:ea typeface="微软雅黑" panose="020B0503020204020204" charset="-122"/>
                </a:rPr>
                <a:t>se5</a:t>
              </a:r>
              <a:endParaRPr lang="zh-CN" altLang="en-US" sz="1100" b="1" dirty="0">
                <a:latin typeface="微软雅黑" panose="020B0503020204020204" charset="-122"/>
                <a:ea typeface="微软雅黑" panose="020B0503020204020204" charset="-122"/>
              </a:endParaRPr>
            </a:p>
          </p:txBody>
        </p:sp>
      </p:grpSp>
      <p:grpSp>
        <p:nvGrpSpPr>
          <p:cNvPr id="57" name="组合 56"/>
          <p:cNvGrpSpPr/>
          <p:nvPr/>
        </p:nvGrpSpPr>
        <p:grpSpPr>
          <a:xfrm>
            <a:off x="796290" y="877752"/>
            <a:ext cx="3733026" cy="3964071"/>
            <a:chOff x="3776606" y="2004244"/>
            <a:chExt cx="4977368" cy="5285421"/>
          </a:xfrm>
        </p:grpSpPr>
        <p:sp>
          <p:nvSpPr>
            <p:cNvPr id="58" name="文本框 57"/>
            <p:cNvSpPr txBox="1"/>
            <p:nvPr/>
          </p:nvSpPr>
          <p:spPr>
            <a:xfrm>
              <a:off x="3776606" y="2004244"/>
              <a:ext cx="3593253" cy="449579"/>
            </a:xfrm>
            <a:prstGeom prst="rect">
              <a:avLst/>
            </a:prstGeom>
            <a:noFill/>
          </p:spPr>
          <p:txBody>
            <a:bodyPr wrap="square" rtlCol="0">
              <a:spAutoFit/>
            </a:bodyPr>
            <a:lstStyle/>
            <a:p>
              <a:r>
                <a:rPr lang="zh-CN" altLang="en-US" sz="1600" b="1" dirty="0">
                  <a:solidFill>
                    <a:srgbClr val="01ACBE"/>
                  </a:solidFill>
                  <a:latin typeface="时尚中黑简体" panose="01010104010101010101" pitchFamily="2" charset="-122"/>
                  <a:ea typeface="时尚中黑简体" panose="01010104010101010101" pitchFamily="2" charset="-122"/>
                </a:rPr>
                <a:t>增加、查找和删除元素</a:t>
              </a:r>
            </a:p>
          </p:txBody>
        </p:sp>
        <p:sp>
          <p:nvSpPr>
            <p:cNvPr id="59" name="文本框 58"/>
            <p:cNvSpPr txBox="1"/>
            <p:nvPr/>
          </p:nvSpPr>
          <p:spPr>
            <a:xfrm>
              <a:off x="3812899" y="2426802"/>
              <a:ext cx="4941075" cy="4862863"/>
            </a:xfrm>
            <a:prstGeom prst="rect">
              <a:avLst/>
            </a:prstGeom>
            <a:noFill/>
          </p:spPr>
          <p:txBody>
            <a:bodyPr wrap="square" rtlCol="0">
              <a:spAutoFit/>
            </a:bodyPr>
            <a:lstStyle/>
            <a:p>
              <a:pPr algn="just"/>
              <a:r>
                <a:rPr lang="en-GB" altLang="zh-CN" sz="1100" b="1" dirty="0">
                  <a:solidFill>
                    <a:srgbClr val="00A7B7"/>
                  </a:solidFill>
                  <a:latin typeface="微软雅黑" panose="020B0503020204020204" charset="-122"/>
                  <a:ea typeface="微软雅黑" panose="020B0503020204020204" charset="-122"/>
                </a:rPr>
                <a:t>SADD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member</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rgbClr val="FFA538"/>
                  </a:solidFill>
                  <a:latin typeface="微软雅黑" panose="020B0503020204020204" charset="-122"/>
                  <a:ea typeface="微软雅黑" panose="020B0503020204020204" charset="-122"/>
                </a:rPr>
                <a:t>[member …]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增加元素</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SADD </a:t>
              </a:r>
              <a:r>
                <a:rPr lang="en-GB" altLang="zh-CN" sz="1100" b="1" dirty="0">
                  <a:solidFill>
                    <a:schemeClr val="accent2"/>
                  </a:solidFill>
                  <a:latin typeface="微软雅黑" panose="020B0503020204020204" charset="-122"/>
                  <a:ea typeface="微软雅黑" panose="020B0503020204020204" charset="-122"/>
                </a:rPr>
                <a:t>se1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1 2 3 a b</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SADD </a:t>
              </a:r>
              <a:r>
                <a:rPr lang="en-GB" altLang="zh-CN" sz="1100" b="1" dirty="0">
                  <a:solidFill>
                    <a:schemeClr val="accent2"/>
                  </a:solidFill>
                  <a:latin typeface="微软雅黑" panose="020B0503020204020204" charset="-122"/>
                  <a:ea typeface="微软雅黑" panose="020B0503020204020204" charset="-122"/>
                </a:rPr>
                <a:t>se2</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a b c 1 2</a:t>
              </a:r>
            </a:p>
            <a:p>
              <a:pPr algn="just"/>
              <a:endParaRPr lang="en-GB" altLang="zh-CN" sz="1100" b="1" dirty="0">
                <a:solidFill>
                  <a:srgbClr val="00A7B7"/>
                </a:solidFill>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SREM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member</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rgbClr val="FFA538"/>
                  </a:solidFill>
                  <a:latin typeface="微软雅黑" panose="020B0503020204020204" charset="-122"/>
                  <a:ea typeface="微软雅黑" panose="020B0503020204020204" charset="-122"/>
                </a:rPr>
                <a:t>[member …]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删除元素</a:t>
              </a:r>
              <a:endParaRPr lang="en-GB" altLang="zh-CN" sz="110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SREM </a:t>
              </a:r>
              <a:r>
                <a:rPr lang="en-GB" altLang="zh-CN" sz="1100" b="1" dirty="0">
                  <a:solidFill>
                    <a:schemeClr val="accent2"/>
                  </a:solidFill>
                  <a:latin typeface="微软雅黑" panose="020B0503020204020204" charset="-122"/>
                  <a:ea typeface="微软雅黑" panose="020B0503020204020204" charset="-122"/>
                </a:rPr>
                <a:t>se1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2</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删除指定元素</a:t>
              </a:r>
              <a:endParaRPr lang="en-US" altLang="zh-CN" sz="1100" b="1" dirty="0">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SPOP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rgbClr val="FFA538"/>
                  </a:solidFill>
                  <a:latin typeface="微软雅黑" panose="020B0503020204020204" charset="-122"/>
                  <a:ea typeface="微软雅黑" panose="020B0503020204020204" charset="-122"/>
                </a:rPr>
                <a:t>[</a:t>
              </a:r>
              <a:r>
                <a:rPr lang="en-GB" altLang="zh-CN" sz="1100" b="1" dirty="0" err="1">
                  <a:solidFill>
                    <a:srgbClr val="FFA538"/>
                  </a:solidFill>
                  <a:latin typeface="微软雅黑" panose="020B0503020204020204" charset="-122"/>
                  <a:ea typeface="微软雅黑" panose="020B0503020204020204" charset="-122"/>
                </a:rPr>
                <a:t>cout</a:t>
              </a:r>
              <a:r>
                <a:rPr lang="en-GB" altLang="zh-CN" sz="1100" b="1" dirty="0">
                  <a:solidFill>
                    <a:srgbClr val="FFA538"/>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随机删除</a:t>
              </a:r>
              <a:r>
                <a:rPr lang="en-GB" altLang="zh-CN" sz="1100" b="1" dirty="0">
                  <a:latin typeface="微软雅黑" panose="020B0503020204020204" charset="-122"/>
                  <a:ea typeface="微软雅黑" panose="020B0503020204020204" charset="-122"/>
                </a:rPr>
                <a:t>count</a:t>
              </a:r>
              <a:r>
                <a:rPr lang="zh-CN" altLang="en-US" sz="1100" b="1" dirty="0">
                  <a:latin typeface="微软雅黑" panose="020B0503020204020204" charset="-122"/>
                  <a:ea typeface="微软雅黑" panose="020B0503020204020204" charset="-122"/>
                </a:rPr>
                <a:t>个元素</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SPOP </a:t>
              </a:r>
              <a:r>
                <a:rPr lang="en-GB" altLang="zh-CN" sz="1100" b="1" dirty="0">
                  <a:solidFill>
                    <a:schemeClr val="accent2"/>
                  </a:solidFill>
                  <a:latin typeface="微软雅黑" panose="020B0503020204020204" charset="-122"/>
                  <a:ea typeface="微软雅黑" panose="020B0503020204020204" charset="-122"/>
                </a:rPr>
                <a:t>se2</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2</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随机删除</a:t>
              </a:r>
              <a:r>
                <a:rPr lang="en-US" altLang="zh-CN" sz="1100" b="1" dirty="0">
                  <a:latin typeface="微软雅黑" panose="020B0503020204020204" charset="-122"/>
                  <a:ea typeface="微软雅黑" panose="020B0503020204020204" charset="-122"/>
                </a:rPr>
                <a:t>2</a:t>
              </a:r>
              <a:r>
                <a:rPr lang="zh-CN" altLang="en-US" sz="1100" b="1" dirty="0">
                  <a:latin typeface="微软雅黑" panose="020B0503020204020204" charset="-122"/>
                  <a:ea typeface="微软雅黑" panose="020B0503020204020204" charset="-122"/>
                </a:rPr>
                <a:t>个元素</a:t>
              </a:r>
            </a:p>
            <a:p>
              <a:pPr algn="just"/>
              <a:endParaRPr lang="zh-CN" altLang="en-US" sz="1100" b="1" dirty="0">
                <a:solidFill>
                  <a:srgbClr val="00A7B7"/>
                </a:solidFill>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SISMEMBER </a:t>
              </a:r>
              <a:r>
                <a:rPr lang="en-GB" altLang="zh-CN" sz="1100" b="1" dirty="0">
                  <a:solidFill>
                    <a:schemeClr val="accent2"/>
                  </a:solidFill>
                  <a:latin typeface="微软雅黑" panose="020B0503020204020204" charset="-122"/>
                  <a:ea typeface="微软雅黑" panose="020B0503020204020204" charset="-122"/>
                </a:rPr>
                <a:t>se1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判断元素是否存在</a:t>
              </a:r>
            </a:p>
            <a:p>
              <a:pPr algn="just"/>
              <a:endParaRPr lang="zh-CN" altLang="en-US" sz="1100" b="1" dirty="0">
                <a:solidFill>
                  <a:srgbClr val="00A7B7"/>
                </a:solidFill>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SMEMBERS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获取所有元素</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SMEMBERS </a:t>
              </a:r>
              <a:r>
                <a:rPr lang="en-GB" altLang="zh-CN" sz="1100" b="1" dirty="0">
                  <a:solidFill>
                    <a:schemeClr val="accent2"/>
                  </a:solidFill>
                  <a:latin typeface="微软雅黑" panose="020B0503020204020204" charset="-122"/>
                  <a:ea typeface="微软雅黑" panose="020B0503020204020204" charset="-122"/>
                </a:rPr>
                <a:t>se1</a:t>
              </a:r>
            </a:p>
            <a:p>
              <a:pPr algn="just"/>
              <a:endParaRPr lang="en-GB" altLang="zh-CN" sz="1100" b="1" dirty="0">
                <a:solidFill>
                  <a:srgbClr val="00A7B7"/>
                </a:solidFill>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SCARD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获取集合元素个数</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SCARD </a:t>
              </a:r>
              <a:r>
                <a:rPr lang="en-GB" altLang="zh-CN" sz="1100" b="1" dirty="0">
                  <a:solidFill>
                    <a:schemeClr val="accent2"/>
                  </a:solidFill>
                  <a:latin typeface="微软雅黑" panose="020B0503020204020204" charset="-122"/>
                  <a:ea typeface="微软雅黑" panose="020B0503020204020204" charset="-122"/>
                </a:rPr>
                <a:t>se1</a:t>
              </a:r>
            </a:p>
            <a:p>
              <a:pPr marL="171450" indent="-171450" algn="just">
                <a:buFont typeface="Wingdings" panose="05000000000000000000" pitchFamily="2" charset="2"/>
                <a:buChar char="Ø"/>
              </a:pPr>
              <a:endParaRPr lang="en-GB" altLang="zh-CN" sz="1100" b="1" dirty="0">
                <a:solidFill>
                  <a:schemeClr val="accent2"/>
                </a:solidFill>
                <a:latin typeface="微软雅黑" panose="020B0503020204020204" charset="-122"/>
                <a:ea typeface="微软雅黑" panose="020B0503020204020204" charset="-122"/>
              </a:endParaRPr>
            </a:p>
            <a:p>
              <a:pPr algn="just"/>
              <a:r>
                <a:rPr lang="zh-CN" altLang="en-US" sz="1100" b="1" dirty="0">
                  <a:latin typeface="微软雅黑" panose="020B0503020204020204" charset="-122"/>
                  <a:ea typeface="微软雅黑" panose="020B0503020204020204" charset="-122"/>
                </a:rPr>
                <a:t>随机获取</a:t>
              </a:r>
              <a:r>
                <a:rPr lang="en-GB" altLang="zh-CN" sz="1100" b="1" dirty="0">
                  <a:latin typeface="微软雅黑" panose="020B0503020204020204" charset="-122"/>
                  <a:ea typeface="微软雅黑" panose="020B0503020204020204" charset="-122"/>
                </a:rPr>
                <a:t>count </a:t>
              </a:r>
              <a:r>
                <a:rPr lang="zh-CN" altLang="en-US" sz="1100" b="1" dirty="0">
                  <a:latin typeface="微软雅黑" panose="020B0503020204020204" charset="-122"/>
                  <a:ea typeface="微软雅黑" panose="020B0503020204020204" charset="-122"/>
                </a:rPr>
                <a:t>个数元素 </a:t>
              </a:r>
              <a:r>
                <a:rPr lang="en-GB" altLang="zh-CN" sz="1100" b="1" dirty="0">
                  <a:latin typeface="微软雅黑" panose="020B0503020204020204" charset="-122"/>
                  <a:ea typeface="微软雅黑" panose="020B0503020204020204" charset="-122"/>
                </a:rPr>
                <a:t>count </a:t>
              </a:r>
              <a:r>
                <a:rPr lang="zh-CN" altLang="en-US" sz="1100" b="1" dirty="0">
                  <a:latin typeface="微软雅黑" panose="020B0503020204020204" charset="-122"/>
                  <a:ea typeface="微软雅黑" panose="020B0503020204020204" charset="-122"/>
                </a:rPr>
                <a:t>为正数，返回</a:t>
              </a:r>
              <a:r>
                <a:rPr lang="en-GB" altLang="zh-CN" sz="1100" b="1" dirty="0">
                  <a:latin typeface="微软雅黑" panose="020B0503020204020204" charset="-122"/>
                  <a:ea typeface="微软雅黑" panose="020B0503020204020204" charset="-122"/>
                </a:rPr>
                <a:t>count</a:t>
              </a:r>
              <a:r>
                <a:rPr lang="zh-CN" altLang="en-US" sz="1100" b="1" dirty="0">
                  <a:latin typeface="微软雅黑" panose="020B0503020204020204" charset="-122"/>
                  <a:ea typeface="微软雅黑" panose="020B0503020204020204" charset="-122"/>
                </a:rPr>
                <a:t>个不重复数，为负数可能出现重复数据</a:t>
              </a:r>
              <a:endParaRPr lang="en-GB" altLang="zh-CN" sz="1100" b="1" dirty="0">
                <a:solidFill>
                  <a:srgbClr val="00A7B7"/>
                </a:solidFill>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SRANDMEMBER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rgbClr val="FFA538"/>
                  </a:solidFill>
                  <a:latin typeface="微软雅黑" panose="020B0503020204020204" charset="-122"/>
                  <a:ea typeface="微软雅黑" panose="020B0503020204020204" charset="-122"/>
                </a:rPr>
                <a:t>[count] </a:t>
              </a:r>
            </a:p>
            <a:p>
              <a:pPr marL="171450" indent="-171450" algn="just">
                <a:buFont typeface="Wingdings" panose="05000000000000000000" pitchFamily="2" charset="2"/>
                <a:buChar char="Ø"/>
              </a:pPr>
              <a:r>
                <a:rPr lang="en-GB" altLang="zh-CN" sz="1100" b="1">
                  <a:solidFill>
                    <a:srgbClr val="00A7B7"/>
                  </a:solidFill>
                  <a:latin typeface="微软雅黑" panose="020B0503020204020204" charset="-122"/>
                  <a:ea typeface="微软雅黑" panose="020B0503020204020204" charset="-122"/>
                </a:rPr>
                <a:t>SRANDMEMBER </a:t>
              </a:r>
              <a:r>
                <a:rPr lang="en-GB" altLang="zh-CN" sz="1100" b="1">
                  <a:solidFill>
                    <a:schemeClr val="accent2"/>
                  </a:solidFill>
                  <a:latin typeface="微软雅黑" panose="020B0503020204020204" charset="-122"/>
                  <a:ea typeface="微软雅黑" panose="020B0503020204020204" charset="-122"/>
                </a:rPr>
                <a:t>se</a:t>
              </a:r>
              <a:r>
                <a:rPr lang="en-US" altLang="zh-CN" sz="1100" b="1">
                  <a:solidFill>
                    <a:schemeClr val="accent2"/>
                  </a:solidFill>
                  <a:latin typeface="微软雅黑" panose="020B0503020204020204" charset="-122"/>
                  <a:ea typeface="微软雅黑" panose="020B0503020204020204" charset="-122"/>
                </a:rPr>
                <a:t>t</a:t>
              </a:r>
              <a:r>
                <a:rPr lang="en-GB" altLang="zh-CN" sz="1100" b="1">
                  <a:solidFill>
                    <a:schemeClr val="accent2"/>
                  </a:solidFill>
                  <a:latin typeface="微软雅黑" panose="020B0503020204020204" charset="-122"/>
                  <a:ea typeface="微软雅黑" panose="020B0503020204020204" charset="-122"/>
                </a:rPr>
                <a:t>2</a:t>
              </a:r>
              <a:r>
                <a:rPr lang="en-GB" altLang="zh-CN" sz="1100" b="1">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3</a:t>
              </a:r>
            </a:p>
          </p:txBody>
        </p:sp>
      </p:grpSp>
      <p:grpSp>
        <p:nvGrpSpPr>
          <p:cNvPr id="60" name="组合 59"/>
          <p:cNvGrpSpPr/>
          <p:nvPr/>
        </p:nvGrpSpPr>
        <p:grpSpPr>
          <a:xfrm>
            <a:off x="4806330" y="1053466"/>
            <a:ext cx="3917792" cy="1227200"/>
            <a:chOff x="3776605" y="2004244"/>
            <a:chExt cx="5223724" cy="1636265"/>
          </a:xfrm>
        </p:grpSpPr>
        <p:sp>
          <p:nvSpPr>
            <p:cNvPr id="61" name="文本框 60"/>
            <p:cNvSpPr txBox="1"/>
            <p:nvPr/>
          </p:nvSpPr>
          <p:spPr>
            <a:xfrm>
              <a:off x="3776606" y="2004244"/>
              <a:ext cx="2794430" cy="451405"/>
            </a:xfrm>
            <a:prstGeom prst="rect">
              <a:avLst/>
            </a:prstGeom>
            <a:noFill/>
          </p:spPr>
          <p:txBody>
            <a:bodyPr wrap="square" rtlCol="0">
              <a:spAutoFit/>
            </a:bodyPr>
            <a:lstStyle/>
            <a:p>
              <a:r>
                <a:rPr lang="zh-CN" altLang="en-US" sz="1600" b="1" dirty="0">
                  <a:solidFill>
                    <a:srgbClr val="E87071"/>
                  </a:solidFill>
                  <a:latin typeface="时尚中黑简体" panose="01010104010101010101" pitchFamily="2" charset="-122"/>
                  <a:ea typeface="时尚中黑简体" panose="01010104010101010101" pitchFamily="2" charset="-122"/>
                </a:rPr>
                <a:t>交集</a:t>
              </a:r>
            </a:p>
          </p:txBody>
        </p:sp>
        <p:sp>
          <p:nvSpPr>
            <p:cNvPr id="62" name="文本框 61"/>
            <p:cNvSpPr txBox="1"/>
            <p:nvPr/>
          </p:nvSpPr>
          <p:spPr>
            <a:xfrm>
              <a:off x="3776605" y="2388885"/>
              <a:ext cx="5223724" cy="1251624"/>
            </a:xfrm>
            <a:prstGeom prst="rect">
              <a:avLst/>
            </a:prstGeom>
            <a:noFill/>
          </p:spPr>
          <p:txBody>
            <a:bodyPr wrap="square" rtlCol="0">
              <a:spAutoFit/>
            </a:bodyPr>
            <a:lstStyle/>
            <a:p>
              <a:pPr algn="just"/>
              <a:r>
                <a:rPr lang="en-GB" altLang="zh-CN" sz="1100" b="1" dirty="0">
                  <a:solidFill>
                    <a:srgbClr val="00A7B7"/>
                  </a:solidFill>
                  <a:latin typeface="微软雅黑" panose="020B0503020204020204" charset="-122"/>
                  <a:ea typeface="微软雅黑" panose="020B0503020204020204" charset="-122"/>
                </a:rPr>
                <a:t>SINTER </a:t>
              </a:r>
              <a:r>
                <a:rPr lang="en-GB" altLang="zh-CN" sz="1100" b="1" dirty="0">
                  <a:solidFill>
                    <a:schemeClr val="accent2"/>
                  </a:solidFill>
                  <a:latin typeface="微软雅黑" panose="020B0503020204020204" charset="-122"/>
                  <a:ea typeface="微软雅黑" panose="020B0503020204020204" charset="-122"/>
                </a:rPr>
                <a:t>key1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key2</a:t>
              </a:r>
              <a:r>
                <a:rPr lang="en-GB" altLang="zh-CN" sz="1100" b="1" dirty="0">
                  <a:solidFill>
                    <a:srgbClr val="00A7B7"/>
                  </a:solidFill>
                  <a:latin typeface="微软雅黑" panose="020B0503020204020204" charset="-122"/>
                  <a:ea typeface="微软雅黑" panose="020B0503020204020204" charset="-122"/>
                </a:rPr>
                <a:t> ..</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 SINTER </a:t>
              </a:r>
              <a:r>
                <a:rPr lang="en-GB" altLang="zh-CN" sz="1100" b="1" dirty="0">
                  <a:solidFill>
                    <a:schemeClr val="accent2"/>
                  </a:solidFill>
                  <a:latin typeface="微软雅黑" panose="020B0503020204020204" charset="-122"/>
                  <a:ea typeface="微软雅黑" panose="020B0503020204020204" charset="-122"/>
                </a:rPr>
                <a:t>se1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se2</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求</a:t>
              </a:r>
              <a:r>
                <a:rPr lang="en-GB" altLang="zh-CN" sz="1100" b="1" dirty="0">
                  <a:latin typeface="微软雅黑" panose="020B0503020204020204" charset="-122"/>
                  <a:ea typeface="微软雅黑" panose="020B0503020204020204" charset="-122"/>
                </a:rPr>
                <a:t>se1 </a:t>
              </a:r>
              <a:r>
                <a:rPr lang="zh-CN" altLang="en-US" sz="1100" b="1" dirty="0">
                  <a:latin typeface="微软雅黑" panose="020B0503020204020204" charset="-122"/>
                  <a:ea typeface="微软雅黑" panose="020B0503020204020204" charset="-122"/>
                </a:rPr>
                <a:t>和 </a:t>
              </a:r>
              <a:r>
                <a:rPr lang="en-GB" altLang="zh-CN" sz="1100" b="1" dirty="0">
                  <a:latin typeface="微软雅黑" panose="020B0503020204020204" charset="-122"/>
                  <a:ea typeface="微软雅黑" panose="020B0503020204020204" charset="-122"/>
                </a:rPr>
                <a:t>se2 </a:t>
              </a:r>
              <a:r>
                <a:rPr lang="zh-CN" altLang="en-US" sz="1100" b="1" dirty="0">
                  <a:latin typeface="微软雅黑" panose="020B0503020204020204" charset="-122"/>
                  <a:ea typeface="微软雅黑" panose="020B0503020204020204" charset="-122"/>
                </a:rPr>
                <a:t>交集</a:t>
              </a:r>
            </a:p>
            <a:p>
              <a:pPr marL="171450" indent="-171450" algn="just">
                <a:buFont typeface="Wingdings" panose="05000000000000000000" pitchFamily="2" charset="2"/>
                <a:buChar char="Ø"/>
              </a:pPr>
              <a:endParaRPr lang="zh-CN" altLang="en-US" sz="1100" b="1" dirty="0">
                <a:solidFill>
                  <a:srgbClr val="00A7B7"/>
                </a:solidFill>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SINTERSTORE </a:t>
              </a:r>
              <a:r>
                <a:rPr lang="en-GB" altLang="zh-CN" sz="1100" b="1" dirty="0">
                  <a:solidFill>
                    <a:schemeClr val="accent2"/>
                  </a:solidFill>
                  <a:latin typeface="微软雅黑" panose="020B0503020204020204" charset="-122"/>
                  <a:ea typeface="微软雅黑" panose="020B0503020204020204" charset="-122"/>
                </a:rPr>
                <a:t>destination</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key2</a:t>
              </a:r>
              <a:r>
                <a:rPr lang="en-GB" altLang="zh-CN" sz="1100" b="1" dirty="0">
                  <a:solidFill>
                    <a:srgbClr val="00A7B7"/>
                  </a:solidFill>
                  <a:latin typeface="微软雅黑" panose="020B0503020204020204" charset="-122"/>
                  <a:ea typeface="微软雅黑" panose="020B0503020204020204" charset="-122"/>
                </a:rPr>
                <a:t> ..</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SINTERSTORE </a:t>
              </a:r>
              <a:r>
                <a:rPr lang="en-GB" altLang="zh-CN" sz="1100" b="1" dirty="0">
                  <a:solidFill>
                    <a:schemeClr val="accent2"/>
                  </a:solidFill>
                  <a:latin typeface="微软雅黑" panose="020B0503020204020204" charset="-122"/>
                  <a:ea typeface="微软雅黑" panose="020B0503020204020204" charset="-122"/>
                </a:rPr>
                <a:t>se3</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se1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se2</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将交集保存到 </a:t>
              </a:r>
              <a:r>
                <a:rPr lang="en-GB" altLang="zh-CN" sz="1100" b="1" dirty="0">
                  <a:latin typeface="微软雅黑" panose="020B0503020204020204" charset="-122"/>
                  <a:ea typeface="微软雅黑" panose="020B0503020204020204" charset="-122"/>
                </a:rPr>
                <a:t>se3</a:t>
              </a:r>
              <a:r>
                <a:rPr lang="zh-CN" altLang="en-US" sz="1100" b="1" dirty="0">
                  <a:latin typeface="微软雅黑" panose="020B0503020204020204" charset="-122"/>
                  <a:ea typeface="微软雅黑" panose="020B0503020204020204" charset="-122"/>
                </a:rPr>
                <a:t>中</a:t>
              </a:r>
              <a:endParaRPr lang="en-GB" altLang="zh-CN" sz="1100" b="1" dirty="0">
                <a:latin typeface="微软雅黑" panose="020B0503020204020204" charset="-122"/>
                <a:ea typeface="微软雅黑" panose="020B0503020204020204" charset="-122"/>
              </a:endParaRPr>
            </a:p>
          </p:txBody>
        </p:sp>
      </p:grpSp>
      <p:grpSp>
        <p:nvGrpSpPr>
          <p:cNvPr id="63" name="组合 62"/>
          <p:cNvGrpSpPr/>
          <p:nvPr/>
        </p:nvGrpSpPr>
        <p:grpSpPr>
          <a:xfrm>
            <a:off x="4808885" y="2445811"/>
            <a:ext cx="3766588" cy="1208949"/>
            <a:chOff x="3776606" y="2004244"/>
            <a:chExt cx="5022118" cy="1611929"/>
          </a:xfrm>
        </p:grpSpPr>
        <p:sp>
          <p:nvSpPr>
            <p:cNvPr id="64" name="文本框 63"/>
            <p:cNvSpPr txBox="1"/>
            <p:nvPr/>
          </p:nvSpPr>
          <p:spPr>
            <a:xfrm>
              <a:off x="3776606" y="2004244"/>
              <a:ext cx="3273393" cy="451405"/>
            </a:xfrm>
            <a:prstGeom prst="rect">
              <a:avLst/>
            </a:prstGeom>
            <a:noFill/>
          </p:spPr>
          <p:txBody>
            <a:bodyPr wrap="square" rtlCol="0">
              <a:spAutoFit/>
            </a:bodyPr>
            <a:lstStyle/>
            <a:p>
              <a:r>
                <a:rPr lang="zh-CN" altLang="en-US" sz="1600" b="1" dirty="0">
                  <a:solidFill>
                    <a:srgbClr val="663A77"/>
                  </a:solidFill>
                  <a:latin typeface="时尚中黑简体" panose="01010104010101010101" pitchFamily="2" charset="-122"/>
                  <a:ea typeface="时尚中黑简体" panose="01010104010101010101" pitchFamily="2" charset="-122"/>
                </a:rPr>
                <a:t>并集</a:t>
              </a:r>
            </a:p>
          </p:txBody>
        </p:sp>
        <p:sp>
          <p:nvSpPr>
            <p:cNvPr id="65" name="文本框 64"/>
            <p:cNvSpPr txBox="1"/>
            <p:nvPr/>
          </p:nvSpPr>
          <p:spPr>
            <a:xfrm>
              <a:off x="3782539" y="2364550"/>
              <a:ext cx="5016185" cy="1251623"/>
            </a:xfrm>
            <a:prstGeom prst="rect">
              <a:avLst/>
            </a:prstGeom>
            <a:noFill/>
          </p:spPr>
          <p:txBody>
            <a:bodyPr wrap="square" rtlCol="0">
              <a:spAutoFit/>
            </a:bodyPr>
            <a:lstStyle/>
            <a:p>
              <a:pPr algn="just"/>
              <a:r>
                <a:rPr lang="en-GB" altLang="zh-CN" sz="1100" b="1" dirty="0">
                  <a:solidFill>
                    <a:srgbClr val="00A7B7"/>
                  </a:solidFill>
                  <a:latin typeface="微软雅黑" panose="020B0503020204020204" charset="-122"/>
                  <a:ea typeface="微软雅黑" panose="020B0503020204020204" charset="-122"/>
                </a:rPr>
                <a:t>SUNION </a:t>
              </a:r>
              <a:r>
                <a:rPr lang="en-GB" altLang="zh-CN" sz="1100" b="1" dirty="0">
                  <a:solidFill>
                    <a:schemeClr val="accent2"/>
                  </a:solidFill>
                  <a:latin typeface="微软雅黑" panose="020B0503020204020204" charset="-122"/>
                  <a:ea typeface="微软雅黑" panose="020B0503020204020204" charset="-122"/>
                </a:rPr>
                <a:t>key1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key2</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SUNION </a:t>
              </a:r>
              <a:r>
                <a:rPr lang="en-GB" altLang="zh-CN" sz="1100" b="1" dirty="0">
                  <a:solidFill>
                    <a:schemeClr val="accent2"/>
                  </a:solidFill>
                  <a:latin typeface="微软雅黑" panose="020B0503020204020204" charset="-122"/>
                  <a:ea typeface="微软雅黑" panose="020B0503020204020204" charset="-122"/>
                </a:rPr>
                <a:t>se1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se2</a:t>
              </a:r>
            </a:p>
            <a:p>
              <a:pPr marL="171450" indent="-171450" algn="just">
                <a:buFont typeface="Wingdings" panose="05000000000000000000" pitchFamily="2" charset="2"/>
                <a:buChar char="Ø"/>
              </a:pPr>
              <a:endParaRPr lang="en-GB" altLang="zh-CN" sz="1100" b="1" dirty="0">
                <a:solidFill>
                  <a:srgbClr val="00A7B7"/>
                </a:solidFill>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SUNIONSTORE </a:t>
              </a:r>
              <a:r>
                <a:rPr lang="en-GB" altLang="zh-CN" sz="1100" b="1" dirty="0">
                  <a:solidFill>
                    <a:schemeClr val="accent2"/>
                  </a:solidFill>
                  <a:latin typeface="微软雅黑" panose="020B0503020204020204" charset="-122"/>
                  <a:ea typeface="微软雅黑" panose="020B0503020204020204" charset="-122"/>
                </a:rPr>
                <a:t>destination</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key2</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 SUNIONSTORE </a:t>
              </a:r>
              <a:r>
                <a:rPr lang="en-GB" altLang="zh-CN" sz="1100" b="1" dirty="0">
                  <a:solidFill>
                    <a:schemeClr val="accent2"/>
                  </a:solidFill>
                  <a:latin typeface="微软雅黑" panose="020B0503020204020204" charset="-122"/>
                  <a:ea typeface="微软雅黑" panose="020B0503020204020204" charset="-122"/>
                </a:rPr>
                <a:t>se4</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se1</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se2</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将并集保存到</a:t>
              </a:r>
              <a:r>
                <a:rPr lang="en-GB" altLang="zh-CN" sz="1100" b="1" dirty="0">
                  <a:latin typeface="微软雅黑" panose="020B0503020204020204" charset="-122"/>
                  <a:ea typeface="微软雅黑" panose="020B0503020204020204" charset="-122"/>
                </a:rPr>
                <a:t>se4</a:t>
              </a: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randombar(vertical)">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5"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randombar(vertical)">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randombar(vertical)">
                                      <p:cBhvr>
                                        <p:cTn id="2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2" name="矩形 31"/>
          <p:cNvSpPr/>
          <p:nvPr/>
        </p:nvSpPr>
        <p:spPr>
          <a:xfrm>
            <a:off x="624820" y="1372397"/>
            <a:ext cx="6821009" cy="790858"/>
          </a:xfrm>
          <a:prstGeom prst="rect">
            <a:avLst/>
          </a:prstGeom>
        </p:spPr>
        <p:txBody>
          <a:bodyPr wrap="square">
            <a:spAutoFit/>
          </a:bodyPr>
          <a:lstStyle/>
          <a:p>
            <a:pPr algn="ctr">
              <a:lnSpc>
                <a:spcPct val="150000"/>
              </a:lnSpc>
            </a:pPr>
            <a:r>
              <a:rPr lang="zh-CN" altLang="en-US" sz="1050" b="1" dirty="0">
                <a:latin typeface="微软雅黑" panose="020B0503020204020204" charset="-122"/>
                <a:ea typeface="微软雅黑" panose="020B0503020204020204" charset="-122"/>
                <a:sym typeface="Gill Sans" charset="0"/>
              </a:rPr>
              <a:t>在集合类型的基础上有序集合类型为集合中的每个元素都关联了一个分数，这使得我们不仅可以完成插入、删除和判断元素是否存在等集合类型支持的操作，还能够获得分数最高（或最低）的前</a:t>
            </a:r>
            <a:r>
              <a:rPr lang="en-US" altLang="zh-CN" sz="1050" b="1" dirty="0">
                <a:latin typeface="微软雅黑" panose="020B0503020204020204" charset="-122"/>
                <a:ea typeface="微软雅黑" panose="020B0503020204020204" charset="-122"/>
                <a:sym typeface="Gill Sans" charset="0"/>
              </a:rPr>
              <a:t>N</a:t>
            </a:r>
            <a:r>
              <a:rPr lang="zh-CN" altLang="en-US" sz="1050" b="1" dirty="0">
                <a:latin typeface="微软雅黑" panose="020B0503020204020204" charset="-122"/>
                <a:ea typeface="微软雅黑" panose="020B0503020204020204" charset="-122"/>
                <a:sym typeface="Gill Sans" charset="0"/>
              </a:rPr>
              <a:t>个元素、获得指定分数范围内的元素等与分数有关的操作。虽然集合中每个元素都是不同的，但是它们的分数却可以相同</a:t>
            </a:r>
          </a:p>
        </p:txBody>
      </p:sp>
      <p:sp>
        <p:nvSpPr>
          <p:cNvPr id="33" name="矩形 32"/>
          <p:cNvSpPr/>
          <p:nvPr/>
        </p:nvSpPr>
        <p:spPr>
          <a:xfrm>
            <a:off x="624820" y="2964610"/>
            <a:ext cx="7643232" cy="1839799"/>
          </a:xfrm>
          <a:prstGeom prst="rect">
            <a:avLst/>
          </a:prstGeom>
        </p:spPr>
        <p:txBody>
          <a:bodyPr wrap="square">
            <a:spAutoFit/>
          </a:bodyPr>
          <a:lstStyle/>
          <a:p>
            <a:pPr>
              <a:lnSpc>
                <a:spcPct val="150000"/>
              </a:lnSpc>
            </a:pPr>
            <a:r>
              <a:rPr lang="zh-CN" altLang="en-US" sz="1100" b="1" dirty="0">
                <a:latin typeface="微软雅黑" panose="020B0503020204020204" charset="-122"/>
                <a:ea typeface="微软雅黑" panose="020B0503020204020204" charset="-122"/>
                <a:sym typeface="Gill Sans" charset="0"/>
              </a:rPr>
              <a:t>（</a:t>
            </a:r>
            <a:r>
              <a:rPr lang="en-US" altLang="zh-CN" sz="1100" b="1" dirty="0">
                <a:latin typeface="微软雅黑" panose="020B0503020204020204" charset="-122"/>
                <a:ea typeface="微软雅黑" panose="020B0503020204020204" charset="-122"/>
                <a:sym typeface="Gill Sans" charset="0"/>
              </a:rPr>
              <a:t>1</a:t>
            </a:r>
            <a:r>
              <a:rPr lang="zh-CN" altLang="en-US" sz="1100" b="1" dirty="0">
                <a:latin typeface="微软雅黑" panose="020B0503020204020204" charset="-122"/>
                <a:ea typeface="微软雅黑" panose="020B0503020204020204" charset="-122"/>
                <a:sym typeface="Gill Sans" charset="0"/>
              </a:rPr>
              <a:t>）列表类型是通过链表实现的，获取靠近两端的数据速度极快，而当元素增多后，访问中间数据的速度会较慢，所以它更加适合实现如“新鲜事”或“日志”这样很少访问中间元素的应用。</a:t>
            </a:r>
          </a:p>
          <a:p>
            <a:pPr>
              <a:lnSpc>
                <a:spcPct val="150000"/>
              </a:lnSpc>
            </a:pPr>
            <a:r>
              <a:rPr lang="zh-CN" altLang="en-US" sz="1100" b="1" dirty="0">
                <a:latin typeface="微软雅黑" panose="020B0503020204020204" charset="-122"/>
                <a:ea typeface="微软雅黑" panose="020B0503020204020204" charset="-122"/>
                <a:sym typeface="Gill Sans" charset="0"/>
              </a:rPr>
              <a:t>（</a:t>
            </a:r>
            <a:r>
              <a:rPr lang="en-US" altLang="zh-CN" sz="1100" b="1" dirty="0">
                <a:latin typeface="微软雅黑" panose="020B0503020204020204" charset="-122"/>
                <a:ea typeface="微软雅黑" panose="020B0503020204020204" charset="-122"/>
                <a:sym typeface="Gill Sans" charset="0"/>
              </a:rPr>
              <a:t>2</a:t>
            </a:r>
            <a:r>
              <a:rPr lang="zh-CN" altLang="en-US" sz="1100" b="1" dirty="0">
                <a:latin typeface="微软雅黑" panose="020B0503020204020204" charset="-122"/>
                <a:ea typeface="微软雅黑" panose="020B0503020204020204" charset="-122"/>
                <a:sym typeface="Gill Sans" charset="0"/>
              </a:rPr>
              <a:t>）有序集合类型是使用散列表和跳跃表（</a:t>
            </a:r>
            <a:r>
              <a:rPr lang="en-US" altLang="zh-CN" sz="1100" b="1" dirty="0" err="1">
                <a:latin typeface="微软雅黑" panose="020B0503020204020204" charset="-122"/>
                <a:ea typeface="微软雅黑" panose="020B0503020204020204" charset="-122"/>
                <a:sym typeface="Gill Sans" charset="0"/>
              </a:rPr>
              <a:t>Skiplist</a:t>
            </a:r>
            <a:r>
              <a:rPr lang="zh-CN" altLang="en-US" sz="1100" b="1" dirty="0">
                <a:latin typeface="微软雅黑" panose="020B0503020204020204" charset="-122"/>
                <a:ea typeface="微软雅黑" panose="020B0503020204020204" charset="-122"/>
                <a:sym typeface="Gill Sans" charset="0"/>
              </a:rPr>
              <a:t>）实现的，所以即使读取位于中间部分的数据速度也很快（时间复杂度是</a:t>
            </a:r>
            <a:r>
              <a:rPr lang="en-US" altLang="zh-CN" sz="1100" b="1" dirty="0">
                <a:latin typeface="微软雅黑" panose="020B0503020204020204" charset="-122"/>
                <a:ea typeface="微软雅黑" panose="020B0503020204020204" charset="-122"/>
                <a:sym typeface="Gill Sans" charset="0"/>
              </a:rPr>
              <a:t>O(log(N))</a:t>
            </a:r>
            <a:r>
              <a:rPr lang="zh-CN" altLang="en-US" sz="1100" b="1" dirty="0">
                <a:latin typeface="微软雅黑" panose="020B0503020204020204" charset="-122"/>
                <a:ea typeface="微软雅黑" panose="020B0503020204020204" charset="-122"/>
                <a:sym typeface="Gill Sans" charset="0"/>
              </a:rPr>
              <a:t>）。</a:t>
            </a:r>
          </a:p>
          <a:p>
            <a:pPr>
              <a:lnSpc>
                <a:spcPct val="150000"/>
              </a:lnSpc>
            </a:pPr>
            <a:r>
              <a:rPr lang="zh-CN" altLang="en-US" sz="1100" b="1" dirty="0">
                <a:latin typeface="微软雅黑" panose="020B0503020204020204" charset="-122"/>
                <a:ea typeface="微软雅黑" panose="020B0503020204020204" charset="-122"/>
                <a:sym typeface="Gill Sans" charset="0"/>
              </a:rPr>
              <a:t>（</a:t>
            </a:r>
            <a:r>
              <a:rPr lang="en-US" altLang="zh-CN" sz="1100" b="1" dirty="0">
                <a:latin typeface="微软雅黑" panose="020B0503020204020204" charset="-122"/>
                <a:ea typeface="微软雅黑" panose="020B0503020204020204" charset="-122"/>
                <a:sym typeface="Gill Sans" charset="0"/>
              </a:rPr>
              <a:t>3</a:t>
            </a:r>
            <a:r>
              <a:rPr lang="zh-CN" altLang="en-US" sz="1100" b="1" dirty="0">
                <a:latin typeface="微软雅黑" panose="020B0503020204020204" charset="-122"/>
                <a:ea typeface="微软雅黑" panose="020B0503020204020204" charset="-122"/>
                <a:sym typeface="Gill Sans" charset="0"/>
              </a:rPr>
              <a:t>）列表中不能简单地调整某个元素的位置，但是有序集合可以（通过更改这个元素的分数）。</a:t>
            </a:r>
          </a:p>
          <a:p>
            <a:pPr>
              <a:lnSpc>
                <a:spcPct val="150000"/>
              </a:lnSpc>
            </a:pPr>
            <a:r>
              <a:rPr lang="zh-CN" altLang="en-US" sz="1100" b="1" dirty="0">
                <a:latin typeface="微软雅黑" panose="020B0503020204020204" charset="-122"/>
                <a:ea typeface="微软雅黑" panose="020B0503020204020204" charset="-122"/>
                <a:sym typeface="Gill Sans" charset="0"/>
              </a:rPr>
              <a:t>（</a:t>
            </a:r>
            <a:r>
              <a:rPr lang="en-US" altLang="zh-CN" sz="1100" b="1" dirty="0">
                <a:latin typeface="微软雅黑" panose="020B0503020204020204" charset="-122"/>
                <a:ea typeface="微软雅黑" panose="020B0503020204020204" charset="-122"/>
                <a:sym typeface="Gill Sans" charset="0"/>
              </a:rPr>
              <a:t>4</a:t>
            </a:r>
            <a:r>
              <a:rPr lang="zh-CN" altLang="en-US" sz="1100" b="1" dirty="0">
                <a:latin typeface="微软雅黑" panose="020B0503020204020204" charset="-122"/>
                <a:ea typeface="微软雅黑" panose="020B0503020204020204" charset="-122"/>
                <a:sym typeface="Gill Sans" charset="0"/>
              </a:rPr>
              <a:t>）有序集合要比列表类型更耗费内存。有序集合类型算得上是</a:t>
            </a:r>
            <a:r>
              <a:rPr lang="en-US" altLang="zh-CN" sz="1100" b="1" dirty="0">
                <a:latin typeface="微软雅黑" panose="020B0503020204020204" charset="-122"/>
                <a:ea typeface="微软雅黑" panose="020B0503020204020204" charset="-122"/>
                <a:sym typeface="Gill Sans" charset="0"/>
              </a:rPr>
              <a:t>Redis</a:t>
            </a:r>
            <a:r>
              <a:rPr lang="zh-CN" altLang="en-US" sz="1100" b="1" dirty="0">
                <a:latin typeface="微软雅黑" panose="020B0503020204020204" charset="-122"/>
                <a:ea typeface="微软雅黑" panose="020B0503020204020204" charset="-122"/>
                <a:sym typeface="Gill Sans" charset="0"/>
              </a:rPr>
              <a:t>的</a:t>
            </a:r>
            <a:r>
              <a:rPr lang="en-US" altLang="zh-CN" sz="1100" b="1" dirty="0">
                <a:latin typeface="微软雅黑" panose="020B0503020204020204" charset="-122"/>
                <a:ea typeface="微软雅黑" panose="020B0503020204020204" charset="-122"/>
                <a:sym typeface="Gill Sans" charset="0"/>
              </a:rPr>
              <a:t>5</a:t>
            </a:r>
            <a:r>
              <a:rPr lang="zh-CN" altLang="en-US" sz="1100" b="1" dirty="0">
                <a:latin typeface="微软雅黑" panose="020B0503020204020204" charset="-122"/>
                <a:ea typeface="微软雅黑" panose="020B0503020204020204" charset="-122"/>
                <a:sym typeface="Gill Sans" charset="0"/>
              </a:rPr>
              <a:t>种数据类型中最高级的类型了，在学习时可以与列表类型和集合类型对照理解。</a:t>
            </a:r>
          </a:p>
        </p:txBody>
      </p:sp>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有序集合</a:t>
            </a:r>
          </a:p>
        </p:txBody>
      </p:sp>
      <p:grpSp>
        <p:nvGrpSpPr>
          <p:cNvPr id="11" name="组合 10"/>
          <p:cNvGrpSpPr/>
          <p:nvPr/>
        </p:nvGrpSpPr>
        <p:grpSpPr>
          <a:xfrm>
            <a:off x="624820" y="971931"/>
            <a:ext cx="1276986" cy="303011"/>
            <a:chOff x="6463726" y="4421987"/>
            <a:chExt cx="1702648" cy="404014"/>
          </a:xfrm>
        </p:grpSpPr>
        <p:sp>
          <p:nvSpPr>
            <p:cNvPr id="12" name="圆角矩形 11"/>
            <p:cNvSpPr/>
            <p:nvPr/>
          </p:nvSpPr>
          <p:spPr>
            <a:xfrm>
              <a:off x="6463726" y="4421987"/>
              <a:ext cx="1702648" cy="404014"/>
            </a:xfrm>
            <a:prstGeom prst="roundRect">
              <a:avLst>
                <a:gd name="adj" fmla="val 50000"/>
              </a:avLst>
            </a:prstGeom>
            <a:gradFill>
              <a:gsLst>
                <a:gs pos="100000">
                  <a:srgbClr val="FFC165"/>
                </a:gs>
                <a:gs pos="0">
                  <a:srgbClr val="FF9A05"/>
                </a:gs>
              </a:gsLst>
              <a:lin ang="5400000" scaled="1"/>
            </a:gradFill>
            <a:ln w="28575" cap="flat">
              <a:gradFill>
                <a:gsLst>
                  <a:gs pos="0">
                    <a:srgbClr val="FFC165"/>
                  </a:gs>
                  <a:gs pos="100000">
                    <a:srgbClr val="FF9A05"/>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13" name="文本框 12"/>
            <p:cNvSpPr txBox="1"/>
            <p:nvPr/>
          </p:nvSpPr>
          <p:spPr>
            <a:xfrm>
              <a:off x="6766609" y="4477211"/>
              <a:ext cx="985740" cy="338554"/>
            </a:xfrm>
            <a:prstGeom prst="rect">
              <a:avLst/>
            </a:prstGeom>
            <a:noFill/>
          </p:spPr>
          <p:txBody>
            <a:bodyPr wrap="none" rtlCol="0">
              <a:spAutoFit/>
            </a:bodyPr>
            <a:lstStyle/>
            <a:p>
              <a:r>
                <a:rPr lang="zh-CN" altLang="en-US" sz="1050" b="1" dirty="0">
                  <a:solidFill>
                    <a:schemeClr val="bg1"/>
                  </a:solidFill>
                  <a:latin typeface="微软雅黑" panose="020B0503020204020204" charset="-122"/>
                  <a:ea typeface="微软雅黑" panose="020B0503020204020204" charset="-122"/>
                </a:rPr>
                <a:t>有序集合</a:t>
              </a:r>
            </a:p>
          </p:txBody>
        </p:sp>
      </p:grpSp>
      <p:grpSp>
        <p:nvGrpSpPr>
          <p:cNvPr id="14" name="组合 13"/>
          <p:cNvGrpSpPr/>
          <p:nvPr/>
        </p:nvGrpSpPr>
        <p:grpSpPr>
          <a:xfrm>
            <a:off x="624820" y="2420244"/>
            <a:ext cx="1276986" cy="303011"/>
            <a:chOff x="8798682" y="4421987"/>
            <a:chExt cx="1702648" cy="404014"/>
          </a:xfrm>
        </p:grpSpPr>
        <p:sp>
          <p:nvSpPr>
            <p:cNvPr id="15" name="圆角矩形 14"/>
            <p:cNvSpPr/>
            <p:nvPr/>
          </p:nvSpPr>
          <p:spPr>
            <a:xfrm flipH="1">
              <a:off x="8798682" y="4421987"/>
              <a:ext cx="1702648" cy="404014"/>
            </a:xfrm>
            <a:prstGeom prst="roundRect">
              <a:avLst>
                <a:gd name="adj" fmla="val 50000"/>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16" name="文本框 15"/>
            <p:cNvSpPr txBox="1"/>
            <p:nvPr/>
          </p:nvSpPr>
          <p:spPr>
            <a:xfrm>
              <a:off x="9078054" y="4470531"/>
              <a:ext cx="1143903" cy="338554"/>
            </a:xfrm>
            <a:prstGeom prst="rect">
              <a:avLst/>
            </a:prstGeom>
            <a:noFill/>
          </p:spPr>
          <p:txBody>
            <a:bodyPr wrap="none" rtlCol="0">
              <a:spAutoFit/>
            </a:bodyPr>
            <a:lstStyle/>
            <a:p>
              <a:r>
                <a:rPr lang="zh-CN" altLang="en-US" sz="1050" b="1" dirty="0">
                  <a:solidFill>
                    <a:schemeClr val="bg1"/>
                  </a:solidFill>
                  <a:latin typeface="微软雅黑" panose="020B0503020204020204" charset="-122"/>
                  <a:ea typeface="微软雅黑" panose="020B0503020204020204" charset="-122"/>
                </a:rPr>
                <a:t>特点和差别</a:t>
              </a:r>
            </a:p>
          </p:txBody>
        </p:sp>
      </p:gr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2"/>
                                        </p:tgtEl>
                                        <p:attrNameLst>
                                          <p:attrName>ppt_y</p:attrName>
                                        </p:attrNameLst>
                                      </p:cBhvr>
                                      <p:tavLst>
                                        <p:tav tm="0">
                                          <p:val>
                                            <p:strVal val="#ppt_y"/>
                                          </p:val>
                                        </p:tav>
                                        <p:tav tm="100000">
                                          <p:val>
                                            <p:strVal val="#ppt_y"/>
                                          </p:val>
                                        </p:tav>
                                      </p:tavLst>
                                    </p:anim>
                                    <p:anim calcmode="lin" valueType="num">
                                      <p:cBhvr>
                                        <p:cTn id="13"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2"/>
                                        </p:tgtEl>
                                      </p:cBhvr>
                                    </p:animEffect>
                                  </p:childTnLst>
                                </p:cTn>
                              </p:par>
                              <p:par>
                                <p:cTn id="16" presetID="41" presetClass="entr" presetSubtype="0" fill="hold" grpId="0" nodeType="withEffect">
                                  <p:stCondLst>
                                    <p:cond delay="1100"/>
                                  </p:stCondLst>
                                  <p:iterate type="lt">
                                    <p:tmPct val="10000"/>
                                  </p:iterate>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3"/>
                                        </p:tgtEl>
                                        <p:attrNameLst>
                                          <p:attrName>ppt_y</p:attrName>
                                        </p:attrNameLst>
                                      </p:cBhvr>
                                      <p:tavLst>
                                        <p:tav tm="0">
                                          <p:val>
                                            <p:strVal val="#ppt_y"/>
                                          </p:val>
                                        </p:tav>
                                        <p:tav tm="100000">
                                          <p:val>
                                            <p:strVal val="#ppt_y"/>
                                          </p:val>
                                        </p:tav>
                                      </p:tavLst>
                                    </p:anim>
                                    <p:anim calcmode="lin" valueType="num">
                                      <p:cBhvr>
                                        <p:cTn id="20"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3"/>
                                        </p:tgtEl>
                                      </p:cBhvr>
                                    </p:animEffect>
                                  </p:childTnLst>
                                </p:cTn>
                              </p:par>
                              <p:par>
                                <p:cTn id="23" presetID="47" presetClass="entr" presetSubtype="0" fill="hold" nodeType="withEffect">
                                  <p:stCondLst>
                                    <p:cond delay="9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anim calcmode="lin" valueType="num">
                                      <p:cBhvr>
                                        <p:cTn id="26" dur="500" fill="hold"/>
                                        <p:tgtEl>
                                          <p:spTgt spid="11"/>
                                        </p:tgtEl>
                                        <p:attrNameLst>
                                          <p:attrName>ppt_x</p:attrName>
                                        </p:attrNameLst>
                                      </p:cBhvr>
                                      <p:tavLst>
                                        <p:tav tm="0">
                                          <p:val>
                                            <p:strVal val="#ppt_x"/>
                                          </p:val>
                                        </p:tav>
                                        <p:tav tm="100000">
                                          <p:val>
                                            <p:strVal val="#ppt_x"/>
                                          </p:val>
                                        </p:tav>
                                      </p:tavLst>
                                    </p:anim>
                                    <p:anim calcmode="lin" valueType="num">
                                      <p:cBhvr>
                                        <p:cTn id="27" dur="500" fill="hold"/>
                                        <p:tgtEl>
                                          <p:spTgt spid="11"/>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11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上节课重点回顾</a:t>
            </a:r>
          </a:p>
        </p:txBody>
      </p:sp>
      <p:sp>
        <p:nvSpPr>
          <p:cNvPr id="5" name="任意多边形 4"/>
          <p:cNvSpPr/>
          <p:nvPr/>
        </p:nvSpPr>
        <p:spPr>
          <a:xfrm>
            <a:off x="3314703"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6" name="任意多边形 5"/>
          <p:cNvSpPr/>
          <p:nvPr/>
        </p:nvSpPr>
        <p:spPr>
          <a:xfrm>
            <a:off x="4738065"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7" name="任意多边形 6"/>
          <p:cNvSpPr/>
          <p:nvPr/>
        </p:nvSpPr>
        <p:spPr>
          <a:xfrm>
            <a:off x="3314703"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8" name="任意多边形 7"/>
          <p:cNvSpPr/>
          <p:nvPr/>
        </p:nvSpPr>
        <p:spPr>
          <a:xfrm>
            <a:off x="4738065"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grpSp>
        <p:nvGrpSpPr>
          <p:cNvPr id="9" name="组合 8"/>
          <p:cNvGrpSpPr/>
          <p:nvPr/>
        </p:nvGrpSpPr>
        <p:grpSpPr>
          <a:xfrm>
            <a:off x="1137465" y="1731692"/>
            <a:ext cx="2112848" cy="700131"/>
            <a:chOff x="1258030" y="3593783"/>
            <a:chExt cx="2139699" cy="933508"/>
          </a:xfrm>
        </p:grpSpPr>
        <p:sp>
          <p:nvSpPr>
            <p:cNvPr id="10" name="文本框 9"/>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FFB850"/>
                  </a:solidFill>
                  <a:latin typeface="Impact" panose="020B0806030902050204" pitchFamily="34" charset="0"/>
                </a:rPr>
                <a:t>01</a:t>
              </a:r>
              <a:endParaRPr lang="zh-CN" altLang="en-US" sz="2400" b="1" dirty="0">
                <a:solidFill>
                  <a:srgbClr val="FFB850"/>
                </a:solidFill>
                <a:latin typeface="Impact" panose="020B0806030902050204" pitchFamily="34" charset="0"/>
              </a:endParaRPr>
            </a:p>
          </p:txBody>
        </p:sp>
        <p:sp>
          <p:nvSpPr>
            <p:cNvPr id="11" name="文本框 10"/>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FFB850"/>
                  </a:solidFill>
                  <a:latin typeface="时尚中黑简体" panose="01010104010101010101" pitchFamily="2" charset="-122"/>
                  <a:ea typeface="时尚中黑简体" panose="01010104010101010101" pitchFamily="2" charset="-122"/>
                </a:rPr>
                <a:t>MySQL </a:t>
              </a:r>
              <a:r>
                <a:rPr lang="zh-CN" altLang="en-US" sz="1050" b="1" dirty="0">
                  <a:solidFill>
                    <a:srgbClr val="FFB850"/>
                  </a:solidFill>
                  <a:latin typeface="时尚中黑简体" panose="01010104010101010101" pitchFamily="2" charset="-122"/>
                  <a:ea typeface="时尚中黑简体" panose="01010104010101010101" pitchFamily="2" charset="-122"/>
                </a:rPr>
                <a:t>单表查询</a:t>
              </a:r>
            </a:p>
          </p:txBody>
        </p:sp>
        <p:sp>
          <p:nvSpPr>
            <p:cNvPr id="12" name="文本框 11"/>
            <p:cNvSpPr txBox="1"/>
            <p:nvPr/>
          </p:nvSpPr>
          <p:spPr>
            <a:xfrm>
              <a:off x="1438395" y="3993811"/>
              <a:ext cx="1915200" cy="533480"/>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全表查询、部分查询、条件查询、命名别名</a:t>
              </a:r>
            </a:p>
          </p:txBody>
        </p:sp>
      </p:grpSp>
      <p:grpSp>
        <p:nvGrpSpPr>
          <p:cNvPr id="13" name="组合 12"/>
          <p:cNvGrpSpPr/>
          <p:nvPr/>
        </p:nvGrpSpPr>
        <p:grpSpPr>
          <a:xfrm>
            <a:off x="5832728" y="1731692"/>
            <a:ext cx="2219589" cy="700131"/>
            <a:chOff x="1258030" y="3593783"/>
            <a:chExt cx="2139699" cy="933508"/>
          </a:xfrm>
        </p:grpSpPr>
        <p:sp>
          <p:nvSpPr>
            <p:cNvPr id="14" name="文本框 13"/>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E87071"/>
                  </a:solidFill>
                  <a:latin typeface="Impact" panose="020B0806030902050204" pitchFamily="34" charset="0"/>
                </a:rPr>
                <a:t>02</a:t>
              </a:r>
              <a:endParaRPr lang="zh-CN" altLang="en-US" sz="2400" b="1" dirty="0">
                <a:solidFill>
                  <a:srgbClr val="E87071"/>
                </a:solidFill>
                <a:latin typeface="Impact" panose="020B0806030902050204" pitchFamily="34" charset="0"/>
              </a:endParaRPr>
            </a:p>
          </p:txBody>
        </p:sp>
        <p:sp>
          <p:nvSpPr>
            <p:cNvPr id="15" name="文本框 14"/>
            <p:cNvSpPr txBox="1"/>
            <p:nvPr/>
          </p:nvSpPr>
          <p:spPr>
            <a:xfrm>
              <a:off x="1799069" y="3696239"/>
              <a:ext cx="1598660" cy="338555"/>
            </a:xfrm>
            <a:prstGeom prst="rect">
              <a:avLst/>
            </a:prstGeom>
            <a:noFill/>
          </p:spPr>
          <p:txBody>
            <a:bodyPr wrap="square" rtlCol="0">
              <a:spAutoFit/>
            </a:bodyPr>
            <a:lstStyle/>
            <a:p>
              <a:r>
                <a:rPr lang="zh-CN" altLang="en-US" sz="1050" b="1" dirty="0">
                  <a:solidFill>
                    <a:srgbClr val="E87071"/>
                  </a:solidFill>
                  <a:latin typeface="时尚中黑简体" panose="01010104010101010101" pitchFamily="2" charset="-122"/>
                  <a:ea typeface="时尚中黑简体" panose="01010104010101010101" pitchFamily="2" charset="-122"/>
                </a:rPr>
                <a:t>多表查询</a:t>
              </a:r>
            </a:p>
          </p:txBody>
        </p:sp>
        <p:sp>
          <p:nvSpPr>
            <p:cNvPr id="16" name="文本框 15"/>
            <p:cNvSpPr txBox="1"/>
            <p:nvPr/>
          </p:nvSpPr>
          <p:spPr>
            <a:xfrm>
              <a:off x="1438395" y="3993811"/>
              <a:ext cx="1915200" cy="533480"/>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内连接、外链接、子表查询、查询限制</a:t>
              </a:r>
            </a:p>
          </p:txBody>
        </p:sp>
      </p:grpSp>
      <p:grpSp>
        <p:nvGrpSpPr>
          <p:cNvPr id="17" name="组合 16"/>
          <p:cNvGrpSpPr/>
          <p:nvPr/>
        </p:nvGrpSpPr>
        <p:grpSpPr>
          <a:xfrm>
            <a:off x="1137465" y="3065190"/>
            <a:ext cx="2112848" cy="546242"/>
            <a:chOff x="1258030" y="3593783"/>
            <a:chExt cx="2139699" cy="728323"/>
          </a:xfrm>
        </p:grpSpPr>
        <p:sp>
          <p:nvSpPr>
            <p:cNvPr id="18" name="文本框 17"/>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01ACBE"/>
                  </a:solidFill>
                  <a:latin typeface="Impact" panose="020B0806030902050204" pitchFamily="34" charset="0"/>
                </a:rPr>
                <a:t>04</a:t>
              </a:r>
              <a:endParaRPr lang="zh-CN" altLang="en-US" sz="2400" b="1" dirty="0">
                <a:solidFill>
                  <a:srgbClr val="01ACBE"/>
                </a:solidFill>
                <a:latin typeface="Impact" panose="020B0806030902050204" pitchFamily="34" charset="0"/>
              </a:endParaRPr>
            </a:p>
          </p:txBody>
        </p:sp>
        <p:sp>
          <p:nvSpPr>
            <p:cNvPr id="19" name="文本框 18"/>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01ACBE"/>
                  </a:solidFill>
                  <a:latin typeface="时尚中黑简体" panose="01010104010101010101" pitchFamily="2" charset="-122"/>
                  <a:ea typeface="时尚中黑简体" panose="01010104010101010101" pitchFamily="2" charset="-122"/>
                </a:rPr>
                <a:t>SQL</a:t>
              </a:r>
              <a:r>
                <a:rPr lang="zh-CN" altLang="en-US" sz="1050" b="1" dirty="0">
                  <a:solidFill>
                    <a:srgbClr val="01ACBE"/>
                  </a:solidFill>
                  <a:latin typeface="时尚中黑简体" panose="01010104010101010101" pitchFamily="2" charset="-122"/>
                  <a:ea typeface="时尚中黑简体" panose="01010104010101010101" pitchFamily="2" charset="-122"/>
                </a:rPr>
                <a:t>查询优化</a:t>
              </a:r>
            </a:p>
          </p:txBody>
        </p:sp>
        <p:sp>
          <p:nvSpPr>
            <p:cNvPr id="20" name="文本框 19"/>
            <p:cNvSpPr txBox="1"/>
            <p:nvPr/>
          </p:nvSpPr>
          <p:spPr>
            <a:xfrm>
              <a:off x="1438395" y="3993811"/>
              <a:ext cx="1915200" cy="328295"/>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了解</a:t>
              </a:r>
              <a:r>
                <a:rPr lang="en-US" altLang="zh-CN" sz="1000" b="1" dirty="0">
                  <a:latin typeface="微软雅黑" panose="020B0503020204020204" charset="-122"/>
                  <a:ea typeface="微软雅黑" panose="020B0503020204020204" charset="-122"/>
                </a:rPr>
                <a:t>MySQL</a:t>
              </a:r>
              <a:r>
                <a:rPr lang="zh-CN" altLang="en-US" sz="1000" b="1">
                  <a:latin typeface="微软雅黑" panose="020B0503020204020204" charset="-122"/>
                  <a:ea typeface="微软雅黑" panose="020B0503020204020204" charset="-122"/>
                </a:rPr>
                <a:t>执行顺序</a:t>
              </a:r>
              <a:endParaRPr lang="zh-CN" altLang="en-US" sz="1000" b="1" dirty="0">
                <a:latin typeface="微软雅黑" panose="020B0503020204020204" charset="-122"/>
                <a:ea typeface="微软雅黑" panose="020B0503020204020204" charset="-122"/>
              </a:endParaRPr>
            </a:p>
          </p:txBody>
        </p:sp>
      </p:grpSp>
      <p:grpSp>
        <p:nvGrpSpPr>
          <p:cNvPr id="21" name="组合 20"/>
          <p:cNvGrpSpPr/>
          <p:nvPr/>
        </p:nvGrpSpPr>
        <p:grpSpPr>
          <a:xfrm>
            <a:off x="5832728" y="3065190"/>
            <a:ext cx="2219589" cy="545131"/>
            <a:chOff x="1258030" y="3593783"/>
            <a:chExt cx="2139699" cy="726841"/>
          </a:xfrm>
        </p:grpSpPr>
        <p:sp>
          <p:nvSpPr>
            <p:cNvPr id="22" name="文本框 21"/>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663A77"/>
                  </a:solidFill>
                  <a:latin typeface="Impact" panose="020B0806030902050204" pitchFamily="34" charset="0"/>
                </a:rPr>
                <a:t>03</a:t>
              </a:r>
              <a:endParaRPr lang="zh-CN" altLang="en-US" sz="2400" b="1" dirty="0">
                <a:solidFill>
                  <a:srgbClr val="663A77"/>
                </a:solidFill>
                <a:latin typeface="Impact" panose="020B0806030902050204" pitchFamily="34" charset="0"/>
              </a:endParaRPr>
            </a:p>
          </p:txBody>
        </p:sp>
        <p:sp>
          <p:nvSpPr>
            <p:cNvPr id="23" name="文本框 22"/>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663A77"/>
                  </a:solidFill>
                  <a:latin typeface="时尚中黑简体" panose="01010104010101010101" pitchFamily="2" charset="-122"/>
                  <a:ea typeface="时尚中黑简体" panose="01010104010101010101" pitchFamily="2" charset="-122"/>
                </a:rPr>
                <a:t>MySQL</a:t>
              </a:r>
              <a:r>
                <a:rPr lang="zh-CN" altLang="en-US" sz="1050" b="1" dirty="0">
                  <a:solidFill>
                    <a:srgbClr val="663A77"/>
                  </a:solidFill>
                  <a:latin typeface="时尚中黑简体" panose="01010104010101010101" pitchFamily="2" charset="-122"/>
                  <a:ea typeface="时尚中黑简体" panose="01010104010101010101" pitchFamily="2" charset="-122"/>
                </a:rPr>
                <a:t>函数</a:t>
              </a:r>
            </a:p>
          </p:txBody>
        </p:sp>
        <p:sp>
          <p:nvSpPr>
            <p:cNvPr id="24" name="文本框 23"/>
            <p:cNvSpPr txBox="1"/>
            <p:nvPr/>
          </p:nvSpPr>
          <p:spPr>
            <a:xfrm>
              <a:off x="1438395" y="3993811"/>
              <a:ext cx="1915200" cy="326813"/>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空字段判断、字符串截取和拼接</a:t>
              </a:r>
            </a:p>
          </p:txBody>
        </p:sp>
      </p:grpSp>
      <p:grpSp>
        <p:nvGrpSpPr>
          <p:cNvPr id="25" name="组合 24"/>
          <p:cNvGrpSpPr/>
          <p:nvPr/>
        </p:nvGrpSpPr>
        <p:grpSpPr>
          <a:xfrm>
            <a:off x="3712943" y="3268546"/>
            <a:ext cx="295264" cy="359899"/>
            <a:chOff x="3683997" y="856343"/>
            <a:chExt cx="576394" cy="702571"/>
          </a:xfrm>
          <a:solidFill>
            <a:srgbClr val="01ACBE"/>
          </a:solidFill>
        </p:grpSpPr>
        <p:sp>
          <p:nvSpPr>
            <p:cNvPr id="26" name="Freeform 34"/>
            <p:cNvSpPr>
              <a:spLocks noEditPoints="1"/>
            </p:cNvSpPr>
            <p:nvPr/>
          </p:nvSpPr>
          <p:spPr bwMode="auto">
            <a:xfrm>
              <a:off x="3683997" y="856343"/>
              <a:ext cx="576394" cy="702571"/>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27" name="Freeform 35"/>
            <p:cNvSpPr>
              <a:spLocks noEditPoints="1"/>
            </p:cNvSpPr>
            <p:nvPr/>
          </p:nvSpPr>
          <p:spPr bwMode="auto">
            <a:xfrm>
              <a:off x="3765921" y="1015436"/>
              <a:ext cx="412546" cy="433758"/>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grpSp>
        <p:nvGrpSpPr>
          <p:cNvPr id="28" name="组合 27"/>
          <p:cNvGrpSpPr/>
          <p:nvPr/>
        </p:nvGrpSpPr>
        <p:grpSpPr>
          <a:xfrm>
            <a:off x="5118094" y="1938120"/>
            <a:ext cx="345848" cy="320930"/>
            <a:chOff x="7903081" y="894379"/>
            <a:chExt cx="675141" cy="626498"/>
          </a:xfrm>
          <a:solidFill>
            <a:srgbClr val="E87071"/>
          </a:solidFill>
        </p:grpSpPr>
        <p:sp>
          <p:nvSpPr>
            <p:cNvPr id="29" name="Freeform 36"/>
            <p:cNvSpPr>
              <a:spLocks noEditPoints="1"/>
            </p:cNvSpPr>
            <p:nvPr/>
          </p:nvSpPr>
          <p:spPr bwMode="auto">
            <a:xfrm>
              <a:off x="7990491" y="894379"/>
              <a:ext cx="321479" cy="213587"/>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0" name="Freeform 37"/>
            <p:cNvSpPr>
              <a:spLocks noEditPoints="1"/>
            </p:cNvSpPr>
            <p:nvPr/>
          </p:nvSpPr>
          <p:spPr bwMode="auto">
            <a:xfrm>
              <a:off x="8242846" y="1021288"/>
              <a:ext cx="335376" cy="351103"/>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1" name="Freeform 38"/>
            <p:cNvSpPr>
              <a:spLocks noEditPoints="1"/>
            </p:cNvSpPr>
            <p:nvPr/>
          </p:nvSpPr>
          <p:spPr bwMode="auto">
            <a:xfrm>
              <a:off x="7903081" y="1114915"/>
              <a:ext cx="406328" cy="405962"/>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grpSp>
        <p:nvGrpSpPr>
          <p:cNvPr id="32" name="组合 31"/>
          <p:cNvGrpSpPr/>
          <p:nvPr/>
        </p:nvGrpSpPr>
        <p:grpSpPr>
          <a:xfrm>
            <a:off x="3686112" y="1913170"/>
            <a:ext cx="366269" cy="359899"/>
            <a:chOff x="5037571" y="856343"/>
            <a:chExt cx="715006" cy="702571"/>
          </a:xfrm>
          <a:solidFill>
            <a:srgbClr val="FFB850"/>
          </a:solidFill>
        </p:grpSpPr>
        <p:sp>
          <p:nvSpPr>
            <p:cNvPr id="33" name="Freeform 39"/>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4" name="Freeform 40"/>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5" name="Freeform 41"/>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grpSp>
        <p:nvGrpSpPr>
          <p:cNvPr id="36" name="组合 35"/>
          <p:cNvGrpSpPr/>
          <p:nvPr/>
        </p:nvGrpSpPr>
        <p:grpSpPr>
          <a:xfrm>
            <a:off x="5118094" y="3273390"/>
            <a:ext cx="363271" cy="343038"/>
            <a:chOff x="6460269" y="872801"/>
            <a:chExt cx="709154" cy="669655"/>
          </a:xfrm>
          <a:solidFill>
            <a:srgbClr val="7D4793"/>
          </a:solidFill>
        </p:grpSpPr>
        <p:sp>
          <p:nvSpPr>
            <p:cNvPr id="37" name="Freeform 42"/>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8" name="Freeform 43"/>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 fill="hold"/>
                                        <p:tgtEl>
                                          <p:spTgt spid="5"/>
                                        </p:tgtEl>
                                        <p:attrNameLst>
                                          <p:attrName>ppt_w</p:attrName>
                                        </p:attrNameLst>
                                      </p:cBhvr>
                                      <p:tavLst>
                                        <p:tav tm="0">
                                          <p:val>
                                            <p:fltVal val="0"/>
                                          </p:val>
                                        </p:tav>
                                        <p:tav tm="100000">
                                          <p:val>
                                            <p:strVal val="#ppt_w"/>
                                          </p:val>
                                        </p:tav>
                                      </p:tavLst>
                                    </p:anim>
                                    <p:anim calcmode="lin" valueType="num">
                                      <p:cBhvr>
                                        <p:cTn id="12" dur="100" fill="hold"/>
                                        <p:tgtEl>
                                          <p:spTgt spid="5"/>
                                        </p:tgtEl>
                                        <p:attrNameLst>
                                          <p:attrName>ppt_h</p:attrName>
                                        </p:attrNameLst>
                                      </p:cBhvr>
                                      <p:tavLst>
                                        <p:tav tm="0">
                                          <p:val>
                                            <p:fltVal val="0"/>
                                          </p:val>
                                        </p:tav>
                                        <p:tav tm="100000">
                                          <p:val>
                                            <p:strVal val="#ppt_h"/>
                                          </p:val>
                                        </p:tav>
                                      </p:tavLst>
                                    </p:anim>
                                    <p:animEffect transition="in" filter="fade">
                                      <p:cBhvr>
                                        <p:cTn id="13" dur="100"/>
                                        <p:tgtEl>
                                          <p:spTgt spid="5"/>
                                        </p:tgtEl>
                                      </p:cBhvr>
                                    </p:animEffect>
                                  </p:childTnLst>
                                </p:cTn>
                              </p:par>
                              <p:par>
                                <p:cTn id="14" presetID="6" presetClass="emph" presetSubtype="0" fill="hold" grpId="1" nodeType="withEffect">
                                  <p:stCondLst>
                                    <p:cond delay="100"/>
                                  </p:stCondLst>
                                  <p:childTnLst>
                                    <p:animScale>
                                      <p:cBhvr>
                                        <p:cTn id="15" dur="100" fill="hold"/>
                                        <p:tgtEl>
                                          <p:spTgt spid="5"/>
                                        </p:tgtEl>
                                      </p:cBhvr>
                                      <p:by x="110000" y="110000"/>
                                    </p:animScale>
                                  </p:childTnLst>
                                </p:cTn>
                              </p:par>
                              <p:par>
                                <p:cTn id="16" presetID="6" presetClass="emph" presetSubtype="0" fill="hold" grpId="2" nodeType="withEffect">
                                  <p:stCondLst>
                                    <p:cond delay="200"/>
                                  </p:stCondLst>
                                  <p:childTnLst>
                                    <p:animScale>
                                      <p:cBhvr>
                                        <p:cTn id="17" dur="200" fill="hold"/>
                                        <p:tgtEl>
                                          <p:spTgt spid="5"/>
                                        </p:tgtEl>
                                      </p:cBhvr>
                                      <p:by x="90000" y="90000"/>
                                    </p:animScale>
                                  </p:childTnLst>
                                </p:cTn>
                              </p:par>
                              <p:par>
                                <p:cTn id="18" presetID="6" presetClass="emph" presetSubtype="0" fill="hold" grpId="3" nodeType="withEffect">
                                  <p:stCondLst>
                                    <p:cond delay="400"/>
                                  </p:stCondLst>
                                  <p:childTnLst>
                                    <p:animScale>
                                      <p:cBhvr>
                                        <p:cTn id="19" dur="100" fill="hold"/>
                                        <p:tgtEl>
                                          <p:spTgt spid="5"/>
                                        </p:tgtEl>
                                      </p:cBhvr>
                                      <p:by x="105000" y="105000"/>
                                    </p:animScale>
                                  </p:childTnLst>
                                </p:cTn>
                              </p:par>
                              <p:par>
                                <p:cTn id="20" presetID="6" presetClass="emph" presetSubtype="0" fill="hold" grpId="4" nodeType="withEffect">
                                  <p:stCondLst>
                                    <p:cond delay="500"/>
                                  </p:stCondLst>
                                  <p:childTnLst>
                                    <p:animScale>
                                      <p:cBhvr>
                                        <p:cTn id="21" dur="200" fill="hold"/>
                                        <p:tgtEl>
                                          <p:spTgt spid="5"/>
                                        </p:tgtEl>
                                      </p:cBhvr>
                                      <p:by x="95000" y="95000"/>
                                    </p:animScale>
                                  </p:childTnLst>
                                </p:cTn>
                              </p:par>
                            </p:childTnLst>
                          </p:cTn>
                        </p:par>
                        <p:par>
                          <p:cTn id="22" fill="hold">
                            <p:stCondLst>
                              <p:cond delay="14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 fill="hold"/>
                                        <p:tgtEl>
                                          <p:spTgt spid="6"/>
                                        </p:tgtEl>
                                        <p:attrNameLst>
                                          <p:attrName>ppt_w</p:attrName>
                                        </p:attrNameLst>
                                      </p:cBhvr>
                                      <p:tavLst>
                                        <p:tav tm="0">
                                          <p:val>
                                            <p:fltVal val="0"/>
                                          </p:val>
                                        </p:tav>
                                        <p:tav tm="100000">
                                          <p:val>
                                            <p:strVal val="#ppt_w"/>
                                          </p:val>
                                        </p:tav>
                                      </p:tavLst>
                                    </p:anim>
                                    <p:anim calcmode="lin" valueType="num">
                                      <p:cBhvr>
                                        <p:cTn id="26" dur="100" fill="hold"/>
                                        <p:tgtEl>
                                          <p:spTgt spid="6"/>
                                        </p:tgtEl>
                                        <p:attrNameLst>
                                          <p:attrName>ppt_h</p:attrName>
                                        </p:attrNameLst>
                                      </p:cBhvr>
                                      <p:tavLst>
                                        <p:tav tm="0">
                                          <p:val>
                                            <p:fltVal val="0"/>
                                          </p:val>
                                        </p:tav>
                                        <p:tav tm="100000">
                                          <p:val>
                                            <p:strVal val="#ppt_h"/>
                                          </p:val>
                                        </p:tav>
                                      </p:tavLst>
                                    </p:anim>
                                    <p:animEffect transition="in" filter="fade">
                                      <p:cBhvr>
                                        <p:cTn id="27" dur="100"/>
                                        <p:tgtEl>
                                          <p:spTgt spid="6"/>
                                        </p:tgtEl>
                                      </p:cBhvr>
                                    </p:animEffect>
                                  </p:childTnLst>
                                </p:cTn>
                              </p:par>
                              <p:par>
                                <p:cTn id="28" presetID="6" presetClass="emph" presetSubtype="0" fill="hold" grpId="1" nodeType="withEffect">
                                  <p:stCondLst>
                                    <p:cond delay="100"/>
                                  </p:stCondLst>
                                  <p:childTnLst>
                                    <p:animScale>
                                      <p:cBhvr>
                                        <p:cTn id="29" dur="100" fill="hold"/>
                                        <p:tgtEl>
                                          <p:spTgt spid="6"/>
                                        </p:tgtEl>
                                      </p:cBhvr>
                                      <p:by x="110000" y="110000"/>
                                    </p:animScale>
                                  </p:childTnLst>
                                </p:cTn>
                              </p:par>
                              <p:par>
                                <p:cTn id="30" presetID="6" presetClass="emph" presetSubtype="0" fill="hold" grpId="2" nodeType="withEffect">
                                  <p:stCondLst>
                                    <p:cond delay="200"/>
                                  </p:stCondLst>
                                  <p:childTnLst>
                                    <p:animScale>
                                      <p:cBhvr>
                                        <p:cTn id="31" dur="200" fill="hold"/>
                                        <p:tgtEl>
                                          <p:spTgt spid="6"/>
                                        </p:tgtEl>
                                      </p:cBhvr>
                                      <p:by x="90000" y="90000"/>
                                    </p:animScale>
                                  </p:childTnLst>
                                </p:cTn>
                              </p:par>
                              <p:par>
                                <p:cTn id="32" presetID="6" presetClass="emph" presetSubtype="0" fill="hold" grpId="3" nodeType="withEffect">
                                  <p:stCondLst>
                                    <p:cond delay="400"/>
                                  </p:stCondLst>
                                  <p:childTnLst>
                                    <p:animScale>
                                      <p:cBhvr>
                                        <p:cTn id="33" dur="100" fill="hold"/>
                                        <p:tgtEl>
                                          <p:spTgt spid="6"/>
                                        </p:tgtEl>
                                      </p:cBhvr>
                                      <p:by x="105000" y="105000"/>
                                    </p:animScale>
                                  </p:childTnLst>
                                </p:cTn>
                              </p:par>
                              <p:par>
                                <p:cTn id="34" presetID="6" presetClass="emph" presetSubtype="0" fill="hold" grpId="4" nodeType="withEffect">
                                  <p:stCondLst>
                                    <p:cond delay="500"/>
                                  </p:stCondLst>
                                  <p:childTnLst>
                                    <p:animScale>
                                      <p:cBhvr>
                                        <p:cTn id="35" dur="200" fill="hold"/>
                                        <p:tgtEl>
                                          <p:spTgt spid="6"/>
                                        </p:tgtEl>
                                      </p:cBhvr>
                                      <p:by x="95000" y="95000"/>
                                    </p:animScale>
                                  </p:childTnLst>
                                </p:cTn>
                              </p:par>
                            </p:childTnLst>
                          </p:cTn>
                        </p:par>
                        <p:par>
                          <p:cTn id="36" fill="hold">
                            <p:stCondLst>
                              <p:cond delay="1900"/>
                            </p:stCondLst>
                            <p:childTnLst>
                              <p:par>
                                <p:cTn id="37" presetID="53" presetClass="entr" presetSubtype="16"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 fill="hold"/>
                                        <p:tgtEl>
                                          <p:spTgt spid="7"/>
                                        </p:tgtEl>
                                        <p:attrNameLst>
                                          <p:attrName>ppt_w</p:attrName>
                                        </p:attrNameLst>
                                      </p:cBhvr>
                                      <p:tavLst>
                                        <p:tav tm="0">
                                          <p:val>
                                            <p:fltVal val="0"/>
                                          </p:val>
                                        </p:tav>
                                        <p:tav tm="100000">
                                          <p:val>
                                            <p:strVal val="#ppt_w"/>
                                          </p:val>
                                        </p:tav>
                                      </p:tavLst>
                                    </p:anim>
                                    <p:anim calcmode="lin" valueType="num">
                                      <p:cBhvr>
                                        <p:cTn id="40" dur="100" fill="hold"/>
                                        <p:tgtEl>
                                          <p:spTgt spid="7"/>
                                        </p:tgtEl>
                                        <p:attrNameLst>
                                          <p:attrName>ppt_h</p:attrName>
                                        </p:attrNameLst>
                                      </p:cBhvr>
                                      <p:tavLst>
                                        <p:tav tm="0">
                                          <p:val>
                                            <p:fltVal val="0"/>
                                          </p:val>
                                        </p:tav>
                                        <p:tav tm="100000">
                                          <p:val>
                                            <p:strVal val="#ppt_h"/>
                                          </p:val>
                                        </p:tav>
                                      </p:tavLst>
                                    </p:anim>
                                    <p:animEffect transition="in" filter="fade">
                                      <p:cBhvr>
                                        <p:cTn id="41" dur="100"/>
                                        <p:tgtEl>
                                          <p:spTgt spid="7"/>
                                        </p:tgtEl>
                                      </p:cBhvr>
                                    </p:animEffect>
                                  </p:childTnLst>
                                </p:cTn>
                              </p:par>
                              <p:par>
                                <p:cTn id="42" presetID="6" presetClass="emph" presetSubtype="0" fill="hold" grpId="1" nodeType="withEffect">
                                  <p:stCondLst>
                                    <p:cond delay="100"/>
                                  </p:stCondLst>
                                  <p:childTnLst>
                                    <p:animScale>
                                      <p:cBhvr>
                                        <p:cTn id="43" dur="100" fill="hold"/>
                                        <p:tgtEl>
                                          <p:spTgt spid="7"/>
                                        </p:tgtEl>
                                      </p:cBhvr>
                                      <p:by x="110000" y="110000"/>
                                    </p:animScale>
                                  </p:childTnLst>
                                </p:cTn>
                              </p:par>
                              <p:par>
                                <p:cTn id="44" presetID="6" presetClass="emph" presetSubtype="0" fill="hold" grpId="2" nodeType="withEffect">
                                  <p:stCondLst>
                                    <p:cond delay="200"/>
                                  </p:stCondLst>
                                  <p:childTnLst>
                                    <p:animScale>
                                      <p:cBhvr>
                                        <p:cTn id="45" dur="200" fill="hold"/>
                                        <p:tgtEl>
                                          <p:spTgt spid="7"/>
                                        </p:tgtEl>
                                      </p:cBhvr>
                                      <p:by x="90000" y="90000"/>
                                    </p:animScale>
                                  </p:childTnLst>
                                </p:cTn>
                              </p:par>
                              <p:par>
                                <p:cTn id="46" presetID="6" presetClass="emph" presetSubtype="0" fill="hold" grpId="3" nodeType="withEffect">
                                  <p:stCondLst>
                                    <p:cond delay="400"/>
                                  </p:stCondLst>
                                  <p:childTnLst>
                                    <p:animScale>
                                      <p:cBhvr>
                                        <p:cTn id="47" dur="100" fill="hold"/>
                                        <p:tgtEl>
                                          <p:spTgt spid="7"/>
                                        </p:tgtEl>
                                      </p:cBhvr>
                                      <p:by x="105000" y="105000"/>
                                    </p:animScale>
                                  </p:childTnLst>
                                </p:cTn>
                              </p:par>
                              <p:par>
                                <p:cTn id="48" presetID="6" presetClass="emph" presetSubtype="0" fill="hold" grpId="4" nodeType="withEffect">
                                  <p:stCondLst>
                                    <p:cond delay="500"/>
                                  </p:stCondLst>
                                  <p:childTnLst>
                                    <p:animScale>
                                      <p:cBhvr>
                                        <p:cTn id="49" dur="200" fill="hold"/>
                                        <p:tgtEl>
                                          <p:spTgt spid="7"/>
                                        </p:tgtEl>
                                      </p:cBhvr>
                                      <p:by x="95000" y="95000"/>
                                    </p:animScale>
                                  </p:childTnLst>
                                </p:cTn>
                              </p:par>
                            </p:childTnLst>
                          </p:cTn>
                        </p:par>
                        <p:par>
                          <p:cTn id="50" fill="hold">
                            <p:stCondLst>
                              <p:cond delay="2400"/>
                            </p:stCondLst>
                            <p:childTnLst>
                              <p:par>
                                <p:cTn id="51" presetID="53" presetClass="entr" presetSubtype="16"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 fill="hold"/>
                                        <p:tgtEl>
                                          <p:spTgt spid="8"/>
                                        </p:tgtEl>
                                        <p:attrNameLst>
                                          <p:attrName>ppt_w</p:attrName>
                                        </p:attrNameLst>
                                      </p:cBhvr>
                                      <p:tavLst>
                                        <p:tav tm="0">
                                          <p:val>
                                            <p:fltVal val="0"/>
                                          </p:val>
                                        </p:tav>
                                        <p:tav tm="100000">
                                          <p:val>
                                            <p:strVal val="#ppt_w"/>
                                          </p:val>
                                        </p:tav>
                                      </p:tavLst>
                                    </p:anim>
                                    <p:anim calcmode="lin" valueType="num">
                                      <p:cBhvr>
                                        <p:cTn id="54" dur="100" fill="hold"/>
                                        <p:tgtEl>
                                          <p:spTgt spid="8"/>
                                        </p:tgtEl>
                                        <p:attrNameLst>
                                          <p:attrName>ppt_h</p:attrName>
                                        </p:attrNameLst>
                                      </p:cBhvr>
                                      <p:tavLst>
                                        <p:tav tm="0">
                                          <p:val>
                                            <p:fltVal val="0"/>
                                          </p:val>
                                        </p:tav>
                                        <p:tav tm="100000">
                                          <p:val>
                                            <p:strVal val="#ppt_h"/>
                                          </p:val>
                                        </p:tav>
                                      </p:tavLst>
                                    </p:anim>
                                    <p:animEffect transition="in" filter="fade">
                                      <p:cBhvr>
                                        <p:cTn id="55" dur="100"/>
                                        <p:tgtEl>
                                          <p:spTgt spid="8"/>
                                        </p:tgtEl>
                                      </p:cBhvr>
                                    </p:animEffect>
                                  </p:childTnLst>
                                </p:cTn>
                              </p:par>
                              <p:par>
                                <p:cTn id="56" presetID="6" presetClass="emph" presetSubtype="0" fill="hold" grpId="1" nodeType="withEffect">
                                  <p:stCondLst>
                                    <p:cond delay="100"/>
                                  </p:stCondLst>
                                  <p:childTnLst>
                                    <p:animScale>
                                      <p:cBhvr>
                                        <p:cTn id="57" dur="100" fill="hold"/>
                                        <p:tgtEl>
                                          <p:spTgt spid="8"/>
                                        </p:tgtEl>
                                      </p:cBhvr>
                                      <p:by x="110000" y="110000"/>
                                    </p:animScale>
                                  </p:childTnLst>
                                </p:cTn>
                              </p:par>
                              <p:par>
                                <p:cTn id="58" presetID="6" presetClass="emph" presetSubtype="0" fill="hold" grpId="2" nodeType="withEffect">
                                  <p:stCondLst>
                                    <p:cond delay="200"/>
                                  </p:stCondLst>
                                  <p:childTnLst>
                                    <p:animScale>
                                      <p:cBhvr>
                                        <p:cTn id="59" dur="200" fill="hold"/>
                                        <p:tgtEl>
                                          <p:spTgt spid="8"/>
                                        </p:tgtEl>
                                      </p:cBhvr>
                                      <p:by x="90000" y="90000"/>
                                    </p:animScale>
                                  </p:childTnLst>
                                </p:cTn>
                              </p:par>
                              <p:par>
                                <p:cTn id="60" presetID="6" presetClass="emph" presetSubtype="0" fill="hold" grpId="3" nodeType="withEffect">
                                  <p:stCondLst>
                                    <p:cond delay="400"/>
                                  </p:stCondLst>
                                  <p:childTnLst>
                                    <p:animScale>
                                      <p:cBhvr>
                                        <p:cTn id="61" dur="100" fill="hold"/>
                                        <p:tgtEl>
                                          <p:spTgt spid="8"/>
                                        </p:tgtEl>
                                      </p:cBhvr>
                                      <p:by x="105000" y="105000"/>
                                    </p:animScale>
                                  </p:childTnLst>
                                </p:cTn>
                              </p:par>
                              <p:par>
                                <p:cTn id="62" presetID="6" presetClass="emph" presetSubtype="0" fill="hold" grpId="4" nodeType="withEffect">
                                  <p:stCondLst>
                                    <p:cond delay="500"/>
                                  </p:stCondLst>
                                  <p:childTnLst>
                                    <p:animScale>
                                      <p:cBhvr>
                                        <p:cTn id="63" dur="200" fill="hold"/>
                                        <p:tgtEl>
                                          <p:spTgt spid="8"/>
                                        </p:tgtEl>
                                      </p:cBhvr>
                                      <p:by x="95000" y="95000"/>
                                    </p:animScale>
                                  </p:childTnLst>
                                </p:cTn>
                              </p:par>
                            </p:childTnLst>
                          </p:cTn>
                        </p:par>
                        <p:par>
                          <p:cTn id="64" fill="hold">
                            <p:stCondLst>
                              <p:cond delay="2900"/>
                            </p:stCondLst>
                            <p:childTnLst>
                              <p:par>
                                <p:cTn id="65" presetID="21" presetClass="entr" presetSubtype="1"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heel(1)">
                                      <p:cBhvr>
                                        <p:cTn id="67" dur="750"/>
                                        <p:tgtEl>
                                          <p:spTgt spid="32"/>
                                        </p:tgtEl>
                                      </p:cBhvr>
                                    </p:animEffect>
                                  </p:childTnLst>
                                </p:cTn>
                              </p:par>
                              <p:par>
                                <p:cTn id="68" presetID="21" presetClass="entr" presetSubtype="1" fill="hold" nodeType="withEffect">
                                  <p:stCondLst>
                                    <p:cond delay="250"/>
                                  </p:stCondLst>
                                  <p:childTnLst>
                                    <p:set>
                                      <p:cBhvr>
                                        <p:cTn id="69" dur="1" fill="hold">
                                          <p:stCondLst>
                                            <p:cond delay="0"/>
                                          </p:stCondLst>
                                        </p:cTn>
                                        <p:tgtEl>
                                          <p:spTgt spid="28"/>
                                        </p:tgtEl>
                                        <p:attrNameLst>
                                          <p:attrName>style.visibility</p:attrName>
                                        </p:attrNameLst>
                                      </p:cBhvr>
                                      <p:to>
                                        <p:strVal val="visible"/>
                                      </p:to>
                                    </p:set>
                                    <p:animEffect transition="in" filter="wheel(1)">
                                      <p:cBhvr>
                                        <p:cTn id="70" dur="750"/>
                                        <p:tgtEl>
                                          <p:spTgt spid="28"/>
                                        </p:tgtEl>
                                      </p:cBhvr>
                                    </p:animEffect>
                                  </p:childTnLst>
                                </p:cTn>
                              </p:par>
                              <p:par>
                                <p:cTn id="71" presetID="21" presetClass="entr" presetSubtype="1" fill="hold" nodeType="withEffect">
                                  <p:stCondLst>
                                    <p:cond delay="500"/>
                                  </p:stCondLst>
                                  <p:childTnLst>
                                    <p:set>
                                      <p:cBhvr>
                                        <p:cTn id="72" dur="1" fill="hold">
                                          <p:stCondLst>
                                            <p:cond delay="0"/>
                                          </p:stCondLst>
                                        </p:cTn>
                                        <p:tgtEl>
                                          <p:spTgt spid="25"/>
                                        </p:tgtEl>
                                        <p:attrNameLst>
                                          <p:attrName>style.visibility</p:attrName>
                                        </p:attrNameLst>
                                      </p:cBhvr>
                                      <p:to>
                                        <p:strVal val="visible"/>
                                      </p:to>
                                    </p:set>
                                    <p:animEffect transition="in" filter="wheel(1)">
                                      <p:cBhvr>
                                        <p:cTn id="73" dur="750"/>
                                        <p:tgtEl>
                                          <p:spTgt spid="25"/>
                                        </p:tgtEl>
                                      </p:cBhvr>
                                    </p:animEffect>
                                  </p:childTnLst>
                                </p:cTn>
                              </p:par>
                              <p:par>
                                <p:cTn id="74" presetID="21" presetClass="entr" presetSubtype="1" fill="hold" nodeType="withEffect">
                                  <p:stCondLst>
                                    <p:cond delay="750"/>
                                  </p:stCondLst>
                                  <p:childTnLst>
                                    <p:set>
                                      <p:cBhvr>
                                        <p:cTn id="75" dur="1" fill="hold">
                                          <p:stCondLst>
                                            <p:cond delay="0"/>
                                          </p:stCondLst>
                                        </p:cTn>
                                        <p:tgtEl>
                                          <p:spTgt spid="36"/>
                                        </p:tgtEl>
                                        <p:attrNameLst>
                                          <p:attrName>style.visibility</p:attrName>
                                        </p:attrNameLst>
                                      </p:cBhvr>
                                      <p:to>
                                        <p:strVal val="visible"/>
                                      </p:to>
                                    </p:set>
                                    <p:animEffect transition="in" filter="wheel(1)">
                                      <p:cBhvr>
                                        <p:cTn id="76" dur="750"/>
                                        <p:tgtEl>
                                          <p:spTgt spid="36"/>
                                        </p:tgtEl>
                                      </p:cBhvr>
                                    </p:animEffect>
                                  </p:childTnLst>
                                </p:cTn>
                              </p:par>
                            </p:childTnLst>
                          </p:cTn>
                        </p:par>
                        <p:par>
                          <p:cTn id="77" fill="hold">
                            <p:stCondLst>
                              <p:cond delay="3900"/>
                            </p:stCondLst>
                            <p:childTnLst>
                              <p:par>
                                <p:cTn id="78" presetID="37" presetClass="entr" presetSubtype="0" fill="hold"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1000"/>
                                        <p:tgtEl>
                                          <p:spTgt spid="9"/>
                                        </p:tgtEl>
                                      </p:cBhvr>
                                    </p:animEffect>
                                    <p:anim calcmode="lin" valueType="num">
                                      <p:cBhvr>
                                        <p:cTn id="81" dur="1000" fill="hold"/>
                                        <p:tgtEl>
                                          <p:spTgt spid="9"/>
                                        </p:tgtEl>
                                        <p:attrNameLst>
                                          <p:attrName>ppt_x</p:attrName>
                                        </p:attrNameLst>
                                      </p:cBhvr>
                                      <p:tavLst>
                                        <p:tav tm="0">
                                          <p:val>
                                            <p:strVal val="#ppt_x"/>
                                          </p:val>
                                        </p:tav>
                                        <p:tav tm="100000">
                                          <p:val>
                                            <p:strVal val="#ppt_x"/>
                                          </p:val>
                                        </p:tav>
                                      </p:tavLst>
                                    </p:anim>
                                    <p:anim calcmode="lin" valueType="num">
                                      <p:cBhvr>
                                        <p:cTn id="82" dur="900" decel="100000" fill="hold"/>
                                        <p:tgtEl>
                                          <p:spTgt spid="9"/>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84" presetID="37" presetClass="entr" presetSubtype="0" fill="hold" nodeType="withEffect">
                                  <p:stCondLst>
                                    <p:cond delay="25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1000"/>
                                        <p:tgtEl>
                                          <p:spTgt spid="13"/>
                                        </p:tgtEl>
                                      </p:cBhvr>
                                    </p:animEffect>
                                    <p:anim calcmode="lin" valueType="num">
                                      <p:cBhvr>
                                        <p:cTn id="87" dur="1000" fill="hold"/>
                                        <p:tgtEl>
                                          <p:spTgt spid="13"/>
                                        </p:tgtEl>
                                        <p:attrNameLst>
                                          <p:attrName>ppt_x</p:attrName>
                                        </p:attrNameLst>
                                      </p:cBhvr>
                                      <p:tavLst>
                                        <p:tav tm="0">
                                          <p:val>
                                            <p:strVal val="#ppt_x"/>
                                          </p:val>
                                        </p:tav>
                                        <p:tav tm="100000">
                                          <p:val>
                                            <p:strVal val="#ppt_x"/>
                                          </p:val>
                                        </p:tav>
                                      </p:tavLst>
                                    </p:anim>
                                    <p:anim calcmode="lin" valueType="num">
                                      <p:cBhvr>
                                        <p:cTn id="88" dur="900" decel="100000" fill="hold"/>
                                        <p:tgtEl>
                                          <p:spTgt spid="13"/>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90" presetID="37" presetClass="entr" presetSubtype="0" fill="hold" nodeType="withEffect">
                                  <p:stCondLst>
                                    <p:cond delay="50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1000"/>
                                        <p:tgtEl>
                                          <p:spTgt spid="17"/>
                                        </p:tgtEl>
                                      </p:cBhvr>
                                    </p:animEffect>
                                    <p:anim calcmode="lin" valueType="num">
                                      <p:cBhvr>
                                        <p:cTn id="93" dur="1000" fill="hold"/>
                                        <p:tgtEl>
                                          <p:spTgt spid="17"/>
                                        </p:tgtEl>
                                        <p:attrNameLst>
                                          <p:attrName>ppt_x</p:attrName>
                                        </p:attrNameLst>
                                      </p:cBhvr>
                                      <p:tavLst>
                                        <p:tav tm="0">
                                          <p:val>
                                            <p:strVal val="#ppt_x"/>
                                          </p:val>
                                        </p:tav>
                                        <p:tav tm="100000">
                                          <p:val>
                                            <p:strVal val="#ppt_x"/>
                                          </p:val>
                                        </p:tav>
                                      </p:tavLst>
                                    </p:anim>
                                    <p:anim calcmode="lin" valueType="num">
                                      <p:cBhvr>
                                        <p:cTn id="94" dur="900" decel="100000" fill="hold"/>
                                        <p:tgtEl>
                                          <p:spTgt spid="17"/>
                                        </p:tgtEl>
                                        <p:attrNameLst>
                                          <p:attrName>ppt_y</p:attrName>
                                        </p:attrNameLst>
                                      </p:cBhvr>
                                      <p:tavLst>
                                        <p:tav tm="0">
                                          <p:val>
                                            <p:strVal val="#ppt_y+1"/>
                                          </p:val>
                                        </p:tav>
                                        <p:tav tm="100000">
                                          <p:val>
                                            <p:strVal val="#ppt_y-.03"/>
                                          </p:val>
                                        </p:tav>
                                      </p:tavLst>
                                    </p:anim>
                                    <p:anim calcmode="lin" valueType="num">
                                      <p:cBhvr>
                                        <p:cTn id="95"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96" presetID="37" presetClass="entr" presetSubtype="0" fill="hold" nodeType="withEffect">
                                  <p:stCondLst>
                                    <p:cond delay="75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900" decel="100000" fill="hold"/>
                                        <p:tgtEl>
                                          <p:spTgt spid="21"/>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5" grpId="2" animBg="1"/>
      <p:bldP spid="5" grpId="3" animBg="1"/>
      <p:bldP spid="5" grpId="4" animBg="1"/>
      <p:bldP spid="6" grpId="0" animBg="1"/>
      <p:bldP spid="6" grpId="1" animBg="1"/>
      <p:bldP spid="6" grpId="2" animBg="1"/>
      <p:bldP spid="6" grpId="3" animBg="1"/>
      <p:bldP spid="6" grpId="4" animBg="1"/>
      <p:bldP spid="7" grpId="0" animBg="1"/>
      <p:bldP spid="7" grpId="1" animBg="1"/>
      <p:bldP spid="7" grpId="2" animBg="1"/>
      <p:bldP spid="7" grpId="3" animBg="1"/>
      <p:bldP spid="7" grpId="4" animBg="1"/>
      <p:bldP spid="8" grpId="0" animBg="1"/>
      <p:bldP spid="8" grpId="1" animBg="1"/>
      <p:bldP spid="8" grpId="2" animBg="1"/>
      <p:bldP spid="8" grpId="3" animBg="1"/>
      <p:bldP spid="8" grpId="4"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有序集合</a:t>
            </a:r>
            <a:r>
              <a:rPr lang="en-US" altLang="zh-CN" sz="1800" b="1" dirty="0">
                <a:solidFill>
                  <a:srgbClr val="6C407D"/>
                </a:solidFill>
                <a:latin typeface="微软雅黑" panose="020B0503020204020204" charset="-122"/>
                <a:ea typeface="微软雅黑" panose="020B0503020204020204" charset="-122"/>
              </a:rPr>
              <a:t>-</a:t>
            </a:r>
            <a:r>
              <a:rPr lang="en-US" altLang="zh-CN" sz="1800" b="1" dirty="0" err="1">
                <a:solidFill>
                  <a:srgbClr val="6C407D"/>
                </a:solidFill>
                <a:latin typeface="微软雅黑" panose="020B0503020204020204" charset="-122"/>
                <a:ea typeface="微软雅黑" panose="020B0503020204020204" charset="-122"/>
              </a:rPr>
              <a:t>zset</a:t>
            </a:r>
            <a:endParaRPr lang="zh-CN" altLang="en-US" sz="1800" b="1" dirty="0">
              <a:solidFill>
                <a:srgbClr val="6C407D"/>
              </a:solidFill>
              <a:latin typeface="微软雅黑" panose="020B0503020204020204" charset="-122"/>
              <a:ea typeface="微软雅黑" panose="020B0503020204020204" charset="-122"/>
            </a:endParaRPr>
          </a:p>
        </p:txBody>
      </p:sp>
      <p:grpSp>
        <p:nvGrpSpPr>
          <p:cNvPr id="5" name="组合 4"/>
          <p:cNvGrpSpPr/>
          <p:nvPr/>
        </p:nvGrpSpPr>
        <p:grpSpPr>
          <a:xfrm>
            <a:off x="690674" y="839907"/>
            <a:ext cx="7314537" cy="3868484"/>
            <a:chOff x="2402680" y="2725738"/>
            <a:chExt cx="2657475" cy="1460501"/>
          </a:xfrm>
          <a:solidFill>
            <a:schemeClr val="bg1">
              <a:lumMod val="85000"/>
              <a:alpha val="15000"/>
            </a:schemeClr>
          </a:solidFill>
        </p:grpSpPr>
        <p:sp>
          <p:nvSpPr>
            <p:cNvPr id="6" name="Freeform 20"/>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 name="Freeform 21"/>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0" name="Freeform 24"/>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1" name="Freeform 25"/>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3" name="Freeform 27"/>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4" name="Freeform 28"/>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5" name="Freeform 29"/>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6" name="Freeform 30"/>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7" name="Freeform 31"/>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8" name="Freeform 32"/>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0" name="Freeform 34"/>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1" name="Freeform 35"/>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36"/>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3" name="Freeform 37"/>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4" name="Freeform 38"/>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5" name="Freeform 39"/>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6" name="Freeform 40"/>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7" name="Freeform 41"/>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8" name="Freeform 42"/>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9" name="Freeform 43"/>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0" name="Freeform 44"/>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1" name="Freeform 45"/>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2" name="Freeform 46"/>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3" name="Freeform 47"/>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4" name="Freeform 48"/>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5" name="Freeform 49"/>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6" name="Freeform 50"/>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7" name="Freeform 51"/>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8" name="Freeform 52"/>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9" name="Freeform 53"/>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0" name="Freeform 54"/>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1" name="Freeform 55"/>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2" name="Freeform 56"/>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3" name="Freeform 57"/>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4" name="Freeform 58"/>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5" name="Freeform 59"/>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6" name="Freeform 60"/>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7" name="Freeform 62"/>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8" name="Freeform 63"/>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9" name="Freeform 64"/>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0" name="Freeform 65"/>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1" name="Freeform 66"/>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nvGrpSpPr>
          <p:cNvPr id="54" name="组合 53"/>
          <p:cNvGrpSpPr/>
          <p:nvPr/>
        </p:nvGrpSpPr>
        <p:grpSpPr>
          <a:xfrm>
            <a:off x="4596945" y="3756430"/>
            <a:ext cx="4396050" cy="701326"/>
            <a:chOff x="3771793" y="2004244"/>
            <a:chExt cx="5861401" cy="935098"/>
          </a:xfrm>
        </p:grpSpPr>
        <p:sp>
          <p:nvSpPr>
            <p:cNvPr id="55" name="文本框 54"/>
            <p:cNvSpPr txBox="1"/>
            <p:nvPr/>
          </p:nvSpPr>
          <p:spPr>
            <a:xfrm>
              <a:off x="3776605" y="2004244"/>
              <a:ext cx="2963447" cy="451404"/>
            </a:xfrm>
            <a:prstGeom prst="rect">
              <a:avLst/>
            </a:prstGeom>
            <a:noFill/>
          </p:spPr>
          <p:txBody>
            <a:bodyPr wrap="square" rtlCol="0">
              <a:spAutoFit/>
            </a:bodyPr>
            <a:lstStyle/>
            <a:p>
              <a:r>
                <a:rPr lang="zh-CN" altLang="en-US" sz="1600" b="1" dirty="0">
                  <a:solidFill>
                    <a:srgbClr val="FFB850"/>
                  </a:solidFill>
                  <a:latin typeface="时尚中黑简体" panose="01010104010101010101" pitchFamily="2" charset="-122"/>
                  <a:ea typeface="时尚中黑简体" panose="01010104010101010101" pitchFamily="2" charset="-122"/>
                </a:rPr>
                <a:t>增加某个元素的分数</a:t>
              </a:r>
            </a:p>
          </p:txBody>
        </p:sp>
        <p:sp>
          <p:nvSpPr>
            <p:cNvPr id="56" name="文本框 55"/>
            <p:cNvSpPr txBox="1"/>
            <p:nvPr/>
          </p:nvSpPr>
          <p:spPr>
            <a:xfrm>
              <a:off x="3771793" y="2364828"/>
              <a:ext cx="5861401" cy="574514"/>
            </a:xfrm>
            <a:prstGeom prst="rect">
              <a:avLst/>
            </a:prstGeom>
            <a:noFill/>
          </p:spPr>
          <p:txBody>
            <a:bodyPr wrap="square" rtlCol="0">
              <a:spAutoFit/>
            </a:bodyPr>
            <a:lstStyle/>
            <a:p>
              <a:pPr algn="just"/>
              <a:r>
                <a:rPr lang="en-GB" altLang="zh-CN" sz="1100" b="1" dirty="0">
                  <a:solidFill>
                    <a:srgbClr val="00A7B7"/>
                  </a:solidFill>
                  <a:latin typeface="微软雅黑" panose="020B0503020204020204" charset="-122"/>
                  <a:ea typeface="微软雅黑" panose="020B0503020204020204" charset="-122"/>
                </a:rPr>
                <a:t>ZINCRBY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increment</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4"/>
                  </a:solidFill>
                  <a:latin typeface="微软雅黑" panose="020B0503020204020204" charset="-122"/>
                  <a:ea typeface="微软雅黑" panose="020B0503020204020204" charset="-122"/>
                </a:rPr>
                <a:t>member</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ZINCRBY </a:t>
              </a:r>
              <a:r>
                <a:rPr lang="en-GB" altLang="zh-CN" sz="1100" b="1" dirty="0">
                  <a:solidFill>
                    <a:schemeClr val="accent2"/>
                  </a:solidFill>
                  <a:latin typeface="微软雅黑" panose="020B0503020204020204" charset="-122"/>
                  <a:ea typeface="微软雅黑" panose="020B0503020204020204" charset="-122"/>
                </a:rPr>
                <a:t>math</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5</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4"/>
                  </a:solidFill>
                  <a:latin typeface="微软雅黑" panose="020B0503020204020204" charset="-122"/>
                  <a:ea typeface="微软雅黑" panose="020B0503020204020204" charset="-122"/>
                </a:rPr>
                <a:t>bd</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增加</a:t>
              </a:r>
              <a:r>
                <a:rPr lang="en-US" altLang="zh-CN" sz="1100" b="1" dirty="0">
                  <a:latin typeface="微软雅黑" panose="020B0503020204020204" charset="-122"/>
                  <a:ea typeface="微软雅黑" panose="020B0503020204020204" charset="-122"/>
                </a:rPr>
                <a:t>5</a:t>
              </a:r>
              <a:r>
                <a:rPr lang="zh-CN" altLang="en-US" sz="1100" b="1" dirty="0">
                  <a:latin typeface="微软雅黑" panose="020B0503020204020204" charset="-122"/>
                  <a:ea typeface="微软雅黑" panose="020B0503020204020204" charset="-122"/>
                </a:rPr>
                <a:t>分 分数也可以是负数，表示减分</a:t>
              </a:r>
              <a:endParaRPr lang="en-US" altLang="zh-CN" sz="1100" b="1" dirty="0">
                <a:latin typeface="微软雅黑" panose="020B0503020204020204" charset="-122"/>
                <a:ea typeface="微软雅黑" panose="020B0503020204020204" charset="-122"/>
              </a:endParaRPr>
            </a:p>
          </p:txBody>
        </p:sp>
      </p:grpSp>
      <p:grpSp>
        <p:nvGrpSpPr>
          <p:cNvPr id="57" name="组合 56"/>
          <p:cNvGrpSpPr/>
          <p:nvPr/>
        </p:nvGrpSpPr>
        <p:grpSpPr>
          <a:xfrm>
            <a:off x="390747" y="911391"/>
            <a:ext cx="4291502" cy="3625517"/>
            <a:chOff x="3776606" y="2004244"/>
            <a:chExt cx="5722003" cy="4834016"/>
          </a:xfrm>
        </p:grpSpPr>
        <p:sp>
          <p:nvSpPr>
            <p:cNvPr id="58" name="文本框 57"/>
            <p:cNvSpPr txBox="1"/>
            <p:nvPr/>
          </p:nvSpPr>
          <p:spPr>
            <a:xfrm>
              <a:off x="3776606" y="2004244"/>
              <a:ext cx="3235288" cy="449579"/>
            </a:xfrm>
            <a:prstGeom prst="rect">
              <a:avLst/>
            </a:prstGeom>
            <a:noFill/>
          </p:spPr>
          <p:txBody>
            <a:bodyPr wrap="square" rtlCol="0">
              <a:spAutoFit/>
            </a:bodyPr>
            <a:lstStyle/>
            <a:p>
              <a:r>
                <a:rPr lang="zh-CN" altLang="en-US" sz="1600" b="1" dirty="0">
                  <a:solidFill>
                    <a:srgbClr val="01ACBE"/>
                  </a:solidFill>
                  <a:latin typeface="时尚中黑简体" panose="01010104010101010101" pitchFamily="2" charset="-122"/>
                  <a:ea typeface="时尚中黑简体" panose="01010104010101010101" pitchFamily="2" charset="-122"/>
                </a:rPr>
                <a:t>增加、获取和删除元素</a:t>
              </a:r>
            </a:p>
          </p:txBody>
        </p:sp>
        <p:sp>
          <p:nvSpPr>
            <p:cNvPr id="59" name="文本框 58"/>
            <p:cNvSpPr txBox="1"/>
            <p:nvPr/>
          </p:nvSpPr>
          <p:spPr>
            <a:xfrm>
              <a:off x="3812898" y="2426802"/>
              <a:ext cx="5685711" cy="4411458"/>
            </a:xfrm>
            <a:prstGeom prst="rect">
              <a:avLst/>
            </a:prstGeom>
            <a:noFill/>
          </p:spPr>
          <p:txBody>
            <a:bodyPr wrap="square" rtlCol="0">
              <a:spAutoFit/>
            </a:bodyPr>
            <a:lstStyle/>
            <a:p>
              <a:pPr algn="just"/>
              <a:r>
                <a:rPr lang="en-GB" altLang="zh-CN" sz="1100" b="1" dirty="0">
                  <a:solidFill>
                    <a:srgbClr val="00A7B7"/>
                  </a:solidFill>
                  <a:latin typeface="微软雅黑" panose="020B0503020204020204" charset="-122"/>
                  <a:ea typeface="微软雅黑" panose="020B0503020204020204" charset="-122"/>
                </a:rPr>
                <a:t>ZADD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score</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4"/>
                  </a:solidFill>
                  <a:latin typeface="微软雅黑" panose="020B0503020204020204" charset="-122"/>
                  <a:ea typeface="微软雅黑" panose="020B0503020204020204" charset="-122"/>
                </a:rPr>
                <a:t>member</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rgbClr val="FFA538"/>
                  </a:solidFill>
                  <a:latin typeface="微软雅黑" panose="020B0503020204020204" charset="-122"/>
                  <a:ea typeface="微软雅黑" panose="020B0503020204020204" charset="-122"/>
                </a:rPr>
                <a:t>[score member … ]</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ZADD </a:t>
              </a:r>
              <a:r>
                <a:rPr lang="en-GB" altLang="zh-CN" sz="1100" b="1" dirty="0">
                  <a:solidFill>
                    <a:schemeClr val="accent2"/>
                  </a:solidFill>
                  <a:latin typeface="微软雅黑" panose="020B0503020204020204" charset="-122"/>
                  <a:ea typeface="微软雅黑" panose="020B0503020204020204" charset="-122"/>
                </a:rPr>
                <a:t>math</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90</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4"/>
                  </a:solidFill>
                  <a:latin typeface="微软雅黑" panose="020B0503020204020204" charset="-122"/>
                  <a:ea typeface="微软雅黑" panose="020B0503020204020204" charset="-122"/>
                </a:rPr>
                <a:t>bd</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86</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err="1">
                  <a:solidFill>
                    <a:schemeClr val="accent4"/>
                  </a:solidFill>
                  <a:latin typeface="微软雅黑" panose="020B0503020204020204" charset="-122"/>
                  <a:ea typeface="微软雅黑" panose="020B0503020204020204" charset="-122"/>
                </a:rPr>
                <a:t>ks</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88</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err="1">
                  <a:solidFill>
                    <a:schemeClr val="accent4"/>
                  </a:solidFill>
                  <a:latin typeface="微软雅黑" panose="020B0503020204020204" charset="-122"/>
                  <a:ea typeface="微软雅黑" panose="020B0503020204020204" charset="-122"/>
                </a:rPr>
                <a:t>yf</a:t>
              </a:r>
              <a:endParaRPr lang="en-GB" altLang="zh-CN" sz="1100" b="1" dirty="0">
                <a:solidFill>
                  <a:schemeClr val="accent4"/>
                </a:solidFill>
                <a:latin typeface="微软雅黑" panose="020B0503020204020204" charset="-122"/>
                <a:ea typeface="微软雅黑" panose="020B0503020204020204" charset="-122"/>
              </a:endParaRPr>
            </a:p>
            <a:p>
              <a:pPr algn="just"/>
              <a:r>
                <a:rPr lang="en-GB" altLang="zh-CN" sz="1100" b="1" dirty="0">
                  <a:latin typeface="微软雅黑" panose="020B0503020204020204" charset="-122"/>
                  <a:ea typeface="微软雅黑" panose="020B0503020204020204" charset="-122"/>
                </a:rPr>
                <a:t>ZADD </a:t>
              </a:r>
              <a:r>
                <a:rPr lang="zh-CN" altLang="en-US" sz="1100" b="1" dirty="0">
                  <a:latin typeface="微软雅黑" panose="020B0503020204020204" charset="-122"/>
                  <a:ea typeface="微软雅黑" panose="020B0503020204020204" charset="-122"/>
                </a:rPr>
                <a:t>还可以用双精度浮点数，</a:t>
              </a:r>
              <a:r>
                <a:rPr lang="en-US" altLang="zh-CN" sz="1100" b="1" dirty="0">
                  <a:latin typeface="微软雅黑" panose="020B0503020204020204" charset="-122"/>
                  <a:ea typeface="微软雅黑" panose="020B0503020204020204" charset="-122"/>
                </a:rPr>
                <a:t>+</a:t>
              </a:r>
              <a:r>
                <a:rPr lang="en-GB" altLang="zh-CN" sz="1100" b="1" dirty="0">
                  <a:latin typeface="微软雅黑" panose="020B0503020204020204" charset="-122"/>
                  <a:ea typeface="微软雅黑" panose="020B0503020204020204" charset="-122"/>
                </a:rPr>
                <a:t>inf </a:t>
              </a:r>
              <a:r>
                <a:rPr lang="zh-CN" altLang="en-US" sz="1100" b="1" dirty="0">
                  <a:latin typeface="微软雅黑" panose="020B0503020204020204" charset="-122"/>
                  <a:ea typeface="微软雅黑" panose="020B0503020204020204" charset="-122"/>
                </a:rPr>
                <a:t>表示正无穷 </a:t>
              </a:r>
              <a:r>
                <a:rPr lang="en-US" altLang="zh-CN" sz="1100" b="1" dirty="0">
                  <a:latin typeface="微软雅黑" panose="020B0503020204020204" charset="-122"/>
                  <a:ea typeface="微软雅黑" panose="020B0503020204020204" charset="-122"/>
                </a:rPr>
                <a:t>-</a:t>
              </a:r>
              <a:r>
                <a:rPr lang="en-GB" altLang="zh-CN" sz="1100" b="1" dirty="0">
                  <a:latin typeface="微软雅黑" panose="020B0503020204020204" charset="-122"/>
                  <a:ea typeface="微软雅黑" panose="020B0503020204020204" charset="-122"/>
                </a:rPr>
                <a:t>inf </a:t>
              </a:r>
              <a:r>
                <a:rPr lang="zh-CN" altLang="en-US" sz="1100" b="1" dirty="0">
                  <a:latin typeface="微软雅黑" panose="020B0503020204020204" charset="-122"/>
                  <a:ea typeface="微软雅黑" panose="020B0503020204020204" charset="-122"/>
                </a:rPr>
                <a:t>表示负无穷</a:t>
              </a:r>
            </a:p>
            <a:p>
              <a:pPr algn="just"/>
              <a:endParaRPr lang="zh-CN" altLang="en-US" sz="1100" b="1" dirty="0">
                <a:solidFill>
                  <a:srgbClr val="00A7B7"/>
                </a:solidFill>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ZCARD </a:t>
              </a:r>
              <a:r>
                <a:rPr lang="en-GB" altLang="zh-CN" sz="1100" b="1" dirty="0">
                  <a:solidFill>
                    <a:schemeClr val="accent2"/>
                  </a:solidFill>
                  <a:latin typeface="微软雅黑" panose="020B0503020204020204" charset="-122"/>
                  <a:ea typeface="微软雅黑" panose="020B0503020204020204" charset="-122"/>
                </a:rPr>
                <a:t>key</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ZCARD </a:t>
              </a:r>
              <a:r>
                <a:rPr lang="en-GB" altLang="zh-CN" sz="1100" b="1" dirty="0">
                  <a:solidFill>
                    <a:schemeClr val="accent2"/>
                  </a:solidFill>
                  <a:latin typeface="微软雅黑" panose="020B0503020204020204" charset="-122"/>
                  <a:ea typeface="微软雅黑" panose="020B0503020204020204" charset="-122"/>
                </a:rPr>
                <a:t>math</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查看元素个数</a:t>
              </a:r>
            </a:p>
            <a:p>
              <a:pPr algn="just"/>
              <a:endParaRPr lang="zh-CN" altLang="en-US" sz="1100" b="1" dirty="0">
                <a:solidFill>
                  <a:srgbClr val="00A7B7"/>
                </a:solidFill>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ZSCORE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4"/>
                  </a:solidFill>
                  <a:latin typeface="微软雅黑" panose="020B0503020204020204" charset="-122"/>
                  <a:ea typeface="微软雅黑" panose="020B0503020204020204" charset="-122"/>
                </a:rPr>
                <a:t>member</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获取元素分数</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ZSCORE </a:t>
              </a:r>
              <a:r>
                <a:rPr lang="en-GB" altLang="zh-CN" sz="1100" b="1" dirty="0">
                  <a:solidFill>
                    <a:schemeClr val="accent2"/>
                  </a:solidFill>
                  <a:latin typeface="微软雅黑" panose="020B0503020204020204" charset="-122"/>
                  <a:ea typeface="微软雅黑" panose="020B0503020204020204" charset="-122"/>
                </a:rPr>
                <a:t>math</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4"/>
                  </a:solidFill>
                  <a:latin typeface="微软雅黑" panose="020B0503020204020204" charset="-122"/>
                  <a:ea typeface="微软雅黑" panose="020B0503020204020204" charset="-122"/>
                </a:rPr>
                <a:t>bd</a:t>
              </a:r>
            </a:p>
            <a:p>
              <a:pPr algn="just"/>
              <a:endParaRPr lang="en-GB" altLang="zh-CN" sz="1100" b="1" dirty="0">
                <a:solidFill>
                  <a:srgbClr val="00A7B7"/>
                </a:solidFill>
                <a:latin typeface="微软雅黑" panose="020B0503020204020204" charset="-122"/>
                <a:ea typeface="微软雅黑" panose="020B0503020204020204" charset="-122"/>
              </a:endParaRPr>
            </a:p>
            <a:p>
              <a:pPr algn="just"/>
              <a:r>
                <a:rPr lang="zh-CN" altLang="en-US" sz="1100" b="1" dirty="0">
                  <a:latin typeface="微软雅黑" panose="020B0503020204020204" charset="-122"/>
                  <a:ea typeface="微软雅黑" panose="020B0503020204020204" charset="-122"/>
                </a:rPr>
                <a:t>从小到大打印 加上</a:t>
              </a:r>
              <a:r>
                <a:rPr lang="en-GB" altLang="zh-CN" sz="1100" b="1" dirty="0">
                  <a:latin typeface="微软雅黑" panose="020B0503020204020204" charset="-122"/>
                  <a:ea typeface="微软雅黑" panose="020B0503020204020204" charset="-122"/>
                </a:rPr>
                <a:t>WITHSCORES </a:t>
              </a:r>
              <a:r>
                <a:rPr lang="zh-CN" altLang="en-US" sz="1100" b="1" dirty="0">
                  <a:latin typeface="微软雅黑" panose="020B0503020204020204" charset="-122"/>
                  <a:ea typeface="微软雅黑" panose="020B0503020204020204" charset="-122"/>
                </a:rPr>
                <a:t>同时打印分数</a:t>
              </a:r>
              <a:endParaRPr lang="en-GB" altLang="zh-CN" sz="1100" b="1" dirty="0">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ZRANGE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start stop </a:t>
              </a:r>
              <a:r>
                <a:rPr lang="en-GB" altLang="zh-CN" sz="1100" b="1" dirty="0">
                  <a:solidFill>
                    <a:srgbClr val="FFA538"/>
                  </a:solidFill>
                  <a:latin typeface="微软雅黑" panose="020B0503020204020204" charset="-122"/>
                  <a:ea typeface="微软雅黑" panose="020B0503020204020204" charset="-122"/>
                </a:rPr>
                <a:t>[WITHSCORES] </a:t>
              </a:r>
              <a:endParaRPr lang="zh-CN" altLang="en-US" sz="1100" b="1" dirty="0">
                <a:solidFill>
                  <a:srgbClr val="FFA538"/>
                </a:solidFill>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ZRANGE </a:t>
              </a:r>
              <a:r>
                <a:rPr lang="en-GB" altLang="zh-CN" sz="1100" b="1" dirty="0">
                  <a:solidFill>
                    <a:schemeClr val="accent2"/>
                  </a:solidFill>
                  <a:latin typeface="微软雅黑" panose="020B0503020204020204" charset="-122"/>
                  <a:ea typeface="微软雅黑" panose="020B0503020204020204" charset="-122"/>
                </a:rPr>
                <a:t>math</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0 -1</a:t>
              </a:r>
            </a:p>
            <a:p>
              <a:pPr algn="just"/>
              <a:r>
                <a:rPr lang="en-GB" altLang="zh-CN" sz="1100" b="1" dirty="0">
                  <a:solidFill>
                    <a:srgbClr val="00A7B7"/>
                  </a:solidFill>
                  <a:latin typeface="微软雅黑" panose="020B0503020204020204" charset="-122"/>
                  <a:ea typeface="微软雅黑" panose="020B0503020204020204" charset="-122"/>
                </a:rPr>
                <a:t>ZREVRANGE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start stop </a:t>
              </a:r>
              <a:r>
                <a:rPr lang="en-GB" altLang="zh-CN" sz="1100" b="1" dirty="0">
                  <a:solidFill>
                    <a:srgbClr val="FFA538"/>
                  </a:solidFill>
                  <a:latin typeface="微软雅黑" panose="020B0503020204020204" charset="-122"/>
                  <a:ea typeface="微软雅黑" panose="020B0503020204020204" charset="-122"/>
                </a:rPr>
                <a:t>[WITHSCORES]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从大到小打印</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ZREVRANGE </a:t>
              </a:r>
              <a:r>
                <a:rPr lang="en-GB" altLang="zh-CN" sz="1100" b="1" dirty="0">
                  <a:solidFill>
                    <a:schemeClr val="accent2"/>
                  </a:solidFill>
                  <a:latin typeface="微软雅黑" panose="020B0503020204020204" charset="-122"/>
                  <a:ea typeface="微软雅黑" panose="020B0503020204020204" charset="-122"/>
                </a:rPr>
                <a:t>math</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0 -1</a:t>
              </a:r>
            </a:p>
            <a:p>
              <a:pPr algn="just"/>
              <a:endParaRPr lang="en-GB" altLang="zh-CN" sz="1100" b="1" dirty="0">
                <a:solidFill>
                  <a:srgbClr val="00A7B7"/>
                </a:solidFill>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ZREM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4"/>
                  </a:solidFill>
                  <a:latin typeface="微软雅黑" panose="020B0503020204020204" charset="-122"/>
                  <a:ea typeface="微软雅黑" panose="020B0503020204020204" charset="-122"/>
                </a:rPr>
                <a:t>member</a:t>
              </a:r>
              <a:r>
                <a:rPr lang="zh-CN" altLang="en-US" sz="1100" b="1" dirty="0">
                  <a:solidFill>
                    <a:schemeClr val="accent4"/>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移除元素</a:t>
              </a:r>
              <a:endParaRPr lang="en-GB" altLang="zh-CN" sz="1100" b="1" dirty="0">
                <a:solidFill>
                  <a:schemeClr val="accent4"/>
                </a:solidFill>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ZREM </a:t>
              </a:r>
              <a:r>
                <a:rPr lang="en-GB" altLang="zh-CN" sz="1100" b="1" dirty="0">
                  <a:solidFill>
                    <a:schemeClr val="accent2"/>
                  </a:solidFill>
                  <a:latin typeface="微软雅黑" panose="020B0503020204020204" charset="-122"/>
                  <a:ea typeface="微软雅黑" panose="020B0503020204020204" charset="-122"/>
                </a:rPr>
                <a:t>math</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err="1">
                  <a:solidFill>
                    <a:schemeClr val="accent4"/>
                  </a:solidFill>
                  <a:latin typeface="微软雅黑" panose="020B0503020204020204" charset="-122"/>
                  <a:ea typeface="微软雅黑" panose="020B0503020204020204" charset="-122"/>
                </a:rPr>
                <a:t>yf</a:t>
              </a:r>
              <a:endParaRPr lang="en-GB" altLang="zh-CN" sz="1100" b="1" dirty="0">
                <a:solidFill>
                  <a:schemeClr val="accent4"/>
                </a:solidFill>
                <a:latin typeface="微软雅黑" panose="020B0503020204020204" charset="-122"/>
                <a:ea typeface="微软雅黑" panose="020B0503020204020204" charset="-122"/>
              </a:endParaRPr>
            </a:p>
            <a:p>
              <a:pPr algn="just"/>
              <a:endParaRPr lang="en-GB" altLang="zh-CN" sz="1100" b="1" dirty="0">
                <a:solidFill>
                  <a:srgbClr val="00A7B7"/>
                </a:solidFill>
                <a:latin typeface="微软雅黑" panose="020B0503020204020204" charset="-122"/>
                <a:ea typeface="微软雅黑" panose="020B0503020204020204" charset="-122"/>
              </a:endParaRPr>
            </a:p>
          </p:txBody>
        </p:sp>
      </p:grpSp>
      <p:grpSp>
        <p:nvGrpSpPr>
          <p:cNvPr id="60" name="组合 59"/>
          <p:cNvGrpSpPr/>
          <p:nvPr/>
        </p:nvGrpSpPr>
        <p:grpSpPr>
          <a:xfrm>
            <a:off x="4601374" y="940844"/>
            <a:ext cx="4542626" cy="1396477"/>
            <a:chOff x="3776605" y="2004244"/>
            <a:chExt cx="6056836" cy="1861968"/>
          </a:xfrm>
        </p:grpSpPr>
        <p:sp>
          <p:nvSpPr>
            <p:cNvPr id="61" name="文本框 60"/>
            <p:cNvSpPr txBox="1"/>
            <p:nvPr/>
          </p:nvSpPr>
          <p:spPr>
            <a:xfrm>
              <a:off x="3776606" y="2004244"/>
              <a:ext cx="3400334" cy="451405"/>
            </a:xfrm>
            <a:prstGeom prst="rect">
              <a:avLst/>
            </a:prstGeom>
            <a:noFill/>
          </p:spPr>
          <p:txBody>
            <a:bodyPr wrap="square" rtlCol="0">
              <a:spAutoFit/>
            </a:bodyPr>
            <a:lstStyle/>
            <a:p>
              <a:r>
                <a:rPr lang="zh-CN" altLang="en-US" sz="1600" b="1" dirty="0">
                  <a:solidFill>
                    <a:srgbClr val="E87071"/>
                  </a:solidFill>
                  <a:latin typeface="时尚中黑简体" panose="01010104010101010101" pitchFamily="2" charset="-122"/>
                  <a:ea typeface="时尚中黑简体" panose="01010104010101010101" pitchFamily="2" charset="-122"/>
                </a:rPr>
                <a:t>获取指定分数范围的元素</a:t>
              </a:r>
            </a:p>
          </p:txBody>
        </p:sp>
        <p:sp>
          <p:nvSpPr>
            <p:cNvPr id="62" name="文本框 61"/>
            <p:cNvSpPr txBox="1"/>
            <p:nvPr/>
          </p:nvSpPr>
          <p:spPr>
            <a:xfrm>
              <a:off x="3776605" y="2388885"/>
              <a:ext cx="6056836" cy="1477327"/>
            </a:xfrm>
            <a:prstGeom prst="rect">
              <a:avLst/>
            </a:prstGeom>
            <a:noFill/>
          </p:spPr>
          <p:txBody>
            <a:bodyPr wrap="square" rtlCol="0">
              <a:spAutoFit/>
            </a:bodyPr>
            <a:lstStyle/>
            <a:p>
              <a:pPr algn="just"/>
              <a:r>
                <a:rPr lang="en-GB" altLang="zh-CN" sz="1100" b="1" dirty="0">
                  <a:solidFill>
                    <a:srgbClr val="00A7B7"/>
                  </a:solidFill>
                  <a:latin typeface="微软雅黑" panose="020B0503020204020204" charset="-122"/>
                  <a:ea typeface="微软雅黑" panose="020B0503020204020204" charset="-122"/>
                </a:rPr>
                <a:t>ZRANGEBYSCORE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min max </a:t>
              </a:r>
              <a:r>
                <a:rPr lang="en-GB" altLang="zh-CN" sz="1100" b="1" dirty="0">
                  <a:solidFill>
                    <a:srgbClr val="FFA538"/>
                  </a:solidFill>
                  <a:latin typeface="微软雅黑" panose="020B0503020204020204" charset="-122"/>
                  <a:ea typeface="微软雅黑" panose="020B0503020204020204" charset="-122"/>
                </a:rPr>
                <a:t>[WITHSCORES] [LIMIT offset count]</a:t>
              </a:r>
            </a:p>
            <a:p>
              <a:pPr algn="just"/>
              <a:r>
                <a:rPr lang="zh-CN" altLang="en-US" sz="1100" b="1" dirty="0">
                  <a:latin typeface="微软雅黑" panose="020B0503020204020204" charset="-122"/>
                  <a:ea typeface="微软雅黑" panose="020B0503020204020204" charset="-122"/>
                </a:rPr>
                <a:t>按照元素分数从小到大的顺序返回分数在</a:t>
              </a:r>
              <a:r>
                <a:rPr lang="en-GB" altLang="zh-CN" sz="1100" b="1" dirty="0">
                  <a:latin typeface="微软雅黑" panose="020B0503020204020204" charset="-122"/>
                  <a:ea typeface="微软雅黑" panose="020B0503020204020204" charset="-122"/>
                </a:rPr>
                <a:t>min</a:t>
              </a:r>
              <a:r>
                <a:rPr lang="zh-CN" altLang="en-US" sz="1100" b="1" dirty="0">
                  <a:latin typeface="微软雅黑" panose="020B0503020204020204" charset="-122"/>
                  <a:ea typeface="微软雅黑" panose="020B0503020204020204" charset="-122"/>
                </a:rPr>
                <a:t>和</a:t>
              </a:r>
              <a:r>
                <a:rPr lang="en-GB" altLang="zh-CN" sz="1100" b="1" dirty="0">
                  <a:latin typeface="微软雅黑" panose="020B0503020204020204" charset="-122"/>
                  <a:ea typeface="微软雅黑" panose="020B0503020204020204" charset="-122"/>
                </a:rPr>
                <a:t>max</a:t>
              </a:r>
              <a:r>
                <a:rPr lang="zh-CN" altLang="en-US" sz="1100" b="1" dirty="0">
                  <a:latin typeface="微软雅黑" panose="020B0503020204020204" charset="-122"/>
                  <a:ea typeface="微软雅黑" panose="020B0503020204020204" charset="-122"/>
                </a:rPr>
                <a:t>之间（包含</a:t>
              </a:r>
              <a:r>
                <a:rPr lang="en-GB" altLang="zh-CN" sz="1100" b="1" dirty="0">
                  <a:latin typeface="微软雅黑" panose="020B0503020204020204" charset="-122"/>
                  <a:ea typeface="微软雅黑" panose="020B0503020204020204" charset="-122"/>
                </a:rPr>
                <a:t>min</a:t>
              </a:r>
              <a:r>
                <a:rPr lang="zh-CN" altLang="en-US" sz="1100" b="1" dirty="0">
                  <a:latin typeface="微软雅黑" panose="020B0503020204020204" charset="-122"/>
                  <a:ea typeface="微软雅黑" panose="020B0503020204020204" charset="-122"/>
                </a:rPr>
                <a:t>和</a:t>
              </a:r>
              <a:r>
                <a:rPr lang="en-GB" altLang="zh-CN" sz="1100" b="1" dirty="0">
                  <a:latin typeface="微软雅黑" panose="020B0503020204020204" charset="-122"/>
                  <a:ea typeface="微软雅黑" panose="020B0503020204020204" charset="-122"/>
                </a:rPr>
                <a:t>max</a:t>
              </a:r>
              <a:r>
                <a:rPr lang="zh-CN" altLang="en-GB" sz="1100" b="1" dirty="0">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LIMIT </a:t>
              </a:r>
              <a:r>
                <a:rPr lang="zh-CN" altLang="en-US" sz="1100" b="1" dirty="0">
                  <a:latin typeface="微软雅黑" panose="020B0503020204020204" charset="-122"/>
                  <a:ea typeface="微软雅黑" panose="020B0503020204020204" charset="-122"/>
                </a:rPr>
                <a:t>向后偏移</a:t>
              </a:r>
              <a:r>
                <a:rPr lang="en-GB" altLang="zh-CN" sz="1100" b="1" dirty="0">
                  <a:latin typeface="微软雅黑" panose="020B0503020204020204" charset="-122"/>
                  <a:ea typeface="微软雅黑" panose="020B0503020204020204" charset="-122"/>
                </a:rPr>
                <a:t>offset</a:t>
              </a:r>
              <a:r>
                <a:rPr lang="zh-CN" altLang="en-US" sz="1100" b="1" dirty="0">
                  <a:latin typeface="微软雅黑" panose="020B0503020204020204" charset="-122"/>
                  <a:ea typeface="微软雅黑" panose="020B0503020204020204" charset="-122"/>
                </a:rPr>
                <a:t>个元素，并且只获取前</a:t>
              </a:r>
              <a:r>
                <a:rPr lang="en-GB" altLang="zh-CN" sz="1100" b="1" dirty="0">
                  <a:latin typeface="微软雅黑" panose="020B0503020204020204" charset="-122"/>
                  <a:ea typeface="微软雅黑" panose="020B0503020204020204" charset="-122"/>
                </a:rPr>
                <a:t>count</a:t>
              </a:r>
              <a:r>
                <a:rPr lang="zh-CN" altLang="en-US" sz="1100" b="1" dirty="0">
                  <a:latin typeface="微软雅黑" panose="020B0503020204020204" charset="-122"/>
                  <a:ea typeface="微软雅黑" panose="020B0503020204020204" charset="-122"/>
                </a:rPr>
                <a:t>个元素</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ZRANGEBYSCORE </a:t>
              </a:r>
              <a:r>
                <a:rPr lang="en-GB" altLang="zh-CN" sz="1100" b="1" dirty="0">
                  <a:solidFill>
                    <a:schemeClr val="accent2"/>
                  </a:solidFill>
                  <a:latin typeface="微软雅黑" panose="020B0503020204020204" charset="-122"/>
                  <a:ea typeface="微软雅黑" panose="020B0503020204020204" charset="-122"/>
                </a:rPr>
                <a:t>math</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70 90</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ZRANGEBYSCORE </a:t>
              </a:r>
              <a:r>
                <a:rPr lang="en-GB" altLang="zh-CN" sz="1100" b="1" dirty="0">
                  <a:solidFill>
                    <a:schemeClr val="accent2"/>
                  </a:solidFill>
                  <a:latin typeface="微软雅黑" panose="020B0503020204020204" charset="-122"/>
                  <a:ea typeface="微软雅黑" panose="020B0503020204020204" charset="-122"/>
                </a:rPr>
                <a:t>math</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70 (90 </a:t>
              </a:r>
              <a:r>
                <a:rPr lang="en-GB" altLang="zh-CN" sz="1100" b="1" dirty="0">
                  <a:solidFill>
                    <a:srgbClr val="00A7B7"/>
                  </a:solidFill>
                  <a:latin typeface="微软雅黑" panose="020B0503020204020204" charset="-122"/>
                  <a:ea typeface="微软雅黑" panose="020B0503020204020204" charset="-122"/>
                </a:rPr>
                <a:t>LIMIT </a:t>
              </a:r>
              <a:r>
                <a:rPr lang="en-GB" altLang="zh-CN" sz="1100" b="1" dirty="0">
                  <a:solidFill>
                    <a:schemeClr val="accent6"/>
                  </a:solidFill>
                  <a:latin typeface="微软雅黑" panose="020B0503020204020204" charset="-122"/>
                  <a:ea typeface="微软雅黑" panose="020B0503020204020204" charset="-122"/>
                </a:rPr>
                <a:t>1 2</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不取</a:t>
              </a:r>
              <a:r>
                <a:rPr lang="en-US" altLang="zh-CN" sz="1100" b="1" dirty="0">
                  <a:latin typeface="微软雅黑" panose="020B0503020204020204" charset="-122"/>
                  <a:ea typeface="微软雅黑" panose="020B0503020204020204" charset="-122"/>
                </a:rPr>
                <a:t>90 </a:t>
              </a:r>
            </a:p>
          </p:txBody>
        </p:sp>
      </p:grpSp>
      <p:grpSp>
        <p:nvGrpSpPr>
          <p:cNvPr id="63" name="组合 62"/>
          <p:cNvGrpSpPr/>
          <p:nvPr/>
        </p:nvGrpSpPr>
        <p:grpSpPr>
          <a:xfrm>
            <a:off x="4596945" y="2661165"/>
            <a:ext cx="3766588" cy="701117"/>
            <a:chOff x="3776606" y="2004244"/>
            <a:chExt cx="5022118" cy="934821"/>
          </a:xfrm>
        </p:grpSpPr>
        <p:sp>
          <p:nvSpPr>
            <p:cNvPr id="64" name="文本框 63"/>
            <p:cNvSpPr txBox="1"/>
            <p:nvPr/>
          </p:nvSpPr>
          <p:spPr>
            <a:xfrm>
              <a:off x="3776606" y="2004244"/>
              <a:ext cx="3920950" cy="451404"/>
            </a:xfrm>
            <a:prstGeom prst="rect">
              <a:avLst/>
            </a:prstGeom>
            <a:noFill/>
          </p:spPr>
          <p:txBody>
            <a:bodyPr wrap="square" rtlCol="0">
              <a:spAutoFit/>
            </a:bodyPr>
            <a:lstStyle/>
            <a:p>
              <a:r>
                <a:rPr lang="zh-CN" altLang="en-US" sz="1600" b="1" dirty="0">
                  <a:solidFill>
                    <a:srgbClr val="663A77"/>
                  </a:solidFill>
                  <a:latin typeface="时尚中黑简体" panose="01010104010101010101" pitchFamily="2" charset="-122"/>
                  <a:ea typeface="时尚中黑简体" panose="01010104010101010101" pitchFamily="2" charset="-122"/>
                </a:rPr>
                <a:t>获取指定分数范围的元素个数</a:t>
              </a:r>
            </a:p>
          </p:txBody>
        </p:sp>
        <p:sp>
          <p:nvSpPr>
            <p:cNvPr id="65" name="文本框 64"/>
            <p:cNvSpPr txBox="1"/>
            <p:nvPr/>
          </p:nvSpPr>
          <p:spPr>
            <a:xfrm>
              <a:off x="3782539" y="2364550"/>
              <a:ext cx="5016185" cy="574515"/>
            </a:xfrm>
            <a:prstGeom prst="rect">
              <a:avLst/>
            </a:prstGeom>
            <a:noFill/>
          </p:spPr>
          <p:txBody>
            <a:bodyPr wrap="square" rtlCol="0">
              <a:spAutoFit/>
            </a:bodyPr>
            <a:lstStyle/>
            <a:p>
              <a:pPr algn="just"/>
              <a:r>
                <a:rPr lang="en-GB" altLang="zh-CN" sz="1100" b="1" dirty="0">
                  <a:solidFill>
                    <a:srgbClr val="00A7B7"/>
                  </a:solidFill>
                  <a:latin typeface="微软雅黑" panose="020B0503020204020204" charset="-122"/>
                  <a:ea typeface="微软雅黑" panose="020B0503020204020204" charset="-122"/>
                </a:rPr>
                <a:t>ZCOUNT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min max</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ZCOUNT </a:t>
              </a:r>
              <a:r>
                <a:rPr lang="en-GB" altLang="zh-CN" sz="1100" b="1" dirty="0">
                  <a:solidFill>
                    <a:schemeClr val="accent2"/>
                  </a:solidFill>
                  <a:latin typeface="微软雅黑" panose="020B0503020204020204" charset="-122"/>
                  <a:ea typeface="微软雅黑" panose="020B0503020204020204" charset="-122"/>
                </a:rPr>
                <a:t>math</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70 90</a:t>
              </a: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randombar(vertical)">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5"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randombar(vertical)">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randombar(vertical)">
                                      <p:cBhvr>
                                        <p:cTn id="2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有序集合</a:t>
            </a:r>
            <a:r>
              <a:rPr lang="en-US" altLang="zh-CN" sz="1800" b="1" dirty="0">
                <a:solidFill>
                  <a:srgbClr val="6C407D"/>
                </a:solidFill>
                <a:latin typeface="微软雅黑" panose="020B0503020204020204" charset="-122"/>
                <a:ea typeface="微软雅黑" panose="020B0503020204020204" charset="-122"/>
              </a:rPr>
              <a:t>-</a:t>
            </a:r>
            <a:r>
              <a:rPr lang="en-US" altLang="zh-CN" sz="1800" b="1" dirty="0" err="1">
                <a:solidFill>
                  <a:srgbClr val="6C407D"/>
                </a:solidFill>
                <a:latin typeface="微软雅黑" panose="020B0503020204020204" charset="-122"/>
                <a:ea typeface="微软雅黑" panose="020B0503020204020204" charset="-122"/>
              </a:rPr>
              <a:t>zset</a:t>
            </a:r>
            <a:endParaRPr lang="zh-CN" altLang="en-US" sz="1800" b="1" dirty="0">
              <a:solidFill>
                <a:srgbClr val="6C407D"/>
              </a:solidFill>
              <a:latin typeface="微软雅黑" panose="020B0503020204020204" charset="-122"/>
              <a:ea typeface="微软雅黑" panose="020B0503020204020204" charset="-122"/>
            </a:endParaRPr>
          </a:p>
        </p:txBody>
      </p:sp>
      <p:grpSp>
        <p:nvGrpSpPr>
          <p:cNvPr id="5" name="组合 4"/>
          <p:cNvGrpSpPr/>
          <p:nvPr/>
        </p:nvGrpSpPr>
        <p:grpSpPr>
          <a:xfrm>
            <a:off x="690674" y="839907"/>
            <a:ext cx="7314537" cy="3868484"/>
            <a:chOff x="2402680" y="2725738"/>
            <a:chExt cx="2657475" cy="1460501"/>
          </a:xfrm>
          <a:solidFill>
            <a:schemeClr val="bg1">
              <a:lumMod val="85000"/>
              <a:alpha val="15000"/>
            </a:schemeClr>
          </a:solidFill>
        </p:grpSpPr>
        <p:sp>
          <p:nvSpPr>
            <p:cNvPr id="6" name="Freeform 20"/>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 name="Freeform 21"/>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0" name="Freeform 24"/>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1" name="Freeform 25"/>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13" name="Freeform 27"/>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4" name="Freeform 28"/>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5" name="Freeform 29"/>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6" name="Freeform 30"/>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7" name="Freeform 31"/>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8" name="Freeform 32"/>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0" name="Freeform 34"/>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1" name="Freeform 35"/>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36"/>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3" name="Freeform 37"/>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4" name="Freeform 38"/>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5" name="Freeform 39"/>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6" name="Freeform 40"/>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7" name="Freeform 41"/>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8" name="Freeform 42"/>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9" name="Freeform 43"/>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0" name="Freeform 44"/>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1" name="Freeform 45"/>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2" name="Freeform 46"/>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3" name="Freeform 47"/>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4" name="Freeform 48"/>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5" name="Freeform 49"/>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6" name="Freeform 50"/>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7" name="Freeform 51"/>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8" name="Freeform 52"/>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9" name="Freeform 53"/>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0" name="Freeform 54"/>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1" name="Freeform 55"/>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2" name="Freeform 56"/>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3" name="Freeform 57"/>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4" name="Freeform 58"/>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5" name="Freeform 59"/>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6" name="Freeform 60"/>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7" name="Freeform 62"/>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8" name="Freeform 63"/>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9" name="Freeform 64"/>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0" name="Freeform 65"/>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1" name="Freeform 66"/>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nvGrpSpPr>
          <p:cNvPr id="57" name="组合 56"/>
          <p:cNvGrpSpPr/>
          <p:nvPr/>
        </p:nvGrpSpPr>
        <p:grpSpPr>
          <a:xfrm>
            <a:off x="550523" y="1105912"/>
            <a:ext cx="4291502" cy="1255638"/>
            <a:chOff x="3776606" y="2004244"/>
            <a:chExt cx="5722003" cy="1674182"/>
          </a:xfrm>
        </p:grpSpPr>
        <p:sp>
          <p:nvSpPr>
            <p:cNvPr id="58" name="文本框 57"/>
            <p:cNvSpPr txBox="1"/>
            <p:nvPr/>
          </p:nvSpPr>
          <p:spPr>
            <a:xfrm>
              <a:off x="3776606" y="2004244"/>
              <a:ext cx="3235288" cy="451405"/>
            </a:xfrm>
            <a:prstGeom prst="rect">
              <a:avLst/>
            </a:prstGeom>
            <a:noFill/>
          </p:spPr>
          <p:txBody>
            <a:bodyPr wrap="square" rtlCol="0">
              <a:spAutoFit/>
            </a:bodyPr>
            <a:lstStyle/>
            <a:p>
              <a:r>
                <a:rPr lang="zh-CN" altLang="en-US" sz="1600" b="1" dirty="0">
                  <a:solidFill>
                    <a:srgbClr val="01ACBE"/>
                  </a:solidFill>
                  <a:latin typeface="时尚中黑简体" panose="01010104010101010101" pitchFamily="2" charset="-122"/>
                  <a:ea typeface="时尚中黑简体" panose="01010104010101010101" pitchFamily="2" charset="-122"/>
                </a:rPr>
                <a:t>按照排名范围删除元素</a:t>
              </a:r>
            </a:p>
          </p:txBody>
        </p:sp>
        <p:sp>
          <p:nvSpPr>
            <p:cNvPr id="59" name="文本框 58"/>
            <p:cNvSpPr txBox="1"/>
            <p:nvPr/>
          </p:nvSpPr>
          <p:spPr>
            <a:xfrm>
              <a:off x="3812898" y="2426802"/>
              <a:ext cx="5685711" cy="1251624"/>
            </a:xfrm>
            <a:prstGeom prst="rect">
              <a:avLst/>
            </a:prstGeom>
            <a:noFill/>
          </p:spPr>
          <p:txBody>
            <a:bodyPr wrap="square" rtlCol="0">
              <a:spAutoFit/>
            </a:bodyPr>
            <a:lstStyle/>
            <a:p>
              <a:pPr algn="just"/>
              <a:r>
                <a:rPr lang="en-GB" altLang="zh-CN" sz="1100" b="1" dirty="0">
                  <a:solidFill>
                    <a:srgbClr val="00A7B7"/>
                  </a:solidFill>
                  <a:latin typeface="微软雅黑" panose="020B0503020204020204" charset="-122"/>
                  <a:ea typeface="微软雅黑" panose="020B0503020204020204" charset="-122"/>
                </a:rPr>
                <a:t>ZREMRANGEBYRANK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start stop  </a:t>
              </a:r>
            </a:p>
            <a:p>
              <a:pPr algn="just"/>
              <a:endParaRPr lang="en-GB" altLang="zh-CN" sz="1100" b="1" dirty="0">
                <a:solidFill>
                  <a:srgbClr val="00A7B7"/>
                </a:solidFill>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ZADD </a:t>
              </a:r>
              <a:r>
                <a:rPr lang="en-GB" altLang="zh-CN" sz="1100" b="1" dirty="0">
                  <a:solidFill>
                    <a:schemeClr val="accent2"/>
                  </a:solidFill>
                  <a:latin typeface="微软雅黑" panose="020B0503020204020204" charset="-122"/>
                  <a:ea typeface="微软雅黑" panose="020B0503020204020204" charset="-122"/>
                </a:rPr>
                <a:t>test</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1 a 2 b 3 c 4 d 5 e 6 f</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ZREMRANGEBYRANK </a:t>
              </a:r>
              <a:r>
                <a:rPr lang="en-GB" altLang="zh-CN" sz="1100" b="1" dirty="0">
                  <a:solidFill>
                    <a:schemeClr val="accent2"/>
                  </a:solidFill>
                  <a:latin typeface="微软雅黑" panose="020B0503020204020204" charset="-122"/>
                  <a:ea typeface="微软雅黑" panose="020B0503020204020204" charset="-122"/>
                </a:rPr>
                <a:t>test</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0 2</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删除排名</a:t>
              </a:r>
              <a:r>
                <a:rPr lang="en-US" altLang="zh-CN" sz="1100" b="1" dirty="0">
                  <a:latin typeface="微软雅黑" panose="020B0503020204020204" charset="-122"/>
                  <a:ea typeface="微软雅黑" panose="020B0503020204020204" charset="-122"/>
                </a:rPr>
                <a:t>1</a:t>
              </a:r>
              <a:r>
                <a:rPr lang="zh-CN" altLang="en-US" sz="1100" b="1" dirty="0">
                  <a:latin typeface="微软雅黑" panose="020B0503020204020204" charset="-122"/>
                  <a:ea typeface="微软雅黑" panose="020B0503020204020204" charset="-122"/>
                </a:rPr>
                <a:t>到</a:t>
              </a:r>
              <a:r>
                <a:rPr lang="en-US" altLang="zh-CN" sz="1100" b="1" dirty="0">
                  <a:latin typeface="微软雅黑" panose="020B0503020204020204" charset="-122"/>
                  <a:ea typeface="微软雅黑" panose="020B0503020204020204" charset="-122"/>
                </a:rPr>
                <a:t>3 </a:t>
              </a:r>
              <a:r>
                <a:rPr lang="zh-CN" altLang="en-US" sz="1100" b="1" dirty="0">
                  <a:latin typeface="微软雅黑" panose="020B0503020204020204" charset="-122"/>
                  <a:ea typeface="微软雅黑" panose="020B0503020204020204" charset="-122"/>
                </a:rPr>
                <a:t>的元素</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ZRANGE </a:t>
              </a:r>
              <a:r>
                <a:rPr lang="en-GB" altLang="zh-CN" sz="1100" b="1" dirty="0">
                  <a:solidFill>
                    <a:schemeClr val="accent2"/>
                  </a:solidFill>
                  <a:latin typeface="微软雅黑" panose="020B0503020204020204" charset="-122"/>
                  <a:ea typeface="微软雅黑" panose="020B0503020204020204" charset="-122"/>
                </a:rPr>
                <a:t>test</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0 -1</a:t>
              </a:r>
            </a:p>
          </p:txBody>
        </p:sp>
      </p:grpSp>
      <p:grpSp>
        <p:nvGrpSpPr>
          <p:cNvPr id="60" name="组合 59"/>
          <p:cNvGrpSpPr/>
          <p:nvPr/>
        </p:nvGrpSpPr>
        <p:grpSpPr>
          <a:xfrm>
            <a:off x="4790087" y="1066905"/>
            <a:ext cx="4542626" cy="1057922"/>
            <a:chOff x="3776605" y="2004244"/>
            <a:chExt cx="6056836" cy="1410562"/>
          </a:xfrm>
        </p:grpSpPr>
        <p:sp>
          <p:nvSpPr>
            <p:cNvPr id="61" name="文本框 60"/>
            <p:cNvSpPr txBox="1"/>
            <p:nvPr/>
          </p:nvSpPr>
          <p:spPr>
            <a:xfrm>
              <a:off x="3776606" y="2004244"/>
              <a:ext cx="3400334" cy="451405"/>
            </a:xfrm>
            <a:prstGeom prst="rect">
              <a:avLst/>
            </a:prstGeom>
            <a:noFill/>
          </p:spPr>
          <p:txBody>
            <a:bodyPr wrap="square" rtlCol="0">
              <a:spAutoFit/>
            </a:bodyPr>
            <a:lstStyle/>
            <a:p>
              <a:r>
                <a:rPr lang="zh-CN" altLang="en-US" sz="1600" b="1" dirty="0">
                  <a:solidFill>
                    <a:srgbClr val="E87071"/>
                  </a:solidFill>
                  <a:latin typeface="时尚中黑简体" panose="01010104010101010101" pitchFamily="2" charset="-122"/>
                  <a:ea typeface="时尚中黑简体" panose="01010104010101010101" pitchFamily="2" charset="-122"/>
                </a:rPr>
                <a:t>按照分数范围删除元素</a:t>
              </a:r>
            </a:p>
          </p:txBody>
        </p:sp>
        <p:sp>
          <p:nvSpPr>
            <p:cNvPr id="62" name="文本框 61"/>
            <p:cNvSpPr txBox="1"/>
            <p:nvPr/>
          </p:nvSpPr>
          <p:spPr>
            <a:xfrm>
              <a:off x="3776605" y="2388885"/>
              <a:ext cx="6056836" cy="1025921"/>
            </a:xfrm>
            <a:prstGeom prst="rect">
              <a:avLst/>
            </a:prstGeom>
            <a:noFill/>
          </p:spPr>
          <p:txBody>
            <a:bodyPr wrap="square" rtlCol="0">
              <a:spAutoFit/>
            </a:bodyPr>
            <a:lstStyle/>
            <a:p>
              <a:pPr algn="just"/>
              <a:r>
                <a:rPr lang="en-GB" altLang="zh-CN" sz="1100" b="1" dirty="0">
                  <a:solidFill>
                    <a:srgbClr val="00A7B7"/>
                  </a:solidFill>
                  <a:latin typeface="微软雅黑" panose="020B0503020204020204" charset="-122"/>
                  <a:ea typeface="微软雅黑" panose="020B0503020204020204" charset="-122"/>
                </a:rPr>
                <a:t>ZREMRANGEBYSCORE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min max</a:t>
              </a:r>
            </a:p>
            <a:p>
              <a:pPr algn="just"/>
              <a:endParaRPr lang="en-GB" altLang="zh-CN" sz="1100" b="1" dirty="0">
                <a:solidFill>
                  <a:srgbClr val="00A7B7"/>
                </a:solidFill>
                <a:latin typeface="微软雅黑" panose="020B0503020204020204" charset="-122"/>
                <a:ea typeface="微软雅黑" panose="020B0503020204020204" charset="-122"/>
              </a:endParaRPr>
            </a:p>
            <a:p>
              <a:pPr algn="just"/>
              <a:r>
                <a:rPr lang="en-GB" altLang="zh-CN" sz="1100" b="1" dirty="0">
                  <a:solidFill>
                    <a:srgbClr val="00A7B7"/>
                  </a:solidFill>
                  <a:latin typeface="微软雅黑" panose="020B0503020204020204" charset="-122"/>
                  <a:ea typeface="微软雅黑" panose="020B0503020204020204" charset="-122"/>
                </a:rPr>
                <a:t>&gt; ZADD </a:t>
              </a:r>
              <a:r>
                <a:rPr lang="en-GB" altLang="zh-CN" sz="1100" b="1" dirty="0">
                  <a:solidFill>
                    <a:schemeClr val="accent2"/>
                  </a:solidFill>
                  <a:latin typeface="微软雅黑" panose="020B0503020204020204" charset="-122"/>
                  <a:ea typeface="微软雅黑" panose="020B0503020204020204" charset="-122"/>
                </a:rPr>
                <a:t>test</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1 a 2 b 3 c 4 d 5 e 6 f</a:t>
              </a:r>
            </a:p>
            <a:p>
              <a:pPr algn="just"/>
              <a:r>
                <a:rPr lang="en-GB" altLang="zh-CN" sz="1100" b="1" dirty="0">
                  <a:solidFill>
                    <a:srgbClr val="00A7B7"/>
                  </a:solidFill>
                  <a:latin typeface="微软雅黑" panose="020B0503020204020204" charset="-122"/>
                  <a:ea typeface="微软雅黑" panose="020B0503020204020204" charset="-122"/>
                </a:rPr>
                <a:t>&gt; ZREMRANGEBYSCORE </a:t>
              </a:r>
              <a:r>
                <a:rPr lang="en-GB" altLang="zh-CN" sz="1100" b="1" dirty="0">
                  <a:solidFill>
                    <a:schemeClr val="accent2"/>
                  </a:solidFill>
                  <a:latin typeface="微软雅黑" panose="020B0503020204020204" charset="-122"/>
                  <a:ea typeface="微软雅黑" panose="020B0503020204020204" charset="-122"/>
                </a:rPr>
                <a:t>test</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(3 5 </a:t>
              </a:r>
              <a:r>
                <a:rPr lang="zh-CN" altLang="en-US" sz="1100" b="1" dirty="0">
                  <a:solidFill>
                    <a:schemeClr val="accent6"/>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删除分数大于</a:t>
              </a:r>
              <a:r>
                <a:rPr lang="en-US" altLang="zh-CN" sz="1100" b="1" dirty="0">
                  <a:latin typeface="微软雅黑" panose="020B0503020204020204" charset="-122"/>
                  <a:ea typeface="微软雅黑" panose="020B0503020204020204" charset="-122"/>
                </a:rPr>
                <a:t>3</a:t>
              </a:r>
              <a:r>
                <a:rPr lang="zh-CN" altLang="en-US" sz="1100" b="1" dirty="0">
                  <a:latin typeface="微软雅黑" panose="020B0503020204020204" charset="-122"/>
                  <a:ea typeface="微软雅黑" panose="020B0503020204020204" charset="-122"/>
                </a:rPr>
                <a:t>小于</a:t>
              </a:r>
              <a:r>
                <a:rPr lang="en-US" altLang="zh-CN" sz="1100" b="1" dirty="0">
                  <a:latin typeface="微软雅黑" panose="020B0503020204020204" charset="-122"/>
                  <a:ea typeface="微软雅黑" panose="020B0503020204020204" charset="-122"/>
                </a:rPr>
                <a:t>5</a:t>
              </a:r>
              <a:r>
                <a:rPr lang="zh-CN" altLang="en-US" sz="1100" b="1" dirty="0">
                  <a:latin typeface="微软雅黑" panose="020B0503020204020204" charset="-122"/>
                  <a:ea typeface="微软雅黑" panose="020B0503020204020204" charset="-122"/>
                </a:rPr>
                <a:t>的元素</a:t>
              </a:r>
              <a:endParaRPr lang="en-US" altLang="zh-CN" sz="1100" b="1" dirty="0">
                <a:latin typeface="微软雅黑" panose="020B0503020204020204" charset="-122"/>
                <a:ea typeface="微软雅黑" panose="020B0503020204020204" charset="-122"/>
              </a:endParaRPr>
            </a:p>
          </p:txBody>
        </p:sp>
      </p:grpSp>
      <p:grpSp>
        <p:nvGrpSpPr>
          <p:cNvPr id="63" name="组合 62"/>
          <p:cNvGrpSpPr/>
          <p:nvPr/>
        </p:nvGrpSpPr>
        <p:grpSpPr>
          <a:xfrm>
            <a:off x="219433" y="2838953"/>
            <a:ext cx="8536670" cy="1585975"/>
            <a:chOff x="3776606" y="2004244"/>
            <a:chExt cx="11382228" cy="2114630"/>
          </a:xfrm>
        </p:grpSpPr>
        <p:sp>
          <p:nvSpPr>
            <p:cNvPr id="64" name="文本框 63"/>
            <p:cNvSpPr txBox="1"/>
            <p:nvPr/>
          </p:nvSpPr>
          <p:spPr>
            <a:xfrm>
              <a:off x="3776606" y="2004244"/>
              <a:ext cx="3920950" cy="451405"/>
            </a:xfrm>
            <a:prstGeom prst="rect">
              <a:avLst/>
            </a:prstGeom>
            <a:noFill/>
          </p:spPr>
          <p:txBody>
            <a:bodyPr wrap="square" rtlCol="0">
              <a:spAutoFit/>
            </a:bodyPr>
            <a:lstStyle/>
            <a:p>
              <a:r>
                <a:rPr lang="zh-CN" altLang="en-US" sz="1600" b="1" dirty="0">
                  <a:solidFill>
                    <a:srgbClr val="663A77"/>
                  </a:solidFill>
                  <a:latin typeface="时尚中黑简体" panose="01010104010101010101" pitchFamily="2" charset="-122"/>
                  <a:ea typeface="时尚中黑简体" panose="01010104010101010101" pitchFamily="2" charset="-122"/>
                </a:rPr>
                <a:t>计算有序集合的交集</a:t>
              </a:r>
            </a:p>
          </p:txBody>
        </p:sp>
        <p:sp>
          <p:nvSpPr>
            <p:cNvPr id="65" name="文本框 64"/>
            <p:cNvSpPr txBox="1"/>
            <p:nvPr/>
          </p:nvSpPr>
          <p:spPr>
            <a:xfrm>
              <a:off x="3782538" y="2364550"/>
              <a:ext cx="11376296" cy="1754324"/>
            </a:xfrm>
            <a:prstGeom prst="rect">
              <a:avLst/>
            </a:prstGeom>
            <a:noFill/>
          </p:spPr>
          <p:txBody>
            <a:bodyPr wrap="square" rtlCol="0">
              <a:spAutoFit/>
            </a:bodyPr>
            <a:lstStyle/>
            <a:p>
              <a:pPr algn="just"/>
              <a:r>
                <a:rPr lang="en-GB" altLang="zh-CN" sz="1100" b="1" dirty="0">
                  <a:solidFill>
                    <a:srgbClr val="00A7B7"/>
                  </a:solidFill>
                  <a:latin typeface="微软雅黑" panose="020B0503020204020204" charset="-122"/>
                  <a:ea typeface="微软雅黑" panose="020B0503020204020204" charset="-122"/>
                </a:rPr>
                <a:t>ZINTERSTORE </a:t>
              </a:r>
              <a:r>
                <a:rPr lang="en-GB" altLang="zh-CN" sz="1100" b="1" dirty="0">
                  <a:solidFill>
                    <a:schemeClr val="accent2"/>
                  </a:solidFill>
                  <a:latin typeface="微软雅黑" panose="020B0503020204020204" charset="-122"/>
                  <a:ea typeface="微软雅黑" panose="020B0503020204020204" charset="-122"/>
                </a:rPr>
                <a:t>destination</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err="1">
                  <a:solidFill>
                    <a:schemeClr val="accent6"/>
                  </a:solidFill>
                  <a:latin typeface="微软雅黑" panose="020B0503020204020204" charset="-122"/>
                  <a:ea typeface="微软雅黑" panose="020B0503020204020204" charset="-122"/>
                </a:rPr>
                <a:t>numkeys</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key</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rgbClr val="FFA538"/>
                  </a:solidFill>
                  <a:latin typeface="微软雅黑" panose="020B0503020204020204" charset="-122"/>
                  <a:ea typeface="微软雅黑" panose="020B0503020204020204" charset="-122"/>
                </a:rPr>
                <a:t>[key…][WEIGHTS weight[weight…]] [AGGREGATE SUM|MIN|MAX] </a:t>
              </a:r>
            </a:p>
            <a:p>
              <a:pPr algn="just"/>
              <a:r>
                <a:rPr lang="zh-CN" altLang="en-US" sz="1100" b="1" dirty="0">
                  <a:latin typeface="微软雅黑" panose="020B0503020204020204" charset="-122"/>
                  <a:ea typeface="微软雅黑" panose="020B0503020204020204" charset="-122"/>
                </a:rPr>
                <a:t>计算多个有序集合的交集并将结果存储在</a:t>
              </a:r>
              <a:r>
                <a:rPr lang="en-GB" altLang="zh-CN" sz="1100" b="1" dirty="0">
                  <a:latin typeface="微软雅黑" panose="020B0503020204020204" charset="-122"/>
                  <a:ea typeface="微软雅黑" panose="020B0503020204020204" charset="-122"/>
                </a:rPr>
                <a:t>destination</a:t>
              </a:r>
              <a:r>
                <a:rPr lang="zh-CN" altLang="en-US" sz="1100" b="1" dirty="0">
                  <a:latin typeface="微软雅黑" panose="020B0503020204020204" charset="-122"/>
                  <a:ea typeface="微软雅黑" panose="020B0503020204020204" charset="-122"/>
                </a:rPr>
                <a:t>键中（同样以有序集合类型存储），返回值为</a:t>
              </a:r>
              <a:r>
                <a:rPr lang="en-GB" altLang="zh-CN" sz="1100" b="1" dirty="0">
                  <a:latin typeface="微软雅黑" panose="020B0503020204020204" charset="-122"/>
                  <a:ea typeface="微软雅黑" panose="020B0503020204020204" charset="-122"/>
                </a:rPr>
                <a:t>destination</a:t>
              </a:r>
              <a:r>
                <a:rPr lang="zh-CN" altLang="en-US" sz="1100" b="1" dirty="0">
                  <a:latin typeface="微软雅黑" panose="020B0503020204020204" charset="-122"/>
                  <a:ea typeface="微软雅黑" panose="020B0503020204020204" charset="-122"/>
                </a:rPr>
                <a:t>键中的元素个数。</a:t>
              </a:r>
              <a:r>
                <a:rPr lang="en-GB" altLang="zh-CN" sz="1100" b="1" dirty="0">
                  <a:latin typeface="微软雅黑" panose="020B0503020204020204" charset="-122"/>
                  <a:ea typeface="微软雅黑" panose="020B0503020204020204" charset="-122"/>
                </a:rPr>
                <a:t>destination</a:t>
              </a:r>
              <a:r>
                <a:rPr lang="zh-CN" altLang="en-US" sz="1100" b="1" dirty="0">
                  <a:latin typeface="微软雅黑" panose="020B0503020204020204" charset="-122"/>
                  <a:ea typeface="微软雅黑" panose="020B0503020204020204" charset="-122"/>
                </a:rPr>
                <a:t>键中元素的分数是由</a:t>
              </a:r>
              <a:r>
                <a:rPr lang="en-GB" altLang="zh-CN" sz="1100" b="1" dirty="0">
                  <a:latin typeface="微软雅黑" panose="020B0503020204020204" charset="-122"/>
                  <a:ea typeface="微软雅黑" panose="020B0503020204020204" charset="-122"/>
                </a:rPr>
                <a:t>AGGREGATE</a:t>
              </a:r>
              <a:r>
                <a:rPr lang="zh-CN" altLang="en-US" sz="1100" b="1" dirty="0">
                  <a:latin typeface="微软雅黑" panose="020B0503020204020204" charset="-122"/>
                  <a:ea typeface="微软雅黑" panose="020B0503020204020204" charset="-122"/>
                </a:rPr>
                <a:t>参数决定的，默认是</a:t>
              </a:r>
              <a:r>
                <a:rPr lang="en-GB" altLang="zh-CN" sz="1100" b="1" dirty="0">
                  <a:latin typeface="微软雅黑" panose="020B0503020204020204" charset="-122"/>
                  <a:ea typeface="微软雅黑" panose="020B0503020204020204" charset="-122"/>
                </a:rPr>
                <a:t>SUM</a:t>
              </a:r>
            </a:p>
            <a:p>
              <a:pPr algn="just"/>
              <a:endParaRPr lang="en-GB" altLang="zh-CN" sz="1100" b="1" dirty="0">
                <a:solidFill>
                  <a:srgbClr val="00A7B7"/>
                </a:solidFill>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ZADD </a:t>
              </a:r>
              <a:r>
                <a:rPr lang="en-GB" altLang="zh-CN" sz="1100" b="1" dirty="0">
                  <a:solidFill>
                    <a:schemeClr val="accent2"/>
                  </a:solidFill>
                  <a:latin typeface="微软雅黑" panose="020B0503020204020204" charset="-122"/>
                  <a:ea typeface="微软雅黑" panose="020B0503020204020204" charset="-122"/>
                </a:rPr>
                <a:t>s2</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10</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a</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20</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b</a:t>
              </a:r>
            </a:p>
            <a:p>
              <a:pPr marL="171450" indent="-171450" algn="just">
                <a:buFont typeface="Wingdings" panose="05000000000000000000" pitchFamily="2" charset="2"/>
                <a:buChar char="Ø"/>
              </a:pPr>
              <a:r>
                <a:rPr lang="en-GB" altLang="zh-CN" sz="1100" b="1" dirty="0">
                  <a:solidFill>
                    <a:srgbClr val="00A7B7"/>
                  </a:solidFill>
                  <a:latin typeface="微软雅黑" panose="020B0503020204020204" charset="-122"/>
                  <a:ea typeface="微软雅黑" panose="020B0503020204020204" charset="-122"/>
                </a:rPr>
                <a:t>ZINTERSTORE </a:t>
              </a:r>
              <a:r>
                <a:rPr lang="en-GB" altLang="zh-CN" sz="1100" b="1" dirty="0">
                  <a:solidFill>
                    <a:schemeClr val="accent2"/>
                  </a:solidFill>
                  <a:latin typeface="微软雅黑" panose="020B0503020204020204" charset="-122"/>
                  <a:ea typeface="微软雅黑" panose="020B0503020204020204" charset="-122"/>
                </a:rPr>
                <a:t>s3</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6"/>
                  </a:solidFill>
                  <a:latin typeface="微软雅黑" panose="020B0503020204020204" charset="-122"/>
                  <a:ea typeface="微软雅黑" panose="020B0503020204020204" charset="-122"/>
                </a:rPr>
                <a:t>2</a:t>
              </a:r>
              <a:r>
                <a:rPr lang="en-GB" altLang="zh-CN" sz="1100" b="1" dirty="0">
                  <a:solidFill>
                    <a:srgbClr val="00A7B7"/>
                  </a:solidFill>
                  <a:latin typeface="微软雅黑" panose="020B0503020204020204" charset="-122"/>
                  <a:ea typeface="微软雅黑" panose="020B0503020204020204" charset="-122"/>
                </a:rPr>
                <a:t> </a:t>
              </a:r>
              <a:r>
                <a:rPr lang="en-GB" altLang="zh-CN" sz="1100" b="1" dirty="0">
                  <a:solidFill>
                    <a:schemeClr val="accent2"/>
                  </a:solidFill>
                  <a:latin typeface="微软雅黑" panose="020B0503020204020204" charset="-122"/>
                  <a:ea typeface="微软雅黑" panose="020B0503020204020204" charset="-122"/>
                </a:rPr>
                <a:t>s1 s2 </a:t>
              </a:r>
              <a:r>
                <a:rPr lang="zh-CN" altLang="en-US" sz="1100" b="1" dirty="0">
                  <a:solidFill>
                    <a:schemeClr val="accent2"/>
                  </a:solidFill>
                  <a:latin typeface="微软雅黑" panose="020B0503020204020204" charset="-122"/>
                  <a:ea typeface="微软雅黑" panose="020B0503020204020204" charset="-122"/>
                </a:rPr>
                <a:t> </a:t>
              </a:r>
              <a:r>
                <a:rPr lang="en-GB" altLang="zh-CN" sz="1100" b="1" dirty="0">
                  <a:latin typeface="微软雅黑" panose="020B0503020204020204" charset="-122"/>
                  <a:ea typeface="微软雅黑" panose="020B0503020204020204" charset="-122"/>
                </a:rPr>
                <a:t># 2</a:t>
              </a:r>
              <a:r>
                <a:rPr lang="zh-CN" altLang="en-US" sz="1100" b="1" dirty="0">
                  <a:latin typeface="微软雅黑" panose="020B0503020204020204" charset="-122"/>
                  <a:ea typeface="微软雅黑" panose="020B0503020204020204" charset="-122"/>
                </a:rPr>
                <a:t> 是指有几个集合交集的意思</a:t>
              </a:r>
              <a:endParaRPr lang="en-US" altLang="zh-CN" sz="1100" b="1" dirty="0">
                <a:latin typeface="微软雅黑" panose="020B0503020204020204" charset="-122"/>
                <a:ea typeface="微软雅黑" panose="020B0503020204020204" charset="-122"/>
              </a:endParaRPr>
            </a:p>
            <a:p>
              <a:pPr marL="171450" indent="-171450" algn="just">
                <a:buFont typeface="Wingdings" panose="05000000000000000000" pitchFamily="2" charset="2"/>
                <a:buChar char="Ø"/>
              </a:pPr>
              <a:r>
                <a:rPr lang="zh-CN" altLang="en-US" sz="1100" b="1" dirty="0">
                  <a:latin typeface="微软雅黑" panose="020B0503020204020204" charset="-122"/>
                  <a:ea typeface="微软雅黑" panose="020B0503020204020204" charset="-122"/>
                </a:rPr>
                <a:t>同样也有并集 </a:t>
              </a:r>
              <a:r>
                <a:rPr lang="en-US" altLang="zh-CN" sz="1100" b="1" dirty="0">
                  <a:solidFill>
                    <a:srgbClr val="00A7B7"/>
                  </a:solidFill>
                  <a:latin typeface="微软雅黑" panose="020B0503020204020204" charset="-122"/>
                  <a:ea typeface="微软雅黑" panose="020B0503020204020204" charset="-122"/>
                </a:rPr>
                <a:t>ZUNIONSTORE</a:t>
              </a:r>
              <a:r>
                <a:rPr lang="en-US" altLang="zh-CN" sz="1100" b="1" dirty="0">
                  <a:latin typeface="微软雅黑" panose="020B0503020204020204" charset="-122"/>
                  <a:ea typeface="微软雅黑" panose="020B0503020204020204" charset="-122"/>
                </a:rPr>
                <a:t> </a:t>
              </a:r>
              <a:r>
                <a:rPr lang="zh-CN" altLang="en-US" sz="1100" b="1" dirty="0">
                  <a:latin typeface="微软雅黑" panose="020B0503020204020204" charset="-122"/>
                  <a:ea typeface="微软雅黑" panose="020B0503020204020204" charset="-122"/>
                </a:rPr>
                <a:t>用法类似，就不在再赘述</a:t>
              </a:r>
              <a:endParaRPr lang="en-US" altLang="zh-CN" sz="1100" b="1" dirty="0">
                <a:latin typeface="微软雅黑" panose="020B0503020204020204" charset="-122"/>
                <a:ea typeface="微软雅黑" panose="020B0503020204020204" charset="-122"/>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randombar(vertical)">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5"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randombar(vertical)">
                                      <p:cBhvr>
                                        <p:cTn id="2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6C407D"/>
                </a:solidFill>
                <a:latin typeface="微软雅黑" panose="020B0503020204020204" charset="-122"/>
                <a:ea typeface="微软雅黑" panose="020B0503020204020204" charset="-122"/>
              </a:rPr>
              <a:t>5</a:t>
            </a:r>
            <a:r>
              <a:rPr lang="zh-CN" altLang="en-US" sz="1800" b="1" dirty="0">
                <a:solidFill>
                  <a:srgbClr val="6C407D"/>
                </a:solidFill>
                <a:latin typeface="微软雅黑" panose="020B0503020204020204" charset="-122"/>
                <a:ea typeface="微软雅黑" panose="020B0503020204020204" charset="-122"/>
              </a:rPr>
              <a:t>种数据类型</a:t>
            </a:r>
          </a:p>
        </p:txBody>
      </p:sp>
      <p:sp>
        <p:nvSpPr>
          <p:cNvPr id="81" name="任意多边形 80"/>
          <p:cNvSpPr/>
          <p:nvPr/>
        </p:nvSpPr>
        <p:spPr>
          <a:xfrm>
            <a:off x="2697635" y="1825715"/>
            <a:ext cx="3748730" cy="1914803"/>
          </a:xfrm>
          <a:custGeom>
            <a:avLst/>
            <a:gdLst>
              <a:gd name="connsiteX0" fmla="*/ 2499153 w 4998306"/>
              <a:gd name="connsiteY0" fmla="*/ 0 h 2553070"/>
              <a:gd name="connsiteX1" fmla="*/ 4998306 w 4998306"/>
              <a:gd name="connsiteY1" fmla="*/ 2499153 h 2553070"/>
              <a:gd name="connsiteX2" fmla="*/ 4995583 w 4998306"/>
              <a:gd name="connsiteY2" fmla="*/ 2553070 h 2553070"/>
              <a:gd name="connsiteX3" fmla="*/ 4831507 w 4998306"/>
              <a:gd name="connsiteY3" fmla="*/ 2553070 h 2553070"/>
              <a:gd name="connsiteX4" fmla="*/ 4834230 w 4998306"/>
              <a:gd name="connsiteY4" fmla="*/ 2499152 h 2553070"/>
              <a:gd name="connsiteX5" fmla="*/ 2495117 w 4998306"/>
              <a:gd name="connsiteY5" fmla="*/ 160039 h 2553070"/>
              <a:gd name="connsiteX6" fmla="*/ 156004 w 4998306"/>
              <a:gd name="connsiteY6" fmla="*/ 2499152 h 2553070"/>
              <a:gd name="connsiteX7" fmla="*/ 158727 w 4998306"/>
              <a:gd name="connsiteY7" fmla="*/ 2553070 h 2553070"/>
              <a:gd name="connsiteX8" fmla="*/ 2723 w 4998306"/>
              <a:gd name="connsiteY8" fmla="*/ 2553070 h 2553070"/>
              <a:gd name="connsiteX9" fmla="*/ 0 w 4998306"/>
              <a:gd name="connsiteY9" fmla="*/ 2499153 h 2553070"/>
              <a:gd name="connsiteX10" fmla="*/ 2499153 w 4998306"/>
              <a:gd name="connsiteY10" fmla="*/ 0 h 255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98306" h="2553070">
                <a:moveTo>
                  <a:pt x="2499153" y="0"/>
                </a:moveTo>
                <a:cubicBezTo>
                  <a:pt x="3879397" y="0"/>
                  <a:pt x="4998306" y="1118909"/>
                  <a:pt x="4998306" y="2499153"/>
                </a:cubicBezTo>
                <a:lnTo>
                  <a:pt x="4995583" y="2553070"/>
                </a:lnTo>
                <a:lnTo>
                  <a:pt x="4831507" y="2553070"/>
                </a:lnTo>
                <a:lnTo>
                  <a:pt x="4834230" y="2499152"/>
                </a:lnTo>
                <a:cubicBezTo>
                  <a:pt x="4834230" y="1207296"/>
                  <a:pt x="3786973" y="160039"/>
                  <a:pt x="2495117" y="160039"/>
                </a:cubicBezTo>
                <a:cubicBezTo>
                  <a:pt x="1203261" y="160039"/>
                  <a:pt x="156004" y="1207296"/>
                  <a:pt x="156004" y="2499152"/>
                </a:cubicBezTo>
                <a:lnTo>
                  <a:pt x="158727" y="2553070"/>
                </a:lnTo>
                <a:lnTo>
                  <a:pt x="2723" y="2553070"/>
                </a:lnTo>
                <a:lnTo>
                  <a:pt x="0" y="2499153"/>
                </a:lnTo>
                <a:cubicBezTo>
                  <a:pt x="0" y="1118909"/>
                  <a:pt x="1118909" y="0"/>
                  <a:pt x="2499153" y="0"/>
                </a:cubicBezTo>
                <a:close/>
              </a:path>
            </a:pathLst>
          </a:custGeom>
          <a:gradFill>
            <a:gsLst>
              <a:gs pos="92000">
                <a:srgbClr val="663A77"/>
              </a:gs>
              <a:gs pos="78000">
                <a:srgbClr val="FFD597"/>
              </a:gs>
              <a:gs pos="69000">
                <a:srgbClr val="FFD597"/>
              </a:gs>
              <a:gs pos="21000">
                <a:srgbClr val="E87071"/>
              </a:gs>
              <a:gs pos="19000">
                <a:srgbClr val="01ACBE"/>
              </a:gs>
            </a:gsLst>
            <a:lin ang="0" scaled="0"/>
          </a:gradFill>
          <a:ln>
            <a:no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2" name="组合 81"/>
          <p:cNvGrpSpPr/>
          <p:nvPr/>
        </p:nvGrpSpPr>
        <p:grpSpPr>
          <a:xfrm>
            <a:off x="2619738" y="3221931"/>
            <a:ext cx="723176" cy="1063972"/>
            <a:chOff x="3492983" y="3722986"/>
            <a:chExt cx="964235" cy="1418629"/>
          </a:xfrm>
        </p:grpSpPr>
        <p:grpSp>
          <p:nvGrpSpPr>
            <p:cNvPr id="83" name="组合 82"/>
            <p:cNvGrpSpPr/>
            <p:nvPr/>
          </p:nvGrpSpPr>
          <p:grpSpPr>
            <a:xfrm>
              <a:off x="3492983" y="3722986"/>
              <a:ext cx="964235" cy="1418629"/>
              <a:chOff x="2993266" y="1723328"/>
              <a:chExt cx="1411736" cy="2077014"/>
            </a:xfrm>
          </p:grpSpPr>
          <p:sp>
            <p:nvSpPr>
              <p:cNvPr id="89" name="圆角矩形 88"/>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90" name="椭圆 89"/>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91" name="圆角矩形 90"/>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92" name="椭圆 91"/>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84" name="Group 4"/>
            <p:cNvGrpSpPr>
              <a:grpSpLocks noChangeAspect="1"/>
            </p:cNvGrpSpPr>
            <p:nvPr/>
          </p:nvGrpSpPr>
          <p:grpSpPr bwMode="auto">
            <a:xfrm>
              <a:off x="3688936" y="4021491"/>
              <a:ext cx="242633" cy="284336"/>
              <a:chOff x="1776" y="1776"/>
              <a:chExt cx="64" cy="75"/>
            </a:xfrm>
            <a:solidFill>
              <a:srgbClr val="E87071"/>
            </a:solidFill>
            <a:effectLst/>
          </p:grpSpPr>
          <p:sp>
            <p:nvSpPr>
              <p:cNvPr id="85"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6"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7"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88"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93" name="组合 92"/>
          <p:cNvGrpSpPr/>
          <p:nvPr/>
        </p:nvGrpSpPr>
        <p:grpSpPr>
          <a:xfrm>
            <a:off x="4324713" y="1516956"/>
            <a:ext cx="723176" cy="1063972"/>
            <a:chOff x="5766283" y="1449686"/>
            <a:chExt cx="964235" cy="1418629"/>
          </a:xfrm>
        </p:grpSpPr>
        <p:grpSp>
          <p:nvGrpSpPr>
            <p:cNvPr id="94" name="组合 93"/>
            <p:cNvGrpSpPr/>
            <p:nvPr/>
          </p:nvGrpSpPr>
          <p:grpSpPr>
            <a:xfrm>
              <a:off x="5766283" y="1449686"/>
              <a:ext cx="964235" cy="1418629"/>
              <a:chOff x="2993266" y="1723328"/>
              <a:chExt cx="1411736" cy="2077014"/>
            </a:xfrm>
          </p:grpSpPr>
          <p:sp>
            <p:nvSpPr>
              <p:cNvPr id="101" name="圆角矩形 100"/>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102" name="椭圆 101"/>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3" name="圆角矩形 102"/>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104" name="椭圆 103"/>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95" name="Group 18"/>
            <p:cNvGrpSpPr>
              <a:grpSpLocks noChangeAspect="1"/>
            </p:cNvGrpSpPr>
            <p:nvPr/>
          </p:nvGrpSpPr>
          <p:grpSpPr bwMode="auto">
            <a:xfrm>
              <a:off x="5963619" y="1769316"/>
              <a:ext cx="265222" cy="247136"/>
              <a:chOff x="3802" y="2858"/>
              <a:chExt cx="616" cy="574"/>
            </a:xfrm>
            <a:solidFill>
              <a:srgbClr val="FFB850"/>
            </a:solidFill>
            <a:effectLst/>
          </p:grpSpPr>
          <p:sp>
            <p:nvSpPr>
              <p:cNvPr id="96"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7"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8"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99"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00"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105" name="组合 104"/>
          <p:cNvGrpSpPr/>
          <p:nvPr/>
        </p:nvGrpSpPr>
        <p:grpSpPr>
          <a:xfrm>
            <a:off x="6029687" y="3221931"/>
            <a:ext cx="723176" cy="1063972"/>
            <a:chOff x="8039582" y="3722986"/>
            <a:chExt cx="964235" cy="1418629"/>
          </a:xfrm>
        </p:grpSpPr>
        <p:grpSp>
          <p:nvGrpSpPr>
            <p:cNvPr id="106" name="组合 105"/>
            <p:cNvGrpSpPr/>
            <p:nvPr/>
          </p:nvGrpSpPr>
          <p:grpSpPr>
            <a:xfrm>
              <a:off x="8039582" y="3722986"/>
              <a:ext cx="964235" cy="1418629"/>
              <a:chOff x="2993266" y="1723328"/>
              <a:chExt cx="1411736" cy="2077014"/>
            </a:xfrm>
          </p:grpSpPr>
          <p:sp>
            <p:nvSpPr>
              <p:cNvPr id="110" name="圆角矩形 109"/>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111" name="椭圆 110"/>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12" name="圆角矩形 111"/>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113" name="椭圆 112"/>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07" name="Group 13"/>
            <p:cNvGrpSpPr>
              <a:grpSpLocks noChangeAspect="1"/>
            </p:cNvGrpSpPr>
            <p:nvPr/>
          </p:nvGrpSpPr>
          <p:grpSpPr bwMode="auto">
            <a:xfrm>
              <a:off x="8215083" y="4010935"/>
              <a:ext cx="304689" cy="308286"/>
              <a:chOff x="2426" y="2781"/>
              <a:chExt cx="593" cy="600"/>
            </a:xfrm>
            <a:solidFill>
              <a:srgbClr val="00AF92"/>
            </a:solidFill>
            <a:effectLst/>
          </p:grpSpPr>
          <p:sp>
            <p:nvSpPr>
              <p:cNvPr id="108"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09"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114" name="组合 113"/>
          <p:cNvGrpSpPr/>
          <p:nvPr/>
        </p:nvGrpSpPr>
        <p:grpSpPr>
          <a:xfrm>
            <a:off x="3119113" y="2016333"/>
            <a:ext cx="723176" cy="1063972"/>
            <a:chOff x="4158817" y="2115520"/>
            <a:chExt cx="964235" cy="1418629"/>
          </a:xfrm>
        </p:grpSpPr>
        <p:grpSp>
          <p:nvGrpSpPr>
            <p:cNvPr id="115" name="组合 114"/>
            <p:cNvGrpSpPr/>
            <p:nvPr/>
          </p:nvGrpSpPr>
          <p:grpSpPr>
            <a:xfrm>
              <a:off x="4158817" y="2115520"/>
              <a:ext cx="964235" cy="1418629"/>
              <a:chOff x="2993266" y="1723328"/>
              <a:chExt cx="1411736" cy="2077014"/>
            </a:xfrm>
          </p:grpSpPr>
          <p:sp>
            <p:nvSpPr>
              <p:cNvPr id="121" name="圆角矩形 120"/>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122" name="椭圆 121"/>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3" name="圆角矩形 122"/>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124" name="椭圆 123"/>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16" name="组合 115"/>
            <p:cNvGrpSpPr/>
            <p:nvPr/>
          </p:nvGrpSpPr>
          <p:grpSpPr>
            <a:xfrm>
              <a:off x="4351758" y="2428884"/>
              <a:ext cx="273678" cy="297818"/>
              <a:chOff x="4873620" y="1965325"/>
              <a:chExt cx="269882" cy="293688"/>
            </a:xfrm>
            <a:solidFill>
              <a:srgbClr val="01ACBE"/>
            </a:solidFill>
            <a:effectLst/>
          </p:grpSpPr>
          <p:sp>
            <p:nvSpPr>
              <p:cNvPr id="117"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18" name="Freeform 503"/>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19" name="Freeform 504"/>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20"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125" name="组合 124"/>
          <p:cNvGrpSpPr/>
          <p:nvPr/>
        </p:nvGrpSpPr>
        <p:grpSpPr>
          <a:xfrm>
            <a:off x="5530312" y="2016333"/>
            <a:ext cx="723176" cy="1063972"/>
            <a:chOff x="7373748" y="2115520"/>
            <a:chExt cx="964235" cy="1418629"/>
          </a:xfrm>
        </p:grpSpPr>
        <p:grpSp>
          <p:nvGrpSpPr>
            <p:cNvPr id="126" name="组合 125"/>
            <p:cNvGrpSpPr/>
            <p:nvPr/>
          </p:nvGrpSpPr>
          <p:grpSpPr>
            <a:xfrm>
              <a:off x="7373748" y="2115520"/>
              <a:ext cx="964235" cy="1418629"/>
              <a:chOff x="2993266" y="1723328"/>
              <a:chExt cx="1411736" cy="2077014"/>
            </a:xfrm>
          </p:grpSpPr>
          <p:sp>
            <p:nvSpPr>
              <p:cNvPr id="131" name="圆角矩形 130"/>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132" name="椭圆 131"/>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3" name="圆角矩形 132"/>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134" name="椭圆 133"/>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27" name="Group 62"/>
            <p:cNvGrpSpPr>
              <a:grpSpLocks noChangeAspect="1"/>
            </p:cNvGrpSpPr>
            <p:nvPr/>
          </p:nvGrpSpPr>
          <p:grpSpPr bwMode="auto">
            <a:xfrm>
              <a:off x="7541315" y="2436381"/>
              <a:ext cx="295528" cy="235965"/>
              <a:chOff x="3775" y="2110"/>
              <a:chExt cx="129" cy="103"/>
            </a:xfrm>
            <a:solidFill>
              <a:srgbClr val="663A77"/>
            </a:solidFill>
            <a:effectLst/>
          </p:grpSpPr>
          <p:sp>
            <p:nvSpPr>
              <p:cNvPr id="128" name="Freeform 63"/>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white"/>
                  </a:solidFill>
                </a:endParaRPr>
              </a:p>
            </p:txBody>
          </p:sp>
          <p:sp>
            <p:nvSpPr>
              <p:cNvPr id="129" name="Freeform 64"/>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white"/>
                  </a:solidFill>
                </a:endParaRPr>
              </a:p>
            </p:txBody>
          </p:sp>
          <p:sp>
            <p:nvSpPr>
              <p:cNvPr id="130"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white"/>
                  </a:solidFill>
                </a:endParaRPr>
              </a:p>
            </p:txBody>
          </p:sp>
        </p:grpSp>
      </p:grpSp>
      <p:grpSp>
        <p:nvGrpSpPr>
          <p:cNvPr id="135" name="组合 134"/>
          <p:cNvGrpSpPr/>
          <p:nvPr/>
        </p:nvGrpSpPr>
        <p:grpSpPr>
          <a:xfrm>
            <a:off x="3258143" y="2480526"/>
            <a:ext cx="2627719" cy="2732662"/>
            <a:chOff x="4344188" y="2734445"/>
            <a:chExt cx="3503625" cy="3643549"/>
          </a:xfrm>
        </p:grpSpPr>
        <p:grpSp>
          <p:nvGrpSpPr>
            <p:cNvPr id="136" name="组合 135"/>
            <p:cNvGrpSpPr/>
            <p:nvPr/>
          </p:nvGrpSpPr>
          <p:grpSpPr>
            <a:xfrm>
              <a:off x="5089121" y="2734445"/>
              <a:ext cx="2013758" cy="3215014"/>
              <a:chOff x="2628900" y="0"/>
              <a:chExt cx="3924300" cy="6265240"/>
            </a:xfrm>
          </p:grpSpPr>
          <p:sp>
            <p:nvSpPr>
              <p:cNvPr id="138" name="圆角矩形 137"/>
              <p:cNvSpPr/>
              <p:nvPr/>
            </p:nvSpPr>
            <p:spPr>
              <a:xfrm>
                <a:off x="4210045" y="6028873"/>
                <a:ext cx="762006" cy="217714"/>
              </a:xfrm>
              <a:prstGeom prst="roundRect">
                <a:avLst/>
              </a:prstGeom>
              <a:gradFill>
                <a:gsLst>
                  <a:gs pos="53000">
                    <a:schemeClr val="bg1">
                      <a:lumMod val="75000"/>
                    </a:schemeClr>
                  </a:gs>
                  <a:gs pos="100000">
                    <a:schemeClr val="bg1">
                      <a:lumMod val="6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39" name="任意多边形 138"/>
              <p:cNvSpPr/>
              <p:nvPr/>
            </p:nvSpPr>
            <p:spPr>
              <a:xfrm rot="18900000">
                <a:off x="3939602" y="4936160"/>
                <a:ext cx="1302892" cy="1329080"/>
              </a:xfrm>
              <a:custGeom>
                <a:avLst/>
                <a:gdLst>
                  <a:gd name="connsiteX0" fmla="*/ 221518 w 1329080"/>
                  <a:gd name="connsiteY0" fmla="*/ 0 h 1329080"/>
                  <a:gd name="connsiteX1" fmla="*/ 1329080 w 1329080"/>
                  <a:gd name="connsiteY1" fmla="*/ 1107563 h 1329080"/>
                  <a:gd name="connsiteX2" fmla="*/ 1107563 w 1329080"/>
                  <a:gd name="connsiteY2" fmla="*/ 1329080 h 1329080"/>
                  <a:gd name="connsiteX3" fmla="*/ 543947 w 1329080"/>
                  <a:gd name="connsiteY3" fmla="*/ 1329080 h 1329080"/>
                  <a:gd name="connsiteX4" fmla="*/ 0 w 1329080"/>
                  <a:gd name="connsiteY4" fmla="*/ 785133 h 1329080"/>
                  <a:gd name="connsiteX5" fmla="*/ 0 w 1329080"/>
                  <a:gd name="connsiteY5" fmla="*/ 221518 h 1329080"/>
                  <a:gd name="connsiteX6" fmla="*/ 221518 w 1329080"/>
                  <a:gd name="connsiteY6" fmla="*/ 0 h 132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9080" h="1329080">
                    <a:moveTo>
                      <a:pt x="221518" y="0"/>
                    </a:moveTo>
                    <a:lnTo>
                      <a:pt x="1329080" y="1107563"/>
                    </a:lnTo>
                    <a:cubicBezTo>
                      <a:pt x="1329080" y="1229903"/>
                      <a:pt x="1229903" y="1329080"/>
                      <a:pt x="1107563" y="1329080"/>
                    </a:cubicBezTo>
                    <a:lnTo>
                      <a:pt x="543947" y="1329080"/>
                    </a:lnTo>
                    <a:lnTo>
                      <a:pt x="0" y="785133"/>
                    </a:lnTo>
                    <a:lnTo>
                      <a:pt x="0" y="221518"/>
                    </a:lnTo>
                    <a:cubicBezTo>
                      <a:pt x="0" y="99177"/>
                      <a:pt x="99177" y="0"/>
                      <a:pt x="221518" y="0"/>
                    </a:cubicBezTo>
                    <a:close/>
                  </a:path>
                </a:pathLst>
              </a:custGeom>
              <a:gradFill>
                <a:gsLst>
                  <a:gs pos="48000">
                    <a:schemeClr val="bg1">
                      <a:lumMod val="65000"/>
                    </a:schemeClr>
                  </a:gs>
                  <a:gs pos="100000">
                    <a:schemeClr val="bg1">
                      <a:lumMod val="75000"/>
                      <a:alpha val="82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40" name="任意多边形 139"/>
              <p:cNvSpPr/>
              <p:nvPr/>
            </p:nvSpPr>
            <p:spPr>
              <a:xfrm>
                <a:off x="3748087" y="4667248"/>
                <a:ext cx="1685925" cy="933452"/>
              </a:xfrm>
              <a:custGeom>
                <a:avLst/>
                <a:gdLst>
                  <a:gd name="connsiteX0" fmla="*/ 0 w 1685925"/>
                  <a:gd name="connsiteY0" fmla="*/ 0 h 933452"/>
                  <a:gd name="connsiteX1" fmla="*/ 1685925 w 1685925"/>
                  <a:gd name="connsiteY1" fmla="*/ 0 h 933452"/>
                  <a:gd name="connsiteX2" fmla="*/ 1685925 w 1685925"/>
                  <a:gd name="connsiteY2" fmla="*/ 933452 h 933452"/>
                  <a:gd name="connsiteX3" fmla="*/ 0 w 1685925"/>
                  <a:gd name="connsiteY3" fmla="*/ 933452 h 933452"/>
                </a:gdLst>
                <a:ahLst/>
                <a:cxnLst>
                  <a:cxn ang="0">
                    <a:pos x="connsiteX0" y="connsiteY0"/>
                  </a:cxn>
                  <a:cxn ang="0">
                    <a:pos x="connsiteX1" y="connsiteY1"/>
                  </a:cxn>
                  <a:cxn ang="0">
                    <a:pos x="connsiteX2" y="connsiteY2"/>
                  </a:cxn>
                  <a:cxn ang="0">
                    <a:pos x="connsiteX3" y="connsiteY3"/>
                  </a:cxn>
                </a:cxnLst>
                <a:rect l="l" t="t" r="r" b="b"/>
                <a:pathLst>
                  <a:path w="1685925" h="933452">
                    <a:moveTo>
                      <a:pt x="0" y="0"/>
                    </a:moveTo>
                    <a:lnTo>
                      <a:pt x="1685925" y="0"/>
                    </a:lnTo>
                    <a:lnTo>
                      <a:pt x="1685925" y="933452"/>
                    </a:lnTo>
                    <a:lnTo>
                      <a:pt x="0" y="933452"/>
                    </a:lnTo>
                    <a:close/>
                  </a:path>
                </a:pathLst>
              </a:custGeom>
              <a:gradFill>
                <a:gsLst>
                  <a:gs pos="88000">
                    <a:schemeClr val="bg1">
                      <a:lumMod val="75000"/>
                    </a:schemeClr>
                  </a:gs>
                  <a:gs pos="51000">
                    <a:schemeClr val="bg1">
                      <a:lumMod val="65000"/>
                    </a:schemeClr>
                  </a:gs>
                  <a:gs pos="64000">
                    <a:schemeClr val="bg1">
                      <a:lumMod val="85000"/>
                    </a:schemeClr>
                  </a:gs>
                  <a:gs pos="76000">
                    <a:schemeClr val="bg1"/>
                  </a:gs>
                  <a:gs pos="37000">
                    <a:schemeClr val="bg1">
                      <a:lumMod val="85000"/>
                    </a:schemeClr>
                  </a:gs>
                  <a:gs pos="22000">
                    <a:schemeClr val="bg1"/>
                  </a:gs>
                  <a:gs pos="100000">
                    <a:schemeClr val="bg1">
                      <a:lumMod val="65000"/>
                    </a:schemeClr>
                  </a:gs>
                  <a:gs pos="3000">
                    <a:schemeClr val="bg1">
                      <a:lumMod val="6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41" name="圆角矩形 140"/>
              <p:cNvSpPr/>
              <p:nvPr/>
            </p:nvSpPr>
            <p:spPr>
              <a:xfrm rot="-300000">
                <a:off x="3745777" y="5473848"/>
                <a:ext cx="1674823" cy="82848"/>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42" name="圆角矩形 141"/>
              <p:cNvSpPr/>
              <p:nvPr/>
            </p:nvSpPr>
            <p:spPr>
              <a:xfrm rot="-300000">
                <a:off x="3745777" y="5003011"/>
                <a:ext cx="1674823" cy="78828"/>
              </a:xfrm>
              <a:prstGeom prst="roundRect">
                <a:avLst>
                  <a:gd name="adj" fmla="val 18590"/>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43" name="圆角矩形 142"/>
              <p:cNvSpPr/>
              <p:nvPr/>
            </p:nvSpPr>
            <p:spPr>
              <a:xfrm rot="-300000">
                <a:off x="3745777" y="5169689"/>
                <a:ext cx="1674823" cy="78828"/>
              </a:xfrm>
              <a:prstGeom prst="roundRect">
                <a:avLst>
                  <a:gd name="adj" fmla="val 1062"/>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44" name="圆角矩形 143"/>
              <p:cNvSpPr/>
              <p:nvPr/>
            </p:nvSpPr>
            <p:spPr>
              <a:xfrm rot="-300000">
                <a:off x="3745777" y="5338507"/>
                <a:ext cx="1674823" cy="78828"/>
              </a:xfrm>
              <a:prstGeom prst="roundRect">
                <a:avLst>
                  <a:gd name="adj" fmla="val 14265"/>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45" name="任意多边形 144"/>
              <p:cNvSpPr/>
              <p:nvPr/>
            </p:nvSpPr>
            <p:spPr>
              <a:xfrm>
                <a:off x="2628900" y="0"/>
                <a:ext cx="3924300" cy="4667248"/>
              </a:xfrm>
              <a:custGeom>
                <a:avLst/>
                <a:gdLst>
                  <a:gd name="connsiteX0" fmla="*/ 1962150 w 3924300"/>
                  <a:gd name="connsiteY0" fmla="*/ 0 h 4667248"/>
                  <a:gd name="connsiteX1" fmla="*/ 3924300 w 3924300"/>
                  <a:gd name="connsiteY1" fmla="*/ 1962150 h 4667248"/>
                  <a:gd name="connsiteX2" fmla="*/ 3770105 w 3924300"/>
                  <a:gd name="connsiteY2" fmla="*/ 2725908 h 4667248"/>
                  <a:gd name="connsiteX3" fmla="*/ 3769902 w 3924300"/>
                  <a:gd name="connsiteY3" fmla="*/ 2726328 h 4667248"/>
                  <a:gd name="connsiteX4" fmla="*/ 3802289 w 3924300"/>
                  <a:gd name="connsiteY4" fmla="*/ 2740482 h 4667248"/>
                  <a:gd name="connsiteX5" fmla="*/ 3076575 w 3924300"/>
                  <a:gd name="connsiteY5" fmla="*/ 4362442 h 4667248"/>
                  <a:gd name="connsiteX6" fmla="*/ 2771769 w 3924300"/>
                  <a:gd name="connsiteY6" fmla="*/ 4667248 h 4667248"/>
                  <a:gd name="connsiteX7" fmla="*/ 1152531 w 3924300"/>
                  <a:gd name="connsiteY7" fmla="*/ 4667248 h 4667248"/>
                  <a:gd name="connsiteX8" fmla="*/ 847725 w 3924300"/>
                  <a:gd name="connsiteY8" fmla="*/ 4362442 h 4667248"/>
                  <a:gd name="connsiteX9" fmla="*/ 165554 w 3924300"/>
                  <a:gd name="connsiteY9" fmla="*/ 2765883 h 4667248"/>
                  <a:gd name="connsiteX10" fmla="*/ 172070 w 3924300"/>
                  <a:gd name="connsiteY10" fmla="*/ 2763013 h 4667248"/>
                  <a:gd name="connsiteX11" fmla="*/ 154196 w 3924300"/>
                  <a:gd name="connsiteY11" fmla="*/ 2725908 h 4667248"/>
                  <a:gd name="connsiteX12" fmla="*/ 0 w 3924300"/>
                  <a:gd name="connsiteY12" fmla="*/ 1962150 h 4667248"/>
                  <a:gd name="connsiteX13" fmla="*/ 1962150 w 3924300"/>
                  <a:gd name="connsiteY13" fmla="*/ 0 h 4667248"/>
                  <a:gd name="connsiteX0-1" fmla="*/ 1962150 w 3924300"/>
                  <a:gd name="connsiteY0-2" fmla="*/ 0 h 4667248"/>
                  <a:gd name="connsiteX1-3" fmla="*/ 3924300 w 3924300"/>
                  <a:gd name="connsiteY1-4" fmla="*/ 1962150 h 4667248"/>
                  <a:gd name="connsiteX2-5" fmla="*/ 3770105 w 3924300"/>
                  <a:gd name="connsiteY2-6" fmla="*/ 2725908 h 4667248"/>
                  <a:gd name="connsiteX3-7" fmla="*/ 3802289 w 3924300"/>
                  <a:gd name="connsiteY3-8" fmla="*/ 2740482 h 4667248"/>
                  <a:gd name="connsiteX4-9" fmla="*/ 3076575 w 3924300"/>
                  <a:gd name="connsiteY4-10" fmla="*/ 4362442 h 4667248"/>
                  <a:gd name="connsiteX5-11" fmla="*/ 2771769 w 3924300"/>
                  <a:gd name="connsiteY5-12" fmla="*/ 4667248 h 4667248"/>
                  <a:gd name="connsiteX6-13" fmla="*/ 1152531 w 3924300"/>
                  <a:gd name="connsiteY6-14" fmla="*/ 4667248 h 4667248"/>
                  <a:gd name="connsiteX7-15" fmla="*/ 847725 w 3924300"/>
                  <a:gd name="connsiteY7-16" fmla="*/ 4362442 h 4667248"/>
                  <a:gd name="connsiteX8-17" fmla="*/ 165554 w 3924300"/>
                  <a:gd name="connsiteY8-18" fmla="*/ 2765883 h 4667248"/>
                  <a:gd name="connsiteX9-19" fmla="*/ 172070 w 3924300"/>
                  <a:gd name="connsiteY9-20" fmla="*/ 2763013 h 4667248"/>
                  <a:gd name="connsiteX10-21" fmla="*/ 154196 w 3924300"/>
                  <a:gd name="connsiteY10-22" fmla="*/ 2725908 h 4667248"/>
                  <a:gd name="connsiteX11-23" fmla="*/ 0 w 3924300"/>
                  <a:gd name="connsiteY11-24" fmla="*/ 1962150 h 4667248"/>
                  <a:gd name="connsiteX12-25" fmla="*/ 1962150 w 3924300"/>
                  <a:gd name="connsiteY12-26" fmla="*/ 0 h 4667248"/>
                  <a:gd name="connsiteX0-27" fmla="*/ 1962150 w 3924300"/>
                  <a:gd name="connsiteY0-28" fmla="*/ 0 h 4667248"/>
                  <a:gd name="connsiteX1-29" fmla="*/ 3924300 w 3924300"/>
                  <a:gd name="connsiteY1-30" fmla="*/ 1962150 h 4667248"/>
                  <a:gd name="connsiteX2-31" fmla="*/ 3770105 w 3924300"/>
                  <a:gd name="connsiteY2-32" fmla="*/ 2725908 h 4667248"/>
                  <a:gd name="connsiteX3-33" fmla="*/ 3076575 w 3924300"/>
                  <a:gd name="connsiteY3-34" fmla="*/ 4362442 h 4667248"/>
                  <a:gd name="connsiteX4-35" fmla="*/ 2771769 w 3924300"/>
                  <a:gd name="connsiteY4-36" fmla="*/ 4667248 h 4667248"/>
                  <a:gd name="connsiteX5-37" fmla="*/ 1152531 w 3924300"/>
                  <a:gd name="connsiteY5-38" fmla="*/ 4667248 h 4667248"/>
                  <a:gd name="connsiteX6-39" fmla="*/ 847725 w 3924300"/>
                  <a:gd name="connsiteY6-40" fmla="*/ 4362442 h 4667248"/>
                  <a:gd name="connsiteX7-41" fmla="*/ 165554 w 3924300"/>
                  <a:gd name="connsiteY7-42" fmla="*/ 2765883 h 4667248"/>
                  <a:gd name="connsiteX8-43" fmla="*/ 172070 w 3924300"/>
                  <a:gd name="connsiteY8-44" fmla="*/ 2763013 h 4667248"/>
                  <a:gd name="connsiteX9-45" fmla="*/ 154196 w 3924300"/>
                  <a:gd name="connsiteY9-46" fmla="*/ 2725908 h 4667248"/>
                  <a:gd name="connsiteX10-47" fmla="*/ 0 w 3924300"/>
                  <a:gd name="connsiteY10-48" fmla="*/ 1962150 h 4667248"/>
                  <a:gd name="connsiteX11-49" fmla="*/ 1962150 w 3924300"/>
                  <a:gd name="connsiteY11-50" fmla="*/ 0 h 4667248"/>
                  <a:gd name="connsiteX0-51" fmla="*/ 1962150 w 3924300"/>
                  <a:gd name="connsiteY0-52" fmla="*/ 0 h 4667248"/>
                  <a:gd name="connsiteX1-53" fmla="*/ 3924300 w 3924300"/>
                  <a:gd name="connsiteY1-54" fmla="*/ 1962150 h 4667248"/>
                  <a:gd name="connsiteX2-55" fmla="*/ 3770105 w 3924300"/>
                  <a:gd name="connsiteY2-56" fmla="*/ 2725908 h 4667248"/>
                  <a:gd name="connsiteX3-57" fmla="*/ 3076575 w 3924300"/>
                  <a:gd name="connsiteY3-58" fmla="*/ 4362442 h 4667248"/>
                  <a:gd name="connsiteX4-59" fmla="*/ 2771769 w 3924300"/>
                  <a:gd name="connsiteY4-60" fmla="*/ 4667248 h 4667248"/>
                  <a:gd name="connsiteX5-61" fmla="*/ 1152531 w 3924300"/>
                  <a:gd name="connsiteY5-62" fmla="*/ 4667248 h 4667248"/>
                  <a:gd name="connsiteX6-63" fmla="*/ 847725 w 3924300"/>
                  <a:gd name="connsiteY6-64" fmla="*/ 4362442 h 4667248"/>
                  <a:gd name="connsiteX7-65" fmla="*/ 165554 w 3924300"/>
                  <a:gd name="connsiteY7-66" fmla="*/ 2765883 h 4667248"/>
                  <a:gd name="connsiteX8-67" fmla="*/ 172070 w 3924300"/>
                  <a:gd name="connsiteY8-68" fmla="*/ 2763013 h 4667248"/>
                  <a:gd name="connsiteX9-69" fmla="*/ 154196 w 3924300"/>
                  <a:gd name="connsiteY9-70" fmla="*/ 2725908 h 4667248"/>
                  <a:gd name="connsiteX10-71" fmla="*/ 0 w 3924300"/>
                  <a:gd name="connsiteY10-72" fmla="*/ 1962150 h 4667248"/>
                  <a:gd name="connsiteX11-73" fmla="*/ 1962150 w 3924300"/>
                  <a:gd name="connsiteY11-74" fmla="*/ 0 h 4667248"/>
                  <a:gd name="connsiteX0-75" fmla="*/ 1962150 w 3924300"/>
                  <a:gd name="connsiteY0-76" fmla="*/ 0 h 4667248"/>
                  <a:gd name="connsiteX1-77" fmla="*/ 3924300 w 3924300"/>
                  <a:gd name="connsiteY1-78" fmla="*/ 1962150 h 4667248"/>
                  <a:gd name="connsiteX2-79" fmla="*/ 3770105 w 3924300"/>
                  <a:gd name="connsiteY2-80" fmla="*/ 2725908 h 4667248"/>
                  <a:gd name="connsiteX3-81" fmla="*/ 3076575 w 3924300"/>
                  <a:gd name="connsiteY3-82" fmla="*/ 4362442 h 4667248"/>
                  <a:gd name="connsiteX4-83" fmla="*/ 2771769 w 3924300"/>
                  <a:gd name="connsiteY4-84" fmla="*/ 4667248 h 4667248"/>
                  <a:gd name="connsiteX5-85" fmla="*/ 1152531 w 3924300"/>
                  <a:gd name="connsiteY5-86" fmla="*/ 4667248 h 4667248"/>
                  <a:gd name="connsiteX6-87" fmla="*/ 847725 w 3924300"/>
                  <a:gd name="connsiteY6-88" fmla="*/ 4362442 h 4667248"/>
                  <a:gd name="connsiteX7-89" fmla="*/ 165554 w 3924300"/>
                  <a:gd name="connsiteY7-90" fmla="*/ 2765883 h 4667248"/>
                  <a:gd name="connsiteX8-91" fmla="*/ 172070 w 3924300"/>
                  <a:gd name="connsiteY8-92" fmla="*/ 2763013 h 4667248"/>
                  <a:gd name="connsiteX9-93" fmla="*/ 154196 w 3924300"/>
                  <a:gd name="connsiteY9-94" fmla="*/ 2725908 h 4667248"/>
                  <a:gd name="connsiteX10-95" fmla="*/ 0 w 3924300"/>
                  <a:gd name="connsiteY10-96" fmla="*/ 1962150 h 4667248"/>
                  <a:gd name="connsiteX11-97" fmla="*/ 1962150 w 3924300"/>
                  <a:gd name="connsiteY11-98" fmla="*/ 0 h 46672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3924300" h="4667248">
                    <a:moveTo>
                      <a:pt x="1962150" y="0"/>
                    </a:moveTo>
                    <a:cubicBezTo>
                      <a:pt x="3045816" y="0"/>
                      <a:pt x="3924300" y="878484"/>
                      <a:pt x="3924300" y="1962150"/>
                    </a:cubicBezTo>
                    <a:cubicBezTo>
                      <a:pt x="3924300" y="2233067"/>
                      <a:pt x="3869395" y="2491159"/>
                      <a:pt x="3770105" y="2725908"/>
                    </a:cubicBezTo>
                    <a:cubicBezTo>
                      <a:pt x="3628818" y="3125957"/>
                      <a:pt x="3071514" y="3695985"/>
                      <a:pt x="3076575" y="4362442"/>
                    </a:cubicBezTo>
                    <a:cubicBezTo>
                      <a:pt x="3076575" y="4530782"/>
                      <a:pt x="2940109" y="4667248"/>
                      <a:pt x="2771769" y="4667248"/>
                    </a:cubicBezTo>
                    <a:lnTo>
                      <a:pt x="1152531" y="4667248"/>
                    </a:lnTo>
                    <a:cubicBezTo>
                      <a:pt x="984191" y="4667248"/>
                      <a:pt x="847725" y="4530782"/>
                      <a:pt x="847725" y="4362442"/>
                    </a:cubicBezTo>
                    <a:cubicBezTo>
                      <a:pt x="870101" y="3728807"/>
                      <a:pt x="388106" y="3288393"/>
                      <a:pt x="165554" y="2765883"/>
                    </a:cubicBezTo>
                    <a:lnTo>
                      <a:pt x="172070" y="2763013"/>
                    </a:lnTo>
                    <a:lnTo>
                      <a:pt x="154196" y="2725908"/>
                    </a:lnTo>
                    <a:cubicBezTo>
                      <a:pt x="54905" y="2491159"/>
                      <a:pt x="0" y="2233067"/>
                      <a:pt x="0" y="1962150"/>
                    </a:cubicBezTo>
                    <a:cubicBezTo>
                      <a:pt x="0" y="878484"/>
                      <a:pt x="878484" y="0"/>
                      <a:pt x="1962150" y="0"/>
                    </a:cubicBezTo>
                    <a:close/>
                  </a:path>
                </a:pathLst>
              </a:custGeom>
              <a:gradFill flip="none" rotWithShape="1">
                <a:gsLst>
                  <a:gs pos="82000">
                    <a:schemeClr val="bg1"/>
                  </a:gs>
                  <a:gs pos="0">
                    <a:schemeClr val="bg1">
                      <a:lumMod val="9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46" name="圆角矩形 145"/>
              <p:cNvSpPr/>
              <p:nvPr/>
            </p:nvSpPr>
            <p:spPr>
              <a:xfrm>
                <a:off x="3710114" y="4705817"/>
                <a:ext cx="1788889" cy="32662"/>
              </a:xfrm>
              <a:prstGeom prst="roundRect">
                <a:avLst>
                  <a:gd name="adj" fmla="val 50000"/>
                </a:avLst>
              </a:prstGeom>
              <a:gradFill>
                <a:gsLst>
                  <a:gs pos="100000">
                    <a:schemeClr val="bg1">
                      <a:lumMod val="50000"/>
                    </a:schemeClr>
                  </a:gs>
                  <a:gs pos="51500">
                    <a:schemeClr val="bg1">
                      <a:lumMod val="85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47" name="圆角矩形 146"/>
              <p:cNvSpPr/>
              <p:nvPr/>
            </p:nvSpPr>
            <p:spPr>
              <a:xfrm rot="-300000">
                <a:off x="3667323" y="4909975"/>
                <a:ext cx="1831730" cy="78828"/>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48" name="圆角矩形 147"/>
              <p:cNvSpPr/>
              <p:nvPr/>
            </p:nvSpPr>
            <p:spPr>
              <a:xfrm rot="-300000">
                <a:off x="3667323" y="5070121"/>
                <a:ext cx="1831730" cy="78828"/>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49" name="圆角矩形 148"/>
              <p:cNvSpPr/>
              <p:nvPr/>
            </p:nvSpPr>
            <p:spPr>
              <a:xfrm rot="-300000">
                <a:off x="3667323" y="5236799"/>
                <a:ext cx="1831730" cy="78828"/>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50" name="圆角矩形 149"/>
              <p:cNvSpPr/>
              <p:nvPr/>
            </p:nvSpPr>
            <p:spPr>
              <a:xfrm rot="-300000">
                <a:off x="3667323" y="5405617"/>
                <a:ext cx="1831730" cy="78828"/>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51" name="圆角矩形 150"/>
              <p:cNvSpPr/>
              <p:nvPr/>
            </p:nvSpPr>
            <p:spPr>
              <a:xfrm rot="-300000">
                <a:off x="3667323" y="5540958"/>
                <a:ext cx="1831730" cy="82848"/>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52" name="圆角矩形 151"/>
              <p:cNvSpPr/>
              <p:nvPr/>
            </p:nvSpPr>
            <p:spPr>
              <a:xfrm>
                <a:off x="4009769" y="5933116"/>
                <a:ext cx="1178588" cy="35135"/>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53" name="圆角矩形 152"/>
              <p:cNvSpPr/>
              <p:nvPr/>
            </p:nvSpPr>
            <p:spPr>
              <a:xfrm>
                <a:off x="4201536" y="6135966"/>
                <a:ext cx="776005" cy="16227"/>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grpSp>
        <p:sp>
          <p:nvSpPr>
            <p:cNvPr id="137" name="椭圆 136"/>
            <p:cNvSpPr/>
            <p:nvPr/>
          </p:nvSpPr>
          <p:spPr>
            <a:xfrm>
              <a:off x="4344188" y="6004661"/>
              <a:ext cx="3503625" cy="373333"/>
            </a:xfrm>
            <a:prstGeom prst="ellipse">
              <a:avLst/>
            </a:prstGeom>
            <a:gradFill flip="none" rotWithShape="1">
              <a:gsLst>
                <a:gs pos="0">
                  <a:schemeClr val="tx1">
                    <a:alpha val="25000"/>
                  </a:schemeClr>
                </a:gs>
                <a:gs pos="100000">
                  <a:srgbClr val="EFEFEF">
                    <a:alpha val="0"/>
                  </a:srgbClr>
                </a:gs>
              </a:gsLst>
              <a:path path="shape">
                <a:fillToRect l="50000" t="50000" r="50000" b="50000"/>
              </a:path>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54" name="组合 153"/>
          <p:cNvGrpSpPr/>
          <p:nvPr/>
        </p:nvGrpSpPr>
        <p:grpSpPr>
          <a:xfrm>
            <a:off x="1271975" y="3321904"/>
            <a:ext cx="1442342" cy="429479"/>
            <a:chOff x="3776606" y="2004244"/>
            <a:chExt cx="1923123" cy="572637"/>
          </a:xfrm>
        </p:grpSpPr>
        <p:sp>
          <p:nvSpPr>
            <p:cNvPr id="155" name="文本框 154"/>
            <p:cNvSpPr txBox="1"/>
            <p:nvPr/>
          </p:nvSpPr>
          <p:spPr>
            <a:xfrm>
              <a:off x="3776606" y="2004244"/>
              <a:ext cx="1923123" cy="338554"/>
            </a:xfrm>
            <a:prstGeom prst="rect">
              <a:avLst/>
            </a:prstGeom>
            <a:noFill/>
          </p:spPr>
          <p:txBody>
            <a:bodyPr wrap="square" rtlCol="0">
              <a:spAutoFit/>
            </a:bodyPr>
            <a:lstStyle/>
            <a:p>
              <a:r>
                <a:rPr lang="en-US" altLang="zh-CN" sz="1050" b="1" dirty="0">
                  <a:solidFill>
                    <a:srgbClr val="E87071"/>
                  </a:solidFill>
                  <a:latin typeface="微软雅黑" panose="020B0503020204020204" charset="-122"/>
                  <a:ea typeface="微软雅黑" panose="020B0503020204020204" charset="-122"/>
                </a:rPr>
                <a:t>string</a:t>
              </a:r>
              <a:endParaRPr lang="zh-CN" altLang="en-US" sz="1050" b="1" dirty="0">
                <a:solidFill>
                  <a:srgbClr val="E87071"/>
                </a:solidFill>
                <a:latin typeface="微软雅黑" panose="020B0503020204020204" charset="-122"/>
                <a:ea typeface="微软雅黑" panose="020B0503020204020204" charset="-122"/>
              </a:endParaRPr>
            </a:p>
          </p:txBody>
        </p:sp>
        <p:sp>
          <p:nvSpPr>
            <p:cNvPr id="156" name="文本框 155"/>
            <p:cNvSpPr txBox="1"/>
            <p:nvPr/>
          </p:nvSpPr>
          <p:spPr>
            <a:xfrm>
              <a:off x="3782527" y="2289623"/>
              <a:ext cx="1559316" cy="287258"/>
            </a:xfrm>
            <a:prstGeom prst="rect">
              <a:avLst/>
            </a:prstGeom>
            <a:noFill/>
          </p:spPr>
          <p:txBody>
            <a:bodyPr wrap="square" rtlCol="0">
              <a:spAutoFit/>
            </a:bodyPr>
            <a:lstStyle/>
            <a:p>
              <a:pPr algn="just"/>
              <a:r>
                <a:rPr lang="en-US" altLang="zh-CN" sz="800" b="1" dirty="0">
                  <a:latin typeface="微软雅黑" panose="020B0503020204020204" charset="-122"/>
                  <a:ea typeface="微软雅黑" panose="020B0503020204020204" charset="-122"/>
                </a:rPr>
                <a:t>SET</a:t>
              </a:r>
              <a:r>
                <a:rPr lang="zh-CN" altLang="en-US" sz="800" b="1" dirty="0">
                  <a:latin typeface="微软雅黑" panose="020B0503020204020204" charset="-122"/>
                  <a:ea typeface="微软雅黑" panose="020B0503020204020204" charset="-122"/>
                </a:rPr>
                <a:t>、</a:t>
              </a:r>
              <a:r>
                <a:rPr lang="en-US" altLang="zh-CN" sz="800" b="1" dirty="0">
                  <a:latin typeface="微软雅黑" panose="020B0503020204020204" charset="-122"/>
                  <a:ea typeface="微软雅黑" panose="020B0503020204020204" charset="-122"/>
                </a:rPr>
                <a:t>APPEND</a:t>
              </a:r>
              <a:endParaRPr lang="zh-CN" altLang="en-US" sz="800" b="1" dirty="0">
                <a:latin typeface="微软雅黑" panose="020B0503020204020204" charset="-122"/>
                <a:ea typeface="微软雅黑" panose="020B0503020204020204" charset="-122"/>
              </a:endParaRPr>
            </a:p>
          </p:txBody>
        </p:sp>
      </p:grpSp>
      <p:grpSp>
        <p:nvGrpSpPr>
          <p:cNvPr id="157" name="组合 156"/>
          <p:cNvGrpSpPr/>
          <p:nvPr/>
        </p:nvGrpSpPr>
        <p:grpSpPr>
          <a:xfrm>
            <a:off x="1821042" y="1763935"/>
            <a:ext cx="1442342" cy="552589"/>
            <a:chOff x="3776606" y="2004244"/>
            <a:chExt cx="1923123" cy="736783"/>
          </a:xfrm>
        </p:grpSpPr>
        <p:sp>
          <p:nvSpPr>
            <p:cNvPr id="158" name="文本框 157"/>
            <p:cNvSpPr txBox="1"/>
            <p:nvPr/>
          </p:nvSpPr>
          <p:spPr>
            <a:xfrm>
              <a:off x="3776606" y="2004244"/>
              <a:ext cx="1923123" cy="338554"/>
            </a:xfrm>
            <a:prstGeom prst="rect">
              <a:avLst/>
            </a:prstGeom>
            <a:noFill/>
          </p:spPr>
          <p:txBody>
            <a:bodyPr wrap="square" rtlCol="0">
              <a:spAutoFit/>
            </a:bodyPr>
            <a:lstStyle/>
            <a:p>
              <a:r>
                <a:rPr lang="en-US" altLang="zh-CN" sz="1050" b="1" dirty="0">
                  <a:solidFill>
                    <a:srgbClr val="01ACBE"/>
                  </a:solidFill>
                  <a:latin typeface="微软雅黑" panose="020B0503020204020204" charset="-122"/>
                  <a:ea typeface="微软雅黑" panose="020B0503020204020204" charset="-122"/>
                </a:rPr>
                <a:t>List</a:t>
              </a:r>
              <a:endParaRPr lang="zh-CN" altLang="en-US" sz="1050" b="1" dirty="0">
                <a:solidFill>
                  <a:srgbClr val="01ACBE"/>
                </a:solidFill>
                <a:latin typeface="微软雅黑" panose="020B0503020204020204" charset="-122"/>
                <a:ea typeface="微软雅黑" panose="020B0503020204020204" charset="-122"/>
              </a:endParaRPr>
            </a:p>
          </p:txBody>
        </p:sp>
        <p:sp>
          <p:nvSpPr>
            <p:cNvPr id="159" name="文本框 158"/>
            <p:cNvSpPr txBox="1"/>
            <p:nvPr/>
          </p:nvSpPr>
          <p:spPr>
            <a:xfrm>
              <a:off x="3782527" y="2289623"/>
              <a:ext cx="1559316" cy="451404"/>
            </a:xfrm>
            <a:prstGeom prst="rect">
              <a:avLst/>
            </a:prstGeom>
            <a:noFill/>
          </p:spPr>
          <p:txBody>
            <a:bodyPr wrap="square" rtlCol="0">
              <a:spAutoFit/>
            </a:bodyPr>
            <a:lstStyle/>
            <a:p>
              <a:pPr algn="just"/>
              <a:r>
                <a:rPr lang="en-GB" altLang="zh-CN" sz="800" b="1" dirty="0">
                  <a:latin typeface="微软雅黑" panose="020B0503020204020204" charset="-122"/>
                  <a:ea typeface="微软雅黑" panose="020B0503020204020204" charset="-122"/>
                </a:rPr>
                <a:t>LPUSH</a:t>
              </a:r>
              <a:r>
                <a:rPr lang="zh-CN" altLang="en-US" sz="800" b="1" dirty="0">
                  <a:latin typeface="微软雅黑" panose="020B0503020204020204" charset="-122"/>
                  <a:ea typeface="微软雅黑" panose="020B0503020204020204" charset="-122"/>
                </a:rPr>
                <a:t>、</a:t>
              </a:r>
              <a:r>
                <a:rPr lang="en-GB" altLang="zh-CN" sz="800" b="1" dirty="0">
                  <a:latin typeface="微软雅黑" panose="020B0503020204020204" charset="-122"/>
                  <a:ea typeface="微软雅黑" panose="020B0503020204020204" charset="-122"/>
                </a:rPr>
                <a:t>LRANGE</a:t>
              </a:r>
              <a:r>
                <a:rPr lang="zh-CN" altLang="en-US" sz="800" b="1" dirty="0">
                  <a:latin typeface="微软雅黑" panose="020B0503020204020204" charset="-122"/>
                  <a:ea typeface="微软雅黑" panose="020B0503020204020204" charset="-122"/>
                </a:rPr>
                <a:t>、</a:t>
              </a:r>
              <a:r>
                <a:rPr lang="en-GB" altLang="zh-CN" sz="800" b="1" dirty="0">
                  <a:latin typeface="微软雅黑" panose="020B0503020204020204" charset="-122"/>
                  <a:ea typeface="微软雅黑" panose="020B0503020204020204" charset="-122"/>
                </a:rPr>
                <a:t>LPOP</a:t>
              </a:r>
              <a:r>
                <a:rPr lang="zh-CN" altLang="en-US" sz="800" b="1" dirty="0">
                  <a:latin typeface="微软雅黑" panose="020B0503020204020204" charset="-122"/>
                  <a:ea typeface="微软雅黑" panose="020B0503020204020204" charset="-122"/>
                </a:rPr>
                <a:t>、</a:t>
              </a:r>
              <a:r>
                <a:rPr lang="en-GB" altLang="zh-CN" sz="800" b="1" dirty="0">
                  <a:latin typeface="微软雅黑" panose="020B0503020204020204" charset="-122"/>
                  <a:ea typeface="微软雅黑" panose="020B0503020204020204" charset="-122"/>
                </a:rPr>
                <a:t>LREM</a:t>
              </a:r>
              <a:endParaRPr lang="zh-CN" altLang="en-US" sz="800" b="1" dirty="0">
                <a:latin typeface="微软雅黑" panose="020B0503020204020204" charset="-122"/>
                <a:ea typeface="微软雅黑" panose="020B0503020204020204" charset="-122"/>
              </a:endParaRPr>
            </a:p>
          </p:txBody>
        </p:sp>
      </p:grpSp>
      <p:grpSp>
        <p:nvGrpSpPr>
          <p:cNvPr id="160" name="组合 159"/>
          <p:cNvGrpSpPr/>
          <p:nvPr/>
        </p:nvGrpSpPr>
        <p:grpSpPr>
          <a:xfrm>
            <a:off x="3961852" y="955142"/>
            <a:ext cx="1442342" cy="552589"/>
            <a:chOff x="3776606" y="2004244"/>
            <a:chExt cx="1923123" cy="736783"/>
          </a:xfrm>
        </p:grpSpPr>
        <p:sp>
          <p:nvSpPr>
            <p:cNvPr id="161" name="文本框 160"/>
            <p:cNvSpPr txBox="1"/>
            <p:nvPr/>
          </p:nvSpPr>
          <p:spPr>
            <a:xfrm>
              <a:off x="3776606" y="2004244"/>
              <a:ext cx="1923123" cy="338554"/>
            </a:xfrm>
            <a:prstGeom prst="rect">
              <a:avLst/>
            </a:prstGeom>
            <a:noFill/>
          </p:spPr>
          <p:txBody>
            <a:bodyPr wrap="square" rtlCol="0">
              <a:spAutoFit/>
            </a:bodyPr>
            <a:lstStyle/>
            <a:p>
              <a:r>
                <a:rPr lang="en-US" altLang="zh-CN" sz="1050" b="1" dirty="0">
                  <a:solidFill>
                    <a:srgbClr val="FFB850"/>
                  </a:solidFill>
                  <a:latin typeface="微软雅黑" panose="020B0503020204020204" charset="-122"/>
                  <a:ea typeface="微软雅黑" panose="020B0503020204020204" charset="-122"/>
                </a:rPr>
                <a:t>Hash</a:t>
              </a:r>
              <a:endParaRPr lang="zh-CN" altLang="en-US" sz="1050" b="1" dirty="0">
                <a:solidFill>
                  <a:srgbClr val="FFB850"/>
                </a:solidFill>
                <a:latin typeface="微软雅黑" panose="020B0503020204020204" charset="-122"/>
                <a:ea typeface="微软雅黑" panose="020B0503020204020204" charset="-122"/>
              </a:endParaRPr>
            </a:p>
          </p:txBody>
        </p:sp>
        <p:sp>
          <p:nvSpPr>
            <p:cNvPr id="162" name="文本框 161"/>
            <p:cNvSpPr txBox="1"/>
            <p:nvPr/>
          </p:nvSpPr>
          <p:spPr>
            <a:xfrm>
              <a:off x="3782527" y="2289623"/>
              <a:ext cx="1559316" cy="451404"/>
            </a:xfrm>
            <a:prstGeom prst="rect">
              <a:avLst/>
            </a:prstGeom>
            <a:noFill/>
          </p:spPr>
          <p:txBody>
            <a:bodyPr wrap="square" rtlCol="0">
              <a:spAutoFit/>
            </a:bodyPr>
            <a:lstStyle/>
            <a:p>
              <a:pPr algn="just"/>
              <a:r>
                <a:rPr lang="en-GB" altLang="zh-CN" sz="800" b="1" dirty="0">
                  <a:latin typeface="微软雅黑" panose="020B0503020204020204" charset="-122"/>
                  <a:ea typeface="微软雅黑" panose="020B0503020204020204" charset="-122"/>
                </a:rPr>
                <a:t>HSET</a:t>
              </a:r>
              <a:r>
                <a:rPr lang="zh-CN" altLang="en-US" sz="800" b="1" dirty="0">
                  <a:latin typeface="微软雅黑" panose="020B0503020204020204" charset="-122"/>
                  <a:ea typeface="微软雅黑" panose="020B0503020204020204" charset="-122"/>
                </a:rPr>
                <a:t>、</a:t>
              </a:r>
              <a:r>
                <a:rPr lang="en-GB" altLang="zh-CN" sz="800" b="1" dirty="0">
                  <a:latin typeface="微软雅黑" panose="020B0503020204020204" charset="-122"/>
                  <a:ea typeface="微软雅黑" panose="020B0503020204020204" charset="-122"/>
                </a:rPr>
                <a:t>HKEYS</a:t>
              </a:r>
              <a:r>
                <a:rPr lang="zh-CN" altLang="en-US" sz="800" b="1" dirty="0">
                  <a:latin typeface="微软雅黑" panose="020B0503020204020204" charset="-122"/>
                  <a:ea typeface="微软雅黑" panose="020B0503020204020204" charset="-122"/>
                </a:rPr>
                <a:t>、</a:t>
              </a:r>
              <a:r>
                <a:rPr lang="en-GB" altLang="zh-CN" sz="800" b="1" dirty="0">
                  <a:latin typeface="微软雅黑" panose="020B0503020204020204" charset="-122"/>
                  <a:ea typeface="微软雅黑" panose="020B0503020204020204" charset="-122"/>
                </a:rPr>
                <a:t>HDEL</a:t>
              </a:r>
              <a:endParaRPr lang="zh-CN" altLang="en-US" sz="800" b="1" dirty="0">
                <a:latin typeface="微软雅黑" panose="020B0503020204020204" charset="-122"/>
                <a:ea typeface="微软雅黑" panose="020B0503020204020204" charset="-122"/>
              </a:endParaRPr>
            </a:p>
          </p:txBody>
        </p:sp>
      </p:grpSp>
      <p:grpSp>
        <p:nvGrpSpPr>
          <p:cNvPr id="163" name="组合 162"/>
          <p:cNvGrpSpPr/>
          <p:nvPr/>
        </p:nvGrpSpPr>
        <p:grpSpPr>
          <a:xfrm>
            <a:off x="6766177" y="3361491"/>
            <a:ext cx="1442342" cy="675700"/>
            <a:chOff x="3776606" y="2004244"/>
            <a:chExt cx="1923123" cy="900930"/>
          </a:xfrm>
        </p:grpSpPr>
        <p:sp>
          <p:nvSpPr>
            <p:cNvPr id="164" name="文本框 163"/>
            <p:cNvSpPr txBox="1"/>
            <p:nvPr/>
          </p:nvSpPr>
          <p:spPr>
            <a:xfrm>
              <a:off x="3776606" y="2004244"/>
              <a:ext cx="1923123" cy="338554"/>
            </a:xfrm>
            <a:prstGeom prst="rect">
              <a:avLst/>
            </a:prstGeom>
            <a:noFill/>
          </p:spPr>
          <p:txBody>
            <a:bodyPr wrap="square" rtlCol="0">
              <a:spAutoFit/>
            </a:bodyPr>
            <a:lstStyle/>
            <a:p>
              <a:r>
                <a:rPr lang="en-US" altLang="zh-CN" sz="1050" b="1" dirty="0" err="1">
                  <a:solidFill>
                    <a:srgbClr val="00AF92"/>
                  </a:solidFill>
                  <a:latin typeface="微软雅黑" panose="020B0503020204020204" charset="-122"/>
                  <a:ea typeface="微软雅黑" panose="020B0503020204020204" charset="-122"/>
                </a:rPr>
                <a:t>ZSet</a:t>
              </a:r>
              <a:endParaRPr lang="zh-CN" altLang="en-US" sz="1050" b="1" dirty="0">
                <a:solidFill>
                  <a:srgbClr val="00AF92"/>
                </a:solidFill>
                <a:latin typeface="微软雅黑" panose="020B0503020204020204" charset="-122"/>
                <a:ea typeface="微软雅黑" panose="020B0503020204020204" charset="-122"/>
              </a:endParaRPr>
            </a:p>
          </p:txBody>
        </p:sp>
        <p:sp>
          <p:nvSpPr>
            <p:cNvPr id="165" name="文本框 164"/>
            <p:cNvSpPr txBox="1"/>
            <p:nvPr/>
          </p:nvSpPr>
          <p:spPr>
            <a:xfrm>
              <a:off x="3782527" y="2289623"/>
              <a:ext cx="1559316" cy="615551"/>
            </a:xfrm>
            <a:prstGeom prst="rect">
              <a:avLst/>
            </a:prstGeom>
            <a:noFill/>
          </p:spPr>
          <p:txBody>
            <a:bodyPr wrap="square" rtlCol="0">
              <a:spAutoFit/>
            </a:bodyPr>
            <a:lstStyle/>
            <a:p>
              <a:pPr algn="just"/>
              <a:r>
                <a:rPr lang="en-GB" altLang="zh-CN" sz="800" b="1" dirty="0">
                  <a:latin typeface="微软雅黑" panose="020B0503020204020204" charset="-122"/>
                  <a:ea typeface="微软雅黑" panose="020B0503020204020204" charset="-122"/>
                </a:rPr>
                <a:t>ZADD</a:t>
              </a:r>
              <a:r>
                <a:rPr lang="zh-CN" altLang="en-US" sz="800" b="1" dirty="0">
                  <a:latin typeface="微软雅黑" panose="020B0503020204020204" charset="-122"/>
                  <a:ea typeface="微软雅黑" panose="020B0503020204020204" charset="-122"/>
                </a:rPr>
                <a:t>、</a:t>
              </a:r>
              <a:r>
                <a:rPr lang="en-GB" altLang="zh-CN" sz="800" b="1" dirty="0">
                  <a:latin typeface="微软雅黑" panose="020B0503020204020204" charset="-122"/>
                  <a:ea typeface="微软雅黑" panose="020B0503020204020204" charset="-122"/>
                </a:rPr>
                <a:t>ZRANGE</a:t>
              </a:r>
              <a:r>
                <a:rPr lang="zh-CN" altLang="en-US" sz="800" b="1" dirty="0">
                  <a:latin typeface="微软雅黑" panose="020B0503020204020204" charset="-122"/>
                  <a:ea typeface="微软雅黑" panose="020B0503020204020204" charset="-122"/>
                </a:rPr>
                <a:t>、</a:t>
              </a:r>
              <a:r>
                <a:rPr lang="en-GB" altLang="zh-CN" sz="800" b="1" dirty="0">
                  <a:latin typeface="微软雅黑" panose="020B0503020204020204" charset="-122"/>
                  <a:ea typeface="微软雅黑" panose="020B0503020204020204" charset="-122"/>
                </a:rPr>
                <a:t>ZRANGEBYSCORE</a:t>
              </a:r>
              <a:r>
                <a:rPr lang="zh-CN" altLang="en-US" sz="800" b="1" dirty="0">
                  <a:latin typeface="微软雅黑" panose="020B0503020204020204" charset="-122"/>
                  <a:ea typeface="微软雅黑" panose="020B0503020204020204" charset="-122"/>
                </a:rPr>
                <a:t>、</a:t>
              </a:r>
              <a:r>
                <a:rPr lang="en-GB" altLang="zh-CN" sz="800" b="1" dirty="0">
                  <a:latin typeface="微软雅黑" panose="020B0503020204020204" charset="-122"/>
                  <a:ea typeface="微软雅黑" panose="020B0503020204020204" charset="-122"/>
                </a:rPr>
                <a:t>ZCOUNT</a:t>
              </a:r>
              <a:r>
                <a:rPr lang="zh-CN" altLang="en-US" sz="800" b="1" dirty="0">
                  <a:latin typeface="微软雅黑" panose="020B0503020204020204" charset="-122"/>
                  <a:ea typeface="微软雅黑" panose="020B0503020204020204" charset="-122"/>
                </a:rPr>
                <a:t>、</a:t>
              </a:r>
            </a:p>
          </p:txBody>
        </p:sp>
      </p:grpSp>
      <p:grpSp>
        <p:nvGrpSpPr>
          <p:cNvPr id="166" name="组合 165"/>
          <p:cNvGrpSpPr/>
          <p:nvPr/>
        </p:nvGrpSpPr>
        <p:grpSpPr>
          <a:xfrm>
            <a:off x="6232750" y="1790642"/>
            <a:ext cx="1442342" cy="798810"/>
            <a:chOff x="3776606" y="2004244"/>
            <a:chExt cx="1923123" cy="1065076"/>
          </a:xfrm>
        </p:grpSpPr>
        <p:sp>
          <p:nvSpPr>
            <p:cNvPr id="167" name="文本框 166"/>
            <p:cNvSpPr txBox="1"/>
            <p:nvPr/>
          </p:nvSpPr>
          <p:spPr>
            <a:xfrm>
              <a:off x="3776606" y="2004244"/>
              <a:ext cx="1923123" cy="338554"/>
            </a:xfrm>
            <a:prstGeom prst="rect">
              <a:avLst/>
            </a:prstGeom>
            <a:noFill/>
          </p:spPr>
          <p:txBody>
            <a:bodyPr wrap="square" rtlCol="0">
              <a:spAutoFit/>
            </a:bodyPr>
            <a:lstStyle/>
            <a:p>
              <a:r>
                <a:rPr lang="en-US" altLang="zh-CN" sz="1050" b="1" dirty="0">
                  <a:solidFill>
                    <a:srgbClr val="663A77"/>
                  </a:solidFill>
                  <a:latin typeface="微软雅黑" panose="020B0503020204020204" charset="-122"/>
                  <a:ea typeface="微软雅黑" panose="020B0503020204020204" charset="-122"/>
                </a:rPr>
                <a:t>Set</a:t>
              </a:r>
              <a:endParaRPr lang="zh-CN" altLang="en-US" sz="1050" b="1" dirty="0">
                <a:solidFill>
                  <a:srgbClr val="663A77"/>
                </a:solidFill>
                <a:latin typeface="微软雅黑" panose="020B0503020204020204" charset="-122"/>
                <a:ea typeface="微软雅黑" panose="020B0503020204020204" charset="-122"/>
              </a:endParaRPr>
            </a:p>
          </p:txBody>
        </p:sp>
        <p:sp>
          <p:nvSpPr>
            <p:cNvPr id="168" name="文本框 167"/>
            <p:cNvSpPr txBox="1"/>
            <p:nvPr/>
          </p:nvSpPr>
          <p:spPr>
            <a:xfrm>
              <a:off x="3782527" y="2289623"/>
              <a:ext cx="1559316" cy="779697"/>
            </a:xfrm>
            <a:prstGeom prst="rect">
              <a:avLst/>
            </a:prstGeom>
            <a:noFill/>
          </p:spPr>
          <p:txBody>
            <a:bodyPr wrap="square" rtlCol="0">
              <a:spAutoFit/>
            </a:bodyPr>
            <a:lstStyle/>
            <a:p>
              <a:pPr algn="just"/>
              <a:r>
                <a:rPr lang="en-GB" altLang="zh-CN" sz="800" b="1" dirty="0">
                  <a:latin typeface="微软雅黑" panose="020B0503020204020204" charset="-122"/>
                  <a:ea typeface="微软雅黑" panose="020B0503020204020204" charset="-122"/>
                </a:rPr>
                <a:t>SADD</a:t>
              </a:r>
              <a:r>
                <a:rPr lang="zh-CN" altLang="en-US" sz="800" b="1" dirty="0">
                  <a:latin typeface="微软雅黑" panose="020B0503020204020204" charset="-122"/>
                  <a:ea typeface="微软雅黑" panose="020B0503020204020204" charset="-122"/>
                </a:rPr>
                <a:t>、</a:t>
              </a:r>
              <a:r>
                <a:rPr lang="en-GB" altLang="zh-CN" sz="800" b="1" dirty="0">
                  <a:latin typeface="微软雅黑" panose="020B0503020204020204" charset="-122"/>
                  <a:ea typeface="微软雅黑" panose="020B0503020204020204" charset="-122"/>
                </a:rPr>
                <a:t>SREM</a:t>
              </a:r>
              <a:r>
                <a:rPr lang="zh-CN" altLang="en-US" sz="800" b="1" dirty="0">
                  <a:latin typeface="微软雅黑" panose="020B0503020204020204" charset="-122"/>
                  <a:ea typeface="微软雅黑" panose="020B0503020204020204" charset="-122"/>
                </a:rPr>
                <a:t>、</a:t>
              </a:r>
              <a:r>
                <a:rPr lang="en-GB" altLang="zh-CN" sz="800" b="1" dirty="0">
                  <a:latin typeface="微软雅黑" panose="020B0503020204020204" charset="-122"/>
                  <a:ea typeface="微软雅黑" panose="020B0503020204020204" charset="-122"/>
                </a:rPr>
                <a:t>SPOP</a:t>
              </a:r>
              <a:r>
                <a:rPr lang="zh-CN" altLang="en-US" sz="800" b="1" dirty="0">
                  <a:latin typeface="微软雅黑" panose="020B0503020204020204" charset="-122"/>
                  <a:ea typeface="微软雅黑" panose="020B0503020204020204" charset="-122"/>
                </a:rPr>
                <a:t>、</a:t>
              </a:r>
              <a:r>
                <a:rPr lang="en-GB" altLang="zh-CN" sz="800" b="1" dirty="0">
                  <a:latin typeface="微软雅黑" panose="020B0503020204020204" charset="-122"/>
                  <a:ea typeface="微软雅黑" panose="020B0503020204020204" charset="-122"/>
                </a:rPr>
                <a:t>SMEMBERS</a:t>
              </a:r>
              <a:r>
                <a:rPr lang="zh-CN" altLang="en-US" sz="800" b="1" dirty="0">
                  <a:latin typeface="微软雅黑" panose="020B0503020204020204" charset="-122"/>
                  <a:ea typeface="微软雅黑" panose="020B0503020204020204" charset="-122"/>
                </a:rPr>
                <a:t>、</a:t>
              </a:r>
              <a:r>
                <a:rPr lang="en-GB" altLang="zh-CN" sz="800" b="1" dirty="0">
                  <a:latin typeface="微软雅黑" panose="020B0503020204020204" charset="-122"/>
                  <a:ea typeface="微软雅黑" panose="020B0503020204020204" charset="-122"/>
                </a:rPr>
                <a:t>SINTER</a:t>
              </a:r>
              <a:r>
                <a:rPr lang="zh-CN" altLang="en-US" sz="800" b="1" dirty="0">
                  <a:latin typeface="微软雅黑" panose="020B0503020204020204" charset="-122"/>
                  <a:ea typeface="微软雅黑" panose="020B0503020204020204" charset="-122"/>
                </a:rPr>
                <a:t>、</a:t>
              </a:r>
              <a:r>
                <a:rPr lang="en-GB" altLang="zh-CN" sz="800" b="1" dirty="0">
                  <a:latin typeface="微软雅黑" panose="020B0503020204020204" charset="-122"/>
                  <a:ea typeface="微软雅黑" panose="020B0503020204020204" charset="-122"/>
                </a:rPr>
                <a:t>SUNION</a:t>
              </a:r>
              <a:r>
                <a:rPr lang="zh-CN" altLang="en-US" sz="800" b="1" dirty="0">
                  <a:latin typeface="微软雅黑" panose="020B0503020204020204" charset="-122"/>
                  <a:ea typeface="微软雅黑" panose="020B0503020204020204" charset="-122"/>
                </a:rPr>
                <a:t>、</a:t>
              </a:r>
              <a:r>
                <a:rPr lang="en-GB" altLang="zh-CN" sz="800" b="1" dirty="0">
                  <a:latin typeface="微软雅黑" panose="020B0503020204020204" charset="-122"/>
                  <a:ea typeface="微软雅黑" panose="020B0503020204020204" charset="-122"/>
                </a:rPr>
                <a:t>SDIFF</a:t>
              </a:r>
              <a:endParaRPr lang="zh-CN" altLang="en-US" sz="800" b="1" dirty="0">
                <a:latin typeface="微软雅黑" panose="020B0503020204020204" charset="-122"/>
                <a:ea typeface="微软雅黑" panose="020B0503020204020204" charset="-122"/>
              </a:endParaRPr>
            </a:p>
          </p:txBody>
        </p:sp>
      </p:grpSp>
      <p:grpSp>
        <p:nvGrpSpPr>
          <p:cNvPr id="169" name="组合 168"/>
          <p:cNvGrpSpPr/>
          <p:nvPr/>
        </p:nvGrpSpPr>
        <p:grpSpPr>
          <a:xfrm>
            <a:off x="3937353" y="2601109"/>
            <a:ext cx="1269299" cy="1256732"/>
            <a:chOff x="5245265" y="2863322"/>
            <a:chExt cx="1538545" cy="1523312"/>
          </a:xfrm>
        </p:grpSpPr>
        <p:grpSp>
          <p:nvGrpSpPr>
            <p:cNvPr id="170" name="Group 35"/>
            <p:cNvGrpSpPr>
              <a:grpSpLocks noChangeAspect="1"/>
            </p:cNvGrpSpPr>
            <p:nvPr/>
          </p:nvGrpSpPr>
          <p:grpSpPr bwMode="auto">
            <a:xfrm>
              <a:off x="5329506" y="2866005"/>
              <a:ext cx="1431612" cy="1388230"/>
              <a:chOff x="3477" y="1809"/>
              <a:chExt cx="726" cy="704"/>
            </a:xfrm>
            <a:solidFill>
              <a:schemeClr val="bg1">
                <a:lumMod val="85000"/>
                <a:alpha val="76000"/>
              </a:schemeClr>
            </a:solidFill>
          </p:grpSpPr>
          <p:sp>
            <p:nvSpPr>
              <p:cNvPr id="172" name="Freeform 36"/>
              <p:cNvSpPr/>
              <p:nvPr/>
            </p:nvSpPr>
            <p:spPr bwMode="auto">
              <a:xfrm>
                <a:off x="3928" y="1833"/>
                <a:ext cx="15" cy="12"/>
              </a:xfrm>
              <a:custGeom>
                <a:avLst/>
                <a:gdLst>
                  <a:gd name="T0" fmla="*/ 5 w 6"/>
                  <a:gd name="T1" fmla="*/ 0 h 5"/>
                  <a:gd name="T2" fmla="*/ 0 w 6"/>
                  <a:gd name="T3" fmla="*/ 0 h 5"/>
                  <a:gd name="T4" fmla="*/ 0 w 6"/>
                  <a:gd name="T5" fmla="*/ 3 h 5"/>
                  <a:gd name="T6" fmla="*/ 0 w 6"/>
                  <a:gd name="T7" fmla="*/ 4 h 5"/>
                  <a:gd name="T8" fmla="*/ 0 w 6"/>
                  <a:gd name="T9" fmla="*/ 5 h 5"/>
                  <a:gd name="T10" fmla="*/ 1 w 6"/>
                  <a:gd name="T11" fmla="*/ 5 h 5"/>
                  <a:gd name="T12" fmla="*/ 5 w 6"/>
                  <a:gd name="T13" fmla="*/ 5 h 5"/>
                  <a:gd name="T14" fmla="*/ 6 w 6"/>
                  <a:gd name="T15" fmla="*/ 5 h 5"/>
                  <a:gd name="T16" fmla="*/ 6 w 6"/>
                  <a:gd name="T17" fmla="*/ 5 h 5"/>
                  <a:gd name="T18" fmla="*/ 6 w 6"/>
                  <a:gd name="T19" fmla="*/ 5 h 5"/>
                  <a:gd name="T20" fmla="*/ 6 w 6"/>
                  <a:gd name="T21" fmla="*/ 4 h 5"/>
                  <a:gd name="T22" fmla="*/ 6 w 6"/>
                  <a:gd name="T23" fmla="*/ 3 h 5"/>
                  <a:gd name="T24" fmla="*/ 6 w 6"/>
                  <a:gd name="T25" fmla="*/ 3 h 5"/>
                  <a:gd name="T26" fmla="*/ 5 w 6"/>
                  <a:gd name="T27" fmla="*/ 2 h 5"/>
                  <a:gd name="T28" fmla="*/ 5 w 6"/>
                  <a:gd name="T29" fmla="*/ 2 h 5"/>
                  <a:gd name="T30" fmla="*/ 5 w 6"/>
                  <a:gd name="T31" fmla="*/ 1 h 5"/>
                  <a:gd name="T32" fmla="*/ 5 w 6"/>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5">
                    <a:moveTo>
                      <a:pt x="5" y="0"/>
                    </a:moveTo>
                    <a:cubicBezTo>
                      <a:pt x="0" y="0"/>
                      <a:pt x="0" y="0"/>
                      <a:pt x="0" y="0"/>
                    </a:cubicBezTo>
                    <a:cubicBezTo>
                      <a:pt x="0" y="3"/>
                      <a:pt x="0" y="3"/>
                      <a:pt x="0" y="3"/>
                    </a:cubicBezTo>
                    <a:cubicBezTo>
                      <a:pt x="0" y="4"/>
                      <a:pt x="0" y="4"/>
                      <a:pt x="0" y="4"/>
                    </a:cubicBezTo>
                    <a:cubicBezTo>
                      <a:pt x="0" y="4"/>
                      <a:pt x="0" y="4"/>
                      <a:pt x="0" y="5"/>
                    </a:cubicBezTo>
                    <a:cubicBezTo>
                      <a:pt x="1" y="5"/>
                      <a:pt x="1" y="5"/>
                      <a:pt x="1" y="5"/>
                    </a:cubicBezTo>
                    <a:cubicBezTo>
                      <a:pt x="5" y="5"/>
                      <a:pt x="5" y="5"/>
                      <a:pt x="5" y="5"/>
                    </a:cubicBezTo>
                    <a:cubicBezTo>
                      <a:pt x="6" y="5"/>
                      <a:pt x="6" y="5"/>
                      <a:pt x="6" y="5"/>
                    </a:cubicBezTo>
                    <a:cubicBezTo>
                      <a:pt x="6" y="5"/>
                      <a:pt x="6" y="5"/>
                      <a:pt x="6" y="5"/>
                    </a:cubicBezTo>
                    <a:cubicBezTo>
                      <a:pt x="6" y="5"/>
                      <a:pt x="6" y="5"/>
                      <a:pt x="6" y="5"/>
                    </a:cubicBezTo>
                    <a:cubicBezTo>
                      <a:pt x="6" y="4"/>
                      <a:pt x="6" y="4"/>
                      <a:pt x="6" y="4"/>
                    </a:cubicBezTo>
                    <a:cubicBezTo>
                      <a:pt x="6" y="4"/>
                      <a:pt x="6" y="4"/>
                      <a:pt x="6" y="3"/>
                    </a:cubicBezTo>
                    <a:cubicBezTo>
                      <a:pt x="6" y="3"/>
                      <a:pt x="6" y="3"/>
                      <a:pt x="6" y="3"/>
                    </a:cubicBezTo>
                    <a:cubicBezTo>
                      <a:pt x="6" y="3"/>
                      <a:pt x="6" y="3"/>
                      <a:pt x="5" y="2"/>
                    </a:cubicBezTo>
                    <a:cubicBezTo>
                      <a:pt x="5" y="2"/>
                      <a:pt x="5" y="2"/>
                      <a:pt x="5" y="2"/>
                    </a:cubicBezTo>
                    <a:cubicBezTo>
                      <a:pt x="5" y="1"/>
                      <a:pt x="5" y="1"/>
                      <a:pt x="5"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173" name="Freeform 37"/>
              <p:cNvSpPr/>
              <p:nvPr/>
            </p:nvSpPr>
            <p:spPr bwMode="auto">
              <a:xfrm>
                <a:off x="3928" y="1840"/>
                <a:ext cx="34" cy="33"/>
              </a:xfrm>
              <a:custGeom>
                <a:avLst/>
                <a:gdLst>
                  <a:gd name="T0" fmla="*/ 7 w 14"/>
                  <a:gd name="T1" fmla="*/ 0 h 14"/>
                  <a:gd name="T2" fmla="*/ 6 w 14"/>
                  <a:gd name="T3" fmla="*/ 0 h 14"/>
                  <a:gd name="T4" fmla="*/ 6 w 14"/>
                  <a:gd name="T5" fmla="*/ 1 h 14"/>
                  <a:gd name="T6" fmla="*/ 6 w 14"/>
                  <a:gd name="T7" fmla="*/ 2 h 14"/>
                  <a:gd name="T8" fmla="*/ 6 w 14"/>
                  <a:gd name="T9" fmla="*/ 2 h 14"/>
                  <a:gd name="T10" fmla="*/ 6 w 14"/>
                  <a:gd name="T11" fmla="*/ 2 h 14"/>
                  <a:gd name="T12" fmla="*/ 5 w 14"/>
                  <a:gd name="T13" fmla="*/ 3 h 14"/>
                  <a:gd name="T14" fmla="*/ 5 w 14"/>
                  <a:gd name="T15" fmla="*/ 3 h 14"/>
                  <a:gd name="T16" fmla="*/ 4 w 14"/>
                  <a:gd name="T17" fmla="*/ 3 h 14"/>
                  <a:gd name="T18" fmla="*/ 4 w 14"/>
                  <a:gd name="T19" fmla="*/ 3 h 14"/>
                  <a:gd name="T20" fmla="*/ 3 w 14"/>
                  <a:gd name="T21" fmla="*/ 3 h 14"/>
                  <a:gd name="T22" fmla="*/ 3 w 14"/>
                  <a:gd name="T23" fmla="*/ 4 h 14"/>
                  <a:gd name="T24" fmla="*/ 3 w 14"/>
                  <a:gd name="T25" fmla="*/ 4 h 14"/>
                  <a:gd name="T26" fmla="*/ 3 w 14"/>
                  <a:gd name="T27" fmla="*/ 4 h 14"/>
                  <a:gd name="T28" fmla="*/ 3 w 14"/>
                  <a:gd name="T29" fmla="*/ 4 h 14"/>
                  <a:gd name="T30" fmla="*/ 2 w 14"/>
                  <a:gd name="T31" fmla="*/ 4 h 14"/>
                  <a:gd name="T32" fmla="*/ 1 w 14"/>
                  <a:gd name="T33" fmla="*/ 4 h 14"/>
                  <a:gd name="T34" fmla="*/ 0 w 14"/>
                  <a:gd name="T35" fmla="*/ 5 h 14"/>
                  <a:gd name="T36" fmla="*/ 0 w 14"/>
                  <a:gd name="T37" fmla="*/ 6 h 14"/>
                  <a:gd name="T38" fmla="*/ 0 w 14"/>
                  <a:gd name="T39" fmla="*/ 6 h 14"/>
                  <a:gd name="T40" fmla="*/ 0 w 14"/>
                  <a:gd name="T41" fmla="*/ 9 h 14"/>
                  <a:gd name="T42" fmla="*/ 1 w 14"/>
                  <a:gd name="T43" fmla="*/ 9 h 14"/>
                  <a:gd name="T44" fmla="*/ 1 w 14"/>
                  <a:gd name="T45" fmla="*/ 9 h 14"/>
                  <a:gd name="T46" fmla="*/ 1 w 14"/>
                  <a:gd name="T47" fmla="*/ 9 h 14"/>
                  <a:gd name="T48" fmla="*/ 1 w 14"/>
                  <a:gd name="T49" fmla="*/ 9 h 14"/>
                  <a:gd name="T50" fmla="*/ 1 w 14"/>
                  <a:gd name="T51" fmla="*/ 11 h 14"/>
                  <a:gd name="T52" fmla="*/ 2 w 14"/>
                  <a:gd name="T53" fmla="*/ 11 h 14"/>
                  <a:gd name="T54" fmla="*/ 3 w 14"/>
                  <a:gd name="T55" fmla="*/ 11 h 14"/>
                  <a:gd name="T56" fmla="*/ 3 w 14"/>
                  <a:gd name="T57" fmla="*/ 11 h 14"/>
                  <a:gd name="T58" fmla="*/ 3 w 14"/>
                  <a:gd name="T59" fmla="*/ 11 h 14"/>
                  <a:gd name="T60" fmla="*/ 3 w 14"/>
                  <a:gd name="T61" fmla="*/ 13 h 14"/>
                  <a:gd name="T62" fmla="*/ 5 w 14"/>
                  <a:gd name="T63" fmla="*/ 13 h 14"/>
                  <a:gd name="T64" fmla="*/ 6 w 14"/>
                  <a:gd name="T65" fmla="*/ 14 h 14"/>
                  <a:gd name="T66" fmla="*/ 7 w 14"/>
                  <a:gd name="T67" fmla="*/ 14 h 14"/>
                  <a:gd name="T68" fmla="*/ 9 w 14"/>
                  <a:gd name="T69" fmla="*/ 13 h 14"/>
                  <a:gd name="T70" fmla="*/ 10 w 14"/>
                  <a:gd name="T71" fmla="*/ 13 h 14"/>
                  <a:gd name="T72" fmla="*/ 10 w 14"/>
                  <a:gd name="T73" fmla="*/ 12 h 14"/>
                  <a:gd name="T74" fmla="*/ 11 w 14"/>
                  <a:gd name="T75" fmla="*/ 12 h 14"/>
                  <a:gd name="T76" fmla="*/ 12 w 14"/>
                  <a:gd name="T77" fmla="*/ 12 h 14"/>
                  <a:gd name="T78" fmla="*/ 13 w 14"/>
                  <a:gd name="T79" fmla="*/ 8 h 14"/>
                  <a:gd name="T80" fmla="*/ 13 w 14"/>
                  <a:gd name="T81" fmla="*/ 7 h 14"/>
                  <a:gd name="T82" fmla="*/ 12 w 14"/>
                  <a:gd name="T83" fmla="*/ 5 h 14"/>
                  <a:gd name="T84" fmla="*/ 12 w 14"/>
                  <a:gd name="T85" fmla="*/ 5 h 14"/>
                  <a:gd name="T86" fmla="*/ 12 w 14"/>
                  <a:gd name="T87" fmla="*/ 5 h 14"/>
                  <a:gd name="T88" fmla="*/ 13 w 14"/>
                  <a:gd name="T89" fmla="*/ 4 h 14"/>
                  <a:gd name="T90" fmla="*/ 13 w 14"/>
                  <a:gd name="T91" fmla="*/ 2 h 14"/>
                  <a:gd name="T92" fmla="*/ 13 w 14"/>
                  <a:gd name="T93" fmla="*/ 2 h 14"/>
                  <a:gd name="T94" fmla="*/ 12 w 14"/>
                  <a:gd name="T95" fmla="*/ 2 h 14"/>
                  <a:gd name="T96" fmla="*/ 12 w 14"/>
                  <a:gd name="T97" fmla="*/ 1 h 14"/>
                  <a:gd name="T98" fmla="*/ 11 w 14"/>
                  <a:gd name="T99" fmla="*/ 1 h 14"/>
                  <a:gd name="T100" fmla="*/ 8 w 14"/>
                  <a:gd name="T101" fmla="*/ 0 h 14"/>
                  <a:gd name="T102" fmla="*/ 8 w 14"/>
                  <a:gd name="T103" fmla="*/ 0 h 14"/>
                  <a:gd name="T104" fmla="*/ 7 w 14"/>
                  <a:gd name="T105" fmla="*/ 0 h 14"/>
                  <a:gd name="T106" fmla="*/ 7 w 14"/>
                  <a:gd name="T107" fmla="*/ 0 h 14"/>
                  <a:gd name="T108" fmla="*/ 7 w 14"/>
                  <a:gd name="T10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 h="14">
                    <a:moveTo>
                      <a:pt x="7" y="0"/>
                    </a:moveTo>
                    <a:cubicBezTo>
                      <a:pt x="7" y="0"/>
                      <a:pt x="6" y="0"/>
                      <a:pt x="6" y="0"/>
                    </a:cubicBezTo>
                    <a:cubicBezTo>
                      <a:pt x="6" y="1"/>
                      <a:pt x="6" y="1"/>
                      <a:pt x="6" y="1"/>
                    </a:cubicBezTo>
                    <a:cubicBezTo>
                      <a:pt x="6" y="2"/>
                      <a:pt x="6" y="2"/>
                      <a:pt x="6" y="2"/>
                    </a:cubicBezTo>
                    <a:cubicBezTo>
                      <a:pt x="6" y="2"/>
                      <a:pt x="6" y="2"/>
                      <a:pt x="6" y="2"/>
                    </a:cubicBezTo>
                    <a:cubicBezTo>
                      <a:pt x="6" y="2"/>
                      <a:pt x="6" y="2"/>
                      <a:pt x="6" y="2"/>
                    </a:cubicBezTo>
                    <a:cubicBezTo>
                      <a:pt x="5" y="3"/>
                      <a:pt x="5" y="3"/>
                      <a:pt x="5" y="3"/>
                    </a:cubicBezTo>
                    <a:cubicBezTo>
                      <a:pt x="5" y="3"/>
                      <a:pt x="5" y="3"/>
                      <a:pt x="5" y="3"/>
                    </a:cubicBezTo>
                    <a:cubicBezTo>
                      <a:pt x="4" y="3"/>
                      <a:pt x="4" y="3"/>
                      <a:pt x="4" y="3"/>
                    </a:cubicBezTo>
                    <a:cubicBezTo>
                      <a:pt x="4" y="3"/>
                      <a:pt x="4" y="3"/>
                      <a:pt x="4" y="3"/>
                    </a:cubicBezTo>
                    <a:cubicBezTo>
                      <a:pt x="3" y="3"/>
                      <a:pt x="3" y="3"/>
                      <a:pt x="3" y="3"/>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1" y="4"/>
                      <a:pt x="1" y="4"/>
                      <a:pt x="1" y="4"/>
                    </a:cubicBezTo>
                    <a:cubicBezTo>
                      <a:pt x="1" y="4"/>
                      <a:pt x="1" y="4"/>
                      <a:pt x="0" y="5"/>
                    </a:cubicBezTo>
                    <a:cubicBezTo>
                      <a:pt x="0" y="5"/>
                      <a:pt x="0" y="6"/>
                      <a:pt x="0" y="6"/>
                    </a:cubicBezTo>
                    <a:cubicBezTo>
                      <a:pt x="0" y="6"/>
                      <a:pt x="0" y="6"/>
                      <a:pt x="0" y="6"/>
                    </a:cubicBezTo>
                    <a:cubicBezTo>
                      <a:pt x="0" y="9"/>
                      <a:pt x="0" y="9"/>
                      <a:pt x="0" y="9"/>
                    </a:cubicBezTo>
                    <a:cubicBezTo>
                      <a:pt x="1" y="9"/>
                      <a:pt x="1" y="9"/>
                      <a:pt x="1" y="9"/>
                    </a:cubicBezTo>
                    <a:cubicBezTo>
                      <a:pt x="1" y="9"/>
                      <a:pt x="1" y="9"/>
                      <a:pt x="1" y="9"/>
                    </a:cubicBezTo>
                    <a:cubicBezTo>
                      <a:pt x="1" y="9"/>
                      <a:pt x="1" y="9"/>
                      <a:pt x="1" y="9"/>
                    </a:cubicBezTo>
                    <a:cubicBezTo>
                      <a:pt x="1" y="9"/>
                      <a:pt x="1" y="9"/>
                      <a:pt x="1" y="9"/>
                    </a:cubicBezTo>
                    <a:cubicBezTo>
                      <a:pt x="1" y="11"/>
                      <a:pt x="1" y="11"/>
                      <a:pt x="1" y="11"/>
                    </a:cubicBezTo>
                    <a:cubicBezTo>
                      <a:pt x="2" y="11"/>
                      <a:pt x="2" y="11"/>
                      <a:pt x="2" y="11"/>
                    </a:cubicBezTo>
                    <a:cubicBezTo>
                      <a:pt x="3" y="11"/>
                      <a:pt x="3" y="11"/>
                      <a:pt x="3" y="11"/>
                    </a:cubicBezTo>
                    <a:cubicBezTo>
                      <a:pt x="3" y="11"/>
                      <a:pt x="3" y="11"/>
                      <a:pt x="3" y="11"/>
                    </a:cubicBezTo>
                    <a:cubicBezTo>
                      <a:pt x="3" y="11"/>
                      <a:pt x="3" y="11"/>
                      <a:pt x="3" y="11"/>
                    </a:cubicBezTo>
                    <a:cubicBezTo>
                      <a:pt x="3" y="12"/>
                      <a:pt x="3" y="12"/>
                      <a:pt x="3" y="13"/>
                    </a:cubicBezTo>
                    <a:cubicBezTo>
                      <a:pt x="4" y="13"/>
                      <a:pt x="5" y="13"/>
                      <a:pt x="5" y="13"/>
                    </a:cubicBezTo>
                    <a:cubicBezTo>
                      <a:pt x="6" y="14"/>
                      <a:pt x="6" y="14"/>
                      <a:pt x="6" y="14"/>
                    </a:cubicBezTo>
                    <a:cubicBezTo>
                      <a:pt x="7" y="14"/>
                      <a:pt x="7" y="14"/>
                      <a:pt x="7" y="14"/>
                    </a:cubicBezTo>
                    <a:cubicBezTo>
                      <a:pt x="8" y="14"/>
                      <a:pt x="9" y="13"/>
                      <a:pt x="9" y="13"/>
                    </a:cubicBezTo>
                    <a:cubicBezTo>
                      <a:pt x="10" y="13"/>
                      <a:pt x="10" y="13"/>
                      <a:pt x="10" y="13"/>
                    </a:cubicBezTo>
                    <a:cubicBezTo>
                      <a:pt x="10" y="12"/>
                      <a:pt x="10" y="12"/>
                      <a:pt x="10" y="12"/>
                    </a:cubicBezTo>
                    <a:cubicBezTo>
                      <a:pt x="11" y="12"/>
                      <a:pt x="11" y="12"/>
                      <a:pt x="11" y="12"/>
                    </a:cubicBezTo>
                    <a:cubicBezTo>
                      <a:pt x="12" y="12"/>
                      <a:pt x="12" y="12"/>
                      <a:pt x="12" y="12"/>
                    </a:cubicBezTo>
                    <a:cubicBezTo>
                      <a:pt x="13" y="11"/>
                      <a:pt x="14" y="9"/>
                      <a:pt x="13" y="8"/>
                    </a:cubicBezTo>
                    <a:cubicBezTo>
                      <a:pt x="13" y="7"/>
                      <a:pt x="13" y="7"/>
                      <a:pt x="13" y="7"/>
                    </a:cubicBezTo>
                    <a:cubicBezTo>
                      <a:pt x="12" y="6"/>
                      <a:pt x="12" y="6"/>
                      <a:pt x="12" y="5"/>
                    </a:cubicBezTo>
                    <a:cubicBezTo>
                      <a:pt x="12" y="5"/>
                      <a:pt x="12" y="5"/>
                      <a:pt x="12" y="5"/>
                    </a:cubicBezTo>
                    <a:cubicBezTo>
                      <a:pt x="12" y="5"/>
                      <a:pt x="12" y="5"/>
                      <a:pt x="12" y="5"/>
                    </a:cubicBezTo>
                    <a:cubicBezTo>
                      <a:pt x="13" y="5"/>
                      <a:pt x="13" y="5"/>
                      <a:pt x="13" y="4"/>
                    </a:cubicBezTo>
                    <a:cubicBezTo>
                      <a:pt x="13" y="2"/>
                      <a:pt x="13" y="2"/>
                      <a:pt x="13" y="2"/>
                    </a:cubicBezTo>
                    <a:cubicBezTo>
                      <a:pt x="13" y="2"/>
                      <a:pt x="13" y="2"/>
                      <a:pt x="13" y="2"/>
                    </a:cubicBezTo>
                    <a:cubicBezTo>
                      <a:pt x="12" y="2"/>
                      <a:pt x="12" y="2"/>
                      <a:pt x="12" y="2"/>
                    </a:cubicBezTo>
                    <a:cubicBezTo>
                      <a:pt x="12" y="1"/>
                      <a:pt x="12" y="1"/>
                      <a:pt x="12" y="1"/>
                    </a:cubicBezTo>
                    <a:cubicBezTo>
                      <a:pt x="11" y="1"/>
                      <a:pt x="11" y="1"/>
                      <a:pt x="11" y="1"/>
                    </a:cubicBezTo>
                    <a:cubicBezTo>
                      <a:pt x="10" y="0"/>
                      <a:pt x="9" y="0"/>
                      <a:pt x="8" y="0"/>
                    </a:cubicBezTo>
                    <a:cubicBezTo>
                      <a:pt x="8" y="0"/>
                      <a:pt x="8" y="0"/>
                      <a:pt x="8" y="0"/>
                    </a:cubicBezTo>
                    <a:cubicBezTo>
                      <a:pt x="7" y="0"/>
                      <a:pt x="7" y="0"/>
                      <a:pt x="7" y="0"/>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174" name="Freeform 38"/>
              <p:cNvSpPr/>
              <p:nvPr/>
            </p:nvSpPr>
            <p:spPr bwMode="auto">
              <a:xfrm>
                <a:off x="3959" y="1847"/>
                <a:ext cx="22" cy="19"/>
              </a:xfrm>
              <a:custGeom>
                <a:avLst/>
                <a:gdLst>
                  <a:gd name="T0" fmla="*/ 4 w 9"/>
                  <a:gd name="T1" fmla="*/ 0 h 8"/>
                  <a:gd name="T2" fmla="*/ 0 w 9"/>
                  <a:gd name="T3" fmla="*/ 1 h 8"/>
                  <a:gd name="T4" fmla="*/ 0 w 9"/>
                  <a:gd name="T5" fmla="*/ 2 h 8"/>
                  <a:gd name="T6" fmla="*/ 1 w 9"/>
                  <a:gd name="T7" fmla="*/ 3 h 8"/>
                  <a:gd name="T8" fmla="*/ 2 w 9"/>
                  <a:gd name="T9" fmla="*/ 4 h 8"/>
                  <a:gd name="T10" fmla="*/ 3 w 9"/>
                  <a:gd name="T11" fmla="*/ 5 h 8"/>
                  <a:gd name="T12" fmla="*/ 3 w 9"/>
                  <a:gd name="T13" fmla="*/ 6 h 8"/>
                  <a:gd name="T14" fmla="*/ 4 w 9"/>
                  <a:gd name="T15" fmla="*/ 6 h 8"/>
                  <a:gd name="T16" fmla="*/ 4 w 9"/>
                  <a:gd name="T17" fmla="*/ 6 h 8"/>
                  <a:gd name="T18" fmla="*/ 4 w 9"/>
                  <a:gd name="T19" fmla="*/ 7 h 8"/>
                  <a:gd name="T20" fmla="*/ 4 w 9"/>
                  <a:gd name="T21" fmla="*/ 7 h 8"/>
                  <a:gd name="T22" fmla="*/ 6 w 9"/>
                  <a:gd name="T23" fmla="*/ 7 h 8"/>
                  <a:gd name="T24" fmla="*/ 6 w 9"/>
                  <a:gd name="T25" fmla="*/ 8 h 8"/>
                  <a:gd name="T26" fmla="*/ 9 w 9"/>
                  <a:gd name="T27" fmla="*/ 6 h 8"/>
                  <a:gd name="T28" fmla="*/ 9 w 9"/>
                  <a:gd name="T29" fmla="*/ 3 h 8"/>
                  <a:gd name="T30" fmla="*/ 9 w 9"/>
                  <a:gd name="T31" fmla="*/ 2 h 8"/>
                  <a:gd name="T32" fmla="*/ 9 w 9"/>
                  <a:gd name="T33" fmla="*/ 1 h 8"/>
                  <a:gd name="T34" fmla="*/ 8 w 9"/>
                  <a:gd name="T35" fmla="*/ 1 h 8"/>
                  <a:gd name="T36" fmla="*/ 7 w 9"/>
                  <a:gd name="T37" fmla="*/ 1 h 8"/>
                  <a:gd name="T38" fmla="*/ 7 w 9"/>
                  <a:gd name="T39" fmla="*/ 1 h 8"/>
                  <a:gd name="T40" fmla="*/ 7 w 9"/>
                  <a:gd name="T41" fmla="*/ 1 h 8"/>
                  <a:gd name="T42" fmla="*/ 8 w 9"/>
                  <a:gd name="T43" fmla="*/ 0 h 8"/>
                  <a:gd name="T44" fmla="*/ 7 w 9"/>
                  <a:gd name="T45" fmla="*/ 0 h 8"/>
                  <a:gd name="T46" fmla="*/ 5 w 9"/>
                  <a:gd name="T47" fmla="*/ 0 h 8"/>
                  <a:gd name="T48" fmla="*/ 4 w 9"/>
                  <a:gd name="T4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 h="8">
                    <a:moveTo>
                      <a:pt x="4" y="0"/>
                    </a:moveTo>
                    <a:cubicBezTo>
                      <a:pt x="3" y="0"/>
                      <a:pt x="1" y="0"/>
                      <a:pt x="0" y="1"/>
                    </a:cubicBezTo>
                    <a:cubicBezTo>
                      <a:pt x="0" y="1"/>
                      <a:pt x="0" y="2"/>
                      <a:pt x="0" y="2"/>
                    </a:cubicBezTo>
                    <a:cubicBezTo>
                      <a:pt x="0" y="3"/>
                      <a:pt x="0" y="3"/>
                      <a:pt x="1" y="3"/>
                    </a:cubicBezTo>
                    <a:cubicBezTo>
                      <a:pt x="2" y="4"/>
                      <a:pt x="2" y="4"/>
                      <a:pt x="2" y="4"/>
                    </a:cubicBezTo>
                    <a:cubicBezTo>
                      <a:pt x="2" y="4"/>
                      <a:pt x="3" y="5"/>
                      <a:pt x="3" y="5"/>
                    </a:cubicBezTo>
                    <a:cubicBezTo>
                      <a:pt x="3" y="6"/>
                      <a:pt x="3" y="6"/>
                      <a:pt x="3" y="6"/>
                    </a:cubicBezTo>
                    <a:cubicBezTo>
                      <a:pt x="4" y="6"/>
                      <a:pt x="4" y="6"/>
                      <a:pt x="4" y="6"/>
                    </a:cubicBezTo>
                    <a:cubicBezTo>
                      <a:pt x="4" y="6"/>
                      <a:pt x="4" y="6"/>
                      <a:pt x="4" y="6"/>
                    </a:cubicBezTo>
                    <a:cubicBezTo>
                      <a:pt x="4" y="6"/>
                      <a:pt x="4" y="6"/>
                      <a:pt x="4" y="7"/>
                    </a:cubicBezTo>
                    <a:cubicBezTo>
                      <a:pt x="4" y="7"/>
                      <a:pt x="4" y="7"/>
                      <a:pt x="4" y="7"/>
                    </a:cubicBezTo>
                    <a:cubicBezTo>
                      <a:pt x="6" y="7"/>
                      <a:pt x="6" y="7"/>
                      <a:pt x="6" y="7"/>
                    </a:cubicBezTo>
                    <a:cubicBezTo>
                      <a:pt x="6" y="8"/>
                      <a:pt x="6" y="8"/>
                      <a:pt x="6" y="8"/>
                    </a:cubicBezTo>
                    <a:cubicBezTo>
                      <a:pt x="7" y="8"/>
                      <a:pt x="8" y="7"/>
                      <a:pt x="9" y="6"/>
                    </a:cubicBezTo>
                    <a:cubicBezTo>
                      <a:pt x="9" y="5"/>
                      <a:pt x="9" y="4"/>
                      <a:pt x="9" y="3"/>
                    </a:cubicBezTo>
                    <a:cubicBezTo>
                      <a:pt x="9" y="2"/>
                      <a:pt x="9" y="2"/>
                      <a:pt x="9" y="2"/>
                    </a:cubicBezTo>
                    <a:cubicBezTo>
                      <a:pt x="9" y="1"/>
                      <a:pt x="9" y="1"/>
                      <a:pt x="9" y="1"/>
                    </a:cubicBezTo>
                    <a:cubicBezTo>
                      <a:pt x="8" y="1"/>
                      <a:pt x="8" y="1"/>
                      <a:pt x="8" y="1"/>
                    </a:cubicBezTo>
                    <a:cubicBezTo>
                      <a:pt x="8" y="1"/>
                      <a:pt x="8" y="1"/>
                      <a:pt x="7" y="1"/>
                    </a:cubicBezTo>
                    <a:cubicBezTo>
                      <a:pt x="7" y="1"/>
                      <a:pt x="7" y="1"/>
                      <a:pt x="7" y="1"/>
                    </a:cubicBezTo>
                    <a:cubicBezTo>
                      <a:pt x="7" y="1"/>
                      <a:pt x="7" y="1"/>
                      <a:pt x="7" y="1"/>
                    </a:cubicBezTo>
                    <a:cubicBezTo>
                      <a:pt x="8" y="0"/>
                      <a:pt x="8" y="0"/>
                      <a:pt x="8" y="0"/>
                    </a:cubicBezTo>
                    <a:cubicBezTo>
                      <a:pt x="7" y="0"/>
                      <a:pt x="7" y="0"/>
                      <a:pt x="7" y="0"/>
                    </a:cubicBezTo>
                    <a:cubicBezTo>
                      <a:pt x="6" y="0"/>
                      <a:pt x="6" y="0"/>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175" name="Freeform 39"/>
              <p:cNvSpPr/>
              <p:nvPr/>
            </p:nvSpPr>
            <p:spPr bwMode="auto">
              <a:xfrm>
                <a:off x="3959" y="1864"/>
                <a:ext cx="22" cy="14"/>
              </a:xfrm>
              <a:custGeom>
                <a:avLst/>
                <a:gdLst>
                  <a:gd name="T0" fmla="*/ 6 w 9"/>
                  <a:gd name="T1" fmla="*/ 0 h 6"/>
                  <a:gd name="T2" fmla="*/ 4 w 9"/>
                  <a:gd name="T3" fmla="*/ 0 h 6"/>
                  <a:gd name="T4" fmla="*/ 1 w 9"/>
                  <a:gd name="T5" fmla="*/ 0 h 6"/>
                  <a:gd name="T6" fmla="*/ 0 w 9"/>
                  <a:gd name="T7" fmla="*/ 1 h 6"/>
                  <a:gd name="T8" fmla="*/ 0 w 9"/>
                  <a:gd name="T9" fmla="*/ 2 h 6"/>
                  <a:gd name="T10" fmla="*/ 0 w 9"/>
                  <a:gd name="T11" fmla="*/ 2 h 6"/>
                  <a:gd name="T12" fmla="*/ 0 w 9"/>
                  <a:gd name="T13" fmla="*/ 5 h 6"/>
                  <a:gd name="T14" fmla="*/ 3 w 9"/>
                  <a:gd name="T15" fmla="*/ 5 h 6"/>
                  <a:gd name="T16" fmla="*/ 3 w 9"/>
                  <a:gd name="T17" fmla="*/ 6 h 6"/>
                  <a:gd name="T18" fmla="*/ 8 w 9"/>
                  <a:gd name="T19" fmla="*/ 6 h 6"/>
                  <a:gd name="T20" fmla="*/ 8 w 9"/>
                  <a:gd name="T21" fmla="*/ 6 h 6"/>
                  <a:gd name="T22" fmla="*/ 9 w 9"/>
                  <a:gd name="T23" fmla="*/ 6 h 6"/>
                  <a:gd name="T24" fmla="*/ 9 w 9"/>
                  <a:gd name="T25" fmla="*/ 5 h 6"/>
                  <a:gd name="T26" fmla="*/ 9 w 9"/>
                  <a:gd name="T27" fmla="*/ 5 h 6"/>
                  <a:gd name="T28" fmla="*/ 9 w 9"/>
                  <a:gd name="T29" fmla="*/ 3 h 6"/>
                  <a:gd name="T30" fmla="*/ 7 w 9"/>
                  <a:gd name="T31" fmla="*/ 2 h 6"/>
                  <a:gd name="T32" fmla="*/ 7 w 9"/>
                  <a:gd name="T33" fmla="*/ 2 h 6"/>
                  <a:gd name="T34" fmla="*/ 7 w 9"/>
                  <a:gd name="T35" fmla="*/ 2 h 6"/>
                  <a:gd name="T36" fmla="*/ 6 w 9"/>
                  <a:gd name="T37" fmla="*/ 2 h 6"/>
                  <a:gd name="T38" fmla="*/ 6 w 9"/>
                  <a:gd name="T39" fmla="*/ 1 h 6"/>
                  <a:gd name="T40" fmla="*/ 6 w 9"/>
                  <a:gd name="T41" fmla="*/ 1 h 6"/>
                  <a:gd name="T42" fmla="*/ 6 w 9"/>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6">
                    <a:moveTo>
                      <a:pt x="6" y="0"/>
                    </a:moveTo>
                    <a:cubicBezTo>
                      <a:pt x="4" y="0"/>
                      <a:pt x="4" y="0"/>
                      <a:pt x="4" y="0"/>
                    </a:cubicBezTo>
                    <a:cubicBezTo>
                      <a:pt x="1" y="0"/>
                      <a:pt x="1" y="0"/>
                      <a:pt x="1" y="0"/>
                    </a:cubicBezTo>
                    <a:cubicBezTo>
                      <a:pt x="1" y="0"/>
                      <a:pt x="0" y="0"/>
                      <a:pt x="0" y="1"/>
                    </a:cubicBezTo>
                    <a:cubicBezTo>
                      <a:pt x="0" y="1"/>
                      <a:pt x="0" y="1"/>
                      <a:pt x="0" y="2"/>
                    </a:cubicBezTo>
                    <a:cubicBezTo>
                      <a:pt x="0" y="2"/>
                      <a:pt x="0" y="2"/>
                      <a:pt x="0" y="2"/>
                    </a:cubicBezTo>
                    <a:cubicBezTo>
                      <a:pt x="0" y="5"/>
                      <a:pt x="0" y="5"/>
                      <a:pt x="0" y="5"/>
                    </a:cubicBezTo>
                    <a:cubicBezTo>
                      <a:pt x="3" y="5"/>
                      <a:pt x="3" y="5"/>
                      <a:pt x="3" y="5"/>
                    </a:cubicBezTo>
                    <a:cubicBezTo>
                      <a:pt x="3" y="6"/>
                      <a:pt x="3" y="6"/>
                      <a:pt x="3" y="6"/>
                    </a:cubicBezTo>
                    <a:cubicBezTo>
                      <a:pt x="8" y="6"/>
                      <a:pt x="8" y="6"/>
                      <a:pt x="8" y="6"/>
                    </a:cubicBezTo>
                    <a:cubicBezTo>
                      <a:pt x="8" y="6"/>
                      <a:pt x="8" y="6"/>
                      <a:pt x="8" y="6"/>
                    </a:cubicBezTo>
                    <a:cubicBezTo>
                      <a:pt x="8" y="6"/>
                      <a:pt x="9" y="6"/>
                      <a:pt x="9" y="6"/>
                    </a:cubicBezTo>
                    <a:cubicBezTo>
                      <a:pt x="9" y="6"/>
                      <a:pt x="9" y="5"/>
                      <a:pt x="9" y="5"/>
                    </a:cubicBezTo>
                    <a:cubicBezTo>
                      <a:pt x="9" y="5"/>
                      <a:pt x="9" y="5"/>
                      <a:pt x="9" y="5"/>
                    </a:cubicBezTo>
                    <a:cubicBezTo>
                      <a:pt x="9" y="4"/>
                      <a:pt x="9" y="4"/>
                      <a:pt x="9" y="3"/>
                    </a:cubicBezTo>
                    <a:cubicBezTo>
                      <a:pt x="9" y="2"/>
                      <a:pt x="8" y="2"/>
                      <a:pt x="7" y="2"/>
                    </a:cubicBezTo>
                    <a:cubicBezTo>
                      <a:pt x="7" y="2"/>
                      <a:pt x="7" y="2"/>
                      <a:pt x="7" y="2"/>
                    </a:cubicBezTo>
                    <a:cubicBezTo>
                      <a:pt x="7" y="2"/>
                      <a:pt x="7" y="2"/>
                      <a:pt x="7" y="2"/>
                    </a:cubicBezTo>
                    <a:cubicBezTo>
                      <a:pt x="6" y="2"/>
                      <a:pt x="6" y="2"/>
                      <a:pt x="6" y="2"/>
                    </a:cubicBezTo>
                    <a:cubicBezTo>
                      <a:pt x="6" y="1"/>
                      <a:pt x="6" y="1"/>
                      <a:pt x="6" y="1"/>
                    </a:cubicBezTo>
                    <a:cubicBezTo>
                      <a:pt x="6" y="1"/>
                      <a:pt x="6" y="1"/>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176" name="Freeform 40"/>
              <p:cNvSpPr/>
              <p:nvPr/>
            </p:nvSpPr>
            <p:spPr bwMode="auto">
              <a:xfrm>
                <a:off x="3764" y="1809"/>
                <a:ext cx="81" cy="57"/>
              </a:xfrm>
              <a:custGeom>
                <a:avLst/>
                <a:gdLst>
                  <a:gd name="T0" fmla="*/ 14 w 34"/>
                  <a:gd name="T1" fmla="*/ 1 h 24"/>
                  <a:gd name="T2" fmla="*/ 2 w 34"/>
                  <a:gd name="T3" fmla="*/ 2 h 24"/>
                  <a:gd name="T4" fmla="*/ 2 w 34"/>
                  <a:gd name="T5" fmla="*/ 5 h 24"/>
                  <a:gd name="T6" fmla="*/ 4 w 34"/>
                  <a:gd name="T7" fmla="*/ 6 h 24"/>
                  <a:gd name="T8" fmla="*/ 4 w 34"/>
                  <a:gd name="T9" fmla="*/ 9 h 24"/>
                  <a:gd name="T10" fmla="*/ 4 w 34"/>
                  <a:gd name="T11" fmla="*/ 12 h 24"/>
                  <a:gd name="T12" fmla="*/ 3 w 34"/>
                  <a:gd name="T13" fmla="*/ 13 h 24"/>
                  <a:gd name="T14" fmla="*/ 0 w 34"/>
                  <a:gd name="T15" fmla="*/ 15 h 24"/>
                  <a:gd name="T16" fmla="*/ 0 w 34"/>
                  <a:gd name="T17" fmla="*/ 18 h 24"/>
                  <a:gd name="T18" fmla="*/ 2 w 34"/>
                  <a:gd name="T19" fmla="*/ 20 h 24"/>
                  <a:gd name="T20" fmla="*/ 5 w 34"/>
                  <a:gd name="T21" fmla="*/ 24 h 24"/>
                  <a:gd name="T22" fmla="*/ 11 w 34"/>
                  <a:gd name="T23" fmla="*/ 24 h 24"/>
                  <a:gd name="T24" fmla="*/ 13 w 34"/>
                  <a:gd name="T25" fmla="*/ 22 h 24"/>
                  <a:gd name="T26" fmla="*/ 14 w 34"/>
                  <a:gd name="T27" fmla="*/ 19 h 24"/>
                  <a:gd name="T28" fmla="*/ 15 w 34"/>
                  <a:gd name="T29" fmla="*/ 18 h 24"/>
                  <a:gd name="T30" fmla="*/ 16 w 34"/>
                  <a:gd name="T31" fmla="*/ 18 h 24"/>
                  <a:gd name="T32" fmla="*/ 17 w 34"/>
                  <a:gd name="T33" fmla="*/ 18 h 24"/>
                  <a:gd name="T34" fmla="*/ 21 w 34"/>
                  <a:gd name="T35" fmla="*/ 17 h 24"/>
                  <a:gd name="T36" fmla="*/ 21 w 34"/>
                  <a:gd name="T37" fmla="*/ 16 h 24"/>
                  <a:gd name="T38" fmla="*/ 22 w 34"/>
                  <a:gd name="T39" fmla="*/ 16 h 24"/>
                  <a:gd name="T40" fmla="*/ 25 w 34"/>
                  <a:gd name="T41" fmla="*/ 14 h 24"/>
                  <a:gd name="T42" fmla="*/ 28 w 34"/>
                  <a:gd name="T43" fmla="*/ 14 h 24"/>
                  <a:gd name="T44" fmla="*/ 29 w 34"/>
                  <a:gd name="T45" fmla="*/ 12 h 24"/>
                  <a:gd name="T46" fmla="*/ 29 w 34"/>
                  <a:gd name="T47" fmla="*/ 12 h 24"/>
                  <a:gd name="T48" fmla="*/ 31 w 34"/>
                  <a:gd name="T49" fmla="*/ 11 h 24"/>
                  <a:gd name="T50" fmla="*/ 31 w 34"/>
                  <a:gd name="T51" fmla="*/ 9 h 24"/>
                  <a:gd name="T52" fmla="*/ 31 w 34"/>
                  <a:gd name="T53" fmla="*/ 7 h 24"/>
                  <a:gd name="T54" fmla="*/ 33 w 34"/>
                  <a:gd name="T55" fmla="*/ 5 h 24"/>
                  <a:gd name="T56" fmla="*/ 34 w 34"/>
                  <a:gd name="T57" fmla="*/ 3 h 24"/>
                  <a:gd name="T58" fmla="*/ 34 w 34"/>
                  <a:gd name="T59" fmla="*/ 2 h 24"/>
                  <a:gd name="T60" fmla="*/ 32 w 34"/>
                  <a:gd name="T61" fmla="*/ 0 h 24"/>
                  <a:gd name="T62" fmla="*/ 27 w 34"/>
                  <a:gd name="T6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24">
                    <a:moveTo>
                      <a:pt x="27" y="0"/>
                    </a:moveTo>
                    <a:cubicBezTo>
                      <a:pt x="23" y="0"/>
                      <a:pt x="18" y="0"/>
                      <a:pt x="14" y="1"/>
                    </a:cubicBezTo>
                    <a:cubicBezTo>
                      <a:pt x="10" y="1"/>
                      <a:pt x="6" y="2"/>
                      <a:pt x="3" y="2"/>
                    </a:cubicBezTo>
                    <a:cubicBezTo>
                      <a:pt x="2" y="2"/>
                      <a:pt x="2" y="2"/>
                      <a:pt x="2" y="2"/>
                    </a:cubicBezTo>
                    <a:cubicBezTo>
                      <a:pt x="2" y="4"/>
                      <a:pt x="2" y="4"/>
                      <a:pt x="2" y="4"/>
                    </a:cubicBezTo>
                    <a:cubicBezTo>
                      <a:pt x="2" y="4"/>
                      <a:pt x="2" y="5"/>
                      <a:pt x="2" y="5"/>
                    </a:cubicBezTo>
                    <a:cubicBezTo>
                      <a:pt x="3" y="5"/>
                      <a:pt x="3" y="5"/>
                      <a:pt x="3" y="5"/>
                    </a:cubicBezTo>
                    <a:cubicBezTo>
                      <a:pt x="3" y="5"/>
                      <a:pt x="3" y="5"/>
                      <a:pt x="4" y="6"/>
                    </a:cubicBezTo>
                    <a:cubicBezTo>
                      <a:pt x="4" y="6"/>
                      <a:pt x="4" y="7"/>
                      <a:pt x="4" y="8"/>
                    </a:cubicBezTo>
                    <a:cubicBezTo>
                      <a:pt x="4" y="9"/>
                      <a:pt x="4" y="9"/>
                      <a:pt x="4" y="9"/>
                    </a:cubicBezTo>
                    <a:cubicBezTo>
                      <a:pt x="5" y="10"/>
                      <a:pt x="5" y="11"/>
                      <a:pt x="4" y="12"/>
                    </a:cubicBezTo>
                    <a:cubicBezTo>
                      <a:pt x="4" y="12"/>
                      <a:pt x="4" y="12"/>
                      <a:pt x="4" y="12"/>
                    </a:cubicBezTo>
                    <a:cubicBezTo>
                      <a:pt x="4" y="12"/>
                      <a:pt x="3" y="12"/>
                      <a:pt x="3" y="12"/>
                    </a:cubicBezTo>
                    <a:cubicBezTo>
                      <a:pt x="3" y="13"/>
                      <a:pt x="3" y="13"/>
                      <a:pt x="3" y="13"/>
                    </a:cubicBezTo>
                    <a:cubicBezTo>
                      <a:pt x="2" y="14"/>
                      <a:pt x="2" y="14"/>
                      <a:pt x="1" y="15"/>
                    </a:cubicBezTo>
                    <a:cubicBezTo>
                      <a:pt x="0" y="15"/>
                      <a:pt x="0" y="15"/>
                      <a:pt x="0" y="15"/>
                    </a:cubicBezTo>
                    <a:cubicBezTo>
                      <a:pt x="0" y="18"/>
                      <a:pt x="0" y="18"/>
                      <a:pt x="0" y="18"/>
                    </a:cubicBezTo>
                    <a:cubicBezTo>
                      <a:pt x="0" y="18"/>
                      <a:pt x="0" y="18"/>
                      <a:pt x="0" y="18"/>
                    </a:cubicBezTo>
                    <a:cubicBezTo>
                      <a:pt x="0" y="18"/>
                      <a:pt x="0" y="19"/>
                      <a:pt x="1" y="19"/>
                    </a:cubicBezTo>
                    <a:cubicBezTo>
                      <a:pt x="2" y="20"/>
                      <a:pt x="2" y="20"/>
                      <a:pt x="2" y="20"/>
                    </a:cubicBezTo>
                    <a:cubicBezTo>
                      <a:pt x="3" y="21"/>
                      <a:pt x="4" y="22"/>
                      <a:pt x="5" y="23"/>
                    </a:cubicBezTo>
                    <a:cubicBezTo>
                      <a:pt x="5" y="24"/>
                      <a:pt x="5" y="24"/>
                      <a:pt x="5" y="24"/>
                    </a:cubicBezTo>
                    <a:cubicBezTo>
                      <a:pt x="10" y="24"/>
                      <a:pt x="10" y="24"/>
                      <a:pt x="10" y="24"/>
                    </a:cubicBezTo>
                    <a:cubicBezTo>
                      <a:pt x="11" y="24"/>
                      <a:pt x="11" y="24"/>
                      <a:pt x="11" y="24"/>
                    </a:cubicBezTo>
                    <a:cubicBezTo>
                      <a:pt x="11" y="24"/>
                      <a:pt x="11" y="24"/>
                      <a:pt x="11" y="24"/>
                    </a:cubicBezTo>
                    <a:cubicBezTo>
                      <a:pt x="13" y="24"/>
                      <a:pt x="13" y="23"/>
                      <a:pt x="13" y="22"/>
                    </a:cubicBezTo>
                    <a:cubicBezTo>
                      <a:pt x="13" y="22"/>
                      <a:pt x="14" y="21"/>
                      <a:pt x="14" y="21"/>
                    </a:cubicBezTo>
                    <a:cubicBezTo>
                      <a:pt x="14" y="20"/>
                      <a:pt x="14" y="20"/>
                      <a:pt x="14" y="19"/>
                    </a:cubicBezTo>
                    <a:cubicBezTo>
                      <a:pt x="14" y="19"/>
                      <a:pt x="14" y="19"/>
                      <a:pt x="14" y="19"/>
                    </a:cubicBezTo>
                    <a:cubicBezTo>
                      <a:pt x="15" y="19"/>
                      <a:pt x="15" y="19"/>
                      <a:pt x="15" y="18"/>
                    </a:cubicBezTo>
                    <a:cubicBezTo>
                      <a:pt x="15" y="18"/>
                      <a:pt x="15" y="18"/>
                      <a:pt x="15" y="18"/>
                    </a:cubicBezTo>
                    <a:cubicBezTo>
                      <a:pt x="15" y="18"/>
                      <a:pt x="15" y="18"/>
                      <a:pt x="16" y="18"/>
                    </a:cubicBezTo>
                    <a:cubicBezTo>
                      <a:pt x="16" y="18"/>
                      <a:pt x="16" y="18"/>
                      <a:pt x="16" y="18"/>
                    </a:cubicBezTo>
                    <a:cubicBezTo>
                      <a:pt x="17" y="18"/>
                      <a:pt x="17" y="18"/>
                      <a:pt x="17" y="18"/>
                    </a:cubicBezTo>
                    <a:cubicBezTo>
                      <a:pt x="19" y="18"/>
                      <a:pt x="19" y="18"/>
                      <a:pt x="19" y="18"/>
                    </a:cubicBezTo>
                    <a:cubicBezTo>
                      <a:pt x="20" y="18"/>
                      <a:pt x="21" y="18"/>
                      <a:pt x="21" y="17"/>
                    </a:cubicBezTo>
                    <a:cubicBezTo>
                      <a:pt x="21" y="16"/>
                      <a:pt x="21" y="16"/>
                      <a:pt x="21" y="16"/>
                    </a:cubicBezTo>
                    <a:cubicBezTo>
                      <a:pt x="21" y="16"/>
                      <a:pt x="21" y="16"/>
                      <a:pt x="21" y="16"/>
                    </a:cubicBezTo>
                    <a:cubicBezTo>
                      <a:pt x="21" y="16"/>
                      <a:pt x="22" y="16"/>
                      <a:pt x="22" y="16"/>
                    </a:cubicBezTo>
                    <a:cubicBezTo>
                      <a:pt x="22" y="16"/>
                      <a:pt x="22" y="16"/>
                      <a:pt x="22" y="16"/>
                    </a:cubicBezTo>
                    <a:cubicBezTo>
                      <a:pt x="23" y="16"/>
                      <a:pt x="23" y="16"/>
                      <a:pt x="24" y="15"/>
                    </a:cubicBezTo>
                    <a:cubicBezTo>
                      <a:pt x="24" y="15"/>
                      <a:pt x="25" y="14"/>
                      <a:pt x="25" y="14"/>
                    </a:cubicBezTo>
                    <a:cubicBezTo>
                      <a:pt x="25" y="14"/>
                      <a:pt x="26" y="14"/>
                      <a:pt x="26" y="14"/>
                    </a:cubicBezTo>
                    <a:cubicBezTo>
                      <a:pt x="28" y="14"/>
                      <a:pt x="28" y="14"/>
                      <a:pt x="28" y="14"/>
                    </a:cubicBezTo>
                    <a:cubicBezTo>
                      <a:pt x="28" y="14"/>
                      <a:pt x="28" y="14"/>
                      <a:pt x="28" y="14"/>
                    </a:cubicBezTo>
                    <a:cubicBezTo>
                      <a:pt x="29" y="14"/>
                      <a:pt x="29" y="13"/>
                      <a:pt x="29" y="12"/>
                    </a:cubicBezTo>
                    <a:cubicBezTo>
                      <a:pt x="29" y="12"/>
                      <a:pt x="29" y="12"/>
                      <a:pt x="29" y="12"/>
                    </a:cubicBezTo>
                    <a:cubicBezTo>
                      <a:pt x="29" y="12"/>
                      <a:pt x="29" y="12"/>
                      <a:pt x="29" y="12"/>
                    </a:cubicBezTo>
                    <a:cubicBezTo>
                      <a:pt x="30" y="12"/>
                      <a:pt x="30" y="12"/>
                      <a:pt x="30" y="12"/>
                    </a:cubicBezTo>
                    <a:cubicBezTo>
                      <a:pt x="30" y="12"/>
                      <a:pt x="31" y="12"/>
                      <a:pt x="31" y="11"/>
                    </a:cubicBezTo>
                    <a:cubicBezTo>
                      <a:pt x="32" y="11"/>
                      <a:pt x="32" y="10"/>
                      <a:pt x="31" y="10"/>
                    </a:cubicBezTo>
                    <a:cubicBezTo>
                      <a:pt x="31" y="9"/>
                      <a:pt x="31" y="9"/>
                      <a:pt x="31" y="9"/>
                    </a:cubicBezTo>
                    <a:cubicBezTo>
                      <a:pt x="31" y="9"/>
                      <a:pt x="31" y="9"/>
                      <a:pt x="31" y="9"/>
                    </a:cubicBezTo>
                    <a:cubicBezTo>
                      <a:pt x="31" y="8"/>
                      <a:pt x="31" y="7"/>
                      <a:pt x="31" y="7"/>
                    </a:cubicBezTo>
                    <a:cubicBezTo>
                      <a:pt x="31" y="6"/>
                      <a:pt x="31" y="6"/>
                      <a:pt x="32" y="5"/>
                    </a:cubicBezTo>
                    <a:cubicBezTo>
                      <a:pt x="33" y="5"/>
                      <a:pt x="33" y="5"/>
                      <a:pt x="33" y="5"/>
                    </a:cubicBezTo>
                    <a:cubicBezTo>
                      <a:pt x="34" y="5"/>
                      <a:pt x="34" y="3"/>
                      <a:pt x="34" y="3"/>
                    </a:cubicBezTo>
                    <a:cubicBezTo>
                      <a:pt x="34" y="3"/>
                      <a:pt x="34" y="3"/>
                      <a:pt x="34" y="3"/>
                    </a:cubicBezTo>
                    <a:cubicBezTo>
                      <a:pt x="34" y="2"/>
                      <a:pt x="34" y="2"/>
                      <a:pt x="34" y="2"/>
                    </a:cubicBezTo>
                    <a:cubicBezTo>
                      <a:pt x="34" y="2"/>
                      <a:pt x="34" y="2"/>
                      <a:pt x="34" y="2"/>
                    </a:cubicBezTo>
                    <a:cubicBezTo>
                      <a:pt x="34" y="1"/>
                      <a:pt x="34" y="1"/>
                      <a:pt x="33" y="1"/>
                    </a:cubicBezTo>
                    <a:cubicBezTo>
                      <a:pt x="33" y="0"/>
                      <a:pt x="33" y="0"/>
                      <a:pt x="32" y="0"/>
                    </a:cubicBezTo>
                    <a:cubicBezTo>
                      <a:pt x="32" y="0"/>
                      <a:pt x="31" y="0"/>
                      <a:pt x="31" y="0"/>
                    </a:cubicBezTo>
                    <a:cubicBezTo>
                      <a:pt x="29" y="0"/>
                      <a:pt x="28"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177" name="Freeform 41"/>
              <p:cNvSpPr>
                <a:spLocks noEditPoints="1"/>
              </p:cNvSpPr>
              <p:nvPr/>
            </p:nvSpPr>
            <p:spPr bwMode="auto">
              <a:xfrm>
                <a:off x="3902" y="1838"/>
                <a:ext cx="301" cy="585"/>
              </a:xfrm>
              <a:custGeom>
                <a:avLst/>
                <a:gdLst>
                  <a:gd name="T0" fmla="*/ 51 w 126"/>
                  <a:gd name="T1" fmla="*/ 38 h 245"/>
                  <a:gd name="T2" fmla="*/ 34 w 126"/>
                  <a:gd name="T3" fmla="*/ 3 h 245"/>
                  <a:gd name="T4" fmla="*/ 35 w 126"/>
                  <a:gd name="T5" fmla="*/ 9 h 245"/>
                  <a:gd name="T6" fmla="*/ 34 w 126"/>
                  <a:gd name="T7" fmla="*/ 18 h 245"/>
                  <a:gd name="T8" fmla="*/ 22 w 126"/>
                  <a:gd name="T9" fmla="*/ 26 h 245"/>
                  <a:gd name="T10" fmla="*/ 39 w 126"/>
                  <a:gd name="T11" fmla="*/ 42 h 245"/>
                  <a:gd name="T12" fmla="*/ 48 w 126"/>
                  <a:gd name="T13" fmla="*/ 45 h 245"/>
                  <a:gd name="T14" fmla="*/ 59 w 126"/>
                  <a:gd name="T15" fmla="*/ 54 h 245"/>
                  <a:gd name="T16" fmla="*/ 58 w 126"/>
                  <a:gd name="T17" fmla="*/ 43 h 245"/>
                  <a:gd name="T18" fmla="*/ 65 w 126"/>
                  <a:gd name="T19" fmla="*/ 49 h 245"/>
                  <a:gd name="T20" fmla="*/ 67 w 126"/>
                  <a:gd name="T21" fmla="*/ 34 h 245"/>
                  <a:gd name="T22" fmla="*/ 74 w 126"/>
                  <a:gd name="T23" fmla="*/ 44 h 245"/>
                  <a:gd name="T24" fmla="*/ 78 w 126"/>
                  <a:gd name="T25" fmla="*/ 55 h 245"/>
                  <a:gd name="T26" fmla="*/ 85 w 126"/>
                  <a:gd name="T27" fmla="*/ 56 h 245"/>
                  <a:gd name="T28" fmla="*/ 90 w 126"/>
                  <a:gd name="T29" fmla="*/ 63 h 245"/>
                  <a:gd name="T30" fmla="*/ 80 w 126"/>
                  <a:gd name="T31" fmla="*/ 65 h 245"/>
                  <a:gd name="T32" fmla="*/ 71 w 126"/>
                  <a:gd name="T33" fmla="*/ 66 h 245"/>
                  <a:gd name="T34" fmla="*/ 64 w 126"/>
                  <a:gd name="T35" fmla="*/ 63 h 245"/>
                  <a:gd name="T36" fmla="*/ 56 w 126"/>
                  <a:gd name="T37" fmla="*/ 58 h 245"/>
                  <a:gd name="T38" fmla="*/ 48 w 126"/>
                  <a:gd name="T39" fmla="*/ 53 h 245"/>
                  <a:gd name="T40" fmla="*/ 32 w 126"/>
                  <a:gd name="T41" fmla="*/ 54 h 245"/>
                  <a:gd name="T42" fmla="*/ 24 w 126"/>
                  <a:gd name="T43" fmla="*/ 58 h 245"/>
                  <a:gd name="T44" fmla="*/ 14 w 126"/>
                  <a:gd name="T45" fmla="*/ 72 h 245"/>
                  <a:gd name="T46" fmla="*/ 6 w 126"/>
                  <a:gd name="T47" fmla="*/ 80 h 245"/>
                  <a:gd name="T48" fmla="*/ 1 w 126"/>
                  <a:gd name="T49" fmla="*/ 96 h 245"/>
                  <a:gd name="T50" fmla="*/ 1 w 126"/>
                  <a:gd name="T51" fmla="*/ 109 h 245"/>
                  <a:gd name="T52" fmla="*/ 9 w 126"/>
                  <a:gd name="T53" fmla="*/ 120 h 245"/>
                  <a:gd name="T54" fmla="*/ 21 w 126"/>
                  <a:gd name="T55" fmla="*/ 132 h 245"/>
                  <a:gd name="T56" fmla="*/ 33 w 126"/>
                  <a:gd name="T57" fmla="*/ 138 h 245"/>
                  <a:gd name="T58" fmla="*/ 43 w 126"/>
                  <a:gd name="T59" fmla="*/ 139 h 245"/>
                  <a:gd name="T60" fmla="*/ 57 w 126"/>
                  <a:gd name="T61" fmla="*/ 135 h 245"/>
                  <a:gd name="T62" fmla="*/ 67 w 126"/>
                  <a:gd name="T63" fmla="*/ 140 h 245"/>
                  <a:gd name="T64" fmla="*/ 68 w 126"/>
                  <a:gd name="T65" fmla="*/ 153 h 245"/>
                  <a:gd name="T66" fmla="*/ 76 w 126"/>
                  <a:gd name="T67" fmla="*/ 168 h 245"/>
                  <a:gd name="T68" fmla="*/ 77 w 126"/>
                  <a:gd name="T69" fmla="*/ 181 h 245"/>
                  <a:gd name="T70" fmla="*/ 71 w 126"/>
                  <a:gd name="T71" fmla="*/ 194 h 245"/>
                  <a:gd name="T72" fmla="*/ 71 w 126"/>
                  <a:gd name="T73" fmla="*/ 214 h 245"/>
                  <a:gd name="T74" fmla="*/ 72 w 126"/>
                  <a:gd name="T75" fmla="*/ 234 h 245"/>
                  <a:gd name="T76" fmla="*/ 81 w 126"/>
                  <a:gd name="T77" fmla="*/ 242 h 245"/>
                  <a:gd name="T78" fmla="*/ 97 w 126"/>
                  <a:gd name="T79" fmla="*/ 232 h 245"/>
                  <a:gd name="T80" fmla="*/ 100 w 126"/>
                  <a:gd name="T81" fmla="*/ 221 h 245"/>
                  <a:gd name="T82" fmla="*/ 108 w 126"/>
                  <a:gd name="T83" fmla="*/ 206 h 245"/>
                  <a:gd name="T84" fmla="*/ 119 w 126"/>
                  <a:gd name="T85" fmla="*/ 181 h 245"/>
                  <a:gd name="T86" fmla="*/ 122 w 126"/>
                  <a:gd name="T87" fmla="*/ 158 h 245"/>
                  <a:gd name="T88" fmla="*/ 124 w 126"/>
                  <a:gd name="T89" fmla="*/ 142 h 245"/>
                  <a:gd name="T90" fmla="*/ 122 w 126"/>
                  <a:gd name="T91" fmla="*/ 116 h 245"/>
                  <a:gd name="T92" fmla="*/ 116 w 126"/>
                  <a:gd name="T93" fmla="*/ 107 h 245"/>
                  <a:gd name="T94" fmla="*/ 106 w 126"/>
                  <a:gd name="T95" fmla="*/ 90 h 245"/>
                  <a:gd name="T96" fmla="*/ 99 w 126"/>
                  <a:gd name="T97" fmla="*/ 76 h 245"/>
                  <a:gd name="T98" fmla="*/ 103 w 126"/>
                  <a:gd name="T99" fmla="*/ 82 h 245"/>
                  <a:gd name="T100" fmla="*/ 111 w 126"/>
                  <a:gd name="T101" fmla="*/ 95 h 245"/>
                  <a:gd name="T102" fmla="*/ 116 w 126"/>
                  <a:gd name="T103" fmla="*/ 105 h 245"/>
                  <a:gd name="T104" fmla="*/ 118 w 126"/>
                  <a:gd name="T105" fmla="*/ 84 h 245"/>
                  <a:gd name="T106" fmla="*/ 115 w 126"/>
                  <a:gd name="T107" fmla="*/ 77 h 245"/>
                  <a:gd name="T108" fmla="*/ 110 w 126"/>
                  <a:gd name="T109" fmla="*/ 69 h 245"/>
                  <a:gd name="T110" fmla="*/ 106 w 126"/>
                  <a:gd name="T111" fmla="*/ 62 h 245"/>
                  <a:gd name="T112" fmla="*/ 99 w 126"/>
                  <a:gd name="T113" fmla="*/ 52 h 245"/>
                  <a:gd name="T114" fmla="*/ 80 w 126"/>
                  <a:gd name="T115" fmla="*/ 31 h 245"/>
                  <a:gd name="T116" fmla="*/ 62 w 126"/>
                  <a:gd name="T117" fmla="*/ 1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 h="245">
                    <a:moveTo>
                      <a:pt x="49" y="38"/>
                    </a:moveTo>
                    <a:cubicBezTo>
                      <a:pt x="49" y="38"/>
                      <a:pt x="49" y="38"/>
                      <a:pt x="49" y="38"/>
                    </a:cubicBezTo>
                    <a:cubicBezTo>
                      <a:pt x="49" y="37"/>
                      <a:pt x="49" y="37"/>
                      <a:pt x="49" y="37"/>
                    </a:cubicBezTo>
                    <a:cubicBezTo>
                      <a:pt x="48" y="37"/>
                      <a:pt x="48" y="37"/>
                      <a:pt x="48" y="37"/>
                    </a:cubicBezTo>
                    <a:cubicBezTo>
                      <a:pt x="47" y="37"/>
                      <a:pt x="46" y="36"/>
                      <a:pt x="46" y="35"/>
                    </a:cubicBezTo>
                    <a:cubicBezTo>
                      <a:pt x="46" y="34"/>
                      <a:pt x="46" y="34"/>
                      <a:pt x="46" y="34"/>
                    </a:cubicBezTo>
                    <a:cubicBezTo>
                      <a:pt x="46" y="34"/>
                      <a:pt x="46" y="34"/>
                      <a:pt x="46" y="34"/>
                    </a:cubicBezTo>
                    <a:cubicBezTo>
                      <a:pt x="47" y="34"/>
                      <a:pt x="47" y="35"/>
                      <a:pt x="47" y="35"/>
                    </a:cubicBezTo>
                    <a:cubicBezTo>
                      <a:pt x="47" y="35"/>
                      <a:pt x="47" y="35"/>
                      <a:pt x="47" y="35"/>
                    </a:cubicBezTo>
                    <a:cubicBezTo>
                      <a:pt x="47" y="36"/>
                      <a:pt x="47" y="36"/>
                      <a:pt x="47" y="36"/>
                    </a:cubicBezTo>
                    <a:cubicBezTo>
                      <a:pt x="48" y="36"/>
                      <a:pt x="48" y="36"/>
                      <a:pt x="48" y="36"/>
                    </a:cubicBezTo>
                    <a:cubicBezTo>
                      <a:pt x="48" y="36"/>
                      <a:pt x="48" y="36"/>
                      <a:pt x="49" y="37"/>
                    </a:cubicBezTo>
                    <a:cubicBezTo>
                      <a:pt x="50" y="37"/>
                      <a:pt x="50" y="37"/>
                      <a:pt x="50" y="37"/>
                    </a:cubicBezTo>
                    <a:cubicBezTo>
                      <a:pt x="50" y="37"/>
                      <a:pt x="50" y="37"/>
                      <a:pt x="51" y="38"/>
                    </a:cubicBezTo>
                    <a:cubicBezTo>
                      <a:pt x="51" y="38"/>
                      <a:pt x="52" y="38"/>
                      <a:pt x="52" y="38"/>
                    </a:cubicBezTo>
                    <a:cubicBezTo>
                      <a:pt x="52" y="39"/>
                      <a:pt x="52" y="39"/>
                      <a:pt x="52" y="39"/>
                    </a:cubicBezTo>
                    <a:cubicBezTo>
                      <a:pt x="53" y="39"/>
                      <a:pt x="53" y="39"/>
                      <a:pt x="53" y="39"/>
                    </a:cubicBezTo>
                    <a:cubicBezTo>
                      <a:pt x="53" y="40"/>
                      <a:pt x="53" y="40"/>
                      <a:pt x="53" y="40"/>
                    </a:cubicBezTo>
                    <a:cubicBezTo>
                      <a:pt x="52" y="40"/>
                      <a:pt x="52" y="40"/>
                      <a:pt x="52" y="40"/>
                    </a:cubicBezTo>
                    <a:cubicBezTo>
                      <a:pt x="52" y="40"/>
                      <a:pt x="52" y="40"/>
                      <a:pt x="52" y="40"/>
                    </a:cubicBezTo>
                    <a:cubicBezTo>
                      <a:pt x="52" y="38"/>
                      <a:pt x="52" y="38"/>
                      <a:pt x="52" y="38"/>
                    </a:cubicBezTo>
                    <a:cubicBezTo>
                      <a:pt x="51" y="38"/>
                      <a:pt x="51" y="38"/>
                      <a:pt x="51" y="38"/>
                    </a:cubicBezTo>
                    <a:cubicBezTo>
                      <a:pt x="50" y="38"/>
                      <a:pt x="50" y="38"/>
                      <a:pt x="50" y="38"/>
                    </a:cubicBezTo>
                    <a:cubicBezTo>
                      <a:pt x="50" y="38"/>
                      <a:pt x="50" y="38"/>
                      <a:pt x="50" y="38"/>
                    </a:cubicBezTo>
                    <a:cubicBezTo>
                      <a:pt x="49" y="38"/>
                      <a:pt x="49" y="38"/>
                      <a:pt x="49" y="38"/>
                    </a:cubicBezTo>
                    <a:cubicBezTo>
                      <a:pt x="49" y="38"/>
                      <a:pt x="49" y="38"/>
                      <a:pt x="49" y="38"/>
                    </a:cubicBezTo>
                    <a:moveTo>
                      <a:pt x="34" y="0"/>
                    </a:moveTo>
                    <a:cubicBezTo>
                      <a:pt x="34" y="3"/>
                      <a:pt x="34" y="3"/>
                      <a:pt x="34" y="3"/>
                    </a:cubicBezTo>
                    <a:cubicBezTo>
                      <a:pt x="34" y="4"/>
                      <a:pt x="34" y="4"/>
                      <a:pt x="35" y="4"/>
                    </a:cubicBezTo>
                    <a:cubicBezTo>
                      <a:pt x="35" y="4"/>
                      <a:pt x="35" y="4"/>
                      <a:pt x="35" y="4"/>
                    </a:cubicBezTo>
                    <a:cubicBezTo>
                      <a:pt x="35" y="5"/>
                      <a:pt x="35" y="5"/>
                      <a:pt x="35" y="5"/>
                    </a:cubicBezTo>
                    <a:cubicBezTo>
                      <a:pt x="35" y="5"/>
                      <a:pt x="35" y="5"/>
                      <a:pt x="35" y="5"/>
                    </a:cubicBezTo>
                    <a:cubicBezTo>
                      <a:pt x="35" y="6"/>
                      <a:pt x="35" y="6"/>
                      <a:pt x="35" y="6"/>
                    </a:cubicBezTo>
                    <a:cubicBezTo>
                      <a:pt x="35" y="6"/>
                      <a:pt x="35" y="6"/>
                      <a:pt x="35" y="6"/>
                    </a:cubicBezTo>
                    <a:cubicBezTo>
                      <a:pt x="35" y="6"/>
                      <a:pt x="35" y="6"/>
                      <a:pt x="36" y="7"/>
                    </a:cubicBezTo>
                    <a:cubicBezTo>
                      <a:pt x="36" y="7"/>
                      <a:pt x="36" y="7"/>
                      <a:pt x="36" y="7"/>
                    </a:cubicBezTo>
                    <a:cubicBezTo>
                      <a:pt x="37" y="7"/>
                      <a:pt x="37" y="7"/>
                      <a:pt x="37" y="7"/>
                    </a:cubicBezTo>
                    <a:cubicBezTo>
                      <a:pt x="37" y="9"/>
                      <a:pt x="37" y="9"/>
                      <a:pt x="37" y="9"/>
                    </a:cubicBezTo>
                    <a:cubicBezTo>
                      <a:pt x="37" y="9"/>
                      <a:pt x="37" y="9"/>
                      <a:pt x="37" y="9"/>
                    </a:cubicBezTo>
                    <a:cubicBezTo>
                      <a:pt x="37" y="10"/>
                      <a:pt x="37" y="10"/>
                      <a:pt x="37" y="10"/>
                    </a:cubicBezTo>
                    <a:cubicBezTo>
                      <a:pt x="37" y="10"/>
                      <a:pt x="37" y="10"/>
                      <a:pt x="37" y="10"/>
                    </a:cubicBezTo>
                    <a:cubicBezTo>
                      <a:pt x="35" y="9"/>
                      <a:pt x="35" y="9"/>
                      <a:pt x="35" y="9"/>
                    </a:cubicBezTo>
                    <a:cubicBezTo>
                      <a:pt x="35" y="12"/>
                      <a:pt x="35" y="12"/>
                      <a:pt x="35" y="12"/>
                    </a:cubicBezTo>
                    <a:cubicBezTo>
                      <a:pt x="35" y="12"/>
                      <a:pt x="35" y="12"/>
                      <a:pt x="35" y="12"/>
                    </a:cubicBezTo>
                    <a:cubicBezTo>
                      <a:pt x="35" y="13"/>
                      <a:pt x="35" y="14"/>
                      <a:pt x="36" y="14"/>
                    </a:cubicBezTo>
                    <a:cubicBezTo>
                      <a:pt x="37" y="15"/>
                      <a:pt x="37" y="15"/>
                      <a:pt x="38" y="15"/>
                    </a:cubicBezTo>
                    <a:cubicBezTo>
                      <a:pt x="38" y="16"/>
                      <a:pt x="38" y="16"/>
                      <a:pt x="38" y="16"/>
                    </a:cubicBezTo>
                    <a:cubicBezTo>
                      <a:pt x="38" y="16"/>
                      <a:pt x="38" y="17"/>
                      <a:pt x="39" y="17"/>
                    </a:cubicBezTo>
                    <a:cubicBezTo>
                      <a:pt x="40" y="18"/>
                      <a:pt x="40" y="18"/>
                      <a:pt x="40" y="18"/>
                    </a:cubicBezTo>
                    <a:cubicBezTo>
                      <a:pt x="40" y="18"/>
                      <a:pt x="40" y="18"/>
                      <a:pt x="40" y="18"/>
                    </a:cubicBezTo>
                    <a:cubicBezTo>
                      <a:pt x="39" y="18"/>
                      <a:pt x="39" y="18"/>
                      <a:pt x="39" y="18"/>
                    </a:cubicBezTo>
                    <a:cubicBezTo>
                      <a:pt x="39" y="19"/>
                      <a:pt x="39" y="19"/>
                      <a:pt x="39" y="19"/>
                    </a:cubicBezTo>
                    <a:cubicBezTo>
                      <a:pt x="38" y="18"/>
                      <a:pt x="38" y="18"/>
                      <a:pt x="38" y="18"/>
                    </a:cubicBezTo>
                    <a:cubicBezTo>
                      <a:pt x="35" y="18"/>
                      <a:pt x="35" y="18"/>
                      <a:pt x="35" y="18"/>
                    </a:cubicBezTo>
                    <a:cubicBezTo>
                      <a:pt x="34" y="18"/>
                      <a:pt x="34" y="18"/>
                      <a:pt x="34" y="18"/>
                    </a:cubicBezTo>
                    <a:cubicBezTo>
                      <a:pt x="34" y="18"/>
                      <a:pt x="34" y="18"/>
                      <a:pt x="34" y="18"/>
                    </a:cubicBezTo>
                    <a:cubicBezTo>
                      <a:pt x="33" y="18"/>
                      <a:pt x="33" y="19"/>
                      <a:pt x="32" y="19"/>
                    </a:cubicBezTo>
                    <a:cubicBezTo>
                      <a:pt x="32" y="20"/>
                      <a:pt x="32" y="20"/>
                      <a:pt x="32" y="20"/>
                    </a:cubicBezTo>
                    <a:cubicBezTo>
                      <a:pt x="32" y="20"/>
                      <a:pt x="32" y="20"/>
                      <a:pt x="32" y="20"/>
                    </a:cubicBezTo>
                    <a:cubicBezTo>
                      <a:pt x="32" y="20"/>
                      <a:pt x="32" y="20"/>
                      <a:pt x="32" y="20"/>
                    </a:cubicBezTo>
                    <a:cubicBezTo>
                      <a:pt x="31" y="20"/>
                      <a:pt x="31" y="20"/>
                      <a:pt x="31" y="20"/>
                    </a:cubicBezTo>
                    <a:cubicBezTo>
                      <a:pt x="29" y="20"/>
                      <a:pt x="29" y="20"/>
                      <a:pt x="29" y="20"/>
                    </a:cubicBezTo>
                    <a:cubicBezTo>
                      <a:pt x="28" y="20"/>
                      <a:pt x="28" y="20"/>
                      <a:pt x="28" y="21"/>
                    </a:cubicBezTo>
                    <a:cubicBezTo>
                      <a:pt x="28" y="21"/>
                      <a:pt x="28" y="21"/>
                      <a:pt x="28" y="21"/>
                    </a:cubicBezTo>
                    <a:cubicBezTo>
                      <a:pt x="27" y="21"/>
                      <a:pt x="27" y="21"/>
                      <a:pt x="27" y="21"/>
                    </a:cubicBezTo>
                    <a:cubicBezTo>
                      <a:pt x="27" y="21"/>
                      <a:pt x="27" y="21"/>
                      <a:pt x="27" y="21"/>
                    </a:cubicBezTo>
                    <a:cubicBezTo>
                      <a:pt x="26" y="21"/>
                      <a:pt x="25" y="21"/>
                      <a:pt x="24" y="22"/>
                    </a:cubicBezTo>
                    <a:cubicBezTo>
                      <a:pt x="24" y="23"/>
                      <a:pt x="23" y="23"/>
                      <a:pt x="23" y="24"/>
                    </a:cubicBezTo>
                    <a:cubicBezTo>
                      <a:pt x="22" y="25"/>
                      <a:pt x="22" y="25"/>
                      <a:pt x="22" y="25"/>
                    </a:cubicBezTo>
                    <a:cubicBezTo>
                      <a:pt x="22" y="25"/>
                      <a:pt x="22" y="26"/>
                      <a:pt x="22" y="26"/>
                    </a:cubicBezTo>
                    <a:cubicBezTo>
                      <a:pt x="21" y="26"/>
                      <a:pt x="21" y="27"/>
                      <a:pt x="20" y="27"/>
                    </a:cubicBezTo>
                    <a:cubicBezTo>
                      <a:pt x="19" y="27"/>
                      <a:pt x="19" y="27"/>
                      <a:pt x="19" y="27"/>
                    </a:cubicBezTo>
                    <a:cubicBezTo>
                      <a:pt x="20" y="28"/>
                      <a:pt x="20" y="28"/>
                      <a:pt x="20" y="28"/>
                    </a:cubicBezTo>
                    <a:cubicBezTo>
                      <a:pt x="21" y="31"/>
                      <a:pt x="23" y="33"/>
                      <a:pt x="25" y="34"/>
                    </a:cubicBezTo>
                    <a:cubicBezTo>
                      <a:pt x="25" y="35"/>
                      <a:pt x="26" y="36"/>
                      <a:pt x="27" y="36"/>
                    </a:cubicBezTo>
                    <a:cubicBezTo>
                      <a:pt x="29" y="39"/>
                      <a:pt x="31" y="42"/>
                      <a:pt x="31" y="45"/>
                    </a:cubicBezTo>
                    <a:cubicBezTo>
                      <a:pt x="31" y="46"/>
                      <a:pt x="31" y="46"/>
                      <a:pt x="31" y="46"/>
                    </a:cubicBezTo>
                    <a:cubicBezTo>
                      <a:pt x="32" y="46"/>
                      <a:pt x="32" y="46"/>
                      <a:pt x="32" y="46"/>
                    </a:cubicBezTo>
                    <a:cubicBezTo>
                      <a:pt x="34" y="46"/>
                      <a:pt x="34" y="44"/>
                      <a:pt x="34" y="43"/>
                    </a:cubicBezTo>
                    <a:cubicBezTo>
                      <a:pt x="34" y="42"/>
                      <a:pt x="34" y="42"/>
                      <a:pt x="34" y="42"/>
                    </a:cubicBezTo>
                    <a:cubicBezTo>
                      <a:pt x="35" y="42"/>
                      <a:pt x="35" y="42"/>
                      <a:pt x="35" y="42"/>
                    </a:cubicBezTo>
                    <a:cubicBezTo>
                      <a:pt x="35" y="42"/>
                      <a:pt x="35" y="42"/>
                      <a:pt x="35" y="42"/>
                    </a:cubicBezTo>
                    <a:cubicBezTo>
                      <a:pt x="38" y="42"/>
                      <a:pt x="38" y="42"/>
                      <a:pt x="38" y="42"/>
                    </a:cubicBezTo>
                    <a:cubicBezTo>
                      <a:pt x="39" y="42"/>
                      <a:pt x="39" y="42"/>
                      <a:pt x="39" y="42"/>
                    </a:cubicBezTo>
                    <a:cubicBezTo>
                      <a:pt x="39" y="42"/>
                      <a:pt x="39" y="42"/>
                      <a:pt x="39" y="42"/>
                    </a:cubicBezTo>
                    <a:cubicBezTo>
                      <a:pt x="39" y="42"/>
                      <a:pt x="40" y="42"/>
                      <a:pt x="40" y="41"/>
                    </a:cubicBezTo>
                    <a:cubicBezTo>
                      <a:pt x="40" y="41"/>
                      <a:pt x="41" y="40"/>
                      <a:pt x="41" y="40"/>
                    </a:cubicBezTo>
                    <a:cubicBezTo>
                      <a:pt x="41" y="40"/>
                      <a:pt x="41" y="40"/>
                      <a:pt x="41" y="40"/>
                    </a:cubicBezTo>
                    <a:cubicBezTo>
                      <a:pt x="42" y="40"/>
                      <a:pt x="42" y="40"/>
                      <a:pt x="42" y="41"/>
                    </a:cubicBezTo>
                    <a:cubicBezTo>
                      <a:pt x="43" y="41"/>
                      <a:pt x="43" y="41"/>
                      <a:pt x="43" y="41"/>
                    </a:cubicBezTo>
                    <a:cubicBezTo>
                      <a:pt x="43" y="41"/>
                      <a:pt x="43" y="42"/>
                      <a:pt x="44" y="42"/>
                    </a:cubicBezTo>
                    <a:cubicBezTo>
                      <a:pt x="44" y="42"/>
                      <a:pt x="44" y="42"/>
                      <a:pt x="44" y="42"/>
                    </a:cubicBezTo>
                    <a:cubicBezTo>
                      <a:pt x="44" y="42"/>
                      <a:pt x="44" y="42"/>
                      <a:pt x="44" y="42"/>
                    </a:cubicBezTo>
                    <a:cubicBezTo>
                      <a:pt x="45" y="42"/>
                      <a:pt x="45" y="42"/>
                      <a:pt x="46" y="42"/>
                    </a:cubicBezTo>
                    <a:cubicBezTo>
                      <a:pt x="46" y="42"/>
                      <a:pt x="46" y="43"/>
                      <a:pt x="46" y="43"/>
                    </a:cubicBezTo>
                    <a:cubicBezTo>
                      <a:pt x="47" y="44"/>
                      <a:pt x="47" y="44"/>
                      <a:pt x="47" y="44"/>
                    </a:cubicBezTo>
                    <a:cubicBezTo>
                      <a:pt x="47" y="44"/>
                      <a:pt x="47" y="45"/>
                      <a:pt x="48" y="45"/>
                    </a:cubicBezTo>
                    <a:cubicBezTo>
                      <a:pt x="48" y="45"/>
                      <a:pt x="48" y="45"/>
                      <a:pt x="48" y="45"/>
                    </a:cubicBezTo>
                    <a:cubicBezTo>
                      <a:pt x="50" y="45"/>
                      <a:pt x="50" y="45"/>
                      <a:pt x="50" y="45"/>
                    </a:cubicBezTo>
                    <a:cubicBezTo>
                      <a:pt x="50" y="45"/>
                      <a:pt x="50" y="45"/>
                      <a:pt x="50" y="45"/>
                    </a:cubicBezTo>
                    <a:cubicBezTo>
                      <a:pt x="49" y="46"/>
                      <a:pt x="49" y="46"/>
                      <a:pt x="49" y="46"/>
                    </a:cubicBezTo>
                    <a:cubicBezTo>
                      <a:pt x="51" y="46"/>
                      <a:pt x="51" y="46"/>
                      <a:pt x="51" y="46"/>
                    </a:cubicBezTo>
                    <a:cubicBezTo>
                      <a:pt x="52" y="46"/>
                      <a:pt x="52" y="46"/>
                      <a:pt x="53" y="47"/>
                    </a:cubicBezTo>
                    <a:cubicBezTo>
                      <a:pt x="54" y="47"/>
                      <a:pt x="54" y="48"/>
                      <a:pt x="54" y="48"/>
                    </a:cubicBezTo>
                    <a:cubicBezTo>
                      <a:pt x="54" y="53"/>
                      <a:pt x="54" y="53"/>
                      <a:pt x="54" y="53"/>
                    </a:cubicBezTo>
                    <a:cubicBezTo>
                      <a:pt x="55" y="53"/>
                      <a:pt x="55" y="53"/>
                      <a:pt x="55" y="53"/>
                    </a:cubicBezTo>
                    <a:cubicBezTo>
                      <a:pt x="55" y="53"/>
                      <a:pt x="55" y="53"/>
                      <a:pt x="55" y="53"/>
                    </a:cubicBezTo>
                    <a:cubicBezTo>
                      <a:pt x="55" y="53"/>
                      <a:pt x="55" y="53"/>
                      <a:pt x="55" y="53"/>
                    </a:cubicBezTo>
                    <a:cubicBezTo>
                      <a:pt x="55" y="53"/>
                      <a:pt x="55" y="53"/>
                      <a:pt x="55" y="53"/>
                    </a:cubicBezTo>
                    <a:cubicBezTo>
                      <a:pt x="55" y="55"/>
                      <a:pt x="55" y="55"/>
                      <a:pt x="55" y="55"/>
                    </a:cubicBezTo>
                    <a:cubicBezTo>
                      <a:pt x="59" y="55"/>
                      <a:pt x="59" y="55"/>
                      <a:pt x="59" y="55"/>
                    </a:cubicBezTo>
                    <a:cubicBezTo>
                      <a:pt x="59" y="54"/>
                      <a:pt x="59" y="54"/>
                      <a:pt x="59" y="54"/>
                    </a:cubicBezTo>
                    <a:cubicBezTo>
                      <a:pt x="59" y="53"/>
                      <a:pt x="59" y="53"/>
                      <a:pt x="59" y="53"/>
                    </a:cubicBezTo>
                    <a:cubicBezTo>
                      <a:pt x="59" y="53"/>
                      <a:pt x="59" y="53"/>
                      <a:pt x="59" y="53"/>
                    </a:cubicBezTo>
                    <a:cubicBezTo>
                      <a:pt x="60" y="52"/>
                      <a:pt x="60" y="52"/>
                      <a:pt x="60" y="51"/>
                    </a:cubicBezTo>
                    <a:cubicBezTo>
                      <a:pt x="60" y="51"/>
                      <a:pt x="60" y="51"/>
                      <a:pt x="60" y="51"/>
                    </a:cubicBezTo>
                    <a:cubicBezTo>
                      <a:pt x="60" y="45"/>
                      <a:pt x="60" y="45"/>
                      <a:pt x="60" y="45"/>
                    </a:cubicBezTo>
                    <a:cubicBezTo>
                      <a:pt x="60" y="44"/>
                      <a:pt x="59" y="44"/>
                      <a:pt x="59" y="44"/>
                    </a:cubicBezTo>
                    <a:cubicBezTo>
                      <a:pt x="59" y="44"/>
                      <a:pt x="59" y="44"/>
                      <a:pt x="59" y="44"/>
                    </a:cubicBezTo>
                    <a:cubicBezTo>
                      <a:pt x="58" y="43"/>
                      <a:pt x="57" y="43"/>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2"/>
                      <a:pt x="58" y="42"/>
                      <a:pt x="58" y="42"/>
                    </a:cubicBezTo>
                    <a:cubicBezTo>
                      <a:pt x="58" y="43"/>
                      <a:pt x="58" y="43"/>
                      <a:pt x="58" y="43"/>
                    </a:cubicBezTo>
                    <a:cubicBezTo>
                      <a:pt x="59" y="43"/>
                      <a:pt x="59" y="43"/>
                      <a:pt x="59" y="43"/>
                    </a:cubicBezTo>
                    <a:cubicBezTo>
                      <a:pt x="60" y="43"/>
                      <a:pt x="60" y="43"/>
                      <a:pt x="60" y="43"/>
                    </a:cubicBezTo>
                    <a:cubicBezTo>
                      <a:pt x="60" y="43"/>
                      <a:pt x="60" y="43"/>
                      <a:pt x="60" y="43"/>
                    </a:cubicBezTo>
                    <a:cubicBezTo>
                      <a:pt x="61" y="43"/>
                      <a:pt x="61" y="43"/>
                      <a:pt x="61" y="43"/>
                    </a:cubicBezTo>
                    <a:cubicBezTo>
                      <a:pt x="61" y="43"/>
                      <a:pt x="61" y="43"/>
                      <a:pt x="61" y="43"/>
                    </a:cubicBezTo>
                    <a:cubicBezTo>
                      <a:pt x="61" y="43"/>
                      <a:pt x="61" y="43"/>
                      <a:pt x="61" y="43"/>
                    </a:cubicBezTo>
                    <a:cubicBezTo>
                      <a:pt x="61" y="44"/>
                      <a:pt x="61" y="44"/>
                      <a:pt x="61" y="44"/>
                    </a:cubicBezTo>
                    <a:cubicBezTo>
                      <a:pt x="61" y="45"/>
                      <a:pt x="62" y="46"/>
                      <a:pt x="62" y="46"/>
                    </a:cubicBezTo>
                    <a:cubicBezTo>
                      <a:pt x="63" y="47"/>
                      <a:pt x="63" y="47"/>
                      <a:pt x="63" y="47"/>
                    </a:cubicBezTo>
                    <a:cubicBezTo>
                      <a:pt x="63" y="47"/>
                      <a:pt x="63" y="47"/>
                      <a:pt x="63" y="47"/>
                    </a:cubicBezTo>
                    <a:cubicBezTo>
                      <a:pt x="63" y="47"/>
                      <a:pt x="63" y="47"/>
                      <a:pt x="63" y="47"/>
                    </a:cubicBezTo>
                    <a:cubicBezTo>
                      <a:pt x="64" y="48"/>
                      <a:pt x="64" y="48"/>
                      <a:pt x="64" y="48"/>
                    </a:cubicBezTo>
                    <a:cubicBezTo>
                      <a:pt x="65" y="48"/>
                      <a:pt x="65" y="48"/>
                      <a:pt x="65" y="49"/>
                    </a:cubicBezTo>
                    <a:cubicBezTo>
                      <a:pt x="65" y="49"/>
                      <a:pt x="65" y="49"/>
                      <a:pt x="65" y="49"/>
                    </a:cubicBezTo>
                    <a:cubicBezTo>
                      <a:pt x="65" y="49"/>
                      <a:pt x="65" y="49"/>
                      <a:pt x="65" y="49"/>
                    </a:cubicBezTo>
                    <a:cubicBezTo>
                      <a:pt x="66" y="50"/>
                      <a:pt x="66" y="50"/>
                      <a:pt x="67" y="50"/>
                    </a:cubicBezTo>
                    <a:cubicBezTo>
                      <a:pt x="67" y="50"/>
                      <a:pt x="67" y="50"/>
                      <a:pt x="67" y="50"/>
                    </a:cubicBezTo>
                    <a:cubicBezTo>
                      <a:pt x="67" y="50"/>
                      <a:pt x="68" y="50"/>
                      <a:pt x="69" y="49"/>
                    </a:cubicBezTo>
                    <a:cubicBezTo>
                      <a:pt x="69" y="49"/>
                      <a:pt x="69" y="49"/>
                      <a:pt x="69" y="48"/>
                    </a:cubicBezTo>
                    <a:cubicBezTo>
                      <a:pt x="69" y="48"/>
                      <a:pt x="69" y="48"/>
                      <a:pt x="69" y="48"/>
                    </a:cubicBezTo>
                    <a:cubicBezTo>
                      <a:pt x="70" y="47"/>
                      <a:pt x="70" y="46"/>
                      <a:pt x="70" y="44"/>
                    </a:cubicBezTo>
                    <a:cubicBezTo>
                      <a:pt x="70" y="42"/>
                      <a:pt x="69" y="40"/>
                      <a:pt x="67" y="38"/>
                    </a:cubicBezTo>
                    <a:cubicBezTo>
                      <a:pt x="67" y="38"/>
                      <a:pt x="67" y="38"/>
                      <a:pt x="67" y="38"/>
                    </a:cubicBezTo>
                    <a:cubicBezTo>
                      <a:pt x="67" y="37"/>
                      <a:pt x="66" y="37"/>
                      <a:pt x="66" y="36"/>
                    </a:cubicBezTo>
                    <a:cubicBezTo>
                      <a:pt x="66" y="36"/>
                      <a:pt x="66" y="36"/>
                      <a:pt x="66" y="36"/>
                    </a:cubicBezTo>
                    <a:cubicBezTo>
                      <a:pt x="66" y="36"/>
                      <a:pt x="66" y="35"/>
                      <a:pt x="66" y="35"/>
                    </a:cubicBezTo>
                    <a:cubicBezTo>
                      <a:pt x="67" y="34"/>
                      <a:pt x="67" y="34"/>
                      <a:pt x="67" y="34"/>
                    </a:cubicBezTo>
                    <a:cubicBezTo>
                      <a:pt x="67" y="34"/>
                      <a:pt x="67" y="34"/>
                      <a:pt x="67" y="34"/>
                    </a:cubicBezTo>
                    <a:cubicBezTo>
                      <a:pt x="68" y="34"/>
                      <a:pt x="69" y="35"/>
                      <a:pt x="70" y="35"/>
                    </a:cubicBezTo>
                    <a:cubicBezTo>
                      <a:pt x="71" y="36"/>
                      <a:pt x="71" y="36"/>
                      <a:pt x="72" y="36"/>
                    </a:cubicBezTo>
                    <a:cubicBezTo>
                      <a:pt x="73" y="37"/>
                      <a:pt x="73" y="37"/>
                      <a:pt x="73" y="37"/>
                    </a:cubicBezTo>
                    <a:cubicBezTo>
                      <a:pt x="73" y="37"/>
                      <a:pt x="74" y="37"/>
                      <a:pt x="74" y="37"/>
                    </a:cubicBezTo>
                    <a:cubicBezTo>
                      <a:pt x="74" y="37"/>
                      <a:pt x="74" y="37"/>
                      <a:pt x="74" y="37"/>
                    </a:cubicBezTo>
                    <a:cubicBezTo>
                      <a:pt x="74" y="38"/>
                      <a:pt x="74" y="39"/>
                      <a:pt x="75" y="39"/>
                    </a:cubicBezTo>
                    <a:cubicBezTo>
                      <a:pt x="76" y="39"/>
                      <a:pt x="76" y="39"/>
                      <a:pt x="76" y="39"/>
                    </a:cubicBezTo>
                    <a:cubicBezTo>
                      <a:pt x="76" y="40"/>
                      <a:pt x="77" y="40"/>
                      <a:pt x="78" y="41"/>
                    </a:cubicBezTo>
                    <a:cubicBezTo>
                      <a:pt x="78" y="42"/>
                      <a:pt x="78" y="42"/>
                      <a:pt x="78" y="42"/>
                    </a:cubicBezTo>
                    <a:cubicBezTo>
                      <a:pt x="78" y="42"/>
                      <a:pt x="78" y="42"/>
                      <a:pt x="79" y="43"/>
                    </a:cubicBezTo>
                    <a:cubicBezTo>
                      <a:pt x="76" y="43"/>
                      <a:pt x="76" y="43"/>
                      <a:pt x="76" y="43"/>
                    </a:cubicBezTo>
                    <a:cubicBezTo>
                      <a:pt x="75" y="43"/>
                      <a:pt x="74" y="43"/>
                      <a:pt x="74" y="44"/>
                    </a:cubicBezTo>
                    <a:cubicBezTo>
                      <a:pt x="74" y="44"/>
                      <a:pt x="74" y="44"/>
                      <a:pt x="74" y="44"/>
                    </a:cubicBezTo>
                    <a:cubicBezTo>
                      <a:pt x="74" y="44"/>
                      <a:pt x="74" y="44"/>
                      <a:pt x="74" y="44"/>
                    </a:cubicBezTo>
                    <a:cubicBezTo>
                      <a:pt x="74" y="44"/>
                      <a:pt x="74" y="44"/>
                      <a:pt x="74" y="44"/>
                    </a:cubicBezTo>
                    <a:cubicBezTo>
                      <a:pt x="74" y="44"/>
                      <a:pt x="74" y="44"/>
                      <a:pt x="74" y="44"/>
                    </a:cubicBezTo>
                    <a:cubicBezTo>
                      <a:pt x="73" y="44"/>
                      <a:pt x="73" y="44"/>
                      <a:pt x="73" y="44"/>
                    </a:cubicBezTo>
                    <a:cubicBezTo>
                      <a:pt x="73" y="45"/>
                      <a:pt x="73" y="45"/>
                      <a:pt x="73" y="45"/>
                    </a:cubicBezTo>
                    <a:cubicBezTo>
                      <a:pt x="73" y="46"/>
                      <a:pt x="73" y="48"/>
                      <a:pt x="74" y="49"/>
                    </a:cubicBezTo>
                    <a:cubicBezTo>
                      <a:pt x="74" y="49"/>
                      <a:pt x="74" y="49"/>
                      <a:pt x="74" y="49"/>
                    </a:cubicBezTo>
                    <a:cubicBezTo>
                      <a:pt x="74" y="50"/>
                      <a:pt x="74" y="50"/>
                      <a:pt x="75" y="50"/>
                    </a:cubicBezTo>
                    <a:cubicBezTo>
                      <a:pt x="76" y="50"/>
                      <a:pt x="76" y="50"/>
                      <a:pt x="76" y="50"/>
                    </a:cubicBezTo>
                    <a:cubicBezTo>
                      <a:pt x="76" y="51"/>
                      <a:pt x="76" y="51"/>
                      <a:pt x="76" y="51"/>
                    </a:cubicBezTo>
                    <a:cubicBezTo>
                      <a:pt x="76" y="51"/>
                      <a:pt x="76" y="53"/>
                      <a:pt x="77" y="53"/>
                    </a:cubicBezTo>
                    <a:cubicBezTo>
                      <a:pt x="78" y="53"/>
                      <a:pt x="78" y="53"/>
                      <a:pt x="78" y="53"/>
                    </a:cubicBezTo>
                    <a:cubicBezTo>
                      <a:pt x="78" y="53"/>
                      <a:pt x="78" y="53"/>
                      <a:pt x="78" y="53"/>
                    </a:cubicBezTo>
                    <a:cubicBezTo>
                      <a:pt x="78" y="53"/>
                      <a:pt x="78" y="53"/>
                      <a:pt x="78" y="53"/>
                    </a:cubicBezTo>
                    <a:cubicBezTo>
                      <a:pt x="78" y="55"/>
                      <a:pt x="78" y="55"/>
                      <a:pt x="78" y="55"/>
                    </a:cubicBezTo>
                    <a:cubicBezTo>
                      <a:pt x="79" y="55"/>
                      <a:pt x="79" y="55"/>
                      <a:pt x="79" y="55"/>
                    </a:cubicBezTo>
                    <a:cubicBezTo>
                      <a:pt x="80" y="55"/>
                      <a:pt x="80" y="55"/>
                      <a:pt x="81" y="55"/>
                    </a:cubicBezTo>
                    <a:cubicBezTo>
                      <a:pt x="81" y="56"/>
                      <a:pt x="82" y="56"/>
                      <a:pt x="83" y="56"/>
                    </a:cubicBezTo>
                    <a:cubicBezTo>
                      <a:pt x="84" y="56"/>
                      <a:pt x="84" y="56"/>
                      <a:pt x="84" y="56"/>
                    </a:cubicBezTo>
                    <a:cubicBezTo>
                      <a:pt x="85" y="56"/>
                      <a:pt x="85" y="56"/>
                      <a:pt x="85" y="56"/>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6" y="55"/>
                      <a:pt x="86" y="55"/>
                    </a:cubicBezTo>
                    <a:cubicBezTo>
                      <a:pt x="86" y="55"/>
                      <a:pt x="86" y="55"/>
                      <a:pt x="86" y="55"/>
                    </a:cubicBezTo>
                    <a:cubicBezTo>
                      <a:pt x="85" y="56"/>
                      <a:pt x="85" y="56"/>
                      <a:pt x="85" y="56"/>
                    </a:cubicBezTo>
                    <a:cubicBezTo>
                      <a:pt x="86" y="56"/>
                      <a:pt x="86" y="56"/>
                      <a:pt x="86" y="56"/>
                    </a:cubicBezTo>
                    <a:cubicBezTo>
                      <a:pt x="87" y="56"/>
                      <a:pt x="87" y="56"/>
                      <a:pt x="87" y="56"/>
                    </a:cubicBezTo>
                    <a:cubicBezTo>
                      <a:pt x="87" y="56"/>
                      <a:pt x="87" y="56"/>
                      <a:pt x="87" y="56"/>
                    </a:cubicBezTo>
                    <a:cubicBezTo>
                      <a:pt x="87" y="57"/>
                      <a:pt x="87" y="57"/>
                      <a:pt x="87" y="57"/>
                    </a:cubicBezTo>
                    <a:cubicBezTo>
                      <a:pt x="87" y="59"/>
                      <a:pt x="87" y="59"/>
                      <a:pt x="87" y="59"/>
                    </a:cubicBezTo>
                    <a:cubicBezTo>
                      <a:pt x="87" y="59"/>
                      <a:pt x="87" y="59"/>
                      <a:pt x="87" y="59"/>
                    </a:cubicBezTo>
                    <a:cubicBezTo>
                      <a:pt x="87" y="59"/>
                      <a:pt x="87" y="60"/>
                      <a:pt x="88" y="60"/>
                    </a:cubicBezTo>
                    <a:cubicBezTo>
                      <a:pt x="88" y="60"/>
                      <a:pt x="88" y="60"/>
                      <a:pt x="88" y="60"/>
                    </a:cubicBezTo>
                    <a:cubicBezTo>
                      <a:pt x="88" y="60"/>
                      <a:pt x="88" y="60"/>
                      <a:pt x="88" y="60"/>
                    </a:cubicBezTo>
                    <a:cubicBezTo>
                      <a:pt x="88" y="62"/>
                      <a:pt x="88" y="62"/>
                      <a:pt x="88" y="62"/>
                    </a:cubicBezTo>
                    <a:cubicBezTo>
                      <a:pt x="88" y="62"/>
                      <a:pt x="88" y="62"/>
                      <a:pt x="88" y="62"/>
                    </a:cubicBezTo>
                    <a:cubicBezTo>
                      <a:pt x="88" y="63"/>
                      <a:pt x="88" y="63"/>
                      <a:pt x="88" y="63"/>
                    </a:cubicBezTo>
                    <a:cubicBezTo>
                      <a:pt x="89" y="63"/>
                      <a:pt x="89" y="63"/>
                      <a:pt x="89" y="63"/>
                    </a:cubicBezTo>
                    <a:cubicBezTo>
                      <a:pt x="90" y="63"/>
                      <a:pt x="90" y="63"/>
                      <a:pt x="90" y="63"/>
                    </a:cubicBezTo>
                    <a:cubicBezTo>
                      <a:pt x="90" y="65"/>
                      <a:pt x="90" y="65"/>
                      <a:pt x="90" y="65"/>
                    </a:cubicBezTo>
                    <a:cubicBezTo>
                      <a:pt x="90" y="65"/>
                      <a:pt x="90" y="65"/>
                      <a:pt x="90" y="65"/>
                    </a:cubicBezTo>
                    <a:cubicBezTo>
                      <a:pt x="90" y="66"/>
                      <a:pt x="89" y="66"/>
                      <a:pt x="89" y="66"/>
                    </a:cubicBezTo>
                    <a:cubicBezTo>
                      <a:pt x="88" y="66"/>
                      <a:pt x="88" y="66"/>
                      <a:pt x="88" y="66"/>
                    </a:cubicBezTo>
                    <a:cubicBezTo>
                      <a:pt x="87" y="65"/>
                      <a:pt x="87" y="65"/>
                      <a:pt x="87" y="65"/>
                    </a:cubicBezTo>
                    <a:cubicBezTo>
                      <a:pt x="87" y="67"/>
                      <a:pt x="87" y="67"/>
                      <a:pt x="87" y="67"/>
                    </a:cubicBezTo>
                    <a:cubicBezTo>
                      <a:pt x="87" y="67"/>
                      <a:pt x="86" y="67"/>
                      <a:pt x="86" y="67"/>
                    </a:cubicBezTo>
                    <a:cubicBezTo>
                      <a:pt x="85" y="67"/>
                      <a:pt x="85" y="67"/>
                      <a:pt x="85" y="67"/>
                    </a:cubicBezTo>
                    <a:cubicBezTo>
                      <a:pt x="85" y="66"/>
                      <a:pt x="85" y="66"/>
                      <a:pt x="85" y="66"/>
                    </a:cubicBezTo>
                    <a:cubicBezTo>
                      <a:pt x="84" y="66"/>
                      <a:pt x="83" y="66"/>
                      <a:pt x="83" y="66"/>
                    </a:cubicBezTo>
                    <a:cubicBezTo>
                      <a:pt x="82" y="66"/>
                      <a:pt x="82" y="66"/>
                      <a:pt x="82" y="66"/>
                    </a:cubicBezTo>
                    <a:cubicBezTo>
                      <a:pt x="81" y="66"/>
                      <a:pt x="81" y="66"/>
                      <a:pt x="81" y="66"/>
                    </a:cubicBezTo>
                    <a:cubicBezTo>
                      <a:pt x="80" y="66"/>
                      <a:pt x="80" y="66"/>
                      <a:pt x="80" y="66"/>
                    </a:cubicBezTo>
                    <a:cubicBezTo>
                      <a:pt x="80" y="65"/>
                      <a:pt x="80" y="65"/>
                      <a:pt x="80" y="65"/>
                    </a:cubicBezTo>
                    <a:cubicBezTo>
                      <a:pt x="80" y="64"/>
                      <a:pt x="80" y="64"/>
                      <a:pt x="80" y="64"/>
                    </a:cubicBezTo>
                    <a:cubicBezTo>
                      <a:pt x="79" y="64"/>
                      <a:pt x="79" y="64"/>
                      <a:pt x="79" y="64"/>
                    </a:cubicBezTo>
                    <a:cubicBezTo>
                      <a:pt x="79" y="64"/>
                      <a:pt x="79" y="64"/>
                      <a:pt x="78" y="64"/>
                    </a:cubicBezTo>
                    <a:cubicBezTo>
                      <a:pt x="78" y="63"/>
                      <a:pt x="77" y="63"/>
                      <a:pt x="77" y="63"/>
                    </a:cubicBezTo>
                    <a:cubicBezTo>
                      <a:pt x="76" y="63"/>
                      <a:pt x="76" y="63"/>
                      <a:pt x="76" y="63"/>
                    </a:cubicBezTo>
                    <a:cubicBezTo>
                      <a:pt x="76" y="64"/>
                      <a:pt x="76" y="64"/>
                      <a:pt x="76" y="64"/>
                    </a:cubicBezTo>
                    <a:cubicBezTo>
                      <a:pt x="76" y="65"/>
                      <a:pt x="76" y="66"/>
                      <a:pt x="75" y="67"/>
                    </a:cubicBezTo>
                    <a:cubicBezTo>
                      <a:pt x="75" y="67"/>
                      <a:pt x="75" y="67"/>
                      <a:pt x="74" y="67"/>
                    </a:cubicBezTo>
                    <a:cubicBezTo>
                      <a:pt x="74" y="67"/>
                      <a:pt x="74" y="67"/>
                      <a:pt x="74" y="67"/>
                    </a:cubicBezTo>
                    <a:cubicBezTo>
                      <a:pt x="73" y="67"/>
                      <a:pt x="73" y="67"/>
                      <a:pt x="73" y="67"/>
                    </a:cubicBezTo>
                    <a:cubicBezTo>
                      <a:pt x="73" y="67"/>
                      <a:pt x="73" y="67"/>
                      <a:pt x="73" y="67"/>
                    </a:cubicBezTo>
                    <a:cubicBezTo>
                      <a:pt x="72" y="67"/>
                      <a:pt x="72" y="67"/>
                      <a:pt x="72" y="67"/>
                    </a:cubicBezTo>
                    <a:cubicBezTo>
                      <a:pt x="72" y="66"/>
                      <a:pt x="72" y="66"/>
                      <a:pt x="72" y="66"/>
                    </a:cubicBezTo>
                    <a:cubicBezTo>
                      <a:pt x="71" y="66"/>
                      <a:pt x="71" y="66"/>
                      <a:pt x="71" y="66"/>
                    </a:cubicBezTo>
                    <a:cubicBezTo>
                      <a:pt x="70" y="66"/>
                      <a:pt x="70" y="66"/>
                      <a:pt x="70" y="66"/>
                    </a:cubicBezTo>
                    <a:cubicBezTo>
                      <a:pt x="70" y="66"/>
                      <a:pt x="70" y="66"/>
                      <a:pt x="70" y="66"/>
                    </a:cubicBezTo>
                    <a:cubicBezTo>
                      <a:pt x="69" y="66"/>
                      <a:pt x="69" y="66"/>
                      <a:pt x="69" y="66"/>
                    </a:cubicBezTo>
                    <a:cubicBezTo>
                      <a:pt x="69" y="66"/>
                      <a:pt x="69" y="66"/>
                      <a:pt x="69" y="66"/>
                    </a:cubicBezTo>
                    <a:cubicBezTo>
                      <a:pt x="69" y="65"/>
                      <a:pt x="69" y="65"/>
                      <a:pt x="69" y="65"/>
                    </a:cubicBezTo>
                    <a:cubicBezTo>
                      <a:pt x="69" y="64"/>
                      <a:pt x="69" y="64"/>
                      <a:pt x="69" y="64"/>
                    </a:cubicBezTo>
                    <a:cubicBezTo>
                      <a:pt x="68" y="64"/>
                      <a:pt x="68" y="64"/>
                      <a:pt x="68" y="64"/>
                    </a:cubicBezTo>
                    <a:cubicBezTo>
                      <a:pt x="68" y="64"/>
                      <a:pt x="67" y="64"/>
                      <a:pt x="67" y="64"/>
                    </a:cubicBezTo>
                    <a:cubicBezTo>
                      <a:pt x="67" y="64"/>
                      <a:pt x="67" y="64"/>
                      <a:pt x="67" y="64"/>
                    </a:cubicBezTo>
                    <a:cubicBezTo>
                      <a:pt x="67" y="64"/>
                      <a:pt x="67" y="64"/>
                      <a:pt x="67" y="64"/>
                    </a:cubicBezTo>
                    <a:cubicBezTo>
                      <a:pt x="68" y="63"/>
                      <a:pt x="68" y="63"/>
                      <a:pt x="68" y="63"/>
                    </a:cubicBezTo>
                    <a:cubicBezTo>
                      <a:pt x="66" y="63"/>
                      <a:pt x="66" y="63"/>
                      <a:pt x="66" y="63"/>
                    </a:cubicBezTo>
                    <a:cubicBezTo>
                      <a:pt x="66" y="63"/>
                      <a:pt x="66" y="63"/>
                      <a:pt x="66" y="63"/>
                    </a:cubicBezTo>
                    <a:cubicBezTo>
                      <a:pt x="65" y="63"/>
                      <a:pt x="65" y="63"/>
                      <a:pt x="64" y="63"/>
                    </a:cubicBezTo>
                    <a:cubicBezTo>
                      <a:pt x="63" y="63"/>
                      <a:pt x="63" y="63"/>
                      <a:pt x="63" y="63"/>
                    </a:cubicBezTo>
                    <a:cubicBezTo>
                      <a:pt x="63" y="63"/>
                      <a:pt x="63" y="63"/>
                      <a:pt x="63" y="63"/>
                    </a:cubicBezTo>
                    <a:cubicBezTo>
                      <a:pt x="63" y="62"/>
                      <a:pt x="63" y="62"/>
                      <a:pt x="63" y="62"/>
                    </a:cubicBezTo>
                    <a:cubicBezTo>
                      <a:pt x="63" y="61"/>
                      <a:pt x="63" y="61"/>
                      <a:pt x="63" y="61"/>
                    </a:cubicBezTo>
                    <a:cubicBezTo>
                      <a:pt x="62" y="61"/>
                      <a:pt x="62" y="61"/>
                      <a:pt x="62" y="61"/>
                    </a:cubicBezTo>
                    <a:cubicBezTo>
                      <a:pt x="61" y="61"/>
                      <a:pt x="61" y="61"/>
                      <a:pt x="61" y="61"/>
                    </a:cubicBezTo>
                    <a:cubicBezTo>
                      <a:pt x="61" y="61"/>
                      <a:pt x="60" y="61"/>
                      <a:pt x="60" y="61"/>
                    </a:cubicBezTo>
                    <a:cubicBezTo>
                      <a:pt x="59" y="61"/>
                      <a:pt x="59" y="61"/>
                      <a:pt x="58" y="61"/>
                    </a:cubicBezTo>
                    <a:cubicBezTo>
                      <a:pt x="58" y="61"/>
                      <a:pt x="58" y="61"/>
                      <a:pt x="58" y="61"/>
                    </a:cubicBezTo>
                    <a:cubicBezTo>
                      <a:pt x="57" y="61"/>
                      <a:pt x="57" y="61"/>
                      <a:pt x="57" y="61"/>
                    </a:cubicBezTo>
                    <a:cubicBezTo>
                      <a:pt x="57" y="61"/>
                      <a:pt x="57" y="60"/>
                      <a:pt x="57" y="60"/>
                    </a:cubicBezTo>
                    <a:cubicBezTo>
                      <a:pt x="58" y="59"/>
                      <a:pt x="58" y="59"/>
                      <a:pt x="58" y="59"/>
                    </a:cubicBezTo>
                    <a:cubicBezTo>
                      <a:pt x="56" y="58"/>
                      <a:pt x="56" y="58"/>
                      <a:pt x="56" y="58"/>
                    </a:cubicBezTo>
                    <a:cubicBezTo>
                      <a:pt x="56" y="58"/>
                      <a:pt x="56" y="58"/>
                      <a:pt x="56" y="58"/>
                    </a:cubicBezTo>
                    <a:cubicBezTo>
                      <a:pt x="56" y="58"/>
                      <a:pt x="56" y="58"/>
                      <a:pt x="56" y="58"/>
                    </a:cubicBezTo>
                    <a:cubicBezTo>
                      <a:pt x="56" y="58"/>
                      <a:pt x="56" y="58"/>
                      <a:pt x="56" y="58"/>
                    </a:cubicBezTo>
                    <a:cubicBezTo>
                      <a:pt x="56" y="56"/>
                      <a:pt x="56" y="56"/>
                      <a:pt x="56" y="56"/>
                    </a:cubicBezTo>
                    <a:cubicBezTo>
                      <a:pt x="55" y="56"/>
                      <a:pt x="55" y="56"/>
                      <a:pt x="55" y="56"/>
                    </a:cubicBezTo>
                    <a:cubicBezTo>
                      <a:pt x="55" y="56"/>
                      <a:pt x="55" y="56"/>
                      <a:pt x="55" y="56"/>
                    </a:cubicBezTo>
                    <a:cubicBezTo>
                      <a:pt x="54" y="56"/>
                      <a:pt x="54" y="56"/>
                      <a:pt x="54" y="56"/>
                    </a:cubicBezTo>
                    <a:cubicBezTo>
                      <a:pt x="54" y="55"/>
                      <a:pt x="54" y="55"/>
                      <a:pt x="54" y="55"/>
                    </a:cubicBezTo>
                    <a:cubicBezTo>
                      <a:pt x="55" y="55"/>
                      <a:pt x="55" y="54"/>
                      <a:pt x="54" y="54"/>
                    </a:cubicBezTo>
                    <a:cubicBezTo>
                      <a:pt x="54" y="53"/>
                      <a:pt x="53" y="53"/>
                      <a:pt x="52" y="53"/>
                    </a:cubicBezTo>
                    <a:cubicBezTo>
                      <a:pt x="52" y="53"/>
                      <a:pt x="52" y="53"/>
                      <a:pt x="52" y="53"/>
                    </a:cubicBezTo>
                    <a:cubicBezTo>
                      <a:pt x="52" y="52"/>
                      <a:pt x="52" y="52"/>
                      <a:pt x="52" y="52"/>
                    </a:cubicBezTo>
                    <a:cubicBezTo>
                      <a:pt x="52" y="51"/>
                      <a:pt x="52" y="51"/>
                      <a:pt x="52" y="51"/>
                    </a:cubicBezTo>
                    <a:cubicBezTo>
                      <a:pt x="51" y="51"/>
                      <a:pt x="51" y="51"/>
                      <a:pt x="51" y="51"/>
                    </a:cubicBezTo>
                    <a:cubicBezTo>
                      <a:pt x="49" y="51"/>
                      <a:pt x="48" y="52"/>
                      <a:pt x="48" y="53"/>
                    </a:cubicBezTo>
                    <a:cubicBezTo>
                      <a:pt x="47" y="54"/>
                      <a:pt x="47" y="54"/>
                      <a:pt x="46" y="54"/>
                    </a:cubicBezTo>
                    <a:cubicBezTo>
                      <a:pt x="46" y="54"/>
                      <a:pt x="46" y="54"/>
                      <a:pt x="46" y="54"/>
                    </a:cubicBezTo>
                    <a:cubicBezTo>
                      <a:pt x="46" y="54"/>
                      <a:pt x="45" y="54"/>
                      <a:pt x="44" y="54"/>
                    </a:cubicBezTo>
                    <a:cubicBezTo>
                      <a:pt x="44" y="53"/>
                      <a:pt x="43" y="53"/>
                      <a:pt x="43" y="53"/>
                    </a:cubicBezTo>
                    <a:cubicBezTo>
                      <a:pt x="41" y="53"/>
                      <a:pt x="40" y="53"/>
                      <a:pt x="39" y="53"/>
                    </a:cubicBezTo>
                    <a:cubicBezTo>
                      <a:pt x="39" y="53"/>
                      <a:pt x="38" y="53"/>
                      <a:pt x="38" y="53"/>
                    </a:cubicBezTo>
                    <a:cubicBezTo>
                      <a:pt x="37" y="53"/>
                      <a:pt x="37" y="53"/>
                      <a:pt x="36" y="53"/>
                    </a:cubicBezTo>
                    <a:cubicBezTo>
                      <a:pt x="35" y="53"/>
                      <a:pt x="35" y="53"/>
                      <a:pt x="35" y="53"/>
                    </a:cubicBezTo>
                    <a:cubicBezTo>
                      <a:pt x="35" y="54"/>
                      <a:pt x="35" y="54"/>
                      <a:pt x="35" y="54"/>
                    </a:cubicBezTo>
                    <a:cubicBezTo>
                      <a:pt x="35" y="54"/>
                      <a:pt x="35" y="54"/>
                      <a:pt x="35" y="54"/>
                    </a:cubicBezTo>
                    <a:cubicBezTo>
                      <a:pt x="35" y="54"/>
                      <a:pt x="35" y="54"/>
                      <a:pt x="34" y="54"/>
                    </a:cubicBezTo>
                    <a:cubicBezTo>
                      <a:pt x="34" y="54"/>
                      <a:pt x="34" y="54"/>
                      <a:pt x="34" y="54"/>
                    </a:cubicBezTo>
                    <a:cubicBezTo>
                      <a:pt x="33" y="54"/>
                      <a:pt x="33" y="54"/>
                      <a:pt x="33" y="54"/>
                    </a:cubicBezTo>
                    <a:cubicBezTo>
                      <a:pt x="32" y="54"/>
                      <a:pt x="32" y="54"/>
                      <a:pt x="32" y="54"/>
                    </a:cubicBezTo>
                    <a:cubicBezTo>
                      <a:pt x="32" y="55"/>
                      <a:pt x="32" y="55"/>
                      <a:pt x="32" y="55"/>
                    </a:cubicBezTo>
                    <a:cubicBezTo>
                      <a:pt x="32" y="56"/>
                      <a:pt x="32" y="56"/>
                      <a:pt x="32" y="56"/>
                    </a:cubicBezTo>
                    <a:cubicBezTo>
                      <a:pt x="32" y="56"/>
                      <a:pt x="32" y="56"/>
                      <a:pt x="31" y="56"/>
                    </a:cubicBezTo>
                    <a:cubicBezTo>
                      <a:pt x="31" y="56"/>
                      <a:pt x="30" y="56"/>
                      <a:pt x="30" y="56"/>
                    </a:cubicBezTo>
                    <a:cubicBezTo>
                      <a:pt x="29" y="56"/>
                      <a:pt x="29" y="56"/>
                      <a:pt x="29" y="56"/>
                    </a:cubicBezTo>
                    <a:cubicBezTo>
                      <a:pt x="29" y="55"/>
                      <a:pt x="28" y="55"/>
                      <a:pt x="27" y="55"/>
                    </a:cubicBezTo>
                    <a:cubicBezTo>
                      <a:pt x="27" y="55"/>
                      <a:pt x="27" y="55"/>
                      <a:pt x="26" y="56"/>
                    </a:cubicBezTo>
                    <a:cubicBezTo>
                      <a:pt x="26" y="56"/>
                      <a:pt x="26" y="56"/>
                      <a:pt x="26" y="56"/>
                    </a:cubicBezTo>
                    <a:cubicBezTo>
                      <a:pt x="26" y="57"/>
                      <a:pt x="26" y="57"/>
                      <a:pt x="26" y="57"/>
                    </a:cubicBezTo>
                    <a:cubicBezTo>
                      <a:pt x="26" y="56"/>
                      <a:pt x="26" y="56"/>
                      <a:pt x="26" y="56"/>
                    </a:cubicBezTo>
                    <a:cubicBezTo>
                      <a:pt x="26" y="56"/>
                      <a:pt x="25" y="56"/>
                      <a:pt x="24" y="57"/>
                    </a:cubicBezTo>
                    <a:cubicBezTo>
                      <a:pt x="24" y="57"/>
                      <a:pt x="24" y="57"/>
                      <a:pt x="24" y="58"/>
                    </a:cubicBezTo>
                    <a:cubicBezTo>
                      <a:pt x="24" y="58"/>
                      <a:pt x="24" y="58"/>
                      <a:pt x="24" y="58"/>
                    </a:cubicBezTo>
                    <a:cubicBezTo>
                      <a:pt x="24" y="58"/>
                      <a:pt x="24" y="58"/>
                      <a:pt x="24" y="58"/>
                    </a:cubicBezTo>
                    <a:cubicBezTo>
                      <a:pt x="23" y="60"/>
                      <a:pt x="22" y="60"/>
                      <a:pt x="21" y="60"/>
                    </a:cubicBezTo>
                    <a:cubicBezTo>
                      <a:pt x="20" y="60"/>
                      <a:pt x="20" y="60"/>
                      <a:pt x="20" y="61"/>
                    </a:cubicBezTo>
                    <a:cubicBezTo>
                      <a:pt x="20" y="61"/>
                      <a:pt x="20" y="61"/>
                      <a:pt x="20" y="61"/>
                    </a:cubicBezTo>
                    <a:cubicBezTo>
                      <a:pt x="19" y="61"/>
                      <a:pt x="19" y="61"/>
                      <a:pt x="19" y="61"/>
                    </a:cubicBezTo>
                    <a:cubicBezTo>
                      <a:pt x="19" y="61"/>
                      <a:pt x="19" y="61"/>
                      <a:pt x="19" y="61"/>
                    </a:cubicBezTo>
                    <a:cubicBezTo>
                      <a:pt x="19" y="61"/>
                      <a:pt x="19" y="61"/>
                      <a:pt x="19" y="61"/>
                    </a:cubicBezTo>
                    <a:cubicBezTo>
                      <a:pt x="18" y="61"/>
                      <a:pt x="18" y="61"/>
                      <a:pt x="18" y="61"/>
                    </a:cubicBezTo>
                    <a:cubicBezTo>
                      <a:pt x="17" y="62"/>
                      <a:pt x="17" y="64"/>
                      <a:pt x="17" y="65"/>
                    </a:cubicBezTo>
                    <a:cubicBezTo>
                      <a:pt x="17" y="65"/>
                      <a:pt x="17" y="65"/>
                      <a:pt x="17" y="65"/>
                    </a:cubicBezTo>
                    <a:cubicBezTo>
                      <a:pt x="17" y="66"/>
                      <a:pt x="16" y="67"/>
                      <a:pt x="16" y="67"/>
                    </a:cubicBezTo>
                    <a:cubicBezTo>
                      <a:pt x="15" y="67"/>
                      <a:pt x="15" y="67"/>
                      <a:pt x="15" y="67"/>
                    </a:cubicBezTo>
                    <a:cubicBezTo>
                      <a:pt x="15" y="68"/>
                      <a:pt x="15" y="68"/>
                      <a:pt x="15" y="68"/>
                    </a:cubicBezTo>
                    <a:cubicBezTo>
                      <a:pt x="16" y="70"/>
                      <a:pt x="16" y="71"/>
                      <a:pt x="15" y="71"/>
                    </a:cubicBezTo>
                    <a:cubicBezTo>
                      <a:pt x="15" y="72"/>
                      <a:pt x="14" y="72"/>
                      <a:pt x="14" y="72"/>
                    </a:cubicBezTo>
                    <a:cubicBezTo>
                      <a:pt x="13" y="72"/>
                      <a:pt x="13" y="72"/>
                      <a:pt x="13" y="72"/>
                    </a:cubicBezTo>
                    <a:cubicBezTo>
                      <a:pt x="13" y="72"/>
                      <a:pt x="13" y="72"/>
                      <a:pt x="13" y="72"/>
                    </a:cubicBezTo>
                    <a:cubicBezTo>
                      <a:pt x="12" y="71"/>
                      <a:pt x="12" y="71"/>
                      <a:pt x="12" y="71"/>
                    </a:cubicBezTo>
                    <a:cubicBezTo>
                      <a:pt x="11" y="71"/>
                      <a:pt x="11" y="72"/>
                      <a:pt x="11" y="72"/>
                    </a:cubicBezTo>
                    <a:cubicBezTo>
                      <a:pt x="11" y="73"/>
                      <a:pt x="11" y="73"/>
                      <a:pt x="11" y="73"/>
                    </a:cubicBezTo>
                    <a:cubicBezTo>
                      <a:pt x="10" y="73"/>
                      <a:pt x="10" y="73"/>
                      <a:pt x="10" y="73"/>
                    </a:cubicBezTo>
                    <a:cubicBezTo>
                      <a:pt x="10" y="73"/>
                      <a:pt x="10" y="73"/>
                      <a:pt x="10" y="73"/>
                    </a:cubicBezTo>
                    <a:cubicBezTo>
                      <a:pt x="10" y="73"/>
                      <a:pt x="10" y="73"/>
                      <a:pt x="10" y="73"/>
                    </a:cubicBezTo>
                    <a:cubicBezTo>
                      <a:pt x="9" y="73"/>
                      <a:pt x="9" y="73"/>
                      <a:pt x="9" y="73"/>
                    </a:cubicBezTo>
                    <a:cubicBezTo>
                      <a:pt x="9" y="73"/>
                      <a:pt x="8" y="73"/>
                      <a:pt x="8" y="73"/>
                    </a:cubicBezTo>
                    <a:cubicBezTo>
                      <a:pt x="8" y="74"/>
                      <a:pt x="8" y="74"/>
                      <a:pt x="8" y="74"/>
                    </a:cubicBezTo>
                    <a:cubicBezTo>
                      <a:pt x="7" y="75"/>
                      <a:pt x="7" y="77"/>
                      <a:pt x="7" y="78"/>
                    </a:cubicBezTo>
                    <a:cubicBezTo>
                      <a:pt x="7" y="79"/>
                      <a:pt x="7" y="79"/>
                      <a:pt x="7" y="79"/>
                    </a:cubicBezTo>
                    <a:cubicBezTo>
                      <a:pt x="6" y="79"/>
                      <a:pt x="6" y="80"/>
                      <a:pt x="6" y="80"/>
                    </a:cubicBezTo>
                    <a:cubicBezTo>
                      <a:pt x="6" y="80"/>
                      <a:pt x="6" y="80"/>
                      <a:pt x="6" y="80"/>
                    </a:cubicBezTo>
                    <a:cubicBezTo>
                      <a:pt x="5" y="80"/>
                      <a:pt x="5" y="80"/>
                      <a:pt x="5" y="80"/>
                    </a:cubicBezTo>
                    <a:cubicBezTo>
                      <a:pt x="5" y="83"/>
                      <a:pt x="5" y="83"/>
                      <a:pt x="5" y="83"/>
                    </a:cubicBezTo>
                    <a:cubicBezTo>
                      <a:pt x="5" y="84"/>
                      <a:pt x="5" y="85"/>
                      <a:pt x="4" y="85"/>
                    </a:cubicBezTo>
                    <a:cubicBezTo>
                      <a:pt x="3" y="86"/>
                      <a:pt x="3" y="86"/>
                      <a:pt x="3" y="86"/>
                    </a:cubicBezTo>
                    <a:cubicBezTo>
                      <a:pt x="2" y="86"/>
                      <a:pt x="2" y="86"/>
                      <a:pt x="2" y="86"/>
                    </a:cubicBezTo>
                    <a:cubicBezTo>
                      <a:pt x="2" y="87"/>
                      <a:pt x="2" y="87"/>
                      <a:pt x="2" y="87"/>
                    </a:cubicBezTo>
                    <a:cubicBezTo>
                      <a:pt x="2" y="87"/>
                      <a:pt x="2" y="88"/>
                      <a:pt x="2" y="88"/>
                    </a:cubicBezTo>
                    <a:cubicBezTo>
                      <a:pt x="2" y="89"/>
                      <a:pt x="2" y="89"/>
                      <a:pt x="1" y="90"/>
                    </a:cubicBezTo>
                    <a:cubicBezTo>
                      <a:pt x="1" y="90"/>
                      <a:pt x="1" y="90"/>
                      <a:pt x="0" y="90"/>
                    </a:cubicBezTo>
                    <a:cubicBezTo>
                      <a:pt x="0" y="90"/>
                      <a:pt x="0" y="90"/>
                      <a:pt x="0" y="90"/>
                    </a:cubicBezTo>
                    <a:cubicBezTo>
                      <a:pt x="0" y="93"/>
                      <a:pt x="0" y="93"/>
                      <a:pt x="0" y="93"/>
                    </a:cubicBezTo>
                    <a:cubicBezTo>
                      <a:pt x="0" y="94"/>
                      <a:pt x="0" y="95"/>
                      <a:pt x="0" y="96"/>
                    </a:cubicBezTo>
                    <a:cubicBezTo>
                      <a:pt x="1" y="96"/>
                      <a:pt x="1" y="96"/>
                      <a:pt x="1" y="96"/>
                    </a:cubicBezTo>
                    <a:cubicBezTo>
                      <a:pt x="1" y="97"/>
                      <a:pt x="1" y="97"/>
                      <a:pt x="1" y="97"/>
                    </a:cubicBezTo>
                    <a:cubicBezTo>
                      <a:pt x="1" y="97"/>
                      <a:pt x="1" y="98"/>
                      <a:pt x="2" y="98"/>
                    </a:cubicBezTo>
                    <a:cubicBezTo>
                      <a:pt x="2" y="98"/>
                      <a:pt x="2" y="98"/>
                      <a:pt x="2" y="98"/>
                    </a:cubicBezTo>
                    <a:cubicBezTo>
                      <a:pt x="2" y="98"/>
                      <a:pt x="2" y="98"/>
                      <a:pt x="2" y="98"/>
                    </a:cubicBezTo>
                    <a:cubicBezTo>
                      <a:pt x="2" y="99"/>
                      <a:pt x="2" y="99"/>
                      <a:pt x="2" y="99"/>
                    </a:cubicBezTo>
                    <a:cubicBezTo>
                      <a:pt x="2" y="99"/>
                      <a:pt x="2" y="99"/>
                      <a:pt x="2" y="99"/>
                    </a:cubicBezTo>
                    <a:cubicBezTo>
                      <a:pt x="2" y="100"/>
                      <a:pt x="3" y="100"/>
                      <a:pt x="4" y="101"/>
                    </a:cubicBezTo>
                    <a:cubicBezTo>
                      <a:pt x="4" y="101"/>
                      <a:pt x="4" y="101"/>
                      <a:pt x="4" y="101"/>
                    </a:cubicBezTo>
                    <a:cubicBezTo>
                      <a:pt x="4" y="101"/>
                      <a:pt x="4" y="101"/>
                      <a:pt x="4" y="101"/>
                    </a:cubicBezTo>
                    <a:cubicBezTo>
                      <a:pt x="4" y="101"/>
                      <a:pt x="4" y="102"/>
                      <a:pt x="4" y="102"/>
                    </a:cubicBezTo>
                    <a:cubicBezTo>
                      <a:pt x="4" y="103"/>
                      <a:pt x="4" y="103"/>
                      <a:pt x="4" y="103"/>
                    </a:cubicBezTo>
                    <a:cubicBezTo>
                      <a:pt x="4" y="104"/>
                      <a:pt x="4" y="105"/>
                      <a:pt x="3" y="106"/>
                    </a:cubicBezTo>
                    <a:cubicBezTo>
                      <a:pt x="3" y="106"/>
                      <a:pt x="3" y="107"/>
                      <a:pt x="2" y="107"/>
                    </a:cubicBezTo>
                    <a:cubicBezTo>
                      <a:pt x="2" y="108"/>
                      <a:pt x="1" y="108"/>
                      <a:pt x="1" y="109"/>
                    </a:cubicBezTo>
                    <a:cubicBezTo>
                      <a:pt x="0" y="110"/>
                      <a:pt x="0" y="110"/>
                      <a:pt x="0" y="110"/>
                    </a:cubicBezTo>
                    <a:cubicBezTo>
                      <a:pt x="2" y="111"/>
                      <a:pt x="2" y="111"/>
                      <a:pt x="2" y="111"/>
                    </a:cubicBezTo>
                    <a:cubicBezTo>
                      <a:pt x="2" y="111"/>
                      <a:pt x="2" y="111"/>
                      <a:pt x="2" y="111"/>
                    </a:cubicBezTo>
                    <a:cubicBezTo>
                      <a:pt x="2" y="111"/>
                      <a:pt x="2" y="111"/>
                      <a:pt x="2" y="111"/>
                    </a:cubicBezTo>
                    <a:cubicBezTo>
                      <a:pt x="2" y="112"/>
                      <a:pt x="2" y="112"/>
                      <a:pt x="2" y="112"/>
                    </a:cubicBezTo>
                    <a:cubicBezTo>
                      <a:pt x="2" y="112"/>
                      <a:pt x="2" y="112"/>
                      <a:pt x="2" y="112"/>
                    </a:cubicBezTo>
                    <a:cubicBezTo>
                      <a:pt x="2" y="112"/>
                      <a:pt x="2" y="113"/>
                      <a:pt x="3" y="113"/>
                    </a:cubicBezTo>
                    <a:cubicBezTo>
                      <a:pt x="4" y="114"/>
                      <a:pt x="4" y="114"/>
                      <a:pt x="4" y="114"/>
                    </a:cubicBezTo>
                    <a:cubicBezTo>
                      <a:pt x="4" y="114"/>
                      <a:pt x="4" y="115"/>
                      <a:pt x="5" y="116"/>
                    </a:cubicBezTo>
                    <a:cubicBezTo>
                      <a:pt x="5" y="116"/>
                      <a:pt x="5" y="116"/>
                      <a:pt x="5" y="116"/>
                    </a:cubicBezTo>
                    <a:cubicBezTo>
                      <a:pt x="5" y="117"/>
                      <a:pt x="5" y="117"/>
                      <a:pt x="6" y="118"/>
                    </a:cubicBezTo>
                    <a:cubicBezTo>
                      <a:pt x="6" y="118"/>
                      <a:pt x="7" y="118"/>
                      <a:pt x="7" y="118"/>
                    </a:cubicBezTo>
                    <a:cubicBezTo>
                      <a:pt x="7" y="119"/>
                      <a:pt x="7" y="119"/>
                      <a:pt x="7" y="119"/>
                    </a:cubicBezTo>
                    <a:cubicBezTo>
                      <a:pt x="8" y="119"/>
                      <a:pt x="9" y="120"/>
                      <a:pt x="9" y="120"/>
                    </a:cubicBezTo>
                    <a:cubicBezTo>
                      <a:pt x="11" y="121"/>
                      <a:pt x="11" y="123"/>
                      <a:pt x="11" y="125"/>
                    </a:cubicBezTo>
                    <a:cubicBezTo>
                      <a:pt x="11" y="125"/>
                      <a:pt x="11" y="125"/>
                      <a:pt x="11" y="125"/>
                    </a:cubicBezTo>
                    <a:cubicBezTo>
                      <a:pt x="11" y="126"/>
                      <a:pt x="11" y="129"/>
                      <a:pt x="13" y="129"/>
                    </a:cubicBezTo>
                    <a:cubicBezTo>
                      <a:pt x="13" y="129"/>
                      <a:pt x="13" y="129"/>
                      <a:pt x="13" y="129"/>
                    </a:cubicBezTo>
                    <a:cubicBezTo>
                      <a:pt x="14" y="129"/>
                      <a:pt x="14" y="129"/>
                      <a:pt x="14" y="129"/>
                    </a:cubicBezTo>
                    <a:cubicBezTo>
                      <a:pt x="14" y="129"/>
                      <a:pt x="14" y="129"/>
                      <a:pt x="14" y="129"/>
                    </a:cubicBezTo>
                    <a:cubicBezTo>
                      <a:pt x="14" y="131"/>
                      <a:pt x="14" y="131"/>
                      <a:pt x="14" y="131"/>
                    </a:cubicBezTo>
                    <a:cubicBezTo>
                      <a:pt x="15" y="131"/>
                      <a:pt x="15" y="131"/>
                      <a:pt x="15" y="131"/>
                    </a:cubicBezTo>
                    <a:cubicBezTo>
                      <a:pt x="16" y="131"/>
                      <a:pt x="16" y="131"/>
                      <a:pt x="16" y="131"/>
                    </a:cubicBezTo>
                    <a:cubicBezTo>
                      <a:pt x="18" y="131"/>
                      <a:pt x="18" y="131"/>
                      <a:pt x="18" y="131"/>
                    </a:cubicBezTo>
                    <a:cubicBezTo>
                      <a:pt x="18" y="131"/>
                      <a:pt x="18" y="132"/>
                      <a:pt x="20" y="132"/>
                    </a:cubicBezTo>
                    <a:cubicBezTo>
                      <a:pt x="20" y="132"/>
                      <a:pt x="20" y="132"/>
                      <a:pt x="20" y="132"/>
                    </a:cubicBezTo>
                    <a:cubicBezTo>
                      <a:pt x="20" y="132"/>
                      <a:pt x="20" y="132"/>
                      <a:pt x="20" y="132"/>
                    </a:cubicBezTo>
                    <a:cubicBezTo>
                      <a:pt x="21" y="132"/>
                      <a:pt x="21" y="132"/>
                      <a:pt x="21" y="132"/>
                    </a:cubicBezTo>
                    <a:cubicBezTo>
                      <a:pt x="21" y="132"/>
                      <a:pt x="21" y="132"/>
                      <a:pt x="21" y="132"/>
                    </a:cubicBezTo>
                    <a:cubicBezTo>
                      <a:pt x="21" y="132"/>
                      <a:pt x="21" y="132"/>
                      <a:pt x="21" y="132"/>
                    </a:cubicBezTo>
                    <a:cubicBezTo>
                      <a:pt x="21" y="133"/>
                      <a:pt x="21" y="134"/>
                      <a:pt x="22" y="134"/>
                    </a:cubicBezTo>
                    <a:cubicBezTo>
                      <a:pt x="22" y="134"/>
                      <a:pt x="22" y="134"/>
                      <a:pt x="22" y="134"/>
                    </a:cubicBezTo>
                    <a:cubicBezTo>
                      <a:pt x="22" y="135"/>
                      <a:pt x="23" y="136"/>
                      <a:pt x="24" y="136"/>
                    </a:cubicBezTo>
                    <a:cubicBezTo>
                      <a:pt x="25" y="136"/>
                      <a:pt x="26" y="137"/>
                      <a:pt x="26" y="137"/>
                    </a:cubicBezTo>
                    <a:cubicBezTo>
                      <a:pt x="27" y="138"/>
                      <a:pt x="27" y="138"/>
                      <a:pt x="27" y="138"/>
                    </a:cubicBezTo>
                    <a:cubicBezTo>
                      <a:pt x="27" y="138"/>
                      <a:pt x="27" y="138"/>
                      <a:pt x="27" y="138"/>
                    </a:cubicBezTo>
                    <a:cubicBezTo>
                      <a:pt x="27" y="139"/>
                      <a:pt x="28" y="139"/>
                      <a:pt x="28" y="139"/>
                    </a:cubicBezTo>
                    <a:cubicBezTo>
                      <a:pt x="30" y="139"/>
                      <a:pt x="30" y="139"/>
                      <a:pt x="30" y="139"/>
                    </a:cubicBezTo>
                    <a:cubicBezTo>
                      <a:pt x="30" y="138"/>
                      <a:pt x="30" y="138"/>
                      <a:pt x="30" y="138"/>
                    </a:cubicBezTo>
                    <a:cubicBezTo>
                      <a:pt x="30" y="138"/>
                      <a:pt x="30" y="138"/>
                      <a:pt x="30" y="138"/>
                    </a:cubicBezTo>
                    <a:cubicBezTo>
                      <a:pt x="31" y="138"/>
                      <a:pt x="31" y="138"/>
                      <a:pt x="32" y="138"/>
                    </a:cubicBezTo>
                    <a:cubicBezTo>
                      <a:pt x="33" y="138"/>
                      <a:pt x="33" y="138"/>
                      <a:pt x="33" y="138"/>
                    </a:cubicBezTo>
                    <a:cubicBezTo>
                      <a:pt x="33" y="137"/>
                      <a:pt x="33" y="137"/>
                      <a:pt x="33" y="137"/>
                    </a:cubicBezTo>
                    <a:cubicBezTo>
                      <a:pt x="33" y="137"/>
                      <a:pt x="33" y="137"/>
                      <a:pt x="33" y="137"/>
                    </a:cubicBezTo>
                    <a:cubicBezTo>
                      <a:pt x="33" y="137"/>
                      <a:pt x="34" y="136"/>
                      <a:pt x="34" y="136"/>
                    </a:cubicBezTo>
                    <a:cubicBezTo>
                      <a:pt x="34" y="136"/>
                      <a:pt x="35" y="137"/>
                      <a:pt x="35" y="137"/>
                    </a:cubicBezTo>
                    <a:cubicBezTo>
                      <a:pt x="35" y="137"/>
                      <a:pt x="35" y="137"/>
                      <a:pt x="35" y="137"/>
                    </a:cubicBezTo>
                    <a:cubicBezTo>
                      <a:pt x="35" y="137"/>
                      <a:pt x="36" y="138"/>
                      <a:pt x="37" y="138"/>
                    </a:cubicBezTo>
                    <a:cubicBezTo>
                      <a:pt x="38" y="138"/>
                      <a:pt x="38" y="138"/>
                      <a:pt x="38" y="138"/>
                    </a:cubicBezTo>
                    <a:cubicBezTo>
                      <a:pt x="38" y="138"/>
                      <a:pt x="38" y="138"/>
                      <a:pt x="38" y="138"/>
                    </a:cubicBezTo>
                    <a:cubicBezTo>
                      <a:pt x="38" y="138"/>
                      <a:pt x="38" y="138"/>
                      <a:pt x="38" y="138"/>
                    </a:cubicBezTo>
                    <a:cubicBezTo>
                      <a:pt x="39" y="138"/>
                      <a:pt x="39" y="138"/>
                      <a:pt x="39" y="139"/>
                    </a:cubicBezTo>
                    <a:cubicBezTo>
                      <a:pt x="40" y="139"/>
                      <a:pt x="41" y="139"/>
                      <a:pt x="42" y="139"/>
                    </a:cubicBezTo>
                    <a:cubicBezTo>
                      <a:pt x="42" y="139"/>
                      <a:pt x="42" y="139"/>
                      <a:pt x="42" y="139"/>
                    </a:cubicBezTo>
                    <a:cubicBezTo>
                      <a:pt x="43" y="139"/>
                      <a:pt x="43" y="139"/>
                      <a:pt x="43" y="139"/>
                    </a:cubicBezTo>
                    <a:cubicBezTo>
                      <a:pt x="43" y="139"/>
                      <a:pt x="43" y="139"/>
                      <a:pt x="43" y="139"/>
                    </a:cubicBezTo>
                    <a:cubicBezTo>
                      <a:pt x="44" y="139"/>
                      <a:pt x="44" y="139"/>
                      <a:pt x="44" y="139"/>
                    </a:cubicBezTo>
                    <a:cubicBezTo>
                      <a:pt x="46" y="139"/>
                      <a:pt x="46" y="139"/>
                      <a:pt x="46" y="138"/>
                    </a:cubicBezTo>
                    <a:cubicBezTo>
                      <a:pt x="46" y="138"/>
                      <a:pt x="46" y="138"/>
                      <a:pt x="46" y="138"/>
                    </a:cubicBezTo>
                    <a:cubicBezTo>
                      <a:pt x="46" y="138"/>
                      <a:pt x="46" y="138"/>
                      <a:pt x="46" y="138"/>
                    </a:cubicBezTo>
                    <a:cubicBezTo>
                      <a:pt x="46" y="138"/>
                      <a:pt x="46" y="138"/>
                      <a:pt x="46" y="138"/>
                    </a:cubicBezTo>
                    <a:cubicBezTo>
                      <a:pt x="47" y="138"/>
                      <a:pt x="47" y="138"/>
                      <a:pt x="47" y="138"/>
                    </a:cubicBezTo>
                    <a:cubicBezTo>
                      <a:pt x="47" y="137"/>
                      <a:pt x="47" y="137"/>
                      <a:pt x="47" y="137"/>
                    </a:cubicBezTo>
                    <a:cubicBezTo>
                      <a:pt x="47" y="136"/>
                      <a:pt x="47" y="136"/>
                      <a:pt x="48" y="135"/>
                    </a:cubicBezTo>
                    <a:cubicBezTo>
                      <a:pt x="48" y="134"/>
                      <a:pt x="48" y="134"/>
                      <a:pt x="49" y="134"/>
                    </a:cubicBezTo>
                    <a:cubicBezTo>
                      <a:pt x="49" y="134"/>
                      <a:pt x="49" y="133"/>
                      <a:pt x="50" y="133"/>
                    </a:cubicBezTo>
                    <a:cubicBezTo>
                      <a:pt x="50" y="133"/>
                      <a:pt x="50" y="133"/>
                      <a:pt x="50" y="133"/>
                    </a:cubicBezTo>
                    <a:cubicBezTo>
                      <a:pt x="51" y="133"/>
                      <a:pt x="51" y="133"/>
                      <a:pt x="51" y="133"/>
                    </a:cubicBezTo>
                    <a:cubicBezTo>
                      <a:pt x="54" y="133"/>
                      <a:pt x="54" y="133"/>
                      <a:pt x="54" y="133"/>
                    </a:cubicBezTo>
                    <a:cubicBezTo>
                      <a:pt x="55" y="133"/>
                      <a:pt x="56" y="134"/>
                      <a:pt x="57" y="135"/>
                    </a:cubicBezTo>
                    <a:cubicBezTo>
                      <a:pt x="57" y="136"/>
                      <a:pt x="57" y="136"/>
                      <a:pt x="58" y="136"/>
                    </a:cubicBezTo>
                    <a:cubicBezTo>
                      <a:pt x="59" y="136"/>
                      <a:pt x="59" y="136"/>
                      <a:pt x="59" y="136"/>
                    </a:cubicBezTo>
                    <a:cubicBezTo>
                      <a:pt x="60" y="136"/>
                      <a:pt x="60" y="136"/>
                      <a:pt x="60" y="136"/>
                    </a:cubicBezTo>
                    <a:cubicBezTo>
                      <a:pt x="60" y="136"/>
                      <a:pt x="60" y="136"/>
                      <a:pt x="60" y="136"/>
                    </a:cubicBezTo>
                    <a:cubicBezTo>
                      <a:pt x="60" y="137"/>
                      <a:pt x="60" y="137"/>
                      <a:pt x="60" y="137"/>
                    </a:cubicBezTo>
                    <a:cubicBezTo>
                      <a:pt x="60" y="138"/>
                      <a:pt x="60" y="138"/>
                      <a:pt x="60" y="138"/>
                    </a:cubicBezTo>
                    <a:cubicBezTo>
                      <a:pt x="61" y="138"/>
                      <a:pt x="61" y="138"/>
                      <a:pt x="61" y="138"/>
                    </a:cubicBezTo>
                    <a:cubicBezTo>
                      <a:pt x="61" y="138"/>
                      <a:pt x="61" y="138"/>
                      <a:pt x="61" y="138"/>
                    </a:cubicBezTo>
                    <a:cubicBezTo>
                      <a:pt x="62" y="138"/>
                      <a:pt x="62" y="138"/>
                      <a:pt x="63" y="138"/>
                    </a:cubicBezTo>
                    <a:cubicBezTo>
                      <a:pt x="64" y="138"/>
                      <a:pt x="64" y="138"/>
                      <a:pt x="64" y="138"/>
                    </a:cubicBezTo>
                    <a:cubicBezTo>
                      <a:pt x="64" y="138"/>
                      <a:pt x="64" y="138"/>
                      <a:pt x="64" y="138"/>
                    </a:cubicBezTo>
                    <a:cubicBezTo>
                      <a:pt x="64" y="139"/>
                      <a:pt x="64" y="139"/>
                      <a:pt x="64" y="139"/>
                    </a:cubicBezTo>
                    <a:cubicBezTo>
                      <a:pt x="65" y="139"/>
                      <a:pt x="65" y="139"/>
                      <a:pt x="65" y="139"/>
                    </a:cubicBezTo>
                    <a:cubicBezTo>
                      <a:pt x="66" y="139"/>
                      <a:pt x="66" y="139"/>
                      <a:pt x="67" y="140"/>
                    </a:cubicBezTo>
                    <a:cubicBezTo>
                      <a:pt x="67" y="140"/>
                      <a:pt x="68" y="140"/>
                      <a:pt x="68" y="141"/>
                    </a:cubicBezTo>
                    <a:cubicBezTo>
                      <a:pt x="69" y="141"/>
                      <a:pt x="70" y="143"/>
                      <a:pt x="70" y="144"/>
                    </a:cubicBezTo>
                    <a:cubicBezTo>
                      <a:pt x="70" y="145"/>
                      <a:pt x="70" y="145"/>
                      <a:pt x="69" y="146"/>
                    </a:cubicBezTo>
                    <a:cubicBezTo>
                      <a:pt x="69" y="147"/>
                      <a:pt x="69" y="147"/>
                      <a:pt x="69" y="147"/>
                    </a:cubicBezTo>
                    <a:cubicBezTo>
                      <a:pt x="69" y="147"/>
                      <a:pt x="69" y="148"/>
                      <a:pt x="68" y="148"/>
                    </a:cubicBezTo>
                    <a:cubicBezTo>
                      <a:pt x="68" y="149"/>
                      <a:pt x="68" y="149"/>
                      <a:pt x="68" y="149"/>
                    </a:cubicBezTo>
                    <a:cubicBezTo>
                      <a:pt x="68" y="149"/>
                      <a:pt x="68" y="149"/>
                      <a:pt x="68" y="149"/>
                    </a:cubicBezTo>
                    <a:cubicBezTo>
                      <a:pt x="67" y="149"/>
                      <a:pt x="67" y="149"/>
                      <a:pt x="67" y="149"/>
                    </a:cubicBezTo>
                    <a:cubicBezTo>
                      <a:pt x="67" y="151"/>
                      <a:pt x="67" y="151"/>
                      <a:pt x="67" y="151"/>
                    </a:cubicBezTo>
                    <a:cubicBezTo>
                      <a:pt x="67" y="152"/>
                      <a:pt x="67" y="152"/>
                      <a:pt x="67" y="152"/>
                    </a:cubicBezTo>
                    <a:cubicBezTo>
                      <a:pt x="68" y="152"/>
                      <a:pt x="68" y="152"/>
                      <a:pt x="68" y="152"/>
                    </a:cubicBezTo>
                    <a:cubicBezTo>
                      <a:pt x="68" y="152"/>
                      <a:pt x="68" y="152"/>
                      <a:pt x="68" y="152"/>
                    </a:cubicBezTo>
                    <a:cubicBezTo>
                      <a:pt x="68" y="153"/>
                      <a:pt x="68" y="153"/>
                      <a:pt x="68" y="153"/>
                    </a:cubicBezTo>
                    <a:cubicBezTo>
                      <a:pt x="68" y="153"/>
                      <a:pt x="68" y="153"/>
                      <a:pt x="68" y="153"/>
                    </a:cubicBezTo>
                    <a:cubicBezTo>
                      <a:pt x="68" y="154"/>
                      <a:pt x="68" y="154"/>
                      <a:pt x="68" y="154"/>
                    </a:cubicBezTo>
                    <a:cubicBezTo>
                      <a:pt x="68" y="154"/>
                      <a:pt x="69" y="155"/>
                      <a:pt x="70" y="155"/>
                    </a:cubicBezTo>
                    <a:cubicBezTo>
                      <a:pt x="70" y="155"/>
                      <a:pt x="70" y="155"/>
                      <a:pt x="70" y="155"/>
                    </a:cubicBezTo>
                    <a:cubicBezTo>
                      <a:pt x="70" y="156"/>
                      <a:pt x="71" y="156"/>
                      <a:pt x="71" y="157"/>
                    </a:cubicBezTo>
                    <a:cubicBezTo>
                      <a:pt x="71" y="157"/>
                      <a:pt x="71" y="157"/>
                      <a:pt x="72" y="158"/>
                    </a:cubicBezTo>
                    <a:cubicBezTo>
                      <a:pt x="72" y="159"/>
                      <a:pt x="72" y="159"/>
                      <a:pt x="73" y="160"/>
                    </a:cubicBezTo>
                    <a:cubicBezTo>
                      <a:pt x="73" y="161"/>
                      <a:pt x="73" y="161"/>
                      <a:pt x="73" y="161"/>
                    </a:cubicBezTo>
                    <a:cubicBezTo>
                      <a:pt x="73" y="161"/>
                      <a:pt x="73" y="162"/>
                      <a:pt x="73" y="162"/>
                    </a:cubicBezTo>
                    <a:cubicBezTo>
                      <a:pt x="73" y="163"/>
                      <a:pt x="73" y="163"/>
                      <a:pt x="74" y="164"/>
                    </a:cubicBezTo>
                    <a:cubicBezTo>
                      <a:pt x="75" y="164"/>
                      <a:pt x="75" y="164"/>
                      <a:pt x="75" y="164"/>
                    </a:cubicBezTo>
                    <a:cubicBezTo>
                      <a:pt x="75" y="165"/>
                      <a:pt x="75" y="165"/>
                      <a:pt x="76" y="165"/>
                    </a:cubicBezTo>
                    <a:cubicBezTo>
                      <a:pt x="76" y="165"/>
                      <a:pt x="76" y="166"/>
                      <a:pt x="76" y="166"/>
                    </a:cubicBezTo>
                    <a:cubicBezTo>
                      <a:pt x="76" y="166"/>
                      <a:pt x="76" y="166"/>
                      <a:pt x="76" y="166"/>
                    </a:cubicBezTo>
                    <a:cubicBezTo>
                      <a:pt x="76" y="167"/>
                      <a:pt x="76" y="167"/>
                      <a:pt x="76" y="168"/>
                    </a:cubicBezTo>
                    <a:cubicBezTo>
                      <a:pt x="76" y="169"/>
                      <a:pt x="76" y="169"/>
                      <a:pt x="76" y="169"/>
                    </a:cubicBezTo>
                    <a:cubicBezTo>
                      <a:pt x="76" y="169"/>
                      <a:pt x="76" y="169"/>
                      <a:pt x="76" y="169"/>
                    </a:cubicBezTo>
                    <a:cubicBezTo>
                      <a:pt x="77" y="169"/>
                      <a:pt x="77" y="169"/>
                      <a:pt x="77" y="169"/>
                    </a:cubicBezTo>
                    <a:cubicBezTo>
                      <a:pt x="77" y="169"/>
                      <a:pt x="77" y="169"/>
                      <a:pt x="77" y="169"/>
                    </a:cubicBezTo>
                    <a:cubicBezTo>
                      <a:pt x="77" y="170"/>
                      <a:pt x="77" y="170"/>
                      <a:pt x="77" y="170"/>
                    </a:cubicBezTo>
                    <a:cubicBezTo>
                      <a:pt x="77" y="170"/>
                      <a:pt x="77" y="170"/>
                      <a:pt x="77" y="170"/>
                    </a:cubicBezTo>
                    <a:cubicBezTo>
                      <a:pt x="77" y="173"/>
                      <a:pt x="77" y="173"/>
                      <a:pt x="77" y="173"/>
                    </a:cubicBezTo>
                    <a:cubicBezTo>
                      <a:pt x="77" y="174"/>
                      <a:pt x="77" y="174"/>
                      <a:pt x="77" y="174"/>
                    </a:cubicBezTo>
                    <a:cubicBezTo>
                      <a:pt x="77" y="174"/>
                      <a:pt x="77" y="176"/>
                      <a:pt x="77" y="176"/>
                    </a:cubicBezTo>
                    <a:cubicBezTo>
                      <a:pt x="77" y="176"/>
                      <a:pt x="77" y="176"/>
                      <a:pt x="77" y="176"/>
                    </a:cubicBezTo>
                    <a:cubicBezTo>
                      <a:pt x="76" y="176"/>
                      <a:pt x="76" y="176"/>
                      <a:pt x="76" y="176"/>
                    </a:cubicBezTo>
                    <a:cubicBezTo>
                      <a:pt x="76" y="181"/>
                      <a:pt x="76" y="181"/>
                      <a:pt x="76" y="181"/>
                    </a:cubicBezTo>
                    <a:cubicBezTo>
                      <a:pt x="76" y="181"/>
                      <a:pt x="76" y="181"/>
                      <a:pt x="76" y="181"/>
                    </a:cubicBezTo>
                    <a:cubicBezTo>
                      <a:pt x="77" y="181"/>
                      <a:pt x="77" y="181"/>
                      <a:pt x="77" y="181"/>
                    </a:cubicBezTo>
                    <a:cubicBezTo>
                      <a:pt x="78" y="182"/>
                      <a:pt x="78" y="182"/>
                      <a:pt x="78" y="182"/>
                    </a:cubicBezTo>
                    <a:cubicBezTo>
                      <a:pt x="77" y="182"/>
                      <a:pt x="77" y="182"/>
                      <a:pt x="77" y="183"/>
                    </a:cubicBezTo>
                    <a:cubicBezTo>
                      <a:pt x="77" y="183"/>
                      <a:pt x="77" y="183"/>
                      <a:pt x="77" y="183"/>
                    </a:cubicBezTo>
                    <a:cubicBezTo>
                      <a:pt x="77" y="183"/>
                      <a:pt x="76" y="184"/>
                      <a:pt x="76" y="184"/>
                    </a:cubicBezTo>
                    <a:cubicBezTo>
                      <a:pt x="75" y="185"/>
                      <a:pt x="75" y="185"/>
                      <a:pt x="75" y="185"/>
                    </a:cubicBezTo>
                    <a:cubicBezTo>
                      <a:pt x="74" y="186"/>
                      <a:pt x="74" y="186"/>
                      <a:pt x="74" y="187"/>
                    </a:cubicBezTo>
                    <a:cubicBezTo>
                      <a:pt x="74" y="188"/>
                      <a:pt x="74" y="188"/>
                      <a:pt x="74" y="188"/>
                    </a:cubicBezTo>
                    <a:cubicBezTo>
                      <a:pt x="74" y="188"/>
                      <a:pt x="74" y="188"/>
                      <a:pt x="74" y="188"/>
                    </a:cubicBezTo>
                    <a:cubicBezTo>
                      <a:pt x="73" y="187"/>
                      <a:pt x="73" y="187"/>
                      <a:pt x="73" y="187"/>
                    </a:cubicBezTo>
                    <a:cubicBezTo>
                      <a:pt x="73" y="193"/>
                      <a:pt x="73" y="193"/>
                      <a:pt x="73" y="193"/>
                    </a:cubicBezTo>
                    <a:cubicBezTo>
                      <a:pt x="73" y="193"/>
                      <a:pt x="73" y="193"/>
                      <a:pt x="73" y="193"/>
                    </a:cubicBezTo>
                    <a:cubicBezTo>
                      <a:pt x="72" y="193"/>
                      <a:pt x="72" y="193"/>
                      <a:pt x="72" y="193"/>
                    </a:cubicBezTo>
                    <a:cubicBezTo>
                      <a:pt x="71" y="193"/>
                      <a:pt x="71" y="193"/>
                      <a:pt x="71" y="193"/>
                    </a:cubicBezTo>
                    <a:cubicBezTo>
                      <a:pt x="71" y="194"/>
                      <a:pt x="71" y="194"/>
                      <a:pt x="71" y="194"/>
                    </a:cubicBezTo>
                    <a:cubicBezTo>
                      <a:pt x="71" y="195"/>
                      <a:pt x="71" y="195"/>
                      <a:pt x="71" y="195"/>
                    </a:cubicBezTo>
                    <a:cubicBezTo>
                      <a:pt x="70" y="196"/>
                      <a:pt x="70" y="196"/>
                      <a:pt x="70" y="196"/>
                    </a:cubicBezTo>
                    <a:cubicBezTo>
                      <a:pt x="70" y="197"/>
                      <a:pt x="70" y="197"/>
                      <a:pt x="70" y="197"/>
                    </a:cubicBezTo>
                    <a:cubicBezTo>
                      <a:pt x="70" y="198"/>
                      <a:pt x="70" y="198"/>
                      <a:pt x="70" y="198"/>
                    </a:cubicBezTo>
                    <a:cubicBezTo>
                      <a:pt x="69" y="198"/>
                      <a:pt x="69" y="198"/>
                      <a:pt x="69" y="198"/>
                    </a:cubicBezTo>
                    <a:cubicBezTo>
                      <a:pt x="68" y="197"/>
                      <a:pt x="68" y="197"/>
                      <a:pt x="68" y="197"/>
                    </a:cubicBezTo>
                    <a:cubicBezTo>
                      <a:pt x="68" y="211"/>
                      <a:pt x="68" y="211"/>
                      <a:pt x="68" y="211"/>
                    </a:cubicBezTo>
                    <a:cubicBezTo>
                      <a:pt x="69" y="211"/>
                      <a:pt x="69" y="211"/>
                      <a:pt x="69" y="211"/>
                    </a:cubicBezTo>
                    <a:cubicBezTo>
                      <a:pt x="70" y="211"/>
                      <a:pt x="70" y="211"/>
                      <a:pt x="70" y="211"/>
                    </a:cubicBezTo>
                    <a:cubicBezTo>
                      <a:pt x="70" y="211"/>
                      <a:pt x="70" y="211"/>
                      <a:pt x="70" y="211"/>
                    </a:cubicBezTo>
                    <a:cubicBezTo>
                      <a:pt x="70" y="211"/>
                      <a:pt x="70" y="211"/>
                      <a:pt x="70" y="211"/>
                    </a:cubicBezTo>
                    <a:cubicBezTo>
                      <a:pt x="70" y="212"/>
                      <a:pt x="70" y="212"/>
                      <a:pt x="70" y="212"/>
                    </a:cubicBezTo>
                    <a:cubicBezTo>
                      <a:pt x="70" y="213"/>
                      <a:pt x="70" y="213"/>
                      <a:pt x="70" y="213"/>
                    </a:cubicBezTo>
                    <a:cubicBezTo>
                      <a:pt x="70" y="213"/>
                      <a:pt x="70"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5"/>
                      <a:pt x="71" y="215"/>
                      <a:pt x="71" y="215"/>
                    </a:cubicBezTo>
                    <a:cubicBezTo>
                      <a:pt x="71" y="217"/>
                      <a:pt x="71" y="217"/>
                      <a:pt x="71" y="218"/>
                    </a:cubicBezTo>
                    <a:cubicBezTo>
                      <a:pt x="71" y="218"/>
                      <a:pt x="71" y="218"/>
                      <a:pt x="71" y="218"/>
                    </a:cubicBezTo>
                    <a:cubicBezTo>
                      <a:pt x="70" y="217"/>
                      <a:pt x="70" y="217"/>
                      <a:pt x="70" y="217"/>
                    </a:cubicBezTo>
                    <a:cubicBezTo>
                      <a:pt x="70" y="231"/>
                      <a:pt x="70" y="231"/>
                      <a:pt x="70" y="231"/>
                    </a:cubicBezTo>
                    <a:cubicBezTo>
                      <a:pt x="70" y="231"/>
                      <a:pt x="70" y="231"/>
                      <a:pt x="70" y="231"/>
                    </a:cubicBezTo>
                    <a:cubicBezTo>
                      <a:pt x="71" y="232"/>
                      <a:pt x="71" y="232"/>
                      <a:pt x="71" y="232"/>
                    </a:cubicBezTo>
                    <a:cubicBezTo>
                      <a:pt x="72" y="232"/>
                      <a:pt x="72" y="233"/>
                      <a:pt x="72" y="234"/>
                    </a:cubicBezTo>
                    <a:cubicBezTo>
                      <a:pt x="73" y="235"/>
                      <a:pt x="73" y="236"/>
                      <a:pt x="72" y="236"/>
                    </a:cubicBezTo>
                    <a:cubicBezTo>
                      <a:pt x="72" y="237"/>
                      <a:pt x="72" y="237"/>
                      <a:pt x="71" y="238"/>
                    </a:cubicBezTo>
                    <a:cubicBezTo>
                      <a:pt x="71" y="238"/>
                      <a:pt x="70" y="238"/>
                      <a:pt x="70" y="238"/>
                    </a:cubicBezTo>
                    <a:cubicBezTo>
                      <a:pt x="69" y="239"/>
                      <a:pt x="69" y="239"/>
                      <a:pt x="69" y="239"/>
                    </a:cubicBezTo>
                    <a:cubicBezTo>
                      <a:pt x="68" y="239"/>
                      <a:pt x="68" y="239"/>
                      <a:pt x="67" y="239"/>
                    </a:cubicBezTo>
                    <a:cubicBezTo>
                      <a:pt x="67" y="240"/>
                      <a:pt x="67" y="241"/>
                      <a:pt x="67" y="242"/>
                    </a:cubicBezTo>
                    <a:cubicBezTo>
                      <a:pt x="67" y="243"/>
                      <a:pt x="67" y="243"/>
                      <a:pt x="67" y="243"/>
                    </a:cubicBezTo>
                    <a:cubicBezTo>
                      <a:pt x="67" y="243"/>
                      <a:pt x="67" y="244"/>
                      <a:pt x="68" y="245"/>
                    </a:cubicBezTo>
                    <a:cubicBezTo>
                      <a:pt x="68" y="245"/>
                      <a:pt x="69" y="245"/>
                      <a:pt x="69" y="245"/>
                    </a:cubicBezTo>
                    <a:cubicBezTo>
                      <a:pt x="70" y="245"/>
                      <a:pt x="70" y="245"/>
                      <a:pt x="71" y="245"/>
                    </a:cubicBezTo>
                    <a:cubicBezTo>
                      <a:pt x="71" y="244"/>
                      <a:pt x="71" y="244"/>
                      <a:pt x="71" y="244"/>
                    </a:cubicBezTo>
                    <a:cubicBezTo>
                      <a:pt x="72" y="244"/>
                      <a:pt x="74" y="244"/>
                      <a:pt x="75" y="244"/>
                    </a:cubicBezTo>
                    <a:cubicBezTo>
                      <a:pt x="76" y="244"/>
                      <a:pt x="76" y="244"/>
                      <a:pt x="76" y="244"/>
                    </a:cubicBezTo>
                    <a:cubicBezTo>
                      <a:pt x="78" y="244"/>
                      <a:pt x="80" y="243"/>
                      <a:pt x="81" y="242"/>
                    </a:cubicBezTo>
                    <a:cubicBezTo>
                      <a:pt x="83" y="242"/>
                      <a:pt x="83" y="242"/>
                      <a:pt x="83" y="242"/>
                    </a:cubicBezTo>
                    <a:cubicBezTo>
                      <a:pt x="83" y="242"/>
                      <a:pt x="83" y="242"/>
                      <a:pt x="83" y="242"/>
                    </a:cubicBezTo>
                    <a:cubicBezTo>
                      <a:pt x="83" y="243"/>
                      <a:pt x="83" y="243"/>
                      <a:pt x="83" y="243"/>
                    </a:cubicBezTo>
                    <a:cubicBezTo>
                      <a:pt x="84" y="243"/>
                      <a:pt x="84" y="242"/>
                      <a:pt x="85" y="242"/>
                    </a:cubicBezTo>
                    <a:cubicBezTo>
                      <a:pt x="85" y="241"/>
                      <a:pt x="85" y="241"/>
                      <a:pt x="85" y="241"/>
                    </a:cubicBezTo>
                    <a:cubicBezTo>
                      <a:pt x="85" y="240"/>
                      <a:pt x="86" y="240"/>
                      <a:pt x="87" y="240"/>
                    </a:cubicBezTo>
                    <a:cubicBezTo>
                      <a:pt x="87" y="239"/>
                      <a:pt x="87" y="239"/>
                      <a:pt x="87" y="239"/>
                    </a:cubicBezTo>
                    <a:cubicBezTo>
                      <a:pt x="87" y="239"/>
                      <a:pt x="87" y="239"/>
                      <a:pt x="87" y="239"/>
                    </a:cubicBezTo>
                    <a:cubicBezTo>
                      <a:pt x="87" y="236"/>
                      <a:pt x="88" y="234"/>
                      <a:pt x="90" y="233"/>
                    </a:cubicBezTo>
                    <a:cubicBezTo>
                      <a:pt x="90" y="233"/>
                      <a:pt x="91" y="232"/>
                      <a:pt x="93" y="232"/>
                    </a:cubicBezTo>
                    <a:cubicBezTo>
                      <a:pt x="93" y="232"/>
                      <a:pt x="93" y="232"/>
                      <a:pt x="93" y="232"/>
                    </a:cubicBezTo>
                    <a:cubicBezTo>
                      <a:pt x="94" y="232"/>
                      <a:pt x="94" y="232"/>
                      <a:pt x="95" y="232"/>
                    </a:cubicBezTo>
                    <a:cubicBezTo>
                      <a:pt x="95" y="232"/>
                      <a:pt x="95" y="232"/>
                      <a:pt x="96" y="232"/>
                    </a:cubicBezTo>
                    <a:cubicBezTo>
                      <a:pt x="96" y="232"/>
                      <a:pt x="97" y="232"/>
                      <a:pt x="97" y="232"/>
                    </a:cubicBezTo>
                    <a:cubicBezTo>
                      <a:pt x="99" y="232"/>
                      <a:pt x="99" y="231"/>
                      <a:pt x="99" y="231"/>
                    </a:cubicBezTo>
                    <a:cubicBezTo>
                      <a:pt x="99" y="230"/>
                      <a:pt x="99" y="229"/>
                      <a:pt x="99" y="229"/>
                    </a:cubicBezTo>
                    <a:cubicBezTo>
                      <a:pt x="99" y="228"/>
                      <a:pt x="99" y="228"/>
                      <a:pt x="99" y="228"/>
                    </a:cubicBezTo>
                    <a:cubicBezTo>
                      <a:pt x="99" y="226"/>
                      <a:pt x="99" y="226"/>
                      <a:pt x="99" y="226"/>
                    </a:cubicBezTo>
                    <a:cubicBezTo>
                      <a:pt x="99" y="225"/>
                      <a:pt x="99" y="225"/>
                      <a:pt x="98" y="225"/>
                    </a:cubicBezTo>
                    <a:cubicBezTo>
                      <a:pt x="98" y="224"/>
                      <a:pt x="98" y="224"/>
                      <a:pt x="98" y="224"/>
                    </a:cubicBezTo>
                    <a:cubicBezTo>
                      <a:pt x="97" y="224"/>
                      <a:pt x="98" y="223"/>
                      <a:pt x="98" y="223"/>
                    </a:cubicBezTo>
                    <a:cubicBezTo>
                      <a:pt x="98" y="222"/>
                      <a:pt x="98" y="222"/>
                      <a:pt x="98" y="222"/>
                    </a:cubicBezTo>
                    <a:cubicBezTo>
                      <a:pt x="99" y="222"/>
                      <a:pt x="99" y="222"/>
                      <a:pt x="99" y="221"/>
                    </a:cubicBezTo>
                    <a:cubicBezTo>
                      <a:pt x="99" y="221"/>
                      <a:pt x="99" y="221"/>
                      <a:pt x="99" y="221"/>
                    </a:cubicBezTo>
                    <a:cubicBezTo>
                      <a:pt x="99" y="221"/>
                      <a:pt x="99" y="221"/>
                      <a:pt x="99" y="221"/>
                    </a:cubicBezTo>
                    <a:cubicBezTo>
                      <a:pt x="99" y="221"/>
                      <a:pt x="99" y="221"/>
                      <a:pt x="99" y="221"/>
                    </a:cubicBezTo>
                    <a:cubicBezTo>
                      <a:pt x="99" y="221"/>
                      <a:pt x="99" y="221"/>
                      <a:pt x="99" y="221"/>
                    </a:cubicBezTo>
                    <a:cubicBezTo>
                      <a:pt x="100" y="221"/>
                      <a:pt x="100" y="221"/>
                      <a:pt x="100" y="221"/>
                    </a:cubicBezTo>
                    <a:cubicBezTo>
                      <a:pt x="100" y="220"/>
                      <a:pt x="100" y="220"/>
                      <a:pt x="100" y="220"/>
                    </a:cubicBezTo>
                    <a:cubicBezTo>
                      <a:pt x="100" y="219"/>
                      <a:pt x="100" y="219"/>
                      <a:pt x="100" y="219"/>
                    </a:cubicBezTo>
                    <a:cubicBezTo>
                      <a:pt x="101" y="219"/>
                      <a:pt x="101" y="219"/>
                      <a:pt x="101" y="219"/>
                    </a:cubicBezTo>
                    <a:cubicBezTo>
                      <a:pt x="101" y="219"/>
                      <a:pt x="101" y="219"/>
                      <a:pt x="101" y="219"/>
                    </a:cubicBezTo>
                    <a:cubicBezTo>
                      <a:pt x="101" y="219"/>
                      <a:pt x="102" y="219"/>
                      <a:pt x="102" y="219"/>
                    </a:cubicBezTo>
                    <a:cubicBezTo>
                      <a:pt x="103" y="219"/>
                      <a:pt x="104" y="218"/>
                      <a:pt x="105" y="216"/>
                    </a:cubicBezTo>
                    <a:cubicBezTo>
                      <a:pt x="105" y="215"/>
                      <a:pt x="105" y="213"/>
                      <a:pt x="105" y="212"/>
                    </a:cubicBezTo>
                    <a:cubicBezTo>
                      <a:pt x="105" y="211"/>
                      <a:pt x="105" y="211"/>
                      <a:pt x="105" y="211"/>
                    </a:cubicBezTo>
                    <a:cubicBezTo>
                      <a:pt x="105" y="211"/>
                      <a:pt x="105" y="210"/>
                      <a:pt x="105" y="209"/>
                    </a:cubicBezTo>
                    <a:cubicBezTo>
                      <a:pt x="105" y="209"/>
                      <a:pt x="105" y="209"/>
                      <a:pt x="105" y="209"/>
                    </a:cubicBezTo>
                    <a:cubicBezTo>
                      <a:pt x="106" y="210"/>
                      <a:pt x="106" y="210"/>
                      <a:pt x="106" y="210"/>
                    </a:cubicBezTo>
                    <a:cubicBezTo>
                      <a:pt x="106" y="208"/>
                      <a:pt x="106" y="208"/>
                      <a:pt x="106" y="208"/>
                    </a:cubicBezTo>
                    <a:cubicBezTo>
                      <a:pt x="106" y="208"/>
                      <a:pt x="106" y="207"/>
                      <a:pt x="106" y="207"/>
                    </a:cubicBezTo>
                    <a:cubicBezTo>
                      <a:pt x="107" y="206"/>
                      <a:pt x="107" y="206"/>
                      <a:pt x="108" y="206"/>
                    </a:cubicBezTo>
                    <a:cubicBezTo>
                      <a:pt x="108" y="205"/>
                      <a:pt x="108" y="205"/>
                      <a:pt x="108" y="205"/>
                    </a:cubicBezTo>
                    <a:cubicBezTo>
                      <a:pt x="109" y="205"/>
                      <a:pt x="109" y="205"/>
                      <a:pt x="110" y="204"/>
                    </a:cubicBezTo>
                    <a:cubicBezTo>
                      <a:pt x="110" y="204"/>
                      <a:pt x="110" y="203"/>
                      <a:pt x="110" y="202"/>
                    </a:cubicBezTo>
                    <a:cubicBezTo>
                      <a:pt x="110" y="201"/>
                      <a:pt x="110" y="201"/>
                      <a:pt x="110" y="201"/>
                    </a:cubicBezTo>
                    <a:cubicBezTo>
                      <a:pt x="110" y="200"/>
                      <a:pt x="110" y="200"/>
                      <a:pt x="110" y="200"/>
                    </a:cubicBezTo>
                    <a:cubicBezTo>
                      <a:pt x="111" y="199"/>
                      <a:pt x="111" y="199"/>
                      <a:pt x="112" y="198"/>
                    </a:cubicBezTo>
                    <a:cubicBezTo>
                      <a:pt x="113" y="197"/>
                      <a:pt x="114" y="196"/>
                      <a:pt x="116" y="195"/>
                    </a:cubicBezTo>
                    <a:cubicBezTo>
                      <a:pt x="116" y="194"/>
                      <a:pt x="116" y="194"/>
                      <a:pt x="117" y="194"/>
                    </a:cubicBezTo>
                    <a:cubicBezTo>
                      <a:pt x="117" y="193"/>
                      <a:pt x="118" y="193"/>
                      <a:pt x="118" y="192"/>
                    </a:cubicBezTo>
                    <a:cubicBezTo>
                      <a:pt x="118" y="191"/>
                      <a:pt x="118" y="191"/>
                      <a:pt x="118" y="190"/>
                    </a:cubicBezTo>
                    <a:cubicBezTo>
                      <a:pt x="118" y="189"/>
                      <a:pt x="118" y="189"/>
                      <a:pt x="118" y="188"/>
                    </a:cubicBezTo>
                    <a:cubicBezTo>
                      <a:pt x="117" y="187"/>
                      <a:pt x="117" y="186"/>
                      <a:pt x="118" y="185"/>
                    </a:cubicBezTo>
                    <a:cubicBezTo>
                      <a:pt x="118" y="184"/>
                      <a:pt x="118" y="182"/>
                      <a:pt x="118" y="181"/>
                    </a:cubicBezTo>
                    <a:cubicBezTo>
                      <a:pt x="119" y="181"/>
                      <a:pt x="119" y="181"/>
                      <a:pt x="119" y="181"/>
                    </a:cubicBezTo>
                    <a:cubicBezTo>
                      <a:pt x="119" y="180"/>
                      <a:pt x="119" y="180"/>
                      <a:pt x="119" y="180"/>
                    </a:cubicBezTo>
                    <a:cubicBezTo>
                      <a:pt x="119" y="179"/>
                      <a:pt x="119" y="179"/>
                      <a:pt x="119" y="179"/>
                    </a:cubicBezTo>
                    <a:cubicBezTo>
                      <a:pt x="119" y="179"/>
                      <a:pt x="119" y="179"/>
                      <a:pt x="119" y="179"/>
                    </a:cubicBezTo>
                    <a:cubicBezTo>
                      <a:pt x="119" y="179"/>
                      <a:pt x="119" y="179"/>
                      <a:pt x="119" y="179"/>
                    </a:cubicBezTo>
                    <a:cubicBezTo>
                      <a:pt x="119" y="179"/>
                      <a:pt x="119" y="179"/>
                      <a:pt x="119" y="179"/>
                    </a:cubicBezTo>
                    <a:cubicBezTo>
                      <a:pt x="120" y="180"/>
                      <a:pt x="120" y="180"/>
                      <a:pt x="120" y="180"/>
                    </a:cubicBezTo>
                    <a:cubicBezTo>
                      <a:pt x="120" y="179"/>
                      <a:pt x="120" y="179"/>
                      <a:pt x="120" y="179"/>
                    </a:cubicBezTo>
                    <a:cubicBezTo>
                      <a:pt x="121" y="176"/>
                      <a:pt x="121" y="173"/>
                      <a:pt x="120" y="171"/>
                    </a:cubicBezTo>
                    <a:cubicBezTo>
                      <a:pt x="120" y="169"/>
                      <a:pt x="120" y="168"/>
                      <a:pt x="120" y="166"/>
                    </a:cubicBezTo>
                    <a:cubicBezTo>
                      <a:pt x="120" y="164"/>
                      <a:pt x="120" y="162"/>
                      <a:pt x="121" y="161"/>
                    </a:cubicBezTo>
                    <a:cubicBezTo>
                      <a:pt x="121" y="160"/>
                      <a:pt x="121" y="159"/>
                      <a:pt x="122" y="159"/>
                    </a:cubicBezTo>
                    <a:cubicBezTo>
                      <a:pt x="122" y="159"/>
                      <a:pt x="122" y="159"/>
                      <a:pt x="122" y="159"/>
                    </a:cubicBezTo>
                    <a:cubicBezTo>
                      <a:pt x="122" y="158"/>
                      <a:pt x="122" y="158"/>
                      <a:pt x="122" y="158"/>
                    </a:cubicBezTo>
                    <a:cubicBezTo>
                      <a:pt x="122" y="158"/>
                      <a:pt x="122" y="158"/>
                      <a:pt x="122" y="158"/>
                    </a:cubicBezTo>
                    <a:cubicBezTo>
                      <a:pt x="122" y="158"/>
                      <a:pt x="122" y="158"/>
                      <a:pt x="122" y="158"/>
                    </a:cubicBezTo>
                    <a:cubicBezTo>
                      <a:pt x="123" y="158"/>
                      <a:pt x="123" y="158"/>
                      <a:pt x="123" y="158"/>
                    </a:cubicBezTo>
                    <a:cubicBezTo>
                      <a:pt x="123" y="157"/>
                      <a:pt x="123" y="157"/>
                      <a:pt x="123" y="157"/>
                    </a:cubicBezTo>
                    <a:cubicBezTo>
                      <a:pt x="123" y="156"/>
                      <a:pt x="123" y="156"/>
                      <a:pt x="123" y="156"/>
                    </a:cubicBezTo>
                    <a:cubicBezTo>
                      <a:pt x="123" y="156"/>
                      <a:pt x="123" y="155"/>
                      <a:pt x="123" y="155"/>
                    </a:cubicBezTo>
                    <a:cubicBezTo>
                      <a:pt x="124" y="155"/>
                      <a:pt x="124" y="155"/>
                      <a:pt x="124" y="155"/>
                    </a:cubicBezTo>
                    <a:cubicBezTo>
                      <a:pt x="125" y="155"/>
                      <a:pt x="125" y="155"/>
                      <a:pt x="125" y="155"/>
                    </a:cubicBezTo>
                    <a:cubicBezTo>
                      <a:pt x="125" y="150"/>
                      <a:pt x="125" y="150"/>
                      <a:pt x="125" y="150"/>
                    </a:cubicBezTo>
                    <a:cubicBezTo>
                      <a:pt x="125" y="149"/>
                      <a:pt x="124" y="149"/>
                      <a:pt x="124" y="149"/>
                    </a:cubicBezTo>
                    <a:cubicBezTo>
                      <a:pt x="124" y="149"/>
                      <a:pt x="124" y="149"/>
                      <a:pt x="124" y="149"/>
                    </a:cubicBezTo>
                    <a:cubicBezTo>
                      <a:pt x="123" y="148"/>
                      <a:pt x="123" y="148"/>
                      <a:pt x="123" y="147"/>
                    </a:cubicBezTo>
                    <a:cubicBezTo>
                      <a:pt x="123" y="146"/>
                      <a:pt x="123" y="146"/>
                      <a:pt x="123" y="146"/>
                    </a:cubicBezTo>
                    <a:cubicBezTo>
                      <a:pt x="123" y="145"/>
                      <a:pt x="123" y="145"/>
                      <a:pt x="123" y="145"/>
                    </a:cubicBezTo>
                    <a:cubicBezTo>
                      <a:pt x="123" y="144"/>
                      <a:pt x="123" y="143"/>
                      <a:pt x="124" y="142"/>
                    </a:cubicBezTo>
                    <a:cubicBezTo>
                      <a:pt x="124" y="142"/>
                      <a:pt x="124" y="142"/>
                      <a:pt x="124" y="142"/>
                    </a:cubicBezTo>
                    <a:cubicBezTo>
                      <a:pt x="124" y="142"/>
                      <a:pt x="125" y="142"/>
                      <a:pt x="125" y="141"/>
                    </a:cubicBezTo>
                    <a:cubicBezTo>
                      <a:pt x="125" y="140"/>
                      <a:pt x="125" y="140"/>
                      <a:pt x="125" y="140"/>
                    </a:cubicBezTo>
                    <a:cubicBezTo>
                      <a:pt x="125" y="139"/>
                      <a:pt x="125" y="139"/>
                      <a:pt x="125" y="138"/>
                    </a:cubicBezTo>
                    <a:cubicBezTo>
                      <a:pt x="125" y="138"/>
                      <a:pt x="125" y="137"/>
                      <a:pt x="125" y="137"/>
                    </a:cubicBezTo>
                    <a:cubicBezTo>
                      <a:pt x="125" y="136"/>
                      <a:pt x="125" y="136"/>
                      <a:pt x="125" y="135"/>
                    </a:cubicBezTo>
                    <a:cubicBezTo>
                      <a:pt x="125" y="135"/>
                      <a:pt x="125" y="135"/>
                      <a:pt x="125" y="135"/>
                    </a:cubicBezTo>
                    <a:cubicBezTo>
                      <a:pt x="126" y="135"/>
                      <a:pt x="126" y="135"/>
                      <a:pt x="126" y="135"/>
                    </a:cubicBezTo>
                    <a:cubicBezTo>
                      <a:pt x="126" y="128"/>
                      <a:pt x="126" y="128"/>
                      <a:pt x="126" y="128"/>
                    </a:cubicBezTo>
                    <a:cubicBezTo>
                      <a:pt x="126" y="127"/>
                      <a:pt x="126" y="127"/>
                      <a:pt x="126" y="127"/>
                    </a:cubicBezTo>
                    <a:cubicBezTo>
                      <a:pt x="126" y="126"/>
                      <a:pt x="126" y="125"/>
                      <a:pt x="126" y="124"/>
                    </a:cubicBezTo>
                    <a:cubicBezTo>
                      <a:pt x="125" y="123"/>
                      <a:pt x="124" y="122"/>
                      <a:pt x="122" y="121"/>
                    </a:cubicBezTo>
                    <a:cubicBezTo>
                      <a:pt x="122" y="121"/>
                      <a:pt x="122" y="120"/>
                      <a:pt x="122" y="120"/>
                    </a:cubicBezTo>
                    <a:cubicBezTo>
                      <a:pt x="122" y="116"/>
                      <a:pt x="122" y="116"/>
                      <a:pt x="122" y="116"/>
                    </a:cubicBezTo>
                    <a:cubicBezTo>
                      <a:pt x="120" y="116"/>
                      <a:pt x="120" y="116"/>
                      <a:pt x="120" y="116"/>
                    </a:cubicBezTo>
                    <a:cubicBezTo>
                      <a:pt x="120" y="116"/>
                      <a:pt x="120" y="116"/>
                      <a:pt x="120" y="116"/>
                    </a:cubicBezTo>
                    <a:cubicBezTo>
                      <a:pt x="120" y="115"/>
                      <a:pt x="120" y="115"/>
                      <a:pt x="120" y="115"/>
                    </a:cubicBezTo>
                    <a:cubicBezTo>
                      <a:pt x="120" y="115"/>
                      <a:pt x="120" y="115"/>
                      <a:pt x="120" y="115"/>
                    </a:cubicBezTo>
                    <a:cubicBezTo>
                      <a:pt x="120" y="114"/>
                      <a:pt x="120" y="114"/>
                      <a:pt x="120" y="113"/>
                    </a:cubicBezTo>
                    <a:cubicBezTo>
                      <a:pt x="119" y="113"/>
                      <a:pt x="119" y="113"/>
                      <a:pt x="119" y="113"/>
                    </a:cubicBezTo>
                    <a:cubicBezTo>
                      <a:pt x="119" y="112"/>
                      <a:pt x="119" y="112"/>
                      <a:pt x="118" y="112"/>
                    </a:cubicBezTo>
                    <a:cubicBezTo>
                      <a:pt x="118" y="111"/>
                      <a:pt x="118" y="111"/>
                      <a:pt x="118" y="111"/>
                    </a:cubicBezTo>
                    <a:cubicBezTo>
                      <a:pt x="118" y="111"/>
                      <a:pt x="118" y="111"/>
                      <a:pt x="118" y="111"/>
                    </a:cubicBezTo>
                    <a:cubicBezTo>
                      <a:pt x="118" y="110"/>
                      <a:pt x="118" y="109"/>
                      <a:pt x="117" y="109"/>
                    </a:cubicBezTo>
                    <a:cubicBezTo>
                      <a:pt x="116" y="109"/>
                      <a:pt x="116" y="109"/>
                      <a:pt x="116" y="109"/>
                    </a:cubicBezTo>
                    <a:cubicBezTo>
                      <a:pt x="116" y="109"/>
                      <a:pt x="116" y="109"/>
                      <a:pt x="116" y="109"/>
                    </a:cubicBezTo>
                    <a:cubicBezTo>
                      <a:pt x="116" y="108"/>
                      <a:pt x="116" y="108"/>
                      <a:pt x="116" y="108"/>
                    </a:cubicBezTo>
                    <a:cubicBezTo>
                      <a:pt x="116" y="107"/>
                      <a:pt x="116" y="107"/>
                      <a:pt x="116" y="107"/>
                    </a:cubicBezTo>
                    <a:cubicBezTo>
                      <a:pt x="115" y="106"/>
                      <a:pt x="115" y="106"/>
                      <a:pt x="115" y="106"/>
                    </a:cubicBezTo>
                    <a:cubicBezTo>
                      <a:pt x="114" y="105"/>
                      <a:pt x="114" y="105"/>
                      <a:pt x="114" y="105"/>
                    </a:cubicBezTo>
                    <a:cubicBezTo>
                      <a:pt x="113" y="104"/>
                      <a:pt x="113" y="104"/>
                      <a:pt x="113" y="104"/>
                    </a:cubicBezTo>
                    <a:cubicBezTo>
                      <a:pt x="112" y="102"/>
                      <a:pt x="111" y="101"/>
                      <a:pt x="112" y="98"/>
                    </a:cubicBezTo>
                    <a:cubicBezTo>
                      <a:pt x="112" y="97"/>
                      <a:pt x="112" y="97"/>
                      <a:pt x="112" y="97"/>
                    </a:cubicBezTo>
                    <a:cubicBezTo>
                      <a:pt x="111" y="97"/>
                      <a:pt x="111" y="97"/>
                      <a:pt x="111" y="97"/>
                    </a:cubicBezTo>
                    <a:cubicBezTo>
                      <a:pt x="110" y="97"/>
                      <a:pt x="110" y="97"/>
                      <a:pt x="110" y="97"/>
                    </a:cubicBezTo>
                    <a:cubicBezTo>
                      <a:pt x="110" y="96"/>
                      <a:pt x="110" y="95"/>
                      <a:pt x="109" y="94"/>
                    </a:cubicBezTo>
                    <a:cubicBezTo>
                      <a:pt x="109" y="94"/>
                      <a:pt x="109" y="94"/>
                      <a:pt x="109" y="94"/>
                    </a:cubicBezTo>
                    <a:cubicBezTo>
                      <a:pt x="108" y="93"/>
                      <a:pt x="108" y="93"/>
                      <a:pt x="108" y="92"/>
                    </a:cubicBezTo>
                    <a:cubicBezTo>
                      <a:pt x="107" y="92"/>
                      <a:pt x="107" y="91"/>
                      <a:pt x="106" y="91"/>
                    </a:cubicBezTo>
                    <a:cubicBezTo>
                      <a:pt x="106" y="91"/>
                      <a:pt x="106" y="91"/>
                      <a:pt x="106" y="91"/>
                    </a:cubicBezTo>
                    <a:cubicBezTo>
                      <a:pt x="106" y="91"/>
                      <a:pt x="106" y="90"/>
                      <a:pt x="106" y="90"/>
                    </a:cubicBezTo>
                    <a:cubicBezTo>
                      <a:pt x="106" y="90"/>
                      <a:pt x="106" y="90"/>
                      <a:pt x="106" y="90"/>
                    </a:cubicBezTo>
                    <a:cubicBezTo>
                      <a:pt x="106" y="89"/>
                      <a:pt x="106" y="89"/>
                      <a:pt x="106" y="89"/>
                    </a:cubicBezTo>
                    <a:cubicBezTo>
                      <a:pt x="105" y="89"/>
                      <a:pt x="105" y="89"/>
                      <a:pt x="105" y="89"/>
                    </a:cubicBezTo>
                    <a:cubicBezTo>
                      <a:pt x="105" y="88"/>
                      <a:pt x="105" y="88"/>
                      <a:pt x="105" y="88"/>
                    </a:cubicBezTo>
                    <a:cubicBezTo>
                      <a:pt x="105" y="88"/>
                      <a:pt x="105" y="88"/>
                      <a:pt x="105" y="88"/>
                    </a:cubicBezTo>
                    <a:cubicBezTo>
                      <a:pt x="105" y="88"/>
                      <a:pt x="105" y="88"/>
                      <a:pt x="105" y="88"/>
                    </a:cubicBezTo>
                    <a:cubicBezTo>
                      <a:pt x="104" y="88"/>
                      <a:pt x="104" y="88"/>
                      <a:pt x="104" y="88"/>
                    </a:cubicBezTo>
                    <a:cubicBezTo>
                      <a:pt x="104" y="87"/>
                      <a:pt x="104" y="87"/>
                      <a:pt x="103" y="86"/>
                    </a:cubicBezTo>
                    <a:cubicBezTo>
                      <a:pt x="102" y="84"/>
                      <a:pt x="101" y="83"/>
                      <a:pt x="100" y="81"/>
                    </a:cubicBezTo>
                    <a:cubicBezTo>
                      <a:pt x="99" y="80"/>
                      <a:pt x="99" y="80"/>
                      <a:pt x="99" y="80"/>
                    </a:cubicBezTo>
                    <a:cubicBezTo>
                      <a:pt x="98" y="78"/>
                      <a:pt x="97" y="76"/>
                      <a:pt x="95" y="75"/>
                    </a:cubicBezTo>
                    <a:cubicBezTo>
                      <a:pt x="97" y="75"/>
                      <a:pt x="97" y="75"/>
                      <a:pt x="97" y="75"/>
                    </a:cubicBezTo>
                    <a:cubicBezTo>
                      <a:pt x="97" y="74"/>
                      <a:pt x="97" y="74"/>
                      <a:pt x="97" y="74"/>
                    </a:cubicBezTo>
                    <a:cubicBezTo>
                      <a:pt x="98" y="74"/>
                      <a:pt x="98" y="75"/>
                      <a:pt x="98" y="75"/>
                    </a:cubicBezTo>
                    <a:cubicBezTo>
                      <a:pt x="99" y="76"/>
                      <a:pt x="99" y="76"/>
                      <a:pt x="99" y="76"/>
                    </a:cubicBezTo>
                    <a:cubicBezTo>
                      <a:pt x="99" y="76"/>
                      <a:pt x="99" y="76"/>
                      <a:pt x="99" y="76"/>
                    </a:cubicBezTo>
                    <a:cubicBezTo>
                      <a:pt x="100" y="76"/>
                      <a:pt x="100" y="76"/>
                      <a:pt x="100" y="76"/>
                    </a:cubicBezTo>
                    <a:cubicBezTo>
                      <a:pt x="100" y="76"/>
                      <a:pt x="100" y="76"/>
                      <a:pt x="100" y="76"/>
                    </a:cubicBezTo>
                    <a:cubicBezTo>
                      <a:pt x="100" y="76"/>
                      <a:pt x="100" y="76"/>
                      <a:pt x="100" y="76"/>
                    </a:cubicBezTo>
                    <a:cubicBezTo>
                      <a:pt x="100" y="77"/>
                      <a:pt x="100" y="77"/>
                      <a:pt x="100" y="77"/>
                    </a:cubicBezTo>
                    <a:cubicBezTo>
                      <a:pt x="101" y="78"/>
                      <a:pt x="101" y="78"/>
                      <a:pt x="101" y="78"/>
                    </a:cubicBezTo>
                    <a:cubicBezTo>
                      <a:pt x="101" y="78"/>
                      <a:pt x="101" y="78"/>
                      <a:pt x="101" y="78"/>
                    </a:cubicBezTo>
                    <a:cubicBezTo>
                      <a:pt x="101" y="78"/>
                      <a:pt x="101" y="78"/>
                      <a:pt x="101" y="78"/>
                    </a:cubicBezTo>
                    <a:cubicBezTo>
                      <a:pt x="101" y="78"/>
                      <a:pt x="101" y="79"/>
                      <a:pt x="101" y="79"/>
                    </a:cubicBezTo>
                    <a:cubicBezTo>
                      <a:pt x="101" y="82"/>
                      <a:pt x="101" y="82"/>
                      <a:pt x="101" y="82"/>
                    </a:cubicBezTo>
                    <a:cubicBezTo>
                      <a:pt x="102" y="82"/>
                      <a:pt x="102" y="82"/>
                      <a:pt x="102" y="82"/>
                    </a:cubicBezTo>
                    <a:cubicBezTo>
                      <a:pt x="103" y="82"/>
                      <a:pt x="103" y="82"/>
                      <a:pt x="103" y="82"/>
                    </a:cubicBezTo>
                    <a:cubicBezTo>
                      <a:pt x="103" y="82"/>
                      <a:pt x="103" y="82"/>
                      <a:pt x="103" y="82"/>
                    </a:cubicBezTo>
                    <a:cubicBezTo>
                      <a:pt x="103" y="82"/>
                      <a:pt x="103" y="82"/>
                      <a:pt x="103" y="82"/>
                    </a:cubicBezTo>
                    <a:cubicBezTo>
                      <a:pt x="103" y="83"/>
                      <a:pt x="103" y="83"/>
                      <a:pt x="103" y="83"/>
                    </a:cubicBezTo>
                    <a:cubicBezTo>
                      <a:pt x="103" y="85"/>
                      <a:pt x="104" y="85"/>
                      <a:pt x="105" y="85"/>
                    </a:cubicBezTo>
                    <a:cubicBezTo>
                      <a:pt x="105" y="85"/>
                      <a:pt x="105" y="85"/>
                      <a:pt x="105" y="85"/>
                    </a:cubicBezTo>
                    <a:cubicBezTo>
                      <a:pt x="106" y="85"/>
                      <a:pt x="106" y="86"/>
                      <a:pt x="107" y="86"/>
                    </a:cubicBezTo>
                    <a:cubicBezTo>
                      <a:pt x="107" y="87"/>
                      <a:pt x="107" y="87"/>
                      <a:pt x="107" y="88"/>
                    </a:cubicBezTo>
                    <a:cubicBezTo>
                      <a:pt x="107" y="88"/>
                      <a:pt x="107" y="89"/>
                      <a:pt x="108" y="89"/>
                    </a:cubicBezTo>
                    <a:cubicBezTo>
                      <a:pt x="108" y="89"/>
                      <a:pt x="108" y="89"/>
                      <a:pt x="108" y="89"/>
                    </a:cubicBezTo>
                    <a:cubicBezTo>
                      <a:pt x="108" y="90"/>
                      <a:pt x="108" y="90"/>
                      <a:pt x="108" y="90"/>
                    </a:cubicBezTo>
                    <a:cubicBezTo>
                      <a:pt x="108" y="90"/>
                      <a:pt x="108" y="92"/>
                      <a:pt x="110" y="92"/>
                    </a:cubicBezTo>
                    <a:cubicBezTo>
                      <a:pt x="110" y="92"/>
                      <a:pt x="110" y="92"/>
                      <a:pt x="110" y="92"/>
                    </a:cubicBezTo>
                    <a:cubicBezTo>
                      <a:pt x="110" y="92"/>
                      <a:pt x="110" y="92"/>
                      <a:pt x="110" y="92"/>
                    </a:cubicBezTo>
                    <a:cubicBezTo>
                      <a:pt x="110" y="93"/>
                      <a:pt x="110" y="93"/>
                      <a:pt x="110" y="93"/>
                    </a:cubicBezTo>
                    <a:cubicBezTo>
                      <a:pt x="110" y="93"/>
                      <a:pt x="110" y="93"/>
                      <a:pt x="110" y="93"/>
                    </a:cubicBezTo>
                    <a:cubicBezTo>
                      <a:pt x="110" y="94"/>
                      <a:pt x="110" y="95"/>
                      <a:pt x="111" y="95"/>
                    </a:cubicBezTo>
                    <a:cubicBezTo>
                      <a:pt x="111" y="95"/>
                      <a:pt x="111" y="95"/>
                      <a:pt x="111" y="95"/>
                    </a:cubicBezTo>
                    <a:cubicBezTo>
                      <a:pt x="111" y="95"/>
                      <a:pt x="111" y="95"/>
                      <a:pt x="111" y="95"/>
                    </a:cubicBezTo>
                    <a:cubicBezTo>
                      <a:pt x="111" y="95"/>
                      <a:pt x="111" y="95"/>
                      <a:pt x="111" y="95"/>
                    </a:cubicBezTo>
                    <a:cubicBezTo>
                      <a:pt x="111" y="96"/>
                      <a:pt x="111" y="96"/>
                      <a:pt x="111" y="96"/>
                    </a:cubicBezTo>
                    <a:cubicBezTo>
                      <a:pt x="112" y="97"/>
                      <a:pt x="112" y="97"/>
                      <a:pt x="112" y="98"/>
                    </a:cubicBezTo>
                    <a:cubicBezTo>
                      <a:pt x="113" y="98"/>
                      <a:pt x="113" y="98"/>
                      <a:pt x="113" y="98"/>
                    </a:cubicBezTo>
                    <a:cubicBezTo>
                      <a:pt x="113" y="99"/>
                      <a:pt x="114" y="99"/>
                      <a:pt x="114" y="99"/>
                    </a:cubicBezTo>
                    <a:cubicBezTo>
                      <a:pt x="114" y="99"/>
                      <a:pt x="114" y="99"/>
                      <a:pt x="114" y="99"/>
                    </a:cubicBezTo>
                    <a:cubicBezTo>
                      <a:pt x="114" y="100"/>
                      <a:pt x="114" y="100"/>
                      <a:pt x="114" y="100"/>
                    </a:cubicBezTo>
                    <a:cubicBezTo>
                      <a:pt x="114" y="101"/>
                      <a:pt x="114" y="102"/>
                      <a:pt x="115" y="102"/>
                    </a:cubicBezTo>
                    <a:cubicBezTo>
                      <a:pt x="116" y="102"/>
                      <a:pt x="116" y="102"/>
                      <a:pt x="116" y="102"/>
                    </a:cubicBezTo>
                    <a:cubicBezTo>
                      <a:pt x="116" y="102"/>
                      <a:pt x="116" y="102"/>
                      <a:pt x="116" y="102"/>
                    </a:cubicBezTo>
                    <a:cubicBezTo>
                      <a:pt x="116" y="103"/>
                      <a:pt x="116" y="103"/>
                      <a:pt x="116" y="103"/>
                    </a:cubicBezTo>
                    <a:cubicBezTo>
                      <a:pt x="116" y="105"/>
                      <a:pt x="116" y="105"/>
                      <a:pt x="116" y="105"/>
                    </a:cubicBezTo>
                    <a:cubicBezTo>
                      <a:pt x="116" y="106"/>
                      <a:pt x="116" y="106"/>
                      <a:pt x="117" y="106"/>
                    </a:cubicBezTo>
                    <a:cubicBezTo>
                      <a:pt x="117" y="106"/>
                      <a:pt x="117" y="106"/>
                      <a:pt x="117" y="106"/>
                    </a:cubicBezTo>
                    <a:cubicBezTo>
                      <a:pt x="117" y="107"/>
                      <a:pt x="117" y="108"/>
                      <a:pt x="118" y="108"/>
                    </a:cubicBezTo>
                    <a:cubicBezTo>
                      <a:pt x="118" y="109"/>
                      <a:pt x="119" y="110"/>
                      <a:pt x="120" y="110"/>
                    </a:cubicBezTo>
                    <a:cubicBezTo>
                      <a:pt x="122" y="111"/>
                      <a:pt x="122" y="111"/>
                      <a:pt x="122" y="111"/>
                    </a:cubicBezTo>
                    <a:cubicBezTo>
                      <a:pt x="122" y="109"/>
                      <a:pt x="122" y="109"/>
                      <a:pt x="122" y="109"/>
                    </a:cubicBezTo>
                    <a:cubicBezTo>
                      <a:pt x="121" y="106"/>
                      <a:pt x="120" y="102"/>
                      <a:pt x="119" y="97"/>
                    </a:cubicBezTo>
                    <a:cubicBezTo>
                      <a:pt x="118" y="95"/>
                      <a:pt x="118" y="93"/>
                      <a:pt x="118" y="91"/>
                    </a:cubicBezTo>
                    <a:cubicBezTo>
                      <a:pt x="118" y="90"/>
                      <a:pt x="118" y="90"/>
                      <a:pt x="118" y="89"/>
                    </a:cubicBezTo>
                    <a:cubicBezTo>
                      <a:pt x="119" y="88"/>
                      <a:pt x="119" y="88"/>
                      <a:pt x="119" y="88"/>
                    </a:cubicBezTo>
                    <a:cubicBezTo>
                      <a:pt x="119" y="87"/>
                      <a:pt x="119" y="87"/>
                      <a:pt x="119" y="86"/>
                    </a:cubicBezTo>
                    <a:cubicBezTo>
                      <a:pt x="119" y="86"/>
                      <a:pt x="119" y="86"/>
                      <a:pt x="119" y="86"/>
                    </a:cubicBezTo>
                    <a:cubicBezTo>
                      <a:pt x="119" y="86"/>
                      <a:pt x="119" y="85"/>
                      <a:pt x="119" y="85"/>
                    </a:cubicBezTo>
                    <a:cubicBezTo>
                      <a:pt x="119" y="85"/>
                      <a:pt x="118" y="84"/>
                      <a:pt x="118" y="84"/>
                    </a:cubicBezTo>
                    <a:cubicBezTo>
                      <a:pt x="118" y="84"/>
                      <a:pt x="118" y="84"/>
                      <a:pt x="118" y="84"/>
                    </a:cubicBezTo>
                    <a:cubicBezTo>
                      <a:pt x="118" y="84"/>
                      <a:pt x="118" y="84"/>
                      <a:pt x="118" y="84"/>
                    </a:cubicBezTo>
                    <a:cubicBezTo>
                      <a:pt x="117" y="84"/>
                      <a:pt x="118" y="84"/>
                      <a:pt x="118" y="83"/>
                    </a:cubicBezTo>
                    <a:cubicBezTo>
                      <a:pt x="118" y="82"/>
                      <a:pt x="118" y="82"/>
                      <a:pt x="118" y="82"/>
                    </a:cubicBezTo>
                    <a:cubicBezTo>
                      <a:pt x="117" y="81"/>
                      <a:pt x="117" y="81"/>
                      <a:pt x="117" y="81"/>
                    </a:cubicBezTo>
                    <a:cubicBezTo>
                      <a:pt x="117" y="81"/>
                      <a:pt x="117" y="81"/>
                      <a:pt x="117" y="81"/>
                    </a:cubicBezTo>
                    <a:cubicBezTo>
                      <a:pt x="116" y="81"/>
                      <a:pt x="116" y="81"/>
                      <a:pt x="116" y="81"/>
                    </a:cubicBezTo>
                    <a:cubicBezTo>
                      <a:pt x="116" y="81"/>
                      <a:pt x="116" y="81"/>
                      <a:pt x="116" y="81"/>
                    </a:cubicBezTo>
                    <a:cubicBezTo>
                      <a:pt x="116" y="81"/>
                      <a:pt x="116" y="81"/>
                      <a:pt x="116" y="81"/>
                    </a:cubicBezTo>
                    <a:cubicBezTo>
                      <a:pt x="116" y="79"/>
                      <a:pt x="116" y="79"/>
                      <a:pt x="116" y="79"/>
                    </a:cubicBezTo>
                    <a:cubicBezTo>
                      <a:pt x="115" y="79"/>
                      <a:pt x="115" y="79"/>
                      <a:pt x="115" y="79"/>
                    </a:cubicBezTo>
                    <a:cubicBezTo>
                      <a:pt x="115" y="78"/>
                      <a:pt x="115" y="78"/>
                      <a:pt x="115" y="78"/>
                    </a:cubicBezTo>
                    <a:cubicBezTo>
                      <a:pt x="115" y="77"/>
                      <a:pt x="115" y="77"/>
                      <a:pt x="115" y="77"/>
                    </a:cubicBezTo>
                    <a:cubicBezTo>
                      <a:pt x="115" y="77"/>
                      <a:pt x="115" y="77"/>
                      <a:pt x="115" y="77"/>
                    </a:cubicBezTo>
                    <a:cubicBezTo>
                      <a:pt x="115" y="76"/>
                      <a:pt x="115" y="76"/>
                      <a:pt x="115" y="76"/>
                    </a:cubicBezTo>
                    <a:cubicBezTo>
                      <a:pt x="114" y="76"/>
                      <a:pt x="114" y="76"/>
                      <a:pt x="114" y="76"/>
                    </a:cubicBezTo>
                    <a:cubicBezTo>
                      <a:pt x="113" y="76"/>
                      <a:pt x="113" y="76"/>
                      <a:pt x="113" y="76"/>
                    </a:cubicBezTo>
                    <a:cubicBezTo>
                      <a:pt x="113" y="76"/>
                      <a:pt x="113" y="76"/>
                      <a:pt x="113" y="76"/>
                    </a:cubicBezTo>
                    <a:cubicBezTo>
                      <a:pt x="113" y="75"/>
                      <a:pt x="113" y="75"/>
                      <a:pt x="113" y="75"/>
                    </a:cubicBezTo>
                    <a:cubicBezTo>
                      <a:pt x="113" y="75"/>
                      <a:pt x="113" y="75"/>
                      <a:pt x="113" y="75"/>
                    </a:cubicBezTo>
                    <a:cubicBezTo>
                      <a:pt x="113" y="74"/>
                      <a:pt x="113" y="74"/>
                      <a:pt x="113" y="74"/>
                    </a:cubicBezTo>
                    <a:cubicBezTo>
                      <a:pt x="113" y="73"/>
                      <a:pt x="113" y="73"/>
                      <a:pt x="112" y="73"/>
                    </a:cubicBezTo>
                    <a:cubicBezTo>
                      <a:pt x="112" y="73"/>
                      <a:pt x="112" y="73"/>
                      <a:pt x="112" y="73"/>
                    </a:cubicBezTo>
                    <a:cubicBezTo>
                      <a:pt x="112" y="73"/>
                      <a:pt x="112" y="73"/>
                      <a:pt x="112" y="73"/>
                    </a:cubicBezTo>
                    <a:cubicBezTo>
                      <a:pt x="112" y="72"/>
                      <a:pt x="112" y="72"/>
                      <a:pt x="112" y="72"/>
                    </a:cubicBezTo>
                    <a:cubicBezTo>
                      <a:pt x="112" y="72"/>
                      <a:pt x="112" y="72"/>
                      <a:pt x="112" y="71"/>
                    </a:cubicBezTo>
                    <a:cubicBezTo>
                      <a:pt x="111" y="71"/>
                      <a:pt x="111" y="70"/>
                      <a:pt x="111" y="70"/>
                    </a:cubicBezTo>
                    <a:cubicBezTo>
                      <a:pt x="110" y="69"/>
                      <a:pt x="110" y="69"/>
                      <a:pt x="110" y="69"/>
                    </a:cubicBezTo>
                    <a:cubicBezTo>
                      <a:pt x="110" y="69"/>
                      <a:pt x="110" y="69"/>
                      <a:pt x="110" y="69"/>
                    </a:cubicBezTo>
                    <a:cubicBezTo>
                      <a:pt x="109" y="69"/>
                      <a:pt x="109" y="69"/>
                      <a:pt x="109" y="69"/>
                    </a:cubicBezTo>
                    <a:cubicBezTo>
                      <a:pt x="109" y="68"/>
                      <a:pt x="109" y="68"/>
                      <a:pt x="109" y="68"/>
                    </a:cubicBezTo>
                    <a:cubicBezTo>
                      <a:pt x="109" y="68"/>
                      <a:pt x="109" y="68"/>
                      <a:pt x="109" y="68"/>
                    </a:cubicBezTo>
                    <a:cubicBezTo>
                      <a:pt x="109" y="68"/>
                      <a:pt x="109" y="68"/>
                      <a:pt x="109" y="68"/>
                    </a:cubicBezTo>
                    <a:cubicBezTo>
                      <a:pt x="109" y="66"/>
                      <a:pt x="109" y="66"/>
                      <a:pt x="109" y="66"/>
                    </a:cubicBezTo>
                    <a:cubicBezTo>
                      <a:pt x="108" y="66"/>
                      <a:pt x="108" y="66"/>
                      <a:pt x="108" y="66"/>
                    </a:cubicBezTo>
                    <a:cubicBezTo>
                      <a:pt x="108" y="66"/>
                      <a:pt x="108" y="66"/>
                      <a:pt x="108" y="66"/>
                    </a:cubicBezTo>
                    <a:cubicBezTo>
                      <a:pt x="108" y="66"/>
                      <a:pt x="108" y="66"/>
                      <a:pt x="108" y="66"/>
                    </a:cubicBezTo>
                    <a:cubicBezTo>
                      <a:pt x="107" y="65"/>
                      <a:pt x="107" y="65"/>
                      <a:pt x="107" y="65"/>
                    </a:cubicBezTo>
                    <a:cubicBezTo>
                      <a:pt x="107" y="65"/>
                      <a:pt x="107" y="64"/>
                      <a:pt x="107" y="64"/>
                    </a:cubicBezTo>
                    <a:cubicBezTo>
                      <a:pt x="107" y="63"/>
                      <a:pt x="107" y="63"/>
                      <a:pt x="107" y="63"/>
                    </a:cubicBezTo>
                    <a:cubicBezTo>
                      <a:pt x="106" y="63"/>
                      <a:pt x="106" y="63"/>
                      <a:pt x="106" y="63"/>
                    </a:cubicBezTo>
                    <a:cubicBezTo>
                      <a:pt x="106" y="62"/>
                      <a:pt x="106" y="62"/>
                      <a:pt x="106" y="62"/>
                    </a:cubicBezTo>
                    <a:cubicBezTo>
                      <a:pt x="106" y="62"/>
                      <a:pt x="106" y="61"/>
                      <a:pt x="105" y="61"/>
                    </a:cubicBezTo>
                    <a:cubicBezTo>
                      <a:pt x="105" y="61"/>
                      <a:pt x="105" y="61"/>
                      <a:pt x="105" y="61"/>
                    </a:cubicBezTo>
                    <a:cubicBezTo>
                      <a:pt x="105" y="61"/>
                      <a:pt x="105" y="61"/>
                      <a:pt x="105" y="61"/>
                    </a:cubicBezTo>
                    <a:cubicBezTo>
                      <a:pt x="105" y="60"/>
                      <a:pt x="105" y="60"/>
                      <a:pt x="105" y="60"/>
                    </a:cubicBezTo>
                    <a:cubicBezTo>
                      <a:pt x="104" y="59"/>
                      <a:pt x="104" y="59"/>
                      <a:pt x="104" y="59"/>
                    </a:cubicBezTo>
                    <a:cubicBezTo>
                      <a:pt x="103" y="58"/>
                      <a:pt x="103" y="58"/>
                      <a:pt x="103" y="58"/>
                    </a:cubicBezTo>
                    <a:cubicBezTo>
                      <a:pt x="103" y="57"/>
                      <a:pt x="102" y="57"/>
                      <a:pt x="102" y="57"/>
                    </a:cubicBezTo>
                    <a:cubicBezTo>
                      <a:pt x="102" y="57"/>
                      <a:pt x="102" y="57"/>
                      <a:pt x="102" y="57"/>
                    </a:cubicBezTo>
                    <a:cubicBezTo>
                      <a:pt x="101" y="56"/>
                      <a:pt x="101" y="56"/>
                      <a:pt x="101" y="56"/>
                    </a:cubicBezTo>
                    <a:cubicBezTo>
                      <a:pt x="100" y="56"/>
                      <a:pt x="100" y="55"/>
                      <a:pt x="100" y="55"/>
                    </a:cubicBezTo>
                    <a:cubicBezTo>
                      <a:pt x="100" y="54"/>
                      <a:pt x="100" y="54"/>
                      <a:pt x="100" y="53"/>
                    </a:cubicBezTo>
                    <a:cubicBezTo>
                      <a:pt x="99" y="53"/>
                      <a:pt x="99" y="53"/>
                      <a:pt x="99" y="53"/>
                    </a:cubicBezTo>
                    <a:cubicBezTo>
                      <a:pt x="99" y="52"/>
                      <a:pt x="99" y="52"/>
                      <a:pt x="99" y="52"/>
                    </a:cubicBezTo>
                    <a:cubicBezTo>
                      <a:pt x="99" y="52"/>
                      <a:pt x="99" y="52"/>
                      <a:pt x="99" y="52"/>
                    </a:cubicBezTo>
                    <a:cubicBezTo>
                      <a:pt x="99" y="52"/>
                      <a:pt x="99" y="51"/>
                      <a:pt x="98" y="51"/>
                    </a:cubicBezTo>
                    <a:cubicBezTo>
                      <a:pt x="97" y="51"/>
                      <a:pt x="97" y="51"/>
                      <a:pt x="97" y="51"/>
                    </a:cubicBezTo>
                    <a:cubicBezTo>
                      <a:pt x="96" y="50"/>
                      <a:pt x="96" y="50"/>
                      <a:pt x="95" y="49"/>
                    </a:cubicBezTo>
                    <a:cubicBezTo>
                      <a:pt x="95" y="49"/>
                      <a:pt x="95" y="48"/>
                      <a:pt x="95" y="48"/>
                    </a:cubicBezTo>
                    <a:cubicBezTo>
                      <a:pt x="95" y="47"/>
                      <a:pt x="94" y="47"/>
                      <a:pt x="94" y="46"/>
                    </a:cubicBezTo>
                    <a:cubicBezTo>
                      <a:pt x="94" y="45"/>
                      <a:pt x="93" y="45"/>
                      <a:pt x="92" y="44"/>
                    </a:cubicBezTo>
                    <a:cubicBezTo>
                      <a:pt x="91" y="44"/>
                      <a:pt x="91" y="43"/>
                      <a:pt x="91" y="43"/>
                    </a:cubicBezTo>
                    <a:cubicBezTo>
                      <a:pt x="90" y="43"/>
                      <a:pt x="90" y="43"/>
                      <a:pt x="90" y="43"/>
                    </a:cubicBezTo>
                    <a:cubicBezTo>
                      <a:pt x="90" y="42"/>
                      <a:pt x="90" y="42"/>
                      <a:pt x="90" y="41"/>
                    </a:cubicBezTo>
                    <a:cubicBezTo>
                      <a:pt x="89" y="41"/>
                      <a:pt x="89" y="41"/>
                      <a:pt x="88" y="40"/>
                    </a:cubicBezTo>
                    <a:cubicBezTo>
                      <a:pt x="87" y="39"/>
                      <a:pt x="86" y="38"/>
                      <a:pt x="85" y="38"/>
                    </a:cubicBezTo>
                    <a:cubicBezTo>
                      <a:pt x="83" y="36"/>
                      <a:pt x="82" y="34"/>
                      <a:pt x="80" y="32"/>
                    </a:cubicBezTo>
                    <a:cubicBezTo>
                      <a:pt x="80" y="31"/>
                      <a:pt x="80" y="31"/>
                      <a:pt x="80" y="31"/>
                    </a:cubicBezTo>
                    <a:cubicBezTo>
                      <a:pt x="80" y="31"/>
                      <a:pt x="80" y="31"/>
                      <a:pt x="80" y="31"/>
                    </a:cubicBezTo>
                    <a:cubicBezTo>
                      <a:pt x="78" y="31"/>
                      <a:pt x="77" y="30"/>
                      <a:pt x="76" y="29"/>
                    </a:cubicBezTo>
                    <a:cubicBezTo>
                      <a:pt x="76" y="28"/>
                      <a:pt x="76" y="28"/>
                      <a:pt x="76" y="28"/>
                    </a:cubicBezTo>
                    <a:cubicBezTo>
                      <a:pt x="75" y="27"/>
                      <a:pt x="75" y="26"/>
                      <a:pt x="73" y="26"/>
                    </a:cubicBezTo>
                    <a:cubicBezTo>
                      <a:pt x="73" y="26"/>
                      <a:pt x="73" y="26"/>
                      <a:pt x="72" y="25"/>
                    </a:cubicBezTo>
                    <a:cubicBezTo>
                      <a:pt x="72" y="25"/>
                      <a:pt x="71" y="25"/>
                      <a:pt x="71" y="25"/>
                    </a:cubicBezTo>
                    <a:cubicBezTo>
                      <a:pt x="70" y="24"/>
                      <a:pt x="69" y="23"/>
                      <a:pt x="69" y="22"/>
                    </a:cubicBezTo>
                    <a:cubicBezTo>
                      <a:pt x="69" y="22"/>
                      <a:pt x="69" y="22"/>
                      <a:pt x="69" y="22"/>
                    </a:cubicBezTo>
                    <a:cubicBezTo>
                      <a:pt x="69" y="21"/>
                      <a:pt x="69" y="21"/>
                      <a:pt x="69" y="21"/>
                    </a:cubicBezTo>
                    <a:cubicBezTo>
                      <a:pt x="67" y="21"/>
                      <a:pt x="67" y="21"/>
                      <a:pt x="67" y="21"/>
                    </a:cubicBezTo>
                    <a:cubicBezTo>
                      <a:pt x="66" y="21"/>
                      <a:pt x="66" y="21"/>
                      <a:pt x="65" y="21"/>
                    </a:cubicBezTo>
                    <a:cubicBezTo>
                      <a:pt x="65" y="20"/>
                      <a:pt x="64" y="19"/>
                      <a:pt x="64" y="19"/>
                    </a:cubicBezTo>
                    <a:cubicBezTo>
                      <a:pt x="63" y="18"/>
                      <a:pt x="63" y="18"/>
                      <a:pt x="63" y="17"/>
                    </a:cubicBezTo>
                    <a:cubicBezTo>
                      <a:pt x="63" y="17"/>
                      <a:pt x="63" y="17"/>
                      <a:pt x="63" y="17"/>
                    </a:cubicBezTo>
                    <a:cubicBezTo>
                      <a:pt x="62" y="17"/>
                      <a:pt x="62" y="17"/>
                      <a:pt x="62" y="17"/>
                    </a:cubicBezTo>
                    <a:cubicBezTo>
                      <a:pt x="61" y="17"/>
                      <a:pt x="61" y="17"/>
                      <a:pt x="60" y="17"/>
                    </a:cubicBezTo>
                    <a:cubicBezTo>
                      <a:pt x="60" y="16"/>
                      <a:pt x="59" y="16"/>
                      <a:pt x="59" y="15"/>
                    </a:cubicBezTo>
                    <a:cubicBezTo>
                      <a:pt x="59" y="15"/>
                      <a:pt x="59" y="15"/>
                      <a:pt x="59" y="15"/>
                    </a:cubicBezTo>
                    <a:cubicBezTo>
                      <a:pt x="59" y="14"/>
                      <a:pt x="58" y="14"/>
                      <a:pt x="57" y="14"/>
                    </a:cubicBezTo>
                    <a:cubicBezTo>
                      <a:pt x="57" y="14"/>
                      <a:pt x="57" y="14"/>
                      <a:pt x="57" y="14"/>
                    </a:cubicBezTo>
                    <a:cubicBezTo>
                      <a:pt x="56" y="14"/>
                      <a:pt x="56" y="13"/>
                      <a:pt x="56" y="13"/>
                    </a:cubicBezTo>
                    <a:cubicBezTo>
                      <a:pt x="54" y="11"/>
                      <a:pt x="52" y="10"/>
                      <a:pt x="49" y="8"/>
                    </a:cubicBezTo>
                    <a:cubicBezTo>
                      <a:pt x="47" y="7"/>
                      <a:pt x="44" y="6"/>
                      <a:pt x="42" y="4"/>
                    </a:cubicBezTo>
                    <a:cubicBezTo>
                      <a:pt x="40" y="3"/>
                      <a:pt x="38" y="2"/>
                      <a:pt x="36" y="1"/>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178" name="Freeform 42"/>
              <p:cNvSpPr>
                <a:spLocks noEditPoints="1"/>
              </p:cNvSpPr>
              <p:nvPr/>
            </p:nvSpPr>
            <p:spPr bwMode="auto">
              <a:xfrm>
                <a:off x="3477" y="1838"/>
                <a:ext cx="322" cy="675"/>
              </a:xfrm>
              <a:custGeom>
                <a:avLst/>
                <a:gdLst>
                  <a:gd name="T0" fmla="*/ 3 w 135"/>
                  <a:gd name="T1" fmla="*/ 78 h 283"/>
                  <a:gd name="T2" fmla="*/ 0 w 135"/>
                  <a:gd name="T3" fmla="*/ 85 h 283"/>
                  <a:gd name="T4" fmla="*/ 9 w 135"/>
                  <a:gd name="T5" fmla="*/ 113 h 283"/>
                  <a:gd name="T6" fmla="*/ 14 w 135"/>
                  <a:gd name="T7" fmla="*/ 116 h 283"/>
                  <a:gd name="T8" fmla="*/ 18 w 135"/>
                  <a:gd name="T9" fmla="*/ 128 h 283"/>
                  <a:gd name="T10" fmla="*/ 25 w 135"/>
                  <a:gd name="T11" fmla="*/ 137 h 283"/>
                  <a:gd name="T12" fmla="*/ 22 w 135"/>
                  <a:gd name="T13" fmla="*/ 150 h 283"/>
                  <a:gd name="T14" fmla="*/ 20 w 135"/>
                  <a:gd name="T15" fmla="*/ 166 h 283"/>
                  <a:gd name="T16" fmla="*/ 29 w 135"/>
                  <a:gd name="T17" fmla="*/ 180 h 283"/>
                  <a:gd name="T18" fmla="*/ 32 w 135"/>
                  <a:gd name="T19" fmla="*/ 192 h 283"/>
                  <a:gd name="T20" fmla="*/ 42 w 135"/>
                  <a:gd name="T21" fmla="*/ 204 h 283"/>
                  <a:gd name="T22" fmla="*/ 48 w 135"/>
                  <a:gd name="T23" fmla="*/ 208 h 283"/>
                  <a:gd name="T24" fmla="*/ 51 w 135"/>
                  <a:gd name="T25" fmla="*/ 218 h 283"/>
                  <a:gd name="T26" fmla="*/ 54 w 135"/>
                  <a:gd name="T27" fmla="*/ 238 h 283"/>
                  <a:gd name="T28" fmla="*/ 57 w 135"/>
                  <a:gd name="T29" fmla="*/ 253 h 283"/>
                  <a:gd name="T30" fmla="*/ 66 w 135"/>
                  <a:gd name="T31" fmla="*/ 265 h 283"/>
                  <a:gd name="T32" fmla="*/ 74 w 135"/>
                  <a:gd name="T33" fmla="*/ 278 h 283"/>
                  <a:gd name="T34" fmla="*/ 80 w 135"/>
                  <a:gd name="T35" fmla="*/ 283 h 283"/>
                  <a:gd name="T36" fmla="*/ 84 w 135"/>
                  <a:gd name="T37" fmla="*/ 275 h 283"/>
                  <a:gd name="T38" fmla="*/ 79 w 135"/>
                  <a:gd name="T39" fmla="*/ 262 h 283"/>
                  <a:gd name="T40" fmla="*/ 85 w 135"/>
                  <a:gd name="T41" fmla="*/ 255 h 283"/>
                  <a:gd name="T42" fmla="*/ 90 w 135"/>
                  <a:gd name="T43" fmla="*/ 244 h 283"/>
                  <a:gd name="T44" fmla="*/ 98 w 135"/>
                  <a:gd name="T45" fmla="*/ 224 h 283"/>
                  <a:gd name="T46" fmla="*/ 111 w 135"/>
                  <a:gd name="T47" fmla="*/ 217 h 283"/>
                  <a:gd name="T48" fmla="*/ 119 w 135"/>
                  <a:gd name="T49" fmla="*/ 210 h 283"/>
                  <a:gd name="T50" fmla="*/ 124 w 135"/>
                  <a:gd name="T51" fmla="*/ 188 h 283"/>
                  <a:gd name="T52" fmla="*/ 134 w 135"/>
                  <a:gd name="T53" fmla="*/ 178 h 283"/>
                  <a:gd name="T54" fmla="*/ 133 w 135"/>
                  <a:gd name="T55" fmla="*/ 166 h 283"/>
                  <a:gd name="T56" fmla="*/ 120 w 135"/>
                  <a:gd name="T57" fmla="*/ 159 h 283"/>
                  <a:gd name="T58" fmla="*/ 104 w 135"/>
                  <a:gd name="T59" fmla="*/ 156 h 283"/>
                  <a:gd name="T60" fmla="*/ 91 w 135"/>
                  <a:gd name="T61" fmla="*/ 153 h 283"/>
                  <a:gd name="T62" fmla="*/ 95 w 135"/>
                  <a:gd name="T63" fmla="*/ 146 h 283"/>
                  <a:gd name="T64" fmla="*/ 85 w 135"/>
                  <a:gd name="T65" fmla="*/ 136 h 283"/>
                  <a:gd name="T66" fmla="*/ 70 w 135"/>
                  <a:gd name="T67" fmla="*/ 129 h 283"/>
                  <a:gd name="T68" fmla="*/ 60 w 135"/>
                  <a:gd name="T69" fmla="*/ 123 h 283"/>
                  <a:gd name="T70" fmla="*/ 44 w 135"/>
                  <a:gd name="T71" fmla="*/ 117 h 283"/>
                  <a:gd name="T72" fmla="*/ 32 w 135"/>
                  <a:gd name="T73" fmla="*/ 120 h 283"/>
                  <a:gd name="T74" fmla="*/ 29 w 135"/>
                  <a:gd name="T75" fmla="*/ 125 h 283"/>
                  <a:gd name="T76" fmla="*/ 20 w 135"/>
                  <a:gd name="T77" fmla="*/ 120 h 283"/>
                  <a:gd name="T78" fmla="*/ 19 w 135"/>
                  <a:gd name="T79" fmla="*/ 106 h 283"/>
                  <a:gd name="T80" fmla="*/ 18 w 135"/>
                  <a:gd name="T81" fmla="*/ 99 h 283"/>
                  <a:gd name="T82" fmla="*/ 14 w 135"/>
                  <a:gd name="T83" fmla="*/ 94 h 283"/>
                  <a:gd name="T84" fmla="*/ 7 w 135"/>
                  <a:gd name="T85" fmla="*/ 96 h 283"/>
                  <a:gd name="T86" fmla="*/ 10 w 135"/>
                  <a:gd name="T87" fmla="*/ 89 h 283"/>
                  <a:gd name="T88" fmla="*/ 15 w 135"/>
                  <a:gd name="T89" fmla="*/ 79 h 283"/>
                  <a:gd name="T90" fmla="*/ 27 w 135"/>
                  <a:gd name="T91" fmla="*/ 71 h 283"/>
                  <a:gd name="T92" fmla="*/ 32 w 135"/>
                  <a:gd name="T93" fmla="*/ 82 h 283"/>
                  <a:gd name="T94" fmla="*/ 39 w 135"/>
                  <a:gd name="T95" fmla="*/ 69 h 283"/>
                  <a:gd name="T96" fmla="*/ 43 w 135"/>
                  <a:gd name="T97" fmla="*/ 63 h 283"/>
                  <a:gd name="T98" fmla="*/ 56 w 135"/>
                  <a:gd name="T99" fmla="*/ 55 h 283"/>
                  <a:gd name="T100" fmla="*/ 68 w 135"/>
                  <a:gd name="T101" fmla="*/ 45 h 283"/>
                  <a:gd name="T102" fmla="*/ 74 w 135"/>
                  <a:gd name="T103" fmla="*/ 37 h 283"/>
                  <a:gd name="T104" fmla="*/ 83 w 135"/>
                  <a:gd name="T105" fmla="*/ 31 h 283"/>
                  <a:gd name="T106" fmla="*/ 80 w 135"/>
                  <a:gd name="T107" fmla="*/ 29 h 283"/>
                  <a:gd name="T108" fmla="*/ 96 w 135"/>
                  <a:gd name="T109" fmla="*/ 24 h 283"/>
                  <a:gd name="T110" fmla="*/ 102 w 135"/>
                  <a:gd name="T111" fmla="*/ 11 h 283"/>
                  <a:gd name="T112" fmla="*/ 96 w 135"/>
                  <a:gd name="T113" fmla="*/ 8 h 283"/>
                  <a:gd name="T114" fmla="*/ 80 w 135"/>
                  <a:gd name="T115" fmla="*/ 18 h 283"/>
                  <a:gd name="T116" fmla="*/ 72 w 135"/>
                  <a:gd name="T117" fmla="*/ 18 h 283"/>
                  <a:gd name="T118" fmla="*/ 76 w 135"/>
                  <a:gd name="T119" fmla="*/ 9 h 283"/>
                  <a:gd name="T120" fmla="*/ 86 w 135"/>
                  <a:gd name="T121"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283">
                    <a:moveTo>
                      <a:pt x="71" y="39"/>
                    </a:moveTo>
                    <a:cubicBezTo>
                      <a:pt x="71" y="39"/>
                      <a:pt x="71" y="39"/>
                      <a:pt x="71" y="39"/>
                    </a:cubicBezTo>
                    <a:cubicBezTo>
                      <a:pt x="71" y="39"/>
                      <a:pt x="71" y="39"/>
                      <a:pt x="71" y="39"/>
                    </a:cubicBezTo>
                    <a:moveTo>
                      <a:pt x="96" y="12"/>
                    </a:moveTo>
                    <a:cubicBezTo>
                      <a:pt x="96" y="12"/>
                      <a:pt x="96" y="12"/>
                      <a:pt x="96" y="12"/>
                    </a:cubicBezTo>
                    <a:moveTo>
                      <a:pt x="86" y="0"/>
                    </a:moveTo>
                    <a:cubicBezTo>
                      <a:pt x="84" y="0"/>
                      <a:pt x="84" y="0"/>
                      <a:pt x="84" y="0"/>
                    </a:cubicBezTo>
                    <a:cubicBezTo>
                      <a:pt x="83" y="0"/>
                      <a:pt x="82" y="0"/>
                      <a:pt x="81" y="0"/>
                    </a:cubicBezTo>
                    <a:cubicBezTo>
                      <a:pt x="72" y="5"/>
                      <a:pt x="63" y="10"/>
                      <a:pt x="56" y="16"/>
                    </a:cubicBezTo>
                    <a:cubicBezTo>
                      <a:pt x="39" y="28"/>
                      <a:pt x="25" y="41"/>
                      <a:pt x="14" y="57"/>
                    </a:cubicBezTo>
                    <a:cubicBezTo>
                      <a:pt x="9" y="63"/>
                      <a:pt x="5" y="69"/>
                      <a:pt x="1" y="76"/>
                    </a:cubicBezTo>
                    <a:cubicBezTo>
                      <a:pt x="0" y="78"/>
                      <a:pt x="0" y="78"/>
                      <a:pt x="0" y="78"/>
                    </a:cubicBezTo>
                    <a:cubicBezTo>
                      <a:pt x="2" y="78"/>
                      <a:pt x="2" y="78"/>
                      <a:pt x="2" y="78"/>
                    </a:cubicBezTo>
                    <a:cubicBezTo>
                      <a:pt x="3" y="78"/>
                      <a:pt x="3" y="78"/>
                      <a:pt x="3" y="78"/>
                    </a:cubicBezTo>
                    <a:cubicBezTo>
                      <a:pt x="3" y="78"/>
                      <a:pt x="3" y="78"/>
                      <a:pt x="3" y="78"/>
                    </a:cubicBezTo>
                    <a:cubicBezTo>
                      <a:pt x="4" y="78"/>
                      <a:pt x="4" y="78"/>
                      <a:pt x="4" y="78"/>
                    </a:cubicBezTo>
                    <a:cubicBezTo>
                      <a:pt x="4" y="78"/>
                      <a:pt x="4" y="78"/>
                      <a:pt x="4" y="78"/>
                    </a:cubicBezTo>
                    <a:cubicBezTo>
                      <a:pt x="4" y="78"/>
                      <a:pt x="4" y="78"/>
                      <a:pt x="4" y="78"/>
                    </a:cubicBezTo>
                    <a:cubicBezTo>
                      <a:pt x="3" y="79"/>
                      <a:pt x="3" y="79"/>
                      <a:pt x="3" y="80"/>
                    </a:cubicBezTo>
                    <a:cubicBezTo>
                      <a:pt x="3" y="82"/>
                      <a:pt x="3" y="82"/>
                      <a:pt x="3" y="82"/>
                    </a:cubicBezTo>
                    <a:cubicBezTo>
                      <a:pt x="3" y="83"/>
                      <a:pt x="2" y="83"/>
                      <a:pt x="2" y="83"/>
                    </a:cubicBezTo>
                    <a:cubicBezTo>
                      <a:pt x="2" y="83"/>
                      <a:pt x="2" y="83"/>
                      <a:pt x="2" y="83"/>
                    </a:cubicBezTo>
                    <a:cubicBezTo>
                      <a:pt x="1" y="83"/>
                      <a:pt x="1" y="83"/>
                      <a:pt x="1" y="83"/>
                    </a:cubicBezTo>
                    <a:cubicBezTo>
                      <a:pt x="1" y="84"/>
                      <a:pt x="1" y="84"/>
                      <a:pt x="1" y="84"/>
                    </a:cubicBezTo>
                    <a:cubicBezTo>
                      <a:pt x="1" y="84"/>
                      <a:pt x="1" y="84"/>
                      <a:pt x="1" y="84"/>
                    </a:cubicBezTo>
                    <a:cubicBezTo>
                      <a:pt x="1" y="85"/>
                      <a:pt x="1" y="86"/>
                      <a:pt x="1" y="86"/>
                    </a:cubicBezTo>
                    <a:cubicBezTo>
                      <a:pt x="1" y="86"/>
                      <a:pt x="1" y="86"/>
                      <a:pt x="1" y="86"/>
                    </a:cubicBezTo>
                    <a:cubicBezTo>
                      <a:pt x="0" y="85"/>
                      <a:pt x="0" y="85"/>
                      <a:pt x="0" y="85"/>
                    </a:cubicBezTo>
                    <a:cubicBezTo>
                      <a:pt x="0" y="105"/>
                      <a:pt x="0" y="105"/>
                      <a:pt x="0" y="105"/>
                    </a:cubicBezTo>
                    <a:cubicBezTo>
                      <a:pt x="0" y="105"/>
                      <a:pt x="0" y="106"/>
                      <a:pt x="1" y="106"/>
                    </a:cubicBezTo>
                    <a:cubicBezTo>
                      <a:pt x="1" y="106"/>
                      <a:pt x="1" y="106"/>
                      <a:pt x="1" y="106"/>
                    </a:cubicBezTo>
                    <a:cubicBezTo>
                      <a:pt x="2" y="107"/>
                      <a:pt x="2" y="107"/>
                      <a:pt x="2" y="107"/>
                    </a:cubicBezTo>
                    <a:cubicBezTo>
                      <a:pt x="2" y="107"/>
                      <a:pt x="2" y="107"/>
                      <a:pt x="2" y="107"/>
                    </a:cubicBezTo>
                    <a:cubicBezTo>
                      <a:pt x="3" y="108"/>
                      <a:pt x="4" y="108"/>
                      <a:pt x="4" y="108"/>
                    </a:cubicBezTo>
                    <a:cubicBezTo>
                      <a:pt x="5" y="108"/>
                      <a:pt x="5" y="108"/>
                      <a:pt x="5" y="108"/>
                    </a:cubicBezTo>
                    <a:cubicBezTo>
                      <a:pt x="5" y="108"/>
                      <a:pt x="5" y="108"/>
                      <a:pt x="5" y="108"/>
                    </a:cubicBezTo>
                    <a:cubicBezTo>
                      <a:pt x="6" y="109"/>
                      <a:pt x="6" y="109"/>
                      <a:pt x="6" y="109"/>
                    </a:cubicBezTo>
                    <a:cubicBezTo>
                      <a:pt x="5" y="109"/>
                      <a:pt x="5" y="109"/>
                      <a:pt x="5" y="109"/>
                    </a:cubicBezTo>
                    <a:cubicBezTo>
                      <a:pt x="5" y="110"/>
                      <a:pt x="6" y="110"/>
                      <a:pt x="6" y="111"/>
                    </a:cubicBezTo>
                    <a:cubicBezTo>
                      <a:pt x="7" y="111"/>
                      <a:pt x="7" y="111"/>
                      <a:pt x="7" y="111"/>
                    </a:cubicBezTo>
                    <a:cubicBezTo>
                      <a:pt x="7" y="111"/>
                      <a:pt x="8" y="112"/>
                      <a:pt x="8" y="113"/>
                    </a:cubicBezTo>
                    <a:cubicBezTo>
                      <a:pt x="9" y="113"/>
                      <a:pt x="9" y="113"/>
                      <a:pt x="9" y="113"/>
                    </a:cubicBezTo>
                    <a:cubicBezTo>
                      <a:pt x="9" y="113"/>
                      <a:pt x="9" y="113"/>
                      <a:pt x="9" y="113"/>
                    </a:cubicBezTo>
                    <a:cubicBezTo>
                      <a:pt x="10" y="113"/>
                      <a:pt x="10" y="113"/>
                      <a:pt x="10" y="113"/>
                    </a:cubicBezTo>
                    <a:cubicBezTo>
                      <a:pt x="10" y="113"/>
                      <a:pt x="10" y="113"/>
                      <a:pt x="10" y="113"/>
                    </a:cubicBezTo>
                    <a:cubicBezTo>
                      <a:pt x="11" y="113"/>
                      <a:pt x="11" y="114"/>
                      <a:pt x="11" y="114"/>
                    </a:cubicBezTo>
                    <a:cubicBezTo>
                      <a:pt x="11" y="114"/>
                      <a:pt x="11" y="114"/>
                      <a:pt x="11" y="114"/>
                    </a:cubicBezTo>
                    <a:cubicBezTo>
                      <a:pt x="11" y="114"/>
                      <a:pt x="11" y="114"/>
                      <a:pt x="11" y="114"/>
                    </a:cubicBezTo>
                    <a:cubicBezTo>
                      <a:pt x="11" y="115"/>
                      <a:pt x="11" y="115"/>
                      <a:pt x="11" y="115"/>
                    </a:cubicBezTo>
                    <a:cubicBezTo>
                      <a:pt x="12" y="115"/>
                      <a:pt x="12" y="115"/>
                      <a:pt x="12" y="115"/>
                    </a:cubicBezTo>
                    <a:cubicBezTo>
                      <a:pt x="12" y="115"/>
                      <a:pt x="13" y="115"/>
                      <a:pt x="13" y="115"/>
                    </a:cubicBezTo>
                    <a:cubicBezTo>
                      <a:pt x="13" y="115"/>
                      <a:pt x="13" y="115"/>
                      <a:pt x="13" y="115"/>
                    </a:cubicBezTo>
                    <a:cubicBezTo>
                      <a:pt x="13" y="115"/>
                      <a:pt x="13" y="115"/>
                      <a:pt x="13" y="115"/>
                    </a:cubicBezTo>
                    <a:cubicBezTo>
                      <a:pt x="12" y="116"/>
                      <a:pt x="12" y="116"/>
                      <a:pt x="12" y="116"/>
                    </a:cubicBezTo>
                    <a:cubicBezTo>
                      <a:pt x="13" y="116"/>
                      <a:pt x="13" y="116"/>
                      <a:pt x="13" y="116"/>
                    </a:cubicBezTo>
                    <a:cubicBezTo>
                      <a:pt x="14" y="116"/>
                      <a:pt x="14" y="116"/>
                      <a:pt x="14" y="116"/>
                    </a:cubicBezTo>
                    <a:cubicBezTo>
                      <a:pt x="14" y="117"/>
                      <a:pt x="14" y="117"/>
                      <a:pt x="14" y="117"/>
                    </a:cubicBezTo>
                    <a:cubicBezTo>
                      <a:pt x="14" y="117"/>
                      <a:pt x="14" y="118"/>
                      <a:pt x="15" y="119"/>
                    </a:cubicBezTo>
                    <a:cubicBezTo>
                      <a:pt x="15" y="119"/>
                      <a:pt x="15" y="119"/>
                      <a:pt x="15" y="119"/>
                    </a:cubicBezTo>
                    <a:cubicBezTo>
                      <a:pt x="15" y="120"/>
                      <a:pt x="15" y="120"/>
                      <a:pt x="15" y="120"/>
                    </a:cubicBezTo>
                    <a:cubicBezTo>
                      <a:pt x="16" y="120"/>
                      <a:pt x="16" y="120"/>
                      <a:pt x="16" y="120"/>
                    </a:cubicBezTo>
                    <a:cubicBezTo>
                      <a:pt x="16" y="121"/>
                      <a:pt x="16" y="121"/>
                      <a:pt x="16" y="121"/>
                    </a:cubicBezTo>
                    <a:cubicBezTo>
                      <a:pt x="17" y="121"/>
                      <a:pt x="17" y="121"/>
                      <a:pt x="17" y="121"/>
                    </a:cubicBezTo>
                    <a:cubicBezTo>
                      <a:pt x="17" y="122"/>
                      <a:pt x="17" y="123"/>
                      <a:pt x="17" y="124"/>
                    </a:cubicBezTo>
                    <a:cubicBezTo>
                      <a:pt x="17" y="124"/>
                      <a:pt x="17" y="124"/>
                      <a:pt x="17" y="125"/>
                    </a:cubicBezTo>
                    <a:cubicBezTo>
                      <a:pt x="17" y="125"/>
                      <a:pt x="17" y="125"/>
                      <a:pt x="17" y="125"/>
                    </a:cubicBezTo>
                    <a:cubicBezTo>
                      <a:pt x="17" y="126"/>
                      <a:pt x="17" y="126"/>
                      <a:pt x="17" y="126"/>
                    </a:cubicBezTo>
                    <a:cubicBezTo>
                      <a:pt x="17" y="126"/>
                      <a:pt x="17" y="126"/>
                      <a:pt x="17" y="126"/>
                    </a:cubicBezTo>
                    <a:cubicBezTo>
                      <a:pt x="17" y="127"/>
                      <a:pt x="17" y="128"/>
                      <a:pt x="18" y="128"/>
                    </a:cubicBezTo>
                    <a:cubicBezTo>
                      <a:pt x="18" y="128"/>
                      <a:pt x="18" y="128"/>
                      <a:pt x="18" y="128"/>
                    </a:cubicBezTo>
                    <a:cubicBezTo>
                      <a:pt x="18" y="128"/>
                      <a:pt x="18" y="128"/>
                      <a:pt x="18" y="128"/>
                    </a:cubicBezTo>
                    <a:cubicBezTo>
                      <a:pt x="18" y="128"/>
                      <a:pt x="18" y="128"/>
                      <a:pt x="18" y="128"/>
                    </a:cubicBezTo>
                    <a:cubicBezTo>
                      <a:pt x="18" y="128"/>
                      <a:pt x="18" y="128"/>
                      <a:pt x="18" y="128"/>
                    </a:cubicBezTo>
                    <a:cubicBezTo>
                      <a:pt x="18" y="129"/>
                      <a:pt x="18" y="129"/>
                      <a:pt x="18" y="129"/>
                    </a:cubicBezTo>
                    <a:cubicBezTo>
                      <a:pt x="23" y="129"/>
                      <a:pt x="23" y="129"/>
                      <a:pt x="23" y="129"/>
                    </a:cubicBezTo>
                    <a:cubicBezTo>
                      <a:pt x="23" y="129"/>
                      <a:pt x="23" y="129"/>
                      <a:pt x="23" y="129"/>
                    </a:cubicBezTo>
                    <a:cubicBezTo>
                      <a:pt x="23" y="129"/>
                      <a:pt x="23" y="129"/>
                      <a:pt x="23" y="129"/>
                    </a:cubicBezTo>
                    <a:cubicBezTo>
                      <a:pt x="24" y="129"/>
                      <a:pt x="24" y="129"/>
                      <a:pt x="24" y="129"/>
                    </a:cubicBezTo>
                    <a:cubicBezTo>
                      <a:pt x="24" y="131"/>
                      <a:pt x="24" y="131"/>
                      <a:pt x="24" y="131"/>
                    </a:cubicBezTo>
                    <a:cubicBezTo>
                      <a:pt x="24" y="132"/>
                      <a:pt x="25" y="132"/>
                      <a:pt x="25" y="132"/>
                    </a:cubicBezTo>
                    <a:cubicBezTo>
                      <a:pt x="25" y="132"/>
                      <a:pt x="25" y="132"/>
                      <a:pt x="25" y="132"/>
                    </a:cubicBezTo>
                    <a:cubicBezTo>
                      <a:pt x="26" y="133"/>
                      <a:pt x="26" y="134"/>
                      <a:pt x="26" y="135"/>
                    </a:cubicBezTo>
                    <a:cubicBezTo>
                      <a:pt x="25" y="135"/>
                      <a:pt x="25" y="135"/>
                      <a:pt x="25" y="135"/>
                    </a:cubicBezTo>
                    <a:cubicBezTo>
                      <a:pt x="25" y="137"/>
                      <a:pt x="25" y="137"/>
                      <a:pt x="25" y="137"/>
                    </a:cubicBezTo>
                    <a:cubicBezTo>
                      <a:pt x="27" y="136"/>
                      <a:pt x="27" y="136"/>
                      <a:pt x="27" y="136"/>
                    </a:cubicBezTo>
                    <a:cubicBezTo>
                      <a:pt x="27" y="136"/>
                      <a:pt x="27" y="137"/>
                      <a:pt x="27" y="138"/>
                    </a:cubicBezTo>
                    <a:cubicBezTo>
                      <a:pt x="27" y="139"/>
                      <a:pt x="27" y="140"/>
                      <a:pt x="27" y="140"/>
                    </a:cubicBezTo>
                    <a:cubicBezTo>
                      <a:pt x="25" y="140"/>
                      <a:pt x="25" y="140"/>
                      <a:pt x="25" y="140"/>
                    </a:cubicBezTo>
                    <a:cubicBezTo>
                      <a:pt x="26" y="145"/>
                      <a:pt x="26" y="145"/>
                      <a:pt x="26" y="145"/>
                    </a:cubicBezTo>
                    <a:cubicBezTo>
                      <a:pt x="25" y="146"/>
                      <a:pt x="25" y="146"/>
                      <a:pt x="25" y="146"/>
                    </a:cubicBezTo>
                    <a:cubicBezTo>
                      <a:pt x="25" y="146"/>
                      <a:pt x="25" y="146"/>
                      <a:pt x="25" y="146"/>
                    </a:cubicBezTo>
                    <a:cubicBezTo>
                      <a:pt x="24" y="146"/>
                      <a:pt x="24" y="146"/>
                      <a:pt x="24" y="146"/>
                    </a:cubicBezTo>
                    <a:cubicBezTo>
                      <a:pt x="24" y="147"/>
                      <a:pt x="24" y="147"/>
                      <a:pt x="24" y="147"/>
                    </a:cubicBezTo>
                    <a:cubicBezTo>
                      <a:pt x="24" y="147"/>
                      <a:pt x="24" y="147"/>
                      <a:pt x="24" y="148"/>
                    </a:cubicBezTo>
                    <a:cubicBezTo>
                      <a:pt x="23" y="148"/>
                      <a:pt x="23" y="149"/>
                      <a:pt x="23" y="149"/>
                    </a:cubicBezTo>
                    <a:cubicBezTo>
                      <a:pt x="23" y="150"/>
                      <a:pt x="23" y="150"/>
                      <a:pt x="23" y="150"/>
                    </a:cubicBezTo>
                    <a:cubicBezTo>
                      <a:pt x="22" y="150"/>
                      <a:pt x="22" y="150"/>
                      <a:pt x="22" y="150"/>
                    </a:cubicBezTo>
                    <a:cubicBezTo>
                      <a:pt x="22" y="150"/>
                      <a:pt x="22" y="150"/>
                      <a:pt x="22" y="150"/>
                    </a:cubicBezTo>
                    <a:cubicBezTo>
                      <a:pt x="21" y="150"/>
                      <a:pt x="21" y="150"/>
                      <a:pt x="21" y="150"/>
                    </a:cubicBezTo>
                    <a:cubicBezTo>
                      <a:pt x="21" y="153"/>
                      <a:pt x="21" y="153"/>
                      <a:pt x="21" y="153"/>
                    </a:cubicBezTo>
                    <a:cubicBezTo>
                      <a:pt x="21" y="154"/>
                      <a:pt x="21" y="154"/>
                      <a:pt x="21" y="154"/>
                    </a:cubicBezTo>
                    <a:cubicBezTo>
                      <a:pt x="21" y="155"/>
                      <a:pt x="21" y="156"/>
                      <a:pt x="22" y="156"/>
                    </a:cubicBezTo>
                    <a:cubicBezTo>
                      <a:pt x="22" y="157"/>
                      <a:pt x="22" y="157"/>
                      <a:pt x="22" y="157"/>
                    </a:cubicBezTo>
                    <a:cubicBezTo>
                      <a:pt x="22" y="157"/>
                      <a:pt x="22" y="157"/>
                      <a:pt x="22" y="157"/>
                    </a:cubicBezTo>
                    <a:cubicBezTo>
                      <a:pt x="22" y="157"/>
                      <a:pt x="22" y="157"/>
                      <a:pt x="22" y="157"/>
                    </a:cubicBezTo>
                    <a:cubicBezTo>
                      <a:pt x="21" y="158"/>
                      <a:pt x="21" y="158"/>
                      <a:pt x="21" y="159"/>
                    </a:cubicBezTo>
                    <a:cubicBezTo>
                      <a:pt x="21" y="159"/>
                      <a:pt x="21" y="159"/>
                      <a:pt x="21" y="159"/>
                    </a:cubicBezTo>
                    <a:cubicBezTo>
                      <a:pt x="21" y="160"/>
                      <a:pt x="21" y="160"/>
                      <a:pt x="21" y="160"/>
                    </a:cubicBezTo>
                    <a:cubicBezTo>
                      <a:pt x="21" y="160"/>
                      <a:pt x="21" y="160"/>
                      <a:pt x="21" y="160"/>
                    </a:cubicBezTo>
                    <a:cubicBezTo>
                      <a:pt x="20" y="160"/>
                      <a:pt x="20" y="160"/>
                      <a:pt x="20" y="160"/>
                    </a:cubicBezTo>
                    <a:cubicBezTo>
                      <a:pt x="20" y="165"/>
                      <a:pt x="20" y="165"/>
                      <a:pt x="20" y="165"/>
                    </a:cubicBezTo>
                    <a:cubicBezTo>
                      <a:pt x="20" y="166"/>
                      <a:pt x="20" y="166"/>
                      <a:pt x="20" y="166"/>
                    </a:cubicBezTo>
                    <a:cubicBezTo>
                      <a:pt x="20" y="166"/>
                      <a:pt x="20" y="168"/>
                      <a:pt x="21" y="168"/>
                    </a:cubicBezTo>
                    <a:cubicBezTo>
                      <a:pt x="21" y="168"/>
                      <a:pt x="21" y="168"/>
                      <a:pt x="22" y="169"/>
                    </a:cubicBezTo>
                    <a:cubicBezTo>
                      <a:pt x="23" y="169"/>
                      <a:pt x="24" y="171"/>
                      <a:pt x="24" y="172"/>
                    </a:cubicBezTo>
                    <a:cubicBezTo>
                      <a:pt x="24" y="172"/>
                      <a:pt x="25" y="173"/>
                      <a:pt x="25" y="173"/>
                    </a:cubicBezTo>
                    <a:cubicBezTo>
                      <a:pt x="25" y="174"/>
                      <a:pt x="25" y="174"/>
                      <a:pt x="26" y="175"/>
                    </a:cubicBezTo>
                    <a:cubicBezTo>
                      <a:pt x="26" y="175"/>
                      <a:pt x="26" y="176"/>
                      <a:pt x="27" y="176"/>
                    </a:cubicBezTo>
                    <a:cubicBezTo>
                      <a:pt x="27" y="177"/>
                      <a:pt x="27" y="177"/>
                      <a:pt x="27" y="177"/>
                    </a:cubicBezTo>
                    <a:cubicBezTo>
                      <a:pt x="27" y="178"/>
                      <a:pt x="27" y="178"/>
                      <a:pt x="28" y="178"/>
                    </a:cubicBezTo>
                    <a:cubicBezTo>
                      <a:pt x="28" y="178"/>
                      <a:pt x="28" y="178"/>
                      <a:pt x="28" y="178"/>
                    </a:cubicBezTo>
                    <a:cubicBezTo>
                      <a:pt x="28" y="178"/>
                      <a:pt x="28" y="178"/>
                      <a:pt x="28" y="178"/>
                    </a:cubicBezTo>
                    <a:cubicBezTo>
                      <a:pt x="28" y="179"/>
                      <a:pt x="28" y="179"/>
                      <a:pt x="28" y="179"/>
                    </a:cubicBezTo>
                    <a:cubicBezTo>
                      <a:pt x="28" y="179"/>
                      <a:pt x="28" y="179"/>
                      <a:pt x="28" y="179"/>
                    </a:cubicBezTo>
                    <a:cubicBezTo>
                      <a:pt x="28" y="179"/>
                      <a:pt x="28" y="179"/>
                      <a:pt x="28" y="179"/>
                    </a:cubicBezTo>
                    <a:cubicBezTo>
                      <a:pt x="28" y="180"/>
                      <a:pt x="28" y="180"/>
                      <a:pt x="29" y="180"/>
                    </a:cubicBezTo>
                    <a:cubicBezTo>
                      <a:pt x="29" y="181"/>
                      <a:pt x="29" y="181"/>
                      <a:pt x="29" y="181"/>
                    </a:cubicBezTo>
                    <a:cubicBezTo>
                      <a:pt x="30" y="181"/>
                      <a:pt x="30" y="181"/>
                      <a:pt x="30" y="181"/>
                    </a:cubicBezTo>
                    <a:cubicBezTo>
                      <a:pt x="30" y="182"/>
                      <a:pt x="30" y="182"/>
                      <a:pt x="30" y="182"/>
                    </a:cubicBezTo>
                    <a:cubicBezTo>
                      <a:pt x="30" y="183"/>
                      <a:pt x="30" y="183"/>
                      <a:pt x="30" y="183"/>
                    </a:cubicBezTo>
                    <a:cubicBezTo>
                      <a:pt x="30" y="184"/>
                      <a:pt x="30" y="184"/>
                      <a:pt x="30" y="184"/>
                    </a:cubicBezTo>
                    <a:cubicBezTo>
                      <a:pt x="31" y="184"/>
                      <a:pt x="31" y="184"/>
                      <a:pt x="31" y="184"/>
                    </a:cubicBezTo>
                    <a:cubicBezTo>
                      <a:pt x="31" y="184"/>
                      <a:pt x="31" y="184"/>
                      <a:pt x="31" y="184"/>
                    </a:cubicBezTo>
                    <a:cubicBezTo>
                      <a:pt x="31" y="184"/>
                      <a:pt x="31" y="184"/>
                      <a:pt x="31" y="184"/>
                    </a:cubicBezTo>
                    <a:cubicBezTo>
                      <a:pt x="32" y="184"/>
                      <a:pt x="31" y="186"/>
                      <a:pt x="31" y="187"/>
                    </a:cubicBezTo>
                    <a:cubicBezTo>
                      <a:pt x="31" y="188"/>
                      <a:pt x="31" y="189"/>
                      <a:pt x="31" y="189"/>
                    </a:cubicBezTo>
                    <a:cubicBezTo>
                      <a:pt x="31" y="190"/>
                      <a:pt x="31" y="190"/>
                      <a:pt x="31" y="190"/>
                    </a:cubicBezTo>
                    <a:cubicBezTo>
                      <a:pt x="31" y="190"/>
                      <a:pt x="31" y="190"/>
                      <a:pt x="31" y="190"/>
                    </a:cubicBezTo>
                    <a:cubicBezTo>
                      <a:pt x="31" y="192"/>
                      <a:pt x="31" y="192"/>
                      <a:pt x="31" y="192"/>
                    </a:cubicBezTo>
                    <a:cubicBezTo>
                      <a:pt x="32" y="192"/>
                      <a:pt x="32" y="192"/>
                      <a:pt x="32" y="192"/>
                    </a:cubicBezTo>
                    <a:cubicBezTo>
                      <a:pt x="33" y="192"/>
                      <a:pt x="33" y="192"/>
                      <a:pt x="33" y="192"/>
                    </a:cubicBezTo>
                    <a:cubicBezTo>
                      <a:pt x="33" y="193"/>
                      <a:pt x="33" y="193"/>
                      <a:pt x="34" y="194"/>
                    </a:cubicBezTo>
                    <a:cubicBezTo>
                      <a:pt x="34" y="194"/>
                      <a:pt x="34" y="195"/>
                      <a:pt x="34" y="195"/>
                    </a:cubicBezTo>
                    <a:cubicBezTo>
                      <a:pt x="34" y="195"/>
                      <a:pt x="34" y="195"/>
                      <a:pt x="34" y="195"/>
                    </a:cubicBezTo>
                    <a:cubicBezTo>
                      <a:pt x="34" y="196"/>
                      <a:pt x="34" y="196"/>
                      <a:pt x="35" y="197"/>
                    </a:cubicBezTo>
                    <a:cubicBezTo>
                      <a:pt x="35" y="197"/>
                      <a:pt x="35" y="197"/>
                      <a:pt x="35" y="197"/>
                    </a:cubicBezTo>
                    <a:cubicBezTo>
                      <a:pt x="36" y="197"/>
                      <a:pt x="36" y="198"/>
                      <a:pt x="36" y="198"/>
                    </a:cubicBezTo>
                    <a:cubicBezTo>
                      <a:pt x="35" y="199"/>
                      <a:pt x="35" y="199"/>
                      <a:pt x="35" y="199"/>
                    </a:cubicBezTo>
                    <a:cubicBezTo>
                      <a:pt x="41" y="199"/>
                      <a:pt x="41" y="199"/>
                      <a:pt x="41" y="199"/>
                    </a:cubicBezTo>
                    <a:cubicBezTo>
                      <a:pt x="41" y="200"/>
                      <a:pt x="41" y="200"/>
                      <a:pt x="41" y="200"/>
                    </a:cubicBezTo>
                    <a:cubicBezTo>
                      <a:pt x="41" y="200"/>
                      <a:pt x="41" y="200"/>
                      <a:pt x="41" y="200"/>
                    </a:cubicBezTo>
                    <a:cubicBezTo>
                      <a:pt x="41" y="200"/>
                      <a:pt x="41" y="200"/>
                      <a:pt x="41" y="200"/>
                    </a:cubicBezTo>
                    <a:cubicBezTo>
                      <a:pt x="41" y="202"/>
                      <a:pt x="41" y="202"/>
                      <a:pt x="41" y="202"/>
                    </a:cubicBezTo>
                    <a:cubicBezTo>
                      <a:pt x="41" y="203"/>
                      <a:pt x="42" y="204"/>
                      <a:pt x="42" y="204"/>
                    </a:cubicBezTo>
                    <a:cubicBezTo>
                      <a:pt x="43" y="204"/>
                      <a:pt x="43" y="204"/>
                      <a:pt x="43" y="204"/>
                    </a:cubicBezTo>
                    <a:cubicBezTo>
                      <a:pt x="43" y="204"/>
                      <a:pt x="43" y="204"/>
                      <a:pt x="43" y="204"/>
                    </a:cubicBezTo>
                    <a:cubicBezTo>
                      <a:pt x="43" y="204"/>
                      <a:pt x="43" y="204"/>
                      <a:pt x="43" y="204"/>
                    </a:cubicBezTo>
                    <a:cubicBezTo>
                      <a:pt x="44" y="204"/>
                      <a:pt x="44" y="204"/>
                      <a:pt x="44" y="204"/>
                    </a:cubicBezTo>
                    <a:cubicBezTo>
                      <a:pt x="44" y="204"/>
                      <a:pt x="44" y="204"/>
                      <a:pt x="44" y="204"/>
                    </a:cubicBezTo>
                    <a:cubicBezTo>
                      <a:pt x="45" y="204"/>
                      <a:pt x="45" y="204"/>
                      <a:pt x="46" y="204"/>
                    </a:cubicBezTo>
                    <a:cubicBezTo>
                      <a:pt x="46" y="205"/>
                      <a:pt x="46" y="205"/>
                      <a:pt x="47" y="205"/>
                    </a:cubicBezTo>
                    <a:cubicBezTo>
                      <a:pt x="47" y="205"/>
                      <a:pt x="47" y="205"/>
                      <a:pt x="47" y="205"/>
                    </a:cubicBezTo>
                    <a:cubicBezTo>
                      <a:pt x="47" y="205"/>
                      <a:pt x="47" y="205"/>
                      <a:pt x="47" y="205"/>
                    </a:cubicBezTo>
                    <a:cubicBezTo>
                      <a:pt x="48" y="205"/>
                      <a:pt x="48" y="205"/>
                      <a:pt x="48" y="205"/>
                    </a:cubicBezTo>
                    <a:cubicBezTo>
                      <a:pt x="48" y="205"/>
                      <a:pt x="48" y="205"/>
                      <a:pt x="48" y="205"/>
                    </a:cubicBezTo>
                    <a:cubicBezTo>
                      <a:pt x="48" y="205"/>
                      <a:pt x="48" y="205"/>
                      <a:pt x="48" y="205"/>
                    </a:cubicBezTo>
                    <a:cubicBezTo>
                      <a:pt x="49" y="206"/>
                      <a:pt x="49" y="206"/>
                      <a:pt x="49" y="206"/>
                    </a:cubicBezTo>
                    <a:cubicBezTo>
                      <a:pt x="49" y="207"/>
                      <a:pt x="49" y="207"/>
                      <a:pt x="48" y="208"/>
                    </a:cubicBezTo>
                    <a:cubicBezTo>
                      <a:pt x="48" y="209"/>
                      <a:pt x="48" y="210"/>
                      <a:pt x="48" y="210"/>
                    </a:cubicBezTo>
                    <a:cubicBezTo>
                      <a:pt x="48" y="211"/>
                      <a:pt x="48" y="211"/>
                      <a:pt x="48" y="212"/>
                    </a:cubicBezTo>
                    <a:cubicBezTo>
                      <a:pt x="48" y="212"/>
                      <a:pt x="48" y="212"/>
                      <a:pt x="48" y="212"/>
                    </a:cubicBezTo>
                    <a:cubicBezTo>
                      <a:pt x="48" y="212"/>
                      <a:pt x="48" y="214"/>
                      <a:pt x="49" y="214"/>
                    </a:cubicBezTo>
                    <a:cubicBezTo>
                      <a:pt x="50" y="214"/>
                      <a:pt x="50" y="214"/>
                      <a:pt x="50" y="214"/>
                    </a:cubicBezTo>
                    <a:cubicBezTo>
                      <a:pt x="50" y="214"/>
                      <a:pt x="50" y="214"/>
                      <a:pt x="50" y="214"/>
                    </a:cubicBezTo>
                    <a:cubicBezTo>
                      <a:pt x="50" y="215"/>
                      <a:pt x="50" y="215"/>
                      <a:pt x="50" y="215"/>
                    </a:cubicBezTo>
                    <a:cubicBezTo>
                      <a:pt x="50" y="215"/>
                      <a:pt x="50" y="215"/>
                      <a:pt x="50" y="215"/>
                    </a:cubicBezTo>
                    <a:cubicBezTo>
                      <a:pt x="50" y="215"/>
                      <a:pt x="50" y="215"/>
                      <a:pt x="50" y="215"/>
                    </a:cubicBezTo>
                    <a:cubicBezTo>
                      <a:pt x="50" y="215"/>
                      <a:pt x="50" y="216"/>
                      <a:pt x="50" y="216"/>
                    </a:cubicBezTo>
                    <a:cubicBezTo>
                      <a:pt x="50" y="216"/>
                      <a:pt x="50" y="217"/>
                      <a:pt x="51" y="217"/>
                    </a:cubicBezTo>
                    <a:cubicBezTo>
                      <a:pt x="51" y="217"/>
                      <a:pt x="51" y="217"/>
                      <a:pt x="51" y="217"/>
                    </a:cubicBezTo>
                    <a:cubicBezTo>
                      <a:pt x="51" y="217"/>
                      <a:pt x="51" y="217"/>
                      <a:pt x="51" y="217"/>
                    </a:cubicBezTo>
                    <a:cubicBezTo>
                      <a:pt x="51" y="217"/>
                      <a:pt x="51" y="217"/>
                      <a:pt x="51" y="218"/>
                    </a:cubicBezTo>
                    <a:cubicBezTo>
                      <a:pt x="51" y="219"/>
                      <a:pt x="51" y="219"/>
                      <a:pt x="51" y="219"/>
                    </a:cubicBezTo>
                    <a:cubicBezTo>
                      <a:pt x="51" y="219"/>
                      <a:pt x="51" y="219"/>
                      <a:pt x="51" y="219"/>
                    </a:cubicBezTo>
                    <a:cubicBezTo>
                      <a:pt x="52" y="220"/>
                      <a:pt x="52" y="220"/>
                      <a:pt x="52" y="220"/>
                    </a:cubicBezTo>
                    <a:cubicBezTo>
                      <a:pt x="53" y="220"/>
                      <a:pt x="53" y="220"/>
                      <a:pt x="53" y="220"/>
                    </a:cubicBezTo>
                    <a:cubicBezTo>
                      <a:pt x="53" y="220"/>
                      <a:pt x="53" y="221"/>
                      <a:pt x="53" y="221"/>
                    </a:cubicBezTo>
                    <a:cubicBezTo>
                      <a:pt x="53" y="222"/>
                      <a:pt x="53" y="222"/>
                      <a:pt x="53" y="223"/>
                    </a:cubicBezTo>
                    <a:cubicBezTo>
                      <a:pt x="53" y="223"/>
                      <a:pt x="53" y="224"/>
                      <a:pt x="53" y="225"/>
                    </a:cubicBezTo>
                    <a:cubicBezTo>
                      <a:pt x="53" y="236"/>
                      <a:pt x="53" y="236"/>
                      <a:pt x="53" y="236"/>
                    </a:cubicBezTo>
                    <a:cubicBezTo>
                      <a:pt x="53" y="237"/>
                      <a:pt x="53" y="237"/>
                      <a:pt x="53" y="237"/>
                    </a:cubicBezTo>
                    <a:cubicBezTo>
                      <a:pt x="54" y="237"/>
                      <a:pt x="54" y="237"/>
                      <a:pt x="54" y="237"/>
                    </a:cubicBezTo>
                    <a:cubicBezTo>
                      <a:pt x="54" y="237"/>
                      <a:pt x="54" y="237"/>
                      <a:pt x="54" y="237"/>
                    </a:cubicBezTo>
                    <a:cubicBezTo>
                      <a:pt x="54" y="237"/>
                      <a:pt x="54" y="237"/>
                      <a:pt x="54" y="237"/>
                    </a:cubicBezTo>
                    <a:cubicBezTo>
                      <a:pt x="54" y="237"/>
                      <a:pt x="54" y="237"/>
                      <a:pt x="54" y="237"/>
                    </a:cubicBezTo>
                    <a:cubicBezTo>
                      <a:pt x="54" y="238"/>
                      <a:pt x="54" y="238"/>
                      <a:pt x="54" y="238"/>
                    </a:cubicBezTo>
                    <a:cubicBezTo>
                      <a:pt x="54" y="239"/>
                      <a:pt x="54" y="239"/>
                      <a:pt x="55" y="240"/>
                    </a:cubicBezTo>
                    <a:cubicBezTo>
                      <a:pt x="55" y="240"/>
                      <a:pt x="55" y="240"/>
                      <a:pt x="55" y="240"/>
                    </a:cubicBezTo>
                    <a:cubicBezTo>
                      <a:pt x="56" y="240"/>
                      <a:pt x="56" y="241"/>
                      <a:pt x="56" y="241"/>
                    </a:cubicBezTo>
                    <a:cubicBezTo>
                      <a:pt x="56" y="242"/>
                      <a:pt x="56" y="243"/>
                      <a:pt x="56" y="244"/>
                    </a:cubicBezTo>
                    <a:cubicBezTo>
                      <a:pt x="56" y="245"/>
                      <a:pt x="56" y="245"/>
                      <a:pt x="56" y="246"/>
                    </a:cubicBezTo>
                    <a:cubicBezTo>
                      <a:pt x="56" y="247"/>
                      <a:pt x="56" y="247"/>
                      <a:pt x="56" y="247"/>
                    </a:cubicBezTo>
                    <a:cubicBezTo>
                      <a:pt x="57" y="247"/>
                      <a:pt x="57" y="247"/>
                      <a:pt x="57" y="247"/>
                    </a:cubicBezTo>
                    <a:cubicBezTo>
                      <a:pt x="57" y="247"/>
                      <a:pt x="57" y="247"/>
                      <a:pt x="57" y="247"/>
                    </a:cubicBezTo>
                    <a:cubicBezTo>
                      <a:pt x="57" y="247"/>
                      <a:pt x="57" y="247"/>
                      <a:pt x="57" y="247"/>
                    </a:cubicBezTo>
                    <a:cubicBezTo>
                      <a:pt x="57" y="247"/>
                      <a:pt x="57" y="247"/>
                      <a:pt x="57" y="249"/>
                    </a:cubicBezTo>
                    <a:cubicBezTo>
                      <a:pt x="57" y="249"/>
                      <a:pt x="57" y="249"/>
                      <a:pt x="57" y="250"/>
                    </a:cubicBezTo>
                    <a:cubicBezTo>
                      <a:pt x="57" y="250"/>
                      <a:pt x="57" y="251"/>
                      <a:pt x="57" y="251"/>
                    </a:cubicBezTo>
                    <a:cubicBezTo>
                      <a:pt x="57" y="251"/>
                      <a:pt x="57" y="252"/>
                      <a:pt x="57" y="252"/>
                    </a:cubicBezTo>
                    <a:cubicBezTo>
                      <a:pt x="57" y="253"/>
                      <a:pt x="57" y="253"/>
                      <a:pt x="57" y="253"/>
                    </a:cubicBezTo>
                    <a:cubicBezTo>
                      <a:pt x="57" y="255"/>
                      <a:pt x="58" y="257"/>
                      <a:pt x="59" y="258"/>
                    </a:cubicBezTo>
                    <a:cubicBezTo>
                      <a:pt x="59" y="258"/>
                      <a:pt x="59" y="258"/>
                      <a:pt x="59" y="258"/>
                    </a:cubicBezTo>
                    <a:cubicBezTo>
                      <a:pt x="61" y="259"/>
                      <a:pt x="61" y="259"/>
                      <a:pt x="61" y="260"/>
                    </a:cubicBezTo>
                    <a:cubicBezTo>
                      <a:pt x="61" y="261"/>
                      <a:pt x="61" y="261"/>
                      <a:pt x="61" y="261"/>
                    </a:cubicBezTo>
                    <a:cubicBezTo>
                      <a:pt x="62" y="261"/>
                      <a:pt x="62" y="261"/>
                      <a:pt x="62" y="261"/>
                    </a:cubicBezTo>
                    <a:cubicBezTo>
                      <a:pt x="63" y="261"/>
                      <a:pt x="63" y="261"/>
                      <a:pt x="63" y="261"/>
                    </a:cubicBezTo>
                    <a:cubicBezTo>
                      <a:pt x="63" y="261"/>
                      <a:pt x="63" y="261"/>
                      <a:pt x="63" y="261"/>
                    </a:cubicBezTo>
                    <a:cubicBezTo>
                      <a:pt x="63" y="261"/>
                      <a:pt x="63" y="261"/>
                      <a:pt x="63" y="261"/>
                    </a:cubicBezTo>
                    <a:cubicBezTo>
                      <a:pt x="63" y="262"/>
                      <a:pt x="63" y="262"/>
                      <a:pt x="63" y="262"/>
                    </a:cubicBezTo>
                    <a:cubicBezTo>
                      <a:pt x="63" y="262"/>
                      <a:pt x="63" y="262"/>
                      <a:pt x="63" y="262"/>
                    </a:cubicBezTo>
                    <a:cubicBezTo>
                      <a:pt x="63" y="263"/>
                      <a:pt x="63" y="263"/>
                      <a:pt x="64" y="263"/>
                    </a:cubicBezTo>
                    <a:cubicBezTo>
                      <a:pt x="64" y="264"/>
                      <a:pt x="64" y="264"/>
                      <a:pt x="64" y="264"/>
                    </a:cubicBezTo>
                    <a:cubicBezTo>
                      <a:pt x="64" y="265"/>
                      <a:pt x="65" y="265"/>
                      <a:pt x="65" y="265"/>
                    </a:cubicBezTo>
                    <a:cubicBezTo>
                      <a:pt x="66" y="265"/>
                      <a:pt x="66" y="265"/>
                      <a:pt x="66" y="265"/>
                    </a:cubicBezTo>
                    <a:cubicBezTo>
                      <a:pt x="66" y="265"/>
                      <a:pt x="66" y="265"/>
                      <a:pt x="66" y="265"/>
                    </a:cubicBezTo>
                    <a:cubicBezTo>
                      <a:pt x="66" y="267"/>
                      <a:pt x="66" y="268"/>
                      <a:pt x="67" y="269"/>
                    </a:cubicBezTo>
                    <a:cubicBezTo>
                      <a:pt x="67" y="269"/>
                      <a:pt x="68" y="269"/>
                      <a:pt x="68" y="270"/>
                    </a:cubicBezTo>
                    <a:cubicBezTo>
                      <a:pt x="69" y="270"/>
                      <a:pt x="70" y="271"/>
                      <a:pt x="70" y="272"/>
                    </a:cubicBezTo>
                    <a:cubicBezTo>
                      <a:pt x="70" y="273"/>
                      <a:pt x="70" y="273"/>
                      <a:pt x="70" y="273"/>
                    </a:cubicBezTo>
                    <a:cubicBezTo>
                      <a:pt x="70" y="273"/>
                      <a:pt x="70" y="273"/>
                      <a:pt x="70" y="273"/>
                    </a:cubicBezTo>
                    <a:cubicBezTo>
                      <a:pt x="70" y="273"/>
                      <a:pt x="70" y="273"/>
                      <a:pt x="70" y="274"/>
                    </a:cubicBezTo>
                    <a:cubicBezTo>
                      <a:pt x="70" y="274"/>
                      <a:pt x="70" y="274"/>
                      <a:pt x="70" y="274"/>
                    </a:cubicBezTo>
                    <a:cubicBezTo>
                      <a:pt x="70" y="274"/>
                      <a:pt x="70" y="274"/>
                      <a:pt x="70" y="274"/>
                    </a:cubicBezTo>
                    <a:cubicBezTo>
                      <a:pt x="70" y="274"/>
                      <a:pt x="70" y="275"/>
                      <a:pt x="71" y="275"/>
                    </a:cubicBezTo>
                    <a:cubicBezTo>
                      <a:pt x="72" y="276"/>
                      <a:pt x="72" y="276"/>
                      <a:pt x="72" y="276"/>
                    </a:cubicBezTo>
                    <a:cubicBezTo>
                      <a:pt x="72" y="276"/>
                      <a:pt x="72" y="277"/>
                      <a:pt x="73" y="277"/>
                    </a:cubicBezTo>
                    <a:cubicBezTo>
                      <a:pt x="73" y="277"/>
                      <a:pt x="73" y="277"/>
                      <a:pt x="73" y="277"/>
                    </a:cubicBezTo>
                    <a:cubicBezTo>
                      <a:pt x="73" y="278"/>
                      <a:pt x="73" y="278"/>
                      <a:pt x="74" y="278"/>
                    </a:cubicBezTo>
                    <a:cubicBezTo>
                      <a:pt x="74" y="279"/>
                      <a:pt x="74" y="279"/>
                      <a:pt x="74" y="279"/>
                    </a:cubicBezTo>
                    <a:cubicBezTo>
                      <a:pt x="75" y="280"/>
                      <a:pt x="76"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1"/>
                      <a:pt x="77" y="281"/>
                      <a:pt x="77" y="281"/>
                    </a:cubicBezTo>
                    <a:cubicBezTo>
                      <a:pt x="78" y="281"/>
                      <a:pt x="78" y="281"/>
                      <a:pt x="78" y="281"/>
                    </a:cubicBezTo>
                    <a:cubicBezTo>
                      <a:pt x="79" y="281"/>
                      <a:pt x="79" y="281"/>
                      <a:pt x="79" y="281"/>
                    </a:cubicBezTo>
                    <a:cubicBezTo>
                      <a:pt x="79" y="281"/>
                      <a:pt x="79" y="281"/>
                      <a:pt x="79" y="281"/>
                    </a:cubicBezTo>
                    <a:cubicBezTo>
                      <a:pt x="80" y="281"/>
                      <a:pt x="80" y="281"/>
                      <a:pt x="80" y="281"/>
                    </a:cubicBezTo>
                    <a:cubicBezTo>
                      <a:pt x="80" y="281"/>
                      <a:pt x="80" y="281"/>
                      <a:pt x="80" y="281"/>
                    </a:cubicBezTo>
                    <a:cubicBezTo>
                      <a:pt x="80" y="281"/>
                      <a:pt x="80" y="281"/>
                      <a:pt x="80" y="281"/>
                    </a:cubicBezTo>
                    <a:cubicBezTo>
                      <a:pt x="80" y="283"/>
                      <a:pt x="80" y="283"/>
                      <a:pt x="80" y="283"/>
                    </a:cubicBezTo>
                    <a:cubicBezTo>
                      <a:pt x="81" y="283"/>
                      <a:pt x="81" y="283"/>
                      <a:pt x="81" y="283"/>
                    </a:cubicBezTo>
                    <a:cubicBezTo>
                      <a:pt x="81" y="283"/>
                      <a:pt x="81" y="283"/>
                      <a:pt x="81" y="283"/>
                    </a:cubicBezTo>
                    <a:cubicBezTo>
                      <a:pt x="81" y="283"/>
                      <a:pt x="82" y="283"/>
                      <a:pt x="82" y="283"/>
                    </a:cubicBezTo>
                    <a:cubicBezTo>
                      <a:pt x="83" y="283"/>
                      <a:pt x="84" y="283"/>
                      <a:pt x="84" y="282"/>
                    </a:cubicBezTo>
                    <a:cubicBezTo>
                      <a:pt x="85" y="282"/>
                      <a:pt x="85" y="281"/>
                      <a:pt x="85" y="281"/>
                    </a:cubicBezTo>
                    <a:cubicBezTo>
                      <a:pt x="84" y="280"/>
                      <a:pt x="84" y="280"/>
                      <a:pt x="84" y="279"/>
                    </a:cubicBezTo>
                    <a:cubicBezTo>
                      <a:pt x="83" y="278"/>
                      <a:pt x="83" y="278"/>
                      <a:pt x="83" y="278"/>
                    </a:cubicBezTo>
                    <a:cubicBezTo>
                      <a:pt x="83" y="278"/>
                      <a:pt x="83" y="278"/>
                      <a:pt x="83" y="278"/>
                    </a:cubicBezTo>
                    <a:cubicBezTo>
                      <a:pt x="83" y="278"/>
                      <a:pt x="83" y="278"/>
                      <a:pt x="83" y="278"/>
                    </a:cubicBezTo>
                    <a:cubicBezTo>
                      <a:pt x="84" y="278"/>
                      <a:pt x="84" y="278"/>
                      <a:pt x="84" y="278"/>
                    </a:cubicBezTo>
                    <a:cubicBezTo>
                      <a:pt x="85" y="278"/>
                      <a:pt x="85" y="278"/>
                      <a:pt x="85" y="278"/>
                    </a:cubicBezTo>
                    <a:cubicBezTo>
                      <a:pt x="85" y="278"/>
                      <a:pt x="85" y="278"/>
                      <a:pt x="85" y="278"/>
                    </a:cubicBezTo>
                    <a:cubicBezTo>
                      <a:pt x="85" y="277"/>
                      <a:pt x="85" y="277"/>
                      <a:pt x="85" y="276"/>
                    </a:cubicBezTo>
                    <a:cubicBezTo>
                      <a:pt x="85" y="276"/>
                      <a:pt x="85" y="275"/>
                      <a:pt x="84" y="275"/>
                    </a:cubicBezTo>
                    <a:cubicBezTo>
                      <a:pt x="84" y="274"/>
                      <a:pt x="83" y="274"/>
                      <a:pt x="82" y="274"/>
                    </a:cubicBezTo>
                    <a:cubicBezTo>
                      <a:pt x="82" y="273"/>
                      <a:pt x="82" y="273"/>
                      <a:pt x="82" y="273"/>
                    </a:cubicBezTo>
                    <a:cubicBezTo>
                      <a:pt x="82" y="273"/>
                      <a:pt x="82" y="273"/>
                      <a:pt x="82" y="273"/>
                    </a:cubicBezTo>
                    <a:cubicBezTo>
                      <a:pt x="82" y="273"/>
                      <a:pt x="82" y="273"/>
                      <a:pt x="82" y="273"/>
                    </a:cubicBezTo>
                    <a:cubicBezTo>
                      <a:pt x="82" y="271"/>
                      <a:pt x="82" y="271"/>
                      <a:pt x="82" y="271"/>
                    </a:cubicBezTo>
                    <a:cubicBezTo>
                      <a:pt x="82" y="271"/>
                      <a:pt x="82" y="271"/>
                      <a:pt x="82" y="271"/>
                    </a:cubicBezTo>
                    <a:cubicBezTo>
                      <a:pt x="82" y="271"/>
                      <a:pt x="82" y="270"/>
                      <a:pt x="82" y="270"/>
                    </a:cubicBezTo>
                    <a:cubicBezTo>
                      <a:pt x="82" y="270"/>
                      <a:pt x="81" y="269"/>
                      <a:pt x="81" y="269"/>
                    </a:cubicBezTo>
                    <a:cubicBezTo>
                      <a:pt x="80" y="269"/>
                      <a:pt x="80" y="269"/>
                      <a:pt x="80" y="269"/>
                    </a:cubicBezTo>
                    <a:cubicBezTo>
                      <a:pt x="80" y="268"/>
                      <a:pt x="80" y="267"/>
                      <a:pt x="80" y="266"/>
                    </a:cubicBezTo>
                    <a:cubicBezTo>
                      <a:pt x="80" y="266"/>
                      <a:pt x="80" y="265"/>
                      <a:pt x="80" y="265"/>
                    </a:cubicBezTo>
                    <a:cubicBezTo>
                      <a:pt x="80" y="264"/>
                      <a:pt x="80" y="263"/>
                      <a:pt x="80" y="263"/>
                    </a:cubicBezTo>
                    <a:cubicBezTo>
                      <a:pt x="79" y="262"/>
                      <a:pt x="79" y="262"/>
                      <a:pt x="79" y="262"/>
                    </a:cubicBezTo>
                    <a:cubicBezTo>
                      <a:pt x="79" y="262"/>
                      <a:pt x="79" y="262"/>
                      <a:pt x="79" y="262"/>
                    </a:cubicBezTo>
                    <a:cubicBezTo>
                      <a:pt x="79" y="261"/>
                      <a:pt x="79" y="261"/>
                      <a:pt x="79" y="261"/>
                    </a:cubicBezTo>
                    <a:cubicBezTo>
                      <a:pt x="78" y="261"/>
                      <a:pt x="78" y="261"/>
                      <a:pt x="78" y="261"/>
                    </a:cubicBezTo>
                    <a:cubicBezTo>
                      <a:pt x="78" y="261"/>
                      <a:pt x="78" y="261"/>
                      <a:pt x="78" y="261"/>
                    </a:cubicBezTo>
                    <a:cubicBezTo>
                      <a:pt x="78" y="260"/>
                      <a:pt x="78" y="260"/>
                      <a:pt x="78" y="260"/>
                    </a:cubicBezTo>
                    <a:cubicBezTo>
                      <a:pt x="78" y="260"/>
                      <a:pt x="78" y="260"/>
                      <a:pt x="78" y="260"/>
                    </a:cubicBezTo>
                    <a:cubicBezTo>
                      <a:pt x="78" y="260"/>
                      <a:pt x="78" y="260"/>
                      <a:pt x="78" y="260"/>
                    </a:cubicBezTo>
                    <a:cubicBezTo>
                      <a:pt x="79" y="260"/>
                      <a:pt x="79" y="260"/>
                      <a:pt x="79" y="260"/>
                    </a:cubicBezTo>
                    <a:cubicBezTo>
                      <a:pt x="80" y="259"/>
                      <a:pt x="80" y="258"/>
                      <a:pt x="81" y="257"/>
                    </a:cubicBezTo>
                    <a:cubicBezTo>
                      <a:pt x="81" y="256"/>
                      <a:pt x="81" y="256"/>
                      <a:pt x="81" y="256"/>
                    </a:cubicBezTo>
                    <a:cubicBezTo>
                      <a:pt x="81" y="256"/>
                      <a:pt x="81" y="255"/>
                      <a:pt x="81" y="255"/>
                    </a:cubicBezTo>
                    <a:cubicBezTo>
                      <a:pt x="82" y="255"/>
                      <a:pt x="82" y="255"/>
                      <a:pt x="82" y="255"/>
                    </a:cubicBezTo>
                    <a:cubicBezTo>
                      <a:pt x="82" y="255"/>
                      <a:pt x="83" y="255"/>
                      <a:pt x="83" y="255"/>
                    </a:cubicBezTo>
                    <a:cubicBezTo>
                      <a:pt x="85" y="256"/>
                      <a:pt x="85" y="256"/>
                      <a:pt x="85" y="256"/>
                    </a:cubicBezTo>
                    <a:cubicBezTo>
                      <a:pt x="85" y="255"/>
                      <a:pt x="85" y="255"/>
                      <a:pt x="85" y="255"/>
                    </a:cubicBezTo>
                    <a:cubicBezTo>
                      <a:pt x="85" y="254"/>
                      <a:pt x="85" y="254"/>
                      <a:pt x="85" y="254"/>
                    </a:cubicBezTo>
                    <a:cubicBezTo>
                      <a:pt x="85" y="254"/>
                      <a:pt x="85" y="254"/>
                      <a:pt x="85" y="254"/>
                    </a:cubicBezTo>
                    <a:cubicBezTo>
                      <a:pt x="85" y="254"/>
                      <a:pt x="85" y="254"/>
                      <a:pt x="85" y="254"/>
                    </a:cubicBezTo>
                    <a:cubicBezTo>
                      <a:pt x="86" y="254"/>
                      <a:pt x="86" y="254"/>
                      <a:pt x="86" y="254"/>
                    </a:cubicBezTo>
                    <a:cubicBezTo>
                      <a:pt x="87" y="254"/>
                      <a:pt x="88" y="253"/>
                      <a:pt x="89" y="252"/>
                    </a:cubicBezTo>
                    <a:cubicBezTo>
                      <a:pt x="90" y="251"/>
                      <a:pt x="89" y="250"/>
                      <a:pt x="88" y="249"/>
                    </a:cubicBezTo>
                    <a:cubicBezTo>
                      <a:pt x="88" y="248"/>
                      <a:pt x="88" y="248"/>
                      <a:pt x="88" y="247"/>
                    </a:cubicBezTo>
                    <a:cubicBezTo>
                      <a:pt x="88" y="246"/>
                      <a:pt x="88" y="246"/>
                      <a:pt x="88" y="246"/>
                    </a:cubicBezTo>
                    <a:cubicBezTo>
                      <a:pt x="87" y="246"/>
                      <a:pt x="87" y="246"/>
                      <a:pt x="87" y="246"/>
                    </a:cubicBezTo>
                    <a:cubicBezTo>
                      <a:pt x="86" y="246"/>
                      <a:pt x="86" y="246"/>
                      <a:pt x="86" y="246"/>
                    </a:cubicBezTo>
                    <a:cubicBezTo>
                      <a:pt x="85" y="246"/>
                      <a:pt x="85" y="246"/>
                      <a:pt x="85" y="246"/>
                    </a:cubicBezTo>
                    <a:cubicBezTo>
                      <a:pt x="85" y="245"/>
                      <a:pt x="85" y="245"/>
                      <a:pt x="85" y="245"/>
                    </a:cubicBezTo>
                    <a:cubicBezTo>
                      <a:pt x="90" y="245"/>
                      <a:pt x="90" y="245"/>
                      <a:pt x="90" y="245"/>
                    </a:cubicBezTo>
                    <a:cubicBezTo>
                      <a:pt x="90" y="244"/>
                      <a:pt x="90" y="244"/>
                      <a:pt x="90" y="244"/>
                    </a:cubicBezTo>
                    <a:cubicBezTo>
                      <a:pt x="91" y="244"/>
                      <a:pt x="91" y="244"/>
                      <a:pt x="91" y="244"/>
                    </a:cubicBezTo>
                    <a:cubicBezTo>
                      <a:pt x="91" y="244"/>
                      <a:pt x="91" y="244"/>
                      <a:pt x="91" y="244"/>
                    </a:cubicBezTo>
                    <a:cubicBezTo>
                      <a:pt x="92" y="244"/>
                      <a:pt x="92" y="244"/>
                      <a:pt x="92" y="244"/>
                    </a:cubicBezTo>
                    <a:cubicBezTo>
                      <a:pt x="92" y="243"/>
                      <a:pt x="92" y="243"/>
                      <a:pt x="92" y="243"/>
                    </a:cubicBezTo>
                    <a:cubicBezTo>
                      <a:pt x="92" y="242"/>
                      <a:pt x="92" y="242"/>
                      <a:pt x="92" y="242"/>
                    </a:cubicBezTo>
                    <a:cubicBezTo>
                      <a:pt x="92" y="241"/>
                      <a:pt x="92" y="240"/>
                      <a:pt x="92" y="240"/>
                    </a:cubicBezTo>
                    <a:cubicBezTo>
                      <a:pt x="92" y="240"/>
                      <a:pt x="92" y="240"/>
                      <a:pt x="92" y="240"/>
                    </a:cubicBezTo>
                    <a:cubicBezTo>
                      <a:pt x="92" y="240"/>
                      <a:pt x="92" y="240"/>
                      <a:pt x="92" y="240"/>
                    </a:cubicBezTo>
                    <a:cubicBezTo>
                      <a:pt x="92" y="240"/>
                      <a:pt x="93" y="240"/>
                      <a:pt x="93" y="239"/>
                    </a:cubicBezTo>
                    <a:cubicBezTo>
                      <a:pt x="94" y="239"/>
                      <a:pt x="94" y="239"/>
                      <a:pt x="94" y="239"/>
                    </a:cubicBezTo>
                    <a:cubicBezTo>
                      <a:pt x="95" y="238"/>
                      <a:pt x="96" y="237"/>
                      <a:pt x="97" y="236"/>
                    </a:cubicBezTo>
                    <a:cubicBezTo>
                      <a:pt x="98" y="235"/>
                      <a:pt x="98" y="234"/>
                      <a:pt x="98" y="233"/>
                    </a:cubicBezTo>
                    <a:cubicBezTo>
                      <a:pt x="98" y="224"/>
                      <a:pt x="98" y="224"/>
                      <a:pt x="98" y="224"/>
                    </a:cubicBezTo>
                    <a:cubicBezTo>
                      <a:pt x="98" y="224"/>
                      <a:pt x="98" y="224"/>
                      <a:pt x="98" y="224"/>
                    </a:cubicBezTo>
                    <a:cubicBezTo>
                      <a:pt x="98" y="224"/>
                      <a:pt x="98" y="224"/>
                      <a:pt x="98" y="224"/>
                    </a:cubicBezTo>
                    <a:cubicBezTo>
                      <a:pt x="99" y="224"/>
                      <a:pt x="99" y="224"/>
                      <a:pt x="99" y="224"/>
                    </a:cubicBezTo>
                    <a:cubicBezTo>
                      <a:pt x="99" y="223"/>
                      <a:pt x="99" y="223"/>
                      <a:pt x="99" y="223"/>
                    </a:cubicBezTo>
                    <a:cubicBezTo>
                      <a:pt x="99" y="223"/>
                      <a:pt x="99" y="222"/>
                      <a:pt x="100" y="222"/>
                    </a:cubicBezTo>
                    <a:cubicBezTo>
                      <a:pt x="100" y="221"/>
                      <a:pt x="100" y="221"/>
                      <a:pt x="101" y="220"/>
                    </a:cubicBezTo>
                    <a:cubicBezTo>
                      <a:pt x="101" y="220"/>
                      <a:pt x="101" y="220"/>
                      <a:pt x="101" y="220"/>
                    </a:cubicBezTo>
                    <a:cubicBezTo>
                      <a:pt x="101" y="219"/>
                      <a:pt x="101" y="219"/>
                      <a:pt x="103" y="218"/>
                    </a:cubicBezTo>
                    <a:cubicBezTo>
                      <a:pt x="103" y="218"/>
                      <a:pt x="104" y="218"/>
                      <a:pt x="105" y="218"/>
                    </a:cubicBezTo>
                    <a:cubicBezTo>
                      <a:pt x="105" y="218"/>
                      <a:pt x="106" y="218"/>
                      <a:pt x="106" y="218"/>
                    </a:cubicBezTo>
                    <a:cubicBezTo>
                      <a:pt x="107" y="218"/>
                      <a:pt x="107" y="218"/>
                      <a:pt x="108" y="218"/>
                    </a:cubicBezTo>
                    <a:cubicBezTo>
                      <a:pt x="109" y="218"/>
                      <a:pt x="109" y="218"/>
                      <a:pt x="109" y="218"/>
                    </a:cubicBezTo>
                    <a:cubicBezTo>
                      <a:pt x="110" y="218"/>
                      <a:pt x="111" y="218"/>
                      <a:pt x="111" y="217"/>
                    </a:cubicBezTo>
                    <a:cubicBezTo>
                      <a:pt x="111" y="217"/>
                      <a:pt x="111" y="217"/>
                      <a:pt x="111" y="217"/>
                    </a:cubicBezTo>
                    <a:cubicBezTo>
                      <a:pt x="111" y="217"/>
                      <a:pt x="111" y="217"/>
                      <a:pt x="111" y="217"/>
                    </a:cubicBezTo>
                    <a:cubicBezTo>
                      <a:pt x="111" y="217"/>
                      <a:pt x="111" y="217"/>
                      <a:pt x="111" y="217"/>
                    </a:cubicBezTo>
                    <a:cubicBezTo>
                      <a:pt x="111" y="217"/>
                      <a:pt x="111" y="217"/>
                      <a:pt x="111" y="217"/>
                    </a:cubicBezTo>
                    <a:cubicBezTo>
                      <a:pt x="112" y="217"/>
                      <a:pt x="112" y="217"/>
                      <a:pt x="112" y="217"/>
                    </a:cubicBezTo>
                    <a:cubicBezTo>
                      <a:pt x="112" y="216"/>
                      <a:pt x="112" y="216"/>
                      <a:pt x="112" y="216"/>
                    </a:cubicBezTo>
                    <a:cubicBezTo>
                      <a:pt x="112" y="215"/>
                      <a:pt x="112" y="215"/>
                      <a:pt x="112" y="215"/>
                    </a:cubicBezTo>
                    <a:cubicBezTo>
                      <a:pt x="112" y="215"/>
                      <a:pt x="112" y="214"/>
                      <a:pt x="112" y="214"/>
                    </a:cubicBezTo>
                    <a:cubicBezTo>
                      <a:pt x="113" y="214"/>
                      <a:pt x="113" y="214"/>
                      <a:pt x="113" y="214"/>
                    </a:cubicBezTo>
                    <a:cubicBezTo>
                      <a:pt x="113" y="214"/>
                      <a:pt x="113" y="214"/>
                      <a:pt x="114" y="213"/>
                    </a:cubicBezTo>
                    <a:cubicBezTo>
                      <a:pt x="114" y="213"/>
                      <a:pt x="115" y="213"/>
                      <a:pt x="115" y="213"/>
                    </a:cubicBezTo>
                    <a:cubicBezTo>
                      <a:pt x="115" y="212"/>
                      <a:pt x="115" y="212"/>
                      <a:pt x="115" y="212"/>
                    </a:cubicBezTo>
                    <a:cubicBezTo>
                      <a:pt x="116" y="212"/>
                      <a:pt x="116" y="212"/>
                      <a:pt x="116" y="212"/>
                    </a:cubicBezTo>
                    <a:cubicBezTo>
                      <a:pt x="116" y="212"/>
                      <a:pt x="116" y="212"/>
                      <a:pt x="116" y="212"/>
                    </a:cubicBezTo>
                    <a:cubicBezTo>
                      <a:pt x="117" y="212"/>
                      <a:pt x="118" y="212"/>
                      <a:pt x="118" y="211"/>
                    </a:cubicBezTo>
                    <a:cubicBezTo>
                      <a:pt x="118" y="211"/>
                      <a:pt x="119" y="210"/>
                      <a:pt x="119" y="210"/>
                    </a:cubicBezTo>
                    <a:cubicBezTo>
                      <a:pt x="119" y="209"/>
                      <a:pt x="119" y="208"/>
                      <a:pt x="120" y="207"/>
                    </a:cubicBezTo>
                    <a:cubicBezTo>
                      <a:pt x="120" y="207"/>
                      <a:pt x="121" y="207"/>
                      <a:pt x="121" y="207"/>
                    </a:cubicBezTo>
                    <a:cubicBezTo>
                      <a:pt x="123" y="206"/>
                      <a:pt x="124" y="205"/>
                      <a:pt x="124" y="204"/>
                    </a:cubicBezTo>
                    <a:cubicBezTo>
                      <a:pt x="123" y="203"/>
                      <a:pt x="123" y="201"/>
                      <a:pt x="123" y="199"/>
                    </a:cubicBezTo>
                    <a:cubicBezTo>
                      <a:pt x="123" y="199"/>
                      <a:pt x="123" y="198"/>
                      <a:pt x="123" y="197"/>
                    </a:cubicBezTo>
                    <a:cubicBezTo>
                      <a:pt x="123" y="191"/>
                      <a:pt x="123" y="191"/>
                      <a:pt x="123" y="191"/>
                    </a:cubicBezTo>
                    <a:cubicBezTo>
                      <a:pt x="123" y="190"/>
                      <a:pt x="123" y="190"/>
                      <a:pt x="123" y="190"/>
                    </a:cubicBezTo>
                    <a:cubicBezTo>
                      <a:pt x="123" y="190"/>
                      <a:pt x="123" y="190"/>
                      <a:pt x="123" y="190"/>
                    </a:cubicBezTo>
                    <a:cubicBezTo>
                      <a:pt x="122" y="190"/>
                      <a:pt x="122" y="190"/>
                      <a:pt x="122" y="190"/>
                    </a:cubicBezTo>
                    <a:cubicBezTo>
                      <a:pt x="122" y="189"/>
                      <a:pt x="122" y="189"/>
                      <a:pt x="122" y="189"/>
                    </a:cubicBezTo>
                    <a:cubicBezTo>
                      <a:pt x="122" y="188"/>
                      <a:pt x="122" y="188"/>
                      <a:pt x="122" y="188"/>
                    </a:cubicBezTo>
                    <a:cubicBezTo>
                      <a:pt x="122" y="188"/>
                      <a:pt x="122" y="188"/>
                      <a:pt x="122" y="188"/>
                    </a:cubicBezTo>
                    <a:cubicBezTo>
                      <a:pt x="124" y="188"/>
                      <a:pt x="124" y="188"/>
                      <a:pt x="124" y="188"/>
                    </a:cubicBezTo>
                    <a:cubicBezTo>
                      <a:pt x="124" y="188"/>
                      <a:pt x="124" y="188"/>
                      <a:pt x="124" y="188"/>
                    </a:cubicBezTo>
                    <a:cubicBezTo>
                      <a:pt x="125" y="188"/>
                      <a:pt x="125" y="188"/>
                      <a:pt x="125" y="188"/>
                    </a:cubicBezTo>
                    <a:cubicBezTo>
                      <a:pt x="126" y="188"/>
                      <a:pt x="126" y="187"/>
                      <a:pt x="126" y="187"/>
                    </a:cubicBezTo>
                    <a:cubicBezTo>
                      <a:pt x="127" y="186"/>
                      <a:pt x="127" y="186"/>
                      <a:pt x="127" y="186"/>
                    </a:cubicBezTo>
                    <a:cubicBezTo>
                      <a:pt x="127" y="186"/>
                      <a:pt x="127" y="186"/>
                      <a:pt x="127" y="186"/>
                    </a:cubicBezTo>
                    <a:cubicBezTo>
                      <a:pt x="127" y="185"/>
                      <a:pt x="127" y="185"/>
                      <a:pt x="127" y="185"/>
                    </a:cubicBezTo>
                    <a:cubicBezTo>
                      <a:pt x="128" y="185"/>
                      <a:pt x="128" y="185"/>
                      <a:pt x="128" y="185"/>
                    </a:cubicBezTo>
                    <a:cubicBezTo>
                      <a:pt x="128" y="184"/>
                      <a:pt x="128" y="184"/>
                      <a:pt x="128" y="184"/>
                    </a:cubicBezTo>
                    <a:cubicBezTo>
                      <a:pt x="128" y="184"/>
                      <a:pt x="128" y="184"/>
                      <a:pt x="128" y="184"/>
                    </a:cubicBezTo>
                    <a:cubicBezTo>
                      <a:pt x="128" y="184"/>
                      <a:pt x="128" y="184"/>
                      <a:pt x="128" y="184"/>
                    </a:cubicBezTo>
                    <a:cubicBezTo>
                      <a:pt x="128" y="184"/>
                      <a:pt x="128" y="184"/>
                      <a:pt x="128" y="184"/>
                    </a:cubicBezTo>
                    <a:cubicBezTo>
                      <a:pt x="128" y="184"/>
                      <a:pt x="129" y="184"/>
                      <a:pt x="129" y="183"/>
                    </a:cubicBezTo>
                    <a:cubicBezTo>
                      <a:pt x="129" y="183"/>
                      <a:pt x="130" y="182"/>
                      <a:pt x="130" y="182"/>
                    </a:cubicBezTo>
                    <a:cubicBezTo>
                      <a:pt x="131" y="180"/>
                      <a:pt x="132" y="179"/>
                      <a:pt x="133" y="179"/>
                    </a:cubicBezTo>
                    <a:cubicBezTo>
                      <a:pt x="134" y="178"/>
                      <a:pt x="134" y="178"/>
                      <a:pt x="134" y="178"/>
                    </a:cubicBezTo>
                    <a:cubicBezTo>
                      <a:pt x="135" y="177"/>
                      <a:pt x="135" y="176"/>
                      <a:pt x="135" y="176"/>
                    </a:cubicBezTo>
                    <a:cubicBezTo>
                      <a:pt x="135" y="176"/>
                      <a:pt x="135" y="176"/>
                      <a:pt x="135" y="176"/>
                    </a:cubicBezTo>
                    <a:cubicBezTo>
                      <a:pt x="135" y="175"/>
                      <a:pt x="135" y="175"/>
                      <a:pt x="135" y="175"/>
                    </a:cubicBezTo>
                    <a:cubicBezTo>
                      <a:pt x="134" y="175"/>
                      <a:pt x="134" y="175"/>
                      <a:pt x="134" y="175"/>
                    </a:cubicBezTo>
                    <a:cubicBezTo>
                      <a:pt x="133" y="175"/>
                      <a:pt x="133" y="175"/>
                      <a:pt x="133" y="175"/>
                    </a:cubicBezTo>
                    <a:cubicBezTo>
                      <a:pt x="133" y="174"/>
                      <a:pt x="133" y="174"/>
                      <a:pt x="134" y="172"/>
                    </a:cubicBezTo>
                    <a:cubicBezTo>
                      <a:pt x="134" y="172"/>
                      <a:pt x="134" y="172"/>
                      <a:pt x="134" y="172"/>
                    </a:cubicBezTo>
                    <a:cubicBezTo>
                      <a:pt x="134" y="172"/>
                      <a:pt x="134" y="172"/>
                      <a:pt x="134" y="172"/>
                    </a:cubicBezTo>
                    <a:cubicBezTo>
                      <a:pt x="135" y="172"/>
                      <a:pt x="135" y="172"/>
                      <a:pt x="135" y="172"/>
                    </a:cubicBezTo>
                    <a:cubicBezTo>
                      <a:pt x="135" y="166"/>
                      <a:pt x="135" y="166"/>
                      <a:pt x="135" y="166"/>
                    </a:cubicBezTo>
                    <a:cubicBezTo>
                      <a:pt x="134" y="166"/>
                      <a:pt x="134" y="166"/>
                      <a:pt x="134" y="166"/>
                    </a:cubicBezTo>
                    <a:cubicBezTo>
                      <a:pt x="134" y="166"/>
                      <a:pt x="134" y="166"/>
                      <a:pt x="133" y="166"/>
                    </a:cubicBezTo>
                    <a:cubicBezTo>
                      <a:pt x="133" y="166"/>
                      <a:pt x="133" y="166"/>
                      <a:pt x="133" y="166"/>
                    </a:cubicBezTo>
                    <a:cubicBezTo>
                      <a:pt x="133" y="166"/>
                      <a:pt x="133" y="166"/>
                      <a:pt x="133" y="166"/>
                    </a:cubicBezTo>
                    <a:cubicBezTo>
                      <a:pt x="134" y="165"/>
                      <a:pt x="134" y="165"/>
                      <a:pt x="134" y="165"/>
                    </a:cubicBezTo>
                    <a:cubicBezTo>
                      <a:pt x="133" y="165"/>
                      <a:pt x="133" y="165"/>
                      <a:pt x="133" y="165"/>
                    </a:cubicBezTo>
                    <a:cubicBezTo>
                      <a:pt x="132" y="165"/>
                      <a:pt x="132" y="165"/>
                      <a:pt x="131" y="165"/>
                    </a:cubicBezTo>
                    <a:cubicBezTo>
                      <a:pt x="131" y="165"/>
                      <a:pt x="131" y="165"/>
                      <a:pt x="130" y="165"/>
                    </a:cubicBezTo>
                    <a:cubicBezTo>
                      <a:pt x="128" y="165"/>
                      <a:pt x="128" y="164"/>
                      <a:pt x="127" y="164"/>
                    </a:cubicBezTo>
                    <a:cubicBezTo>
                      <a:pt x="126" y="163"/>
                      <a:pt x="126" y="163"/>
                      <a:pt x="126" y="163"/>
                    </a:cubicBezTo>
                    <a:cubicBezTo>
                      <a:pt x="126" y="163"/>
                      <a:pt x="126" y="163"/>
                      <a:pt x="126" y="163"/>
                    </a:cubicBezTo>
                    <a:cubicBezTo>
                      <a:pt x="126" y="162"/>
                      <a:pt x="125" y="162"/>
                      <a:pt x="125" y="162"/>
                    </a:cubicBezTo>
                    <a:cubicBezTo>
                      <a:pt x="124" y="162"/>
                      <a:pt x="124" y="162"/>
                      <a:pt x="124" y="162"/>
                    </a:cubicBezTo>
                    <a:cubicBezTo>
                      <a:pt x="123" y="161"/>
                      <a:pt x="123" y="161"/>
                      <a:pt x="122" y="160"/>
                    </a:cubicBezTo>
                    <a:cubicBezTo>
                      <a:pt x="122" y="160"/>
                      <a:pt x="122" y="160"/>
                      <a:pt x="122" y="160"/>
                    </a:cubicBezTo>
                    <a:cubicBezTo>
                      <a:pt x="122" y="159"/>
                      <a:pt x="121" y="159"/>
                      <a:pt x="121" y="159"/>
                    </a:cubicBezTo>
                    <a:cubicBezTo>
                      <a:pt x="121" y="159"/>
                      <a:pt x="121" y="159"/>
                      <a:pt x="121" y="159"/>
                    </a:cubicBezTo>
                    <a:cubicBezTo>
                      <a:pt x="120" y="159"/>
                      <a:pt x="120" y="159"/>
                      <a:pt x="120" y="159"/>
                    </a:cubicBezTo>
                    <a:cubicBezTo>
                      <a:pt x="119" y="159"/>
                      <a:pt x="119" y="159"/>
                      <a:pt x="119" y="159"/>
                    </a:cubicBezTo>
                    <a:cubicBezTo>
                      <a:pt x="119" y="159"/>
                      <a:pt x="119" y="159"/>
                      <a:pt x="119" y="159"/>
                    </a:cubicBezTo>
                    <a:cubicBezTo>
                      <a:pt x="118" y="159"/>
                      <a:pt x="118" y="159"/>
                      <a:pt x="118" y="159"/>
                    </a:cubicBezTo>
                    <a:cubicBezTo>
                      <a:pt x="117" y="159"/>
                      <a:pt x="117" y="159"/>
                      <a:pt x="117" y="159"/>
                    </a:cubicBezTo>
                    <a:cubicBezTo>
                      <a:pt x="117" y="159"/>
                      <a:pt x="116" y="159"/>
                      <a:pt x="116" y="159"/>
                    </a:cubicBezTo>
                    <a:cubicBezTo>
                      <a:pt x="115" y="159"/>
                      <a:pt x="115" y="158"/>
                      <a:pt x="115" y="158"/>
                    </a:cubicBezTo>
                    <a:cubicBezTo>
                      <a:pt x="115" y="157"/>
                      <a:pt x="114" y="157"/>
                      <a:pt x="112" y="157"/>
                    </a:cubicBezTo>
                    <a:cubicBezTo>
                      <a:pt x="112" y="157"/>
                      <a:pt x="111" y="157"/>
                      <a:pt x="110" y="157"/>
                    </a:cubicBezTo>
                    <a:cubicBezTo>
                      <a:pt x="110" y="157"/>
                      <a:pt x="110" y="157"/>
                      <a:pt x="110" y="157"/>
                    </a:cubicBezTo>
                    <a:cubicBezTo>
                      <a:pt x="108" y="157"/>
                      <a:pt x="108" y="157"/>
                      <a:pt x="108" y="157"/>
                    </a:cubicBezTo>
                    <a:cubicBezTo>
                      <a:pt x="108" y="158"/>
                      <a:pt x="108" y="158"/>
                      <a:pt x="108" y="158"/>
                    </a:cubicBezTo>
                    <a:cubicBezTo>
                      <a:pt x="108" y="157"/>
                      <a:pt x="108" y="156"/>
                      <a:pt x="107" y="156"/>
                    </a:cubicBezTo>
                    <a:cubicBezTo>
                      <a:pt x="106" y="156"/>
                      <a:pt x="106" y="156"/>
                      <a:pt x="105" y="156"/>
                    </a:cubicBezTo>
                    <a:cubicBezTo>
                      <a:pt x="105" y="156"/>
                      <a:pt x="104" y="156"/>
                      <a:pt x="104" y="156"/>
                    </a:cubicBezTo>
                    <a:cubicBezTo>
                      <a:pt x="103" y="156"/>
                      <a:pt x="103" y="156"/>
                      <a:pt x="103" y="156"/>
                    </a:cubicBezTo>
                    <a:cubicBezTo>
                      <a:pt x="103" y="155"/>
                      <a:pt x="103" y="155"/>
                      <a:pt x="103" y="155"/>
                    </a:cubicBezTo>
                    <a:cubicBezTo>
                      <a:pt x="103" y="155"/>
                      <a:pt x="103" y="155"/>
                      <a:pt x="102" y="155"/>
                    </a:cubicBezTo>
                    <a:cubicBezTo>
                      <a:pt x="102" y="155"/>
                      <a:pt x="102" y="155"/>
                      <a:pt x="102" y="155"/>
                    </a:cubicBezTo>
                    <a:cubicBezTo>
                      <a:pt x="102" y="155"/>
                      <a:pt x="102" y="155"/>
                      <a:pt x="102" y="155"/>
                    </a:cubicBezTo>
                    <a:cubicBezTo>
                      <a:pt x="102" y="154"/>
                      <a:pt x="102" y="154"/>
                      <a:pt x="102" y="154"/>
                    </a:cubicBezTo>
                    <a:cubicBezTo>
                      <a:pt x="102" y="154"/>
                      <a:pt x="101" y="153"/>
                      <a:pt x="101" y="153"/>
                    </a:cubicBezTo>
                    <a:cubicBezTo>
                      <a:pt x="100" y="153"/>
                      <a:pt x="100" y="153"/>
                      <a:pt x="100" y="153"/>
                    </a:cubicBezTo>
                    <a:cubicBezTo>
                      <a:pt x="100" y="153"/>
                      <a:pt x="100" y="153"/>
                      <a:pt x="100" y="153"/>
                    </a:cubicBezTo>
                    <a:cubicBezTo>
                      <a:pt x="96" y="153"/>
                      <a:pt x="96" y="153"/>
                      <a:pt x="96" y="153"/>
                    </a:cubicBezTo>
                    <a:cubicBezTo>
                      <a:pt x="94" y="153"/>
                      <a:pt x="94" y="153"/>
                      <a:pt x="94" y="153"/>
                    </a:cubicBezTo>
                    <a:cubicBezTo>
                      <a:pt x="93" y="153"/>
                      <a:pt x="93" y="153"/>
                      <a:pt x="92" y="153"/>
                    </a:cubicBezTo>
                    <a:cubicBezTo>
                      <a:pt x="92" y="153"/>
                      <a:pt x="92" y="153"/>
                      <a:pt x="92" y="153"/>
                    </a:cubicBezTo>
                    <a:cubicBezTo>
                      <a:pt x="91" y="153"/>
                      <a:pt x="91" y="153"/>
                      <a:pt x="91" y="153"/>
                    </a:cubicBezTo>
                    <a:cubicBezTo>
                      <a:pt x="90" y="153"/>
                      <a:pt x="90" y="153"/>
                      <a:pt x="90" y="153"/>
                    </a:cubicBezTo>
                    <a:cubicBezTo>
                      <a:pt x="89" y="153"/>
                      <a:pt x="89" y="153"/>
                      <a:pt x="89" y="153"/>
                    </a:cubicBezTo>
                    <a:cubicBezTo>
                      <a:pt x="89" y="152"/>
                      <a:pt x="89" y="152"/>
                      <a:pt x="89" y="152"/>
                    </a:cubicBezTo>
                    <a:cubicBezTo>
                      <a:pt x="89" y="152"/>
                      <a:pt x="89" y="152"/>
                      <a:pt x="89" y="152"/>
                    </a:cubicBezTo>
                    <a:cubicBezTo>
                      <a:pt x="89" y="152"/>
                      <a:pt x="89" y="152"/>
                      <a:pt x="89" y="152"/>
                    </a:cubicBezTo>
                    <a:cubicBezTo>
                      <a:pt x="90" y="152"/>
                      <a:pt x="90" y="152"/>
                      <a:pt x="90" y="152"/>
                    </a:cubicBezTo>
                    <a:cubicBezTo>
                      <a:pt x="90" y="152"/>
                      <a:pt x="91" y="152"/>
                      <a:pt x="92" y="151"/>
                    </a:cubicBezTo>
                    <a:cubicBezTo>
                      <a:pt x="92" y="151"/>
                      <a:pt x="92" y="151"/>
                      <a:pt x="92" y="151"/>
                    </a:cubicBezTo>
                    <a:cubicBezTo>
                      <a:pt x="95" y="151"/>
                      <a:pt x="95" y="151"/>
                      <a:pt x="95" y="151"/>
                    </a:cubicBezTo>
                    <a:cubicBezTo>
                      <a:pt x="95" y="151"/>
                      <a:pt x="95" y="151"/>
                      <a:pt x="95" y="151"/>
                    </a:cubicBezTo>
                    <a:cubicBezTo>
                      <a:pt x="96" y="150"/>
                      <a:pt x="96" y="150"/>
                      <a:pt x="96" y="150"/>
                    </a:cubicBezTo>
                    <a:cubicBezTo>
                      <a:pt x="96" y="150"/>
                      <a:pt x="96" y="150"/>
                      <a:pt x="96" y="149"/>
                    </a:cubicBezTo>
                    <a:cubicBezTo>
                      <a:pt x="96" y="149"/>
                      <a:pt x="96" y="149"/>
                      <a:pt x="96" y="149"/>
                    </a:cubicBezTo>
                    <a:cubicBezTo>
                      <a:pt x="96" y="148"/>
                      <a:pt x="96" y="147"/>
                      <a:pt x="95" y="146"/>
                    </a:cubicBezTo>
                    <a:cubicBezTo>
                      <a:pt x="94" y="145"/>
                      <a:pt x="93" y="144"/>
                      <a:pt x="92" y="144"/>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0" y="143"/>
                      <a:pt x="90" y="143"/>
                      <a:pt x="90" y="143"/>
                    </a:cubicBezTo>
                    <a:cubicBezTo>
                      <a:pt x="90" y="142"/>
                      <a:pt x="90" y="142"/>
                      <a:pt x="90" y="142"/>
                    </a:cubicBezTo>
                    <a:cubicBezTo>
                      <a:pt x="89" y="141"/>
                      <a:pt x="88" y="141"/>
                      <a:pt x="88" y="140"/>
                    </a:cubicBezTo>
                    <a:cubicBezTo>
                      <a:pt x="88" y="140"/>
                      <a:pt x="88" y="140"/>
                      <a:pt x="88" y="140"/>
                    </a:cubicBezTo>
                    <a:cubicBezTo>
                      <a:pt x="88" y="140"/>
                      <a:pt x="88" y="140"/>
                      <a:pt x="88" y="140"/>
                    </a:cubicBezTo>
                    <a:cubicBezTo>
                      <a:pt x="88" y="140"/>
                      <a:pt x="88" y="140"/>
                      <a:pt x="88" y="140"/>
                    </a:cubicBezTo>
                    <a:cubicBezTo>
                      <a:pt x="88" y="139"/>
                      <a:pt x="88" y="139"/>
                      <a:pt x="88" y="139"/>
                    </a:cubicBezTo>
                    <a:cubicBezTo>
                      <a:pt x="87" y="139"/>
                      <a:pt x="87" y="139"/>
                      <a:pt x="87" y="138"/>
                    </a:cubicBezTo>
                    <a:cubicBezTo>
                      <a:pt x="86" y="137"/>
                      <a:pt x="86" y="137"/>
                      <a:pt x="85" y="136"/>
                    </a:cubicBezTo>
                    <a:cubicBezTo>
                      <a:pt x="84" y="136"/>
                      <a:pt x="84" y="136"/>
                      <a:pt x="84" y="136"/>
                    </a:cubicBezTo>
                    <a:cubicBezTo>
                      <a:pt x="84" y="135"/>
                      <a:pt x="83" y="135"/>
                      <a:pt x="83" y="135"/>
                    </a:cubicBezTo>
                    <a:cubicBezTo>
                      <a:pt x="83" y="134"/>
                      <a:pt x="83" y="134"/>
                      <a:pt x="83" y="134"/>
                    </a:cubicBezTo>
                    <a:cubicBezTo>
                      <a:pt x="82" y="134"/>
                      <a:pt x="81" y="133"/>
                      <a:pt x="81" y="133"/>
                    </a:cubicBezTo>
                    <a:cubicBezTo>
                      <a:pt x="80" y="133"/>
                      <a:pt x="80" y="133"/>
                      <a:pt x="80" y="133"/>
                    </a:cubicBezTo>
                    <a:cubicBezTo>
                      <a:pt x="78" y="133"/>
                      <a:pt x="78" y="133"/>
                      <a:pt x="78" y="133"/>
                    </a:cubicBezTo>
                    <a:cubicBezTo>
                      <a:pt x="78" y="131"/>
                      <a:pt x="78" y="131"/>
                      <a:pt x="78" y="131"/>
                    </a:cubicBezTo>
                    <a:cubicBezTo>
                      <a:pt x="77" y="132"/>
                      <a:pt x="77" y="132"/>
                      <a:pt x="77" y="132"/>
                    </a:cubicBezTo>
                    <a:cubicBezTo>
                      <a:pt x="76" y="132"/>
                      <a:pt x="75" y="132"/>
                      <a:pt x="75" y="132"/>
                    </a:cubicBezTo>
                    <a:cubicBezTo>
                      <a:pt x="74" y="132"/>
                      <a:pt x="74" y="132"/>
                      <a:pt x="73" y="131"/>
                    </a:cubicBezTo>
                    <a:cubicBezTo>
                      <a:pt x="72" y="131"/>
                      <a:pt x="72" y="131"/>
                      <a:pt x="72" y="131"/>
                    </a:cubicBezTo>
                    <a:cubicBezTo>
                      <a:pt x="72" y="130"/>
                      <a:pt x="72" y="130"/>
                      <a:pt x="72" y="130"/>
                    </a:cubicBezTo>
                    <a:cubicBezTo>
                      <a:pt x="72" y="130"/>
                      <a:pt x="72" y="129"/>
                      <a:pt x="71" y="129"/>
                    </a:cubicBezTo>
                    <a:cubicBezTo>
                      <a:pt x="70" y="129"/>
                      <a:pt x="70" y="129"/>
                      <a:pt x="70" y="129"/>
                    </a:cubicBezTo>
                    <a:cubicBezTo>
                      <a:pt x="70" y="128"/>
                      <a:pt x="70" y="128"/>
                      <a:pt x="70" y="128"/>
                    </a:cubicBezTo>
                    <a:cubicBezTo>
                      <a:pt x="70" y="128"/>
                      <a:pt x="70" y="128"/>
                      <a:pt x="70" y="127"/>
                    </a:cubicBezTo>
                    <a:cubicBezTo>
                      <a:pt x="69" y="126"/>
                      <a:pt x="68" y="126"/>
                      <a:pt x="68" y="126"/>
                    </a:cubicBezTo>
                    <a:cubicBezTo>
                      <a:pt x="67" y="126"/>
                      <a:pt x="66" y="126"/>
                      <a:pt x="66" y="126"/>
                    </a:cubicBezTo>
                    <a:cubicBezTo>
                      <a:pt x="65" y="126"/>
                      <a:pt x="65" y="126"/>
                      <a:pt x="65" y="126"/>
                    </a:cubicBezTo>
                    <a:cubicBezTo>
                      <a:pt x="64" y="126"/>
                      <a:pt x="64" y="126"/>
                      <a:pt x="63" y="126"/>
                    </a:cubicBezTo>
                    <a:cubicBezTo>
                      <a:pt x="64" y="125"/>
                      <a:pt x="64" y="125"/>
                      <a:pt x="64" y="125"/>
                    </a:cubicBezTo>
                    <a:cubicBezTo>
                      <a:pt x="66" y="123"/>
                      <a:pt x="66" y="123"/>
                      <a:pt x="66" y="123"/>
                    </a:cubicBezTo>
                    <a:cubicBezTo>
                      <a:pt x="64" y="123"/>
                      <a:pt x="64" y="123"/>
                      <a:pt x="64" y="123"/>
                    </a:cubicBezTo>
                    <a:cubicBezTo>
                      <a:pt x="63" y="123"/>
                      <a:pt x="63" y="123"/>
                      <a:pt x="63" y="123"/>
                    </a:cubicBezTo>
                    <a:cubicBezTo>
                      <a:pt x="63" y="123"/>
                      <a:pt x="63" y="123"/>
                      <a:pt x="63" y="123"/>
                    </a:cubicBezTo>
                    <a:cubicBezTo>
                      <a:pt x="63" y="122"/>
                      <a:pt x="63" y="122"/>
                      <a:pt x="63" y="122"/>
                    </a:cubicBezTo>
                    <a:cubicBezTo>
                      <a:pt x="61" y="122"/>
                      <a:pt x="61" y="122"/>
                      <a:pt x="61" y="122"/>
                    </a:cubicBezTo>
                    <a:cubicBezTo>
                      <a:pt x="60" y="122"/>
                      <a:pt x="60" y="122"/>
                      <a:pt x="60" y="123"/>
                    </a:cubicBezTo>
                    <a:cubicBezTo>
                      <a:pt x="60" y="123"/>
                      <a:pt x="60" y="123"/>
                      <a:pt x="60" y="123"/>
                    </a:cubicBezTo>
                    <a:cubicBezTo>
                      <a:pt x="60" y="123"/>
                      <a:pt x="60" y="123"/>
                      <a:pt x="60" y="123"/>
                    </a:cubicBezTo>
                    <a:cubicBezTo>
                      <a:pt x="60" y="123"/>
                      <a:pt x="60" y="123"/>
                      <a:pt x="60" y="123"/>
                    </a:cubicBezTo>
                    <a:cubicBezTo>
                      <a:pt x="59" y="123"/>
                      <a:pt x="59" y="123"/>
                      <a:pt x="59" y="123"/>
                    </a:cubicBezTo>
                    <a:cubicBezTo>
                      <a:pt x="58" y="123"/>
                      <a:pt x="57" y="122"/>
                      <a:pt x="57" y="121"/>
                    </a:cubicBezTo>
                    <a:cubicBezTo>
                      <a:pt x="58" y="120"/>
                      <a:pt x="58" y="120"/>
                      <a:pt x="58" y="120"/>
                    </a:cubicBezTo>
                    <a:cubicBezTo>
                      <a:pt x="56" y="120"/>
                      <a:pt x="56" y="120"/>
                      <a:pt x="56" y="120"/>
                    </a:cubicBezTo>
                    <a:cubicBezTo>
                      <a:pt x="55" y="120"/>
                      <a:pt x="55" y="121"/>
                      <a:pt x="54" y="121"/>
                    </a:cubicBezTo>
                    <a:cubicBezTo>
                      <a:pt x="53" y="121"/>
                      <a:pt x="52" y="120"/>
                      <a:pt x="52" y="120"/>
                    </a:cubicBezTo>
                    <a:cubicBezTo>
                      <a:pt x="51" y="120"/>
                      <a:pt x="50" y="119"/>
                      <a:pt x="50" y="119"/>
                    </a:cubicBezTo>
                    <a:cubicBezTo>
                      <a:pt x="49" y="119"/>
                      <a:pt x="49" y="118"/>
                      <a:pt x="48" y="118"/>
                    </a:cubicBezTo>
                    <a:cubicBezTo>
                      <a:pt x="47" y="118"/>
                      <a:pt x="46" y="117"/>
                      <a:pt x="46" y="117"/>
                    </a:cubicBezTo>
                    <a:cubicBezTo>
                      <a:pt x="45" y="117"/>
                      <a:pt x="45" y="117"/>
                      <a:pt x="45" y="117"/>
                    </a:cubicBezTo>
                    <a:cubicBezTo>
                      <a:pt x="44" y="117"/>
                      <a:pt x="44" y="117"/>
                      <a:pt x="44" y="117"/>
                    </a:cubicBezTo>
                    <a:cubicBezTo>
                      <a:pt x="44" y="117"/>
                      <a:pt x="44" y="117"/>
                      <a:pt x="44" y="117"/>
                    </a:cubicBezTo>
                    <a:cubicBezTo>
                      <a:pt x="43" y="117"/>
                      <a:pt x="43" y="118"/>
                      <a:pt x="43" y="118"/>
                    </a:cubicBezTo>
                    <a:cubicBezTo>
                      <a:pt x="43" y="118"/>
                      <a:pt x="43" y="118"/>
                      <a:pt x="43" y="118"/>
                    </a:cubicBezTo>
                    <a:cubicBezTo>
                      <a:pt x="42" y="117"/>
                      <a:pt x="40" y="117"/>
                      <a:pt x="39" y="117"/>
                    </a:cubicBezTo>
                    <a:cubicBezTo>
                      <a:pt x="38" y="117"/>
                      <a:pt x="38" y="117"/>
                      <a:pt x="38" y="117"/>
                    </a:cubicBezTo>
                    <a:cubicBezTo>
                      <a:pt x="38" y="118"/>
                      <a:pt x="38" y="118"/>
                      <a:pt x="38" y="118"/>
                    </a:cubicBezTo>
                    <a:cubicBezTo>
                      <a:pt x="38" y="119"/>
                      <a:pt x="38" y="119"/>
                      <a:pt x="38" y="119"/>
                    </a:cubicBezTo>
                    <a:cubicBezTo>
                      <a:pt x="38" y="119"/>
                      <a:pt x="38" y="119"/>
                      <a:pt x="38" y="119"/>
                    </a:cubicBezTo>
                    <a:cubicBezTo>
                      <a:pt x="38" y="119"/>
                      <a:pt x="38" y="119"/>
                      <a:pt x="38" y="119"/>
                    </a:cubicBezTo>
                    <a:cubicBezTo>
                      <a:pt x="37" y="119"/>
                      <a:pt x="37" y="119"/>
                      <a:pt x="37" y="119"/>
                    </a:cubicBezTo>
                    <a:cubicBezTo>
                      <a:pt x="37" y="119"/>
                      <a:pt x="36" y="119"/>
                      <a:pt x="35" y="120"/>
                    </a:cubicBezTo>
                    <a:cubicBezTo>
                      <a:pt x="35" y="120"/>
                      <a:pt x="35" y="120"/>
                      <a:pt x="34" y="120"/>
                    </a:cubicBezTo>
                    <a:cubicBezTo>
                      <a:pt x="33" y="120"/>
                      <a:pt x="33" y="120"/>
                      <a:pt x="33" y="120"/>
                    </a:cubicBezTo>
                    <a:cubicBezTo>
                      <a:pt x="32" y="120"/>
                      <a:pt x="32" y="120"/>
                      <a:pt x="32" y="120"/>
                    </a:cubicBezTo>
                    <a:cubicBezTo>
                      <a:pt x="31" y="120"/>
                      <a:pt x="31" y="120"/>
                      <a:pt x="31" y="120"/>
                    </a:cubicBezTo>
                    <a:cubicBezTo>
                      <a:pt x="31" y="121"/>
                      <a:pt x="31" y="121"/>
                      <a:pt x="31" y="121"/>
                    </a:cubicBezTo>
                    <a:cubicBezTo>
                      <a:pt x="31" y="122"/>
                      <a:pt x="32" y="122"/>
                      <a:pt x="32" y="123"/>
                    </a:cubicBezTo>
                    <a:cubicBezTo>
                      <a:pt x="33" y="124"/>
                      <a:pt x="33" y="124"/>
                      <a:pt x="33" y="124"/>
                    </a:cubicBezTo>
                    <a:cubicBezTo>
                      <a:pt x="33" y="124"/>
                      <a:pt x="33" y="124"/>
                      <a:pt x="33" y="124"/>
                    </a:cubicBezTo>
                    <a:cubicBezTo>
                      <a:pt x="33" y="125"/>
                      <a:pt x="33" y="125"/>
                      <a:pt x="33" y="125"/>
                    </a:cubicBezTo>
                    <a:cubicBezTo>
                      <a:pt x="33" y="125"/>
                      <a:pt x="33" y="125"/>
                      <a:pt x="33" y="125"/>
                    </a:cubicBezTo>
                    <a:cubicBezTo>
                      <a:pt x="33" y="125"/>
                      <a:pt x="33" y="126"/>
                      <a:pt x="32" y="126"/>
                    </a:cubicBezTo>
                    <a:cubicBezTo>
                      <a:pt x="32" y="126"/>
                      <a:pt x="32" y="126"/>
                      <a:pt x="32" y="126"/>
                    </a:cubicBezTo>
                    <a:cubicBezTo>
                      <a:pt x="31" y="126"/>
                      <a:pt x="31" y="126"/>
                      <a:pt x="31" y="126"/>
                    </a:cubicBezTo>
                    <a:cubicBezTo>
                      <a:pt x="30" y="126"/>
                      <a:pt x="30" y="126"/>
                      <a:pt x="30" y="126"/>
                    </a:cubicBezTo>
                    <a:cubicBezTo>
                      <a:pt x="30" y="126"/>
                      <a:pt x="30" y="126"/>
                      <a:pt x="30" y="126"/>
                    </a:cubicBezTo>
                    <a:cubicBezTo>
                      <a:pt x="30" y="125"/>
                      <a:pt x="30" y="125"/>
                      <a:pt x="30" y="125"/>
                    </a:cubicBezTo>
                    <a:cubicBezTo>
                      <a:pt x="30" y="125"/>
                      <a:pt x="30" y="125"/>
                      <a:pt x="29" y="125"/>
                    </a:cubicBezTo>
                    <a:cubicBezTo>
                      <a:pt x="29" y="124"/>
                      <a:pt x="29" y="124"/>
                      <a:pt x="29" y="124"/>
                    </a:cubicBezTo>
                    <a:cubicBezTo>
                      <a:pt x="29" y="124"/>
                      <a:pt x="29" y="124"/>
                      <a:pt x="29" y="124"/>
                    </a:cubicBezTo>
                    <a:cubicBezTo>
                      <a:pt x="29" y="123"/>
                      <a:pt x="29" y="123"/>
                      <a:pt x="29" y="123"/>
                    </a:cubicBezTo>
                    <a:cubicBezTo>
                      <a:pt x="28" y="122"/>
                      <a:pt x="27" y="122"/>
                      <a:pt x="27" y="122"/>
                    </a:cubicBezTo>
                    <a:cubicBezTo>
                      <a:pt x="26" y="122"/>
                      <a:pt x="26" y="122"/>
                      <a:pt x="25" y="122"/>
                    </a:cubicBezTo>
                    <a:cubicBezTo>
                      <a:pt x="25" y="122"/>
                      <a:pt x="25" y="122"/>
                      <a:pt x="25" y="122"/>
                    </a:cubicBezTo>
                    <a:cubicBezTo>
                      <a:pt x="24" y="123"/>
                      <a:pt x="23" y="123"/>
                      <a:pt x="23" y="123"/>
                    </a:cubicBezTo>
                    <a:cubicBezTo>
                      <a:pt x="22" y="123"/>
                      <a:pt x="22" y="123"/>
                      <a:pt x="22" y="123"/>
                    </a:cubicBezTo>
                    <a:cubicBezTo>
                      <a:pt x="22" y="123"/>
                      <a:pt x="22" y="123"/>
                      <a:pt x="22" y="123"/>
                    </a:cubicBezTo>
                    <a:cubicBezTo>
                      <a:pt x="22" y="123"/>
                      <a:pt x="22" y="123"/>
                      <a:pt x="22" y="123"/>
                    </a:cubicBezTo>
                    <a:cubicBezTo>
                      <a:pt x="22" y="123"/>
                      <a:pt x="22" y="123"/>
                      <a:pt x="22" y="123"/>
                    </a:cubicBezTo>
                    <a:cubicBezTo>
                      <a:pt x="22" y="122"/>
                      <a:pt x="21" y="122"/>
                      <a:pt x="20" y="122"/>
                    </a:cubicBezTo>
                    <a:cubicBezTo>
                      <a:pt x="20" y="121"/>
                      <a:pt x="20" y="121"/>
                      <a:pt x="20" y="121"/>
                    </a:cubicBezTo>
                    <a:cubicBezTo>
                      <a:pt x="20" y="121"/>
                      <a:pt x="20" y="120"/>
                      <a:pt x="20" y="120"/>
                    </a:cubicBezTo>
                    <a:cubicBezTo>
                      <a:pt x="19" y="120"/>
                      <a:pt x="19" y="120"/>
                      <a:pt x="19" y="120"/>
                    </a:cubicBezTo>
                    <a:cubicBezTo>
                      <a:pt x="19" y="119"/>
                      <a:pt x="19" y="119"/>
                      <a:pt x="19" y="118"/>
                    </a:cubicBezTo>
                    <a:cubicBezTo>
                      <a:pt x="19" y="118"/>
                      <a:pt x="19" y="118"/>
                      <a:pt x="19" y="117"/>
                    </a:cubicBezTo>
                    <a:cubicBezTo>
                      <a:pt x="19" y="117"/>
                      <a:pt x="19" y="117"/>
                      <a:pt x="19" y="117"/>
                    </a:cubicBezTo>
                    <a:cubicBezTo>
                      <a:pt x="19" y="117"/>
                      <a:pt x="20" y="117"/>
                      <a:pt x="20" y="117"/>
                    </a:cubicBezTo>
                    <a:cubicBezTo>
                      <a:pt x="21" y="117"/>
                      <a:pt x="22" y="116"/>
                      <a:pt x="23" y="115"/>
                    </a:cubicBezTo>
                    <a:cubicBezTo>
                      <a:pt x="24" y="114"/>
                      <a:pt x="23" y="113"/>
                      <a:pt x="23" y="112"/>
                    </a:cubicBezTo>
                    <a:cubicBezTo>
                      <a:pt x="23" y="112"/>
                      <a:pt x="23" y="112"/>
                      <a:pt x="23" y="112"/>
                    </a:cubicBezTo>
                    <a:cubicBezTo>
                      <a:pt x="22" y="112"/>
                      <a:pt x="22" y="112"/>
                      <a:pt x="22" y="112"/>
                    </a:cubicBezTo>
                    <a:cubicBezTo>
                      <a:pt x="22" y="112"/>
                      <a:pt x="22" y="111"/>
                      <a:pt x="22" y="111"/>
                    </a:cubicBezTo>
                    <a:cubicBezTo>
                      <a:pt x="22" y="110"/>
                      <a:pt x="22" y="109"/>
                      <a:pt x="22" y="109"/>
                    </a:cubicBezTo>
                    <a:cubicBezTo>
                      <a:pt x="22" y="108"/>
                      <a:pt x="22" y="107"/>
                      <a:pt x="22" y="107"/>
                    </a:cubicBezTo>
                    <a:cubicBezTo>
                      <a:pt x="22" y="107"/>
                      <a:pt x="21" y="106"/>
                      <a:pt x="20" y="106"/>
                    </a:cubicBezTo>
                    <a:cubicBezTo>
                      <a:pt x="19" y="106"/>
                      <a:pt x="19" y="106"/>
                      <a:pt x="19" y="106"/>
                    </a:cubicBezTo>
                    <a:cubicBezTo>
                      <a:pt x="19" y="106"/>
                      <a:pt x="19" y="106"/>
                      <a:pt x="19" y="106"/>
                    </a:cubicBezTo>
                    <a:cubicBezTo>
                      <a:pt x="19" y="106"/>
                      <a:pt x="19" y="106"/>
                      <a:pt x="19" y="106"/>
                    </a:cubicBezTo>
                    <a:cubicBezTo>
                      <a:pt x="18" y="106"/>
                      <a:pt x="18" y="106"/>
                      <a:pt x="18" y="106"/>
                    </a:cubicBezTo>
                    <a:cubicBezTo>
                      <a:pt x="17" y="106"/>
                      <a:pt x="17" y="106"/>
                      <a:pt x="17" y="106"/>
                    </a:cubicBezTo>
                    <a:cubicBezTo>
                      <a:pt x="16" y="106"/>
                      <a:pt x="16" y="105"/>
                      <a:pt x="16" y="105"/>
                    </a:cubicBezTo>
                    <a:cubicBezTo>
                      <a:pt x="16" y="105"/>
                      <a:pt x="16" y="105"/>
                      <a:pt x="16" y="105"/>
                    </a:cubicBezTo>
                    <a:cubicBezTo>
                      <a:pt x="16" y="105"/>
                      <a:pt x="16" y="104"/>
                      <a:pt x="16" y="103"/>
                    </a:cubicBezTo>
                    <a:cubicBezTo>
                      <a:pt x="16" y="103"/>
                      <a:pt x="16" y="103"/>
                      <a:pt x="16" y="103"/>
                    </a:cubicBezTo>
                    <a:cubicBezTo>
                      <a:pt x="17" y="104"/>
                      <a:pt x="17" y="104"/>
                      <a:pt x="17" y="104"/>
                    </a:cubicBezTo>
                    <a:cubicBezTo>
                      <a:pt x="17" y="102"/>
                      <a:pt x="17" y="102"/>
                      <a:pt x="17" y="102"/>
                    </a:cubicBezTo>
                    <a:cubicBezTo>
                      <a:pt x="17" y="101"/>
                      <a:pt x="17" y="101"/>
                      <a:pt x="17" y="101"/>
                    </a:cubicBezTo>
                    <a:cubicBezTo>
                      <a:pt x="17" y="101"/>
                      <a:pt x="17" y="100"/>
                      <a:pt x="17" y="99"/>
                    </a:cubicBezTo>
                    <a:cubicBezTo>
                      <a:pt x="17" y="99"/>
                      <a:pt x="17" y="99"/>
                      <a:pt x="17" y="99"/>
                    </a:cubicBezTo>
                    <a:cubicBezTo>
                      <a:pt x="18" y="99"/>
                      <a:pt x="18" y="99"/>
                      <a:pt x="18" y="99"/>
                    </a:cubicBezTo>
                    <a:cubicBezTo>
                      <a:pt x="18" y="99"/>
                      <a:pt x="18" y="99"/>
                      <a:pt x="18" y="99"/>
                    </a:cubicBezTo>
                    <a:cubicBezTo>
                      <a:pt x="19" y="99"/>
                      <a:pt x="19" y="99"/>
                      <a:pt x="19" y="99"/>
                    </a:cubicBezTo>
                    <a:cubicBezTo>
                      <a:pt x="20" y="99"/>
                      <a:pt x="21" y="99"/>
                      <a:pt x="22" y="96"/>
                    </a:cubicBezTo>
                    <a:cubicBezTo>
                      <a:pt x="22" y="95"/>
                      <a:pt x="22" y="94"/>
                      <a:pt x="22" y="93"/>
                    </a:cubicBezTo>
                    <a:cubicBezTo>
                      <a:pt x="22" y="92"/>
                      <a:pt x="22" y="92"/>
                      <a:pt x="22" y="92"/>
                    </a:cubicBezTo>
                    <a:cubicBezTo>
                      <a:pt x="22" y="92"/>
                      <a:pt x="22" y="92"/>
                      <a:pt x="22" y="92"/>
                    </a:cubicBezTo>
                    <a:cubicBezTo>
                      <a:pt x="20" y="91"/>
                      <a:pt x="20" y="91"/>
                      <a:pt x="20" y="91"/>
                    </a:cubicBezTo>
                    <a:cubicBezTo>
                      <a:pt x="20" y="91"/>
                      <a:pt x="20" y="91"/>
                      <a:pt x="19" y="91"/>
                    </a:cubicBezTo>
                    <a:cubicBezTo>
                      <a:pt x="19" y="91"/>
                      <a:pt x="18" y="91"/>
                      <a:pt x="18" y="92"/>
                    </a:cubicBezTo>
                    <a:cubicBezTo>
                      <a:pt x="16" y="92"/>
                      <a:pt x="16" y="93"/>
                      <a:pt x="15" y="94"/>
                    </a:cubicBezTo>
                    <a:cubicBezTo>
                      <a:pt x="15" y="94"/>
                      <a:pt x="15" y="94"/>
                      <a:pt x="15" y="94"/>
                    </a:cubicBezTo>
                    <a:cubicBezTo>
                      <a:pt x="15" y="94"/>
                      <a:pt x="15" y="94"/>
                      <a:pt x="15" y="94"/>
                    </a:cubicBezTo>
                    <a:cubicBezTo>
                      <a:pt x="15" y="94"/>
                      <a:pt x="15" y="94"/>
                      <a:pt x="15" y="94"/>
                    </a:cubicBezTo>
                    <a:cubicBezTo>
                      <a:pt x="14" y="94"/>
                      <a:pt x="14" y="94"/>
                      <a:pt x="14" y="94"/>
                    </a:cubicBezTo>
                    <a:cubicBezTo>
                      <a:pt x="14" y="95"/>
                      <a:pt x="14" y="95"/>
                      <a:pt x="14" y="95"/>
                    </a:cubicBezTo>
                    <a:cubicBezTo>
                      <a:pt x="14" y="96"/>
                      <a:pt x="14" y="96"/>
                      <a:pt x="14" y="96"/>
                    </a:cubicBezTo>
                    <a:cubicBezTo>
                      <a:pt x="14" y="96"/>
                      <a:pt x="14" y="96"/>
                      <a:pt x="14" y="96"/>
                    </a:cubicBezTo>
                    <a:cubicBezTo>
                      <a:pt x="13" y="96"/>
                      <a:pt x="13" y="96"/>
                      <a:pt x="13" y="96"/>
                    </a:cubicBezTo>
                    <a:cubicBezTo>
                      <a:pt x="13" y="96"/>
                      <a:pt x="13" y="96"/>
                      <a:pt x="13" y="96"/>
                    </a:cubicBezTo>
                    <a:cubicBezTo>
                      <a:pt x="13" y="96"/>
                      <a:pt x="12" y="97"/>
                      <a:pt x="12" y="97"/>
                    </a:cubicBezTo>
                    <a:cubicBezTo>
                      <a:pt x="11" y="97"/>
                      <a:pt x="11" y="97"/>
                      <a:pt x="11" y="97"/>
                    </a:cubicBezTo>
                    <a:cubicBezTo>
                      <a:pt x="11" y="98"/>
                      <a:pt x="11" y="98"/>
                      <a:pt x="11" y="98"/>
                    </a:cubicBezTo>
                    <a:cubicBezTo>
                      <a:pt x="10" y="98"/>
                      <a:pt x="9" y="99"/>
                      <a:pt x="9" y="100"/>
                    </a:cubicBezTo>
                    <a:cubicBezTo>
                      <a:pt x="9" y="99"/>
                      <a:pt x="9" y="99"/>
                      <a:pt x="9" y="99"/>
                    </a:cubicBezTo>
                    <a:cubicBezTo>
                      <a:pt x="9" y="98"/>
                      <a:pt x="9" y="98"/>
                      <a:pt x="9" y="98"/>
                    </a:cubicBezTo>
                    <a:cubicBezTo>
                      <a:pt x="9" y="97"/>
                      <a:pt x="9" y="97"/>
                      <a:pt x="9" y="97"/>
                    </a:cubicBezTo>
                    <a:cubicBezTo>
                      <a:pt x="9" y="96"/>
                      <a:pt x="8" y="96"/>
                      <a:pt x="8" y="96"/>
                    </a:cubicBezTo>
                    <a:cubicBezTo>
                      <a:pt x="7" y="96"/>
                      <a:pt x="7" y="96"/>
                      <a:pt x="7" y="96"/>
                    </a:cubicBezTo>
                    <a:cubicBezTo>
                      <a:pt x="7" y="96"/>
                      <a:pt x="7" y="96"/>
                      <a:pt x="7" y="96"/>
                    </a:cubicBezTo>
                    <a:cubicBezTo>
                      <a:pt x="7" y="95"/>
                      <a:pt x="7" y="95"/>
                      <a:pt x="7" y="95"/>
                    </a:cubicBezTo>
                    <a:cubicBezTo>
                      <a:pt x="7" y="94"/>
                      <a:pt x="7" y="94"/>
                      <a:pt x="7" y="94"/>
                    </a:cubicBezTo>
                    <a:cubicBezTo>
                      <a:pt x="7" y="93"/>
                      <a:pt x="7" y="93"/>
                      <a:pt x="7" y="93"/>
                    </a:cubicBezTo>
                    <a:cubicBezTo>
                      <a:pt x="8" y="93"/>
                      <a:pt x="8" y="93"/>
                      <a:pt x="8" y="93"/>
                    </a:cubicBezTo>
                    <a:cubicBezTo>
                      <a:pt x="9" y="94"/>
                      <a:pt x="9" y="94"/>
                      <a:pt x="9" y="94"/>
                    </a:cubicBezTo>
                    <a:cubicBezTo>
                      <a:pt x="9" y="92"/>
                      <a:pt x="9" y="92"/>
                      <a:pt x="9" y="92"/>
                    </a:cubicBezTo>
                    <a:cubicBezTo>
                      <a:pt x="9" y="92"/>
                      <a:pt x="9" y="92"/>
                      <a:pt x="9" y="92"/>
                    </a:cubicBezTo>
                    <a:cubicBezTo>
                      <a:pt x="9" y="92"/>
                      <a:pt x="9" y="92"/>
                      <a:pt x="9" y="92"/>
                    </a:cubicBezTo>
                    <a:cubicBezTo>
                      <a:pt x="10" y="92"/>
                      <a:pt x="10" y="92"/>
                      <a:pt x="10" y="92"/>
                    </a:cubicBezTo>
                    <a:cubicBezTo>
                      <a:pt x="10" y="91"/>
                      <a:pt x="10" y="91"/>
                      <a:pt x="10" y="91"/>
                    </a:cubicBezTo>
                    <a:cubicBezTo>
                      <a:pt x="10" y="91"/>
                      <a:pt x="10" y="91"/>
                      <a:pt x="10" y="91"/>
                    </a:cubicBezTo>
                    <a:cubicBezTo>
                      <a:pt x="10" y="90"/>
                      <a:pt x="10" y="89"/>
                      <a:pt x="10" y="89"/>
                    </a:cubicBezTo>
                    <a:cubicBezTo>
                      <a:pt x="10" y="89"/>
                      <a:pt x="10" y="89"/>
                      <a:pt x="10" y="89"/>
                    </a:cubicBezTo>
                    <a:cubicBezTo>
                      <a:pt x="12" y="89"/>
                      <a:pt x="12" y="89"/>
                      <a:pt x="12" y="89"/>
                    </a:cubicBezTo>
                    <a:cubicBezTo>
                      <a:pt x="12" y="88"/>
                      <a:pt x="12" y="88"/>
                      <a:pt x="12" y="88"/>
                    </a:cubicBezTo>
                    <a:cubicBezTo>
                      <a:pt x="12" y="87"/>
                      <a:pt x="12" y="87"/>
                      <a:pt x="12" y="87"/>
                    </a:cubicBezTo>
                    <a:cubicBezTo>
                      <a:pt x="11" y="86"/>
                      <a:pt x="12" y="85"/>
                      <a:pt x="12" y="85"/>
                    </a:cubicBezTo>
                    <a:cubicBezTo>
                      <a:pt x="12" y="85"/>
                      <a:pt x="12" y="85"/>
                      <a:pt x="12" y="85"/>
                    </a:cubicBezTo>
                    <a:cubicBezTo>
                      <a:pt x="13" y="85"/>
                      <a:pt x="13" y="85"/>
                      <a:pt x="13" y="85"/>
                    </a:cubicBezTo>
                    <a:cubicBezTo>
                      <a:pt x="13" y="84"/>
                      <a:pt x="13" y="84"/>
                      <a:pt x="13" y="84"/>
                    </a:cubicBezTo>
                    <a:cubicBezTo>
                      <a:pt x="13" y="83"/>
                      <a:pt x="13" y="83"/>
                      <a:pt x="13" y="83"/>
                    </a:cubicBezTo>
                    <a:cubicBezTo>
                      <a:pt x="13" y="83"/>
                      <a:pt x="13" y="82"/>
                      <a:pt x="13" y="82"/>
                    </a:cubicBezTo>
                    <a:cubicBezTo>
                      <a:pt x="13" y="82"/>
                      <a:pt x="13" y="82"/>
                      <a:pt x="13" y="82"/>
                    </a:cubicBezTo>
                    <a:cubicBezTo>
                      <a:pt x="14" y="82"/>
                      <a:pt x="14" y="82"/>
                      <a:pt x="14" y="82"/>
                    </a:cubicBezTo>
                    <a:cubicBezTo>
                      <a:pt x="14" y="81"/>
                      <a:pt x="14" y="81"/>
                      <a:pt x="14" y="81"/>
                    </a:cubicBezTo>
                    <a:cubicBezTo>
                      <a:pt x="14" y="80"/>
                      <a:pt x="14" y="80"/>
                      <a:pt x="14" y="80"/>
                    </a:cubicBezTo>
                    <a:cubicBezTo>
                      <a:pt x="15" y="79"/>
                      <a:pt x="15" y="79"/>
                      <a:pt x="15" y="79"/>
                    </a:cubicBezTo>
                    <a:cubicBezTo>
                      <a:pt x="15" y="79"/>
                      <a:pt x="15" y="79"/>
                      <a:pt x="15" y="79"/>
                    </a:cubicBezTo>
                    <a:cubicBezTo>
                      <a:pt x="15" y="79"/>
                      <a:pt x="15" y="79"/>
                      <a:pt x="15" y="79"/>
                    </a:cubicBezTo>
                    <a:cubicBezTo>
                      <a:pt x="15" y="79"/>
                      <a:pt x="16" y="79"/>
                      <a:pt x="16" y="78"/>
                    </a:cubicBezTo>
                    <a:cubicBezTo>
                      <a:pt x="16" y="77"/>
                      <a:pt x="16" y="77"/>
                      <a:pt x="16" y="77"/>
                    </a:cubicBezTo>
                    <a:cubicBezTo>
                      <a:pt x="17" y="77"/>
                      <a:pt x="17" y="76"/>
                      <a:pt x="18" y="76"/>
                    </a:cubicBezTo>
                    <a:cubicBezTo>
                      <a:pt x="19" y="75"/>
                      <a:pt x="20" y="74"/>
                      <a:pt x="20" y="73"/>
                    </a:cubicBezTo>
                    <a:cubicBezTo>
                      <a:pt x="20" y="72"/>
                      <a:pt x="20" y="72"/>
                      <a:pt x="20" y="72"/>
                    </a:cubicBezTo>
                    <a:cubicBezTo>
                      <a:pt x="20" y="72"/>
                      <a:pt x="20" y="72"/>
                      <a:pt x="20" y="72"/>
                    </a:cubicBezTo>
                    <a:cubicBezTo>
                      <a:pt x="21" y="72"/>
                      <a:pt x="21" y="72"/>
                      <a:pt x="21" y="72"/>
                    </a:cubicBezTo>
                    <a:cubicBezTo>
                      <a:pt x="22" y="72"/>
                      <a:pt x="22" y="72"/>
                      <a:pt x="22" y="72"/>
                    </a:cubicBezTo>
                    <a:cubicBezTo>
                      <a:pt x="22" y="73"/>
                      <a:pt x="23" y="73"/>
                      <a:pt x="23" y="73"/>
                    </a:cubicBezTo>
                    <a:cubicBezTo>
                      <a:pt x="24" y="73"/>
                      <a:pt x="24" y="73"/>
                      <a:pt x="24" y="73"/>
                    </a:cubicBezTo>
                    <a:cubicBezTo>
                      <a:pt x="25" y="73"/>
                      <a:pt x="26" y="72"/>
                      <a:pt x="27" y="72"/>
                    </a:cubicBezTo>
                    <a:cubicBezTo>
                      <a:pt x="27" y="71"/>
                      <a:pt x="27" y="71"/>
                      <a:pt x="27" y="71"/>
                    </a:cubicBezTo>
                    <a:cubicBezTo>
                      <a:pt x="28" y="71"/>
                      <a:pt x="29" y="70"/>
                      <a:pt x="30" y="70"/>
                    </a:cubicBezTo>
                    <a:cubicBezTo>
                      <a:pt x="30" y="70"/>
                      <a:pt x="30" y="70"/>
                      <a:pt x="30" y="70"/>
                    </a:cubicBezTo>
                    <a:cubicBezTo>
                      <a:pt x="31" y="70"/>
                      <a:pt x="31" y="70"/>
                      <a:pt x="31" y="70"/>
                    </a:cubicBezTo>
                    <a:cubicBezTo>
                      <a:pt x="31" y="70"/>
                      <a:pt x="31" y="70"/>
                      <a:pt x="31" y="70"/>
                    </a:cubicBezTo>
                    <a:cubicBezTo>
                      <a:pt x="32" y="71"/>
                      <a:pt x="33" y="72"/>
                      <a:pt x="33" y="73"/>
                    </a:cubicBezTo>
                    <a:cubicBezTo>
                      <a:pt x="33" y="75"/>
                      <a:pt x="33" y="76"/>
                      <a:pt x="33" y="77"/>
                    </a:cubicBezTo>
                    <a:cubicBezTo>
                      <a:pt x="32" y="77"/>
                      <a:pt x="32" y="77"/>
                      <a:pt x="32" y="77"/>
                    </a:cubicBezTo>
                    <a:cubicBezTo>
                      <a:pt x="31" y="77"/>
                      <a:pt x="31" y="77"/>
                      <a:pt x="31" y="77"/>
                    </a:cubicBezTo>
                    <a:cubicBezTo>
                      <a:pt x="31" y="79"/>
                      <a:pt x="31" y="79"/>
                      <a:pt x="31" y="79"/>
                    </a:cubicBezTo>
                    <a:cubicBezTo>
                      <a:pt x="31" y="80"/>
                      <a:pt x="32" y="80"/>
                      <a:pt x="32" y="80"/>
                    </a:cubicBezTo>
                    <a:cubicBezTo>
                      <a:pt x="32" y="80"/>
                      <a:pt x="32" y="80"/>
                      <a:pt x="32" y="80"/>
                    </a:cubicBezTo>
                    <a:cubicBezTo>
                      <a:pt x="33" y="81"/>
                      <a:pt x="33" y="81"/>
                      <a:pt x="33" y="81"/>
                    </a:cubicBezTo>
                    <a:cubicBezTo>
                      <a:pt x="33" y="81"/>
                      <a:pt x="33" y="81"/>
                      <a:pt x="33" y="81"/>
                    </a:cubicBezTo>
                    <a:cubicBezTo>
                      <a:pt x="32" y="82"/>
                      <a:pt x="32" y="82"/>
                      <a:pt x="32" y="82"/>
                    </a:cubicBezTo>
                    <a:cubicBezTo>
                      <a:pt x="34" y="82"/>
                      <a:pt x="34" y="82"/>
                      <a:pt x="34" y="82"/>
                    </a:cubicBezTo>
                    <a:cubicBezTo>
                      <a:pt x="36" y="82"/>
                      <a:pt x="36" y="79"/>
                      <a:pt x="36" y="78"/>
                    </a:cubicBezTo>
                    <a:cubicBezTo>
                      <a:pt x="36" y="77"/>
                      <a:pt x="36" y="76"/>
                      <a:pt x="36" y="76"/>
                    </a:cubicBezTo>
                    <a:cubicBezTo>
                      <a:pt x="36" y="76"/>
                      <a:pt x="36" y="76"/>
                      <a:pt x="36" y="76"/>
                    </a:cubicBezTo>
                    <a:cubicBezTo>
                      <a:pt x="37" y="76"/>
                      <a:pt x="37" y="76"/>
                      <a:pt x="37" y="76"/>
                    </a:cubicBezTo>
                    <a:cubicBezTo>
                      <a:pt x="37" y="75"/>
                      <a:pt x="37" y="75"/>
                      <a:pt x="37" y="75"/>
                    </a:cubicBezTo>
                    <a:cubicBezTo>
                      <a:pt x="37" y="75"/>
                      <a:pt x="37" y="75"/>
                      <a:pt x="37" y="75"/>
                    </a:cubicBezTo>
                    <a:cubicBezTo>
                      <a:pt x="37" y="74"/>
                      <a:pt x="37" y="73"/>
                      <a:pt x="38" y="73"/>
                    </a:cubicBezTo>
                    <a:cubicBezTo>
                      <a:pt x="38" y="73"/>
                      <a:pt x="38" y="73"/>
                      <a:pt x="38" y="73"/>
                    </a:cubicBezTo>
                    <a:cubicBezTo>
                      <a:pt x="39" y="73"/>
                      <a:pt x="39" y="73"/>
                      <a:pt x="39" y="73"/>
                    </a:cubicBezTo>
                    <a:cubicBezTo>
                      <a:pt x="39" y="72"/>
                      <a:pt x="39" y="72"/>
                      <a:pt x="39" y="72"/>
                    </a:cubicBezTo>
                    <a:cubicBezTo>
                      <a:pt x="39" y="72"/>
                      <a:pt x="39" y="72"/>
                      <a:pt x="39" y="72"/>
                    </a:cubicBezTo>
                    <a:cubicBezTo>
                      <a:pt x="39" y="70"/>
                      <a:pt x="39" y="69"/>
                      <a:pt x="39" y="69"/>
                    </a:cubicBezTo>
                    <a:cubicBezTo>
                      <a:pt x="39" y="69"/>
                      <a:pt x="39" y="69"/>
                      <a:pt x="39" y="69"/>
                    </a:cubicBezTo>
                    <a:cubicBezTo>
                      <a:pt x="39" y="69"/>
                      <a:pt x="39" y="69"/>
                      <a:pt x="39" y="69"/>
                    </a:cubicBezTo>
                    <a:cubicBezTo>
                      <a:pt x="39" y="69"/>
                      <a:pt x="39" y="69"/>
                      <a:pt x="39" y="69"/>
                    </a:cubicBezTo>
                    <a:cubicBezTo>
                      <a:pt x="40" y="69"/>
                      <a:pt x="40" y="69"/>
                      <a:pt x="40" y="69"/>
                    </a:cubicBezTo>
                    <a:cubicBezTo>
                      <a:pt x="40" y="69"/>
                      <a:pt x="40" y="69"/>
                      <a:pt x="40" y="69"/>
                    </a:cubicBezTo>
                    <a:cubicBezTo>
                      <a:pt x="41" y="69"/>
                      <a:pt x="42" y="69"/>
                      <a:pt x="42" y="68"/>
                    </a:cubicBezTo>
                    <a:cubicBezTo>
                      <a:pt x="42" y="68"/>
                      <a:pt x="42" y="68"/>
                      <a:pt x="42" y="68"/>
                    </a:cubicBezTo>
                    <a:cubicBezTo>
                      <a:pt x="42" y="68"/>
                      <a:pt x="43" y="67"/>
                      <a:pt x="43" y="67"/>
                    </a:cubicBezTo>
                    <a:cubicBezTo>
                      <a:pt x="44" y="68"/>
                      <a:pt x="44" y="68"/>
                      <a:pt x="44" y="68"/>
                    </a:cubicBezTo>
                    <a:cubicBezTo>
                      <a:pt x="45" y="68"/>
                      <a:pt x="45" y="68"/>
                      <a:pt x="45" y="68"/>
                    </a:cubicBezTo>
                    <a:cubicBezTo>
                      <a:pt x="45" y="67"/>
                      <a:pt x="45" y="67"/>
                      <a:pt x="45" y="67"/>
                    </a:cubicBezTo>
                    <a:cubicBezTo>
                      <a:pt x="45" y="66"/>
                      <a:pt x="45" y="66"/>
                      <a:pt x="45" y="66"/>
                    </a:cubicBezTo>
                    <a:cubicBezTo>
                      <a:pt x="45" y="66"/>
                      <a:pt x="45" y="65"/>
                      <a:pt x="44" y="64"/>
                    </a:cubicBezTo>
                    <a:cubicBezTo>
                      <a:pt x="43" y="64"/>
                      <a:pt x="43" y="64"/>
                      <a:pt x="43" y="64"/>
                    </a:cubicBezTo>
                    <a:cubicBezTo>
                      <a:pt x="43" y="63"/>
                      <a:pt x="43" y="63"/>
                      <a:pt x="43" y="63"/>
                    </a:cubicBezTo>
                    <a:cubicBezTo>
                      <a:pt x="43" y="63"/>
                      <a:pt x="43" y="63"/>
                      <a:pt x="43" y="63"/>
                    </a:cubicBezTo>
                    <a:cubicBezTo>
                      <a:pt x="45" y="63"/>
                      <a:pt x="45" y="63"/>
                      <a:pt x="45" y="63"/>
                    </a:cubicBezTo>
                    <a:cubicBezTo>
                      <a:pt x="45" y="63"/>
                      <a:pt x="45" y="63"/>
                      <a:pt x="45" y="63"/>
                    </a:cubicBezTo>
                    <a:cubicBezTo>
                      <a:pt x="46" y="63"/>
                      <a:pt x="46" y="63"/>
                      <a:pt x="46" y="63"/>
                    </a:cubicBezTo>
                    <a:cubicBezTo>
                      <a:pt x="47" y="63"/>
                      <a:pt x="47" y="63"/>
                      <a:pt x="47" y="62"/>
                    </a:cubicBezTo>
                    <a:cubicBezTo>
                      <a:pt x="48" y="62"/>
                      <a:pt x="48" y="61"/>
                      <a:pt x="49" y="60"/>
                    </a:cubicBezTo>
                    <a:cubicBezTo>
                      <a:pt x="50" y="60"/>
                      <a:pt x="50" y="59"/>
                      <a:pt x="51" y="59"/>
                    </a:cubicBezTo>
                    <a:cubicBezTo>
                      <a:pt x="52" y="59"/>
                      <a:pt x="52" y="59"/>
                      <a:pt x="52" y="59"/>
                    </a:cubicBezTo>
                    <a:cubicBezTo>
                      <a:pt x="52" y="59"/>
                      <a:pt x="53" y="59"/>
                      <a:pt x="53" y="58"/>
                    </a:cubicBezTo>
                    <a:cubicBezTo>
                      <a:pt x="53" y="58"/>
                      <a:pt x="53" y="58"/>
                      <a:pt x="53" y="58"/>
                    </a:cubicBezTo>
                    <a:cubicBezTo>
                      <a:pt x="54" y="58"/>
                      <a:pt x="54" y="57"/>
                      <a:pt x="54" y="57"/>
                    </a:cubicBezTo>
                    <a:cubicBezTo>
                      <a:pt x="55" y="56"/>
                      <a:pt x="55" y="56"/>
                      <a:pt x="55" y="56"/>
                    </a:cubicBezTo>
                    <a:cubicBezTo>
                      <a:pt x="55" y="56"/>
                      <a:pt x="55" y="56"/>
                      <a:pt x="55" y="56"/>
                    </a:cubicBezTo>
                    <a:cubicBezTo>
                      <a:pt x="56" y="56"/>
                      <a:pt x="56" y="56"/>
                      <a:pt x="56" y="55"/>
                    </a:cubicBezTo>
                    <a:cubicBezTo>
                      <a:pt x="56" y="54"/>
                      <a:pt x="56" y="54"/>
                      <a:pt x="56" y="54"/>
                    </a:cubicBezTo>
                    <a:cubicBezTo>
                      <a:pt x="56" y="52"/>
                      <a:pt x="56" y="52"/>
                      <a:pt x="56" y="52"/>
                    </a:cubicBezTo>
                    <a:cubicBezTo>
                      <a:pt x="56" y="52"/>
                      <a:pt x="57" y="52"/>
                      <a:pt x="57" y="51"/>
                    </a:cubicBezTo>
                    <a:cubicBezTo>
                      <a:pt x="58" y="50"/>
                      <a:pt x="59" y="48"/>
                      <a:pt x="61" y="47"/>
                    </a:cubicBezTo>
                    <a:cubicBezTo>
                      <a:pt x="61" y="47"/>
                      <a:pt x="61" y="47"/>
                      <a:pt x="61" y="47"/>
                    </a:cubicBezTo>
                    <a:cubicBezTo>
                      <a:pt x="62" y="47"/>
                      <a:pt x="62" y="47"/>
                      <a:pt x="62" y="47"/>
                    </a:cubicBezTo>
                    <a:cubicBezTo>
                      <a:pt x="63" y="47"/>
                      <a:pt x="63" y="47"/>
                      <a:pt x="63" y="46"/>
                    </a:cubicBezTo>
                    <a:cubicBezTo>
                      <a:pt x="63" y="46"/>
                      <a:pt x="63" y="46"/>
                      <a:pt x="63" y="46"/>
                    </a:cubicBezTo>
                    <a:cubicBezTo>
                      <a:pt x="63" y="46"/>
                      <a:pt x="63" y="46"/>
                      <a:pt x="63" y="46"/>
                    </a:cubicBezTo>
                    <a:cubicBezTo>
                      <a:pt x="64" y="46"/>
                      <a:pt x="64" y="46"/>
                      <a:pt x="64" y="46"/>
                    </a:cubicBezTo>
                    <a:cubicBezTo>
                      <a:pt x="64" y="46"/>
                      <a:pt x="64" y="46"/>
                      <a:pt x="64" y="46"/>
                    </a:cubicBezTo>
                    <a:cubicBezTo>
                      <a:pt x="66" y="46"/>
                      <a:pt x="66" y="46"/>
                      <a:pt x="66" y="46"/>
                    </a:cubicBezTo>
                    <a:cubicBezTo>
                      <a:pt x="67" y="46"/>
                      <a:pt x="68" y="45"/>
                      <a:pt x="68" y="45"/>
                    </a:cubicBezTo>
                    <a:cubicBezTo>
                      <a:pt x="68" y="45"/>
                      <a:pt x="68" y="45"/>
                      <a:pt x="68" y="45"/>
                    </a:cubicBezTo>
                    <a:cubicBezTo>
                      <a:pt x="68" y="45"/>
                      <a:pt x="68" y="45"/>
                      <a:pt x="68" y="45"/>
                    </a:cubicBezTo>
                    <a:cubicBezTo>
                      <a:pt x="69" y="44"/>
                      <a:pt x="69" y="44"/>
                      <a:pt x="69" y="44"/>
                    </a:cubicBezTo>
                    <a:cubicBezTo>
                      <a:pt x="69" y="43"/>
                      <a:pt x="69" y="42"/>
                      <a:pt x="69" y="42"/>
                    </a:cubicBezTo>
                    <a:cubicBezTo>
                      <a:pt x="69" y="41"/>
                      <a:pt x="69" y="41"/>
                      <a:pt x="69" y="41"/>
                    </a:cubicBezTo>
                    <a:cubicBezTo>
                      <a:pt x="69" y="40"/>
                      <a:pt x="69" y="40"/>
                      <a:pt x="69" y="40"/>
                    </a:cubicBezTo>
                    <a:cubicBezTo>
                      <a:pt x="70" y="40"/>
                      <a:pt x="70" y="40"/>
                      <a:pt x="70" y="40"/>
                    </a:cubicBezTo>
                    <a:cubicBezTo>
                      <a:pt x="70" y="39"/>
                      <a:pt x="70" y="39"/>
                      <a:pt x="70" y="39"/>
                    </a:cubicBezTo>
                    <a:cubicBezTo>
                      <a:pt x="70" y="39"/>
                      <a:pt x="71" y="39"/>
                      <a:pt x="71" y="39"/>
                    </a:cubicBezTo>
                    <a:cubicBezTo>
                      <a:pt x="71" y="39"/>
                      <a:pt x="71" y="39"/>
                      <a:pt x="71" y="39"/>
                    </a:cubicBezTo>
                    <a:cubicBezTo>
                      <a:pt x="72" y="39"/>
                      <a:pt x="72" y="39"/>
                      <a:pt x="72" y="39"/>
                    </a:cubicBezTo>
                    <a:cubicBezTo>
                      <a:pt x="72" y="37"/>
                      <a:pt x="72" y="37"/>
                      <a:pt x="72" y="37"/>
                    </a:cubicBezTo>
                    <a:cubicBezTo>
                      <a:pt x="72" y="37"/>
                      <a:pt x="72" y="37"/>
                      <a:pt x="72" y="37"/>
                    </a:cubicBezTo>
                    <a:cubicBezTo>
                      <a:pt x="73" y="37"/>
                      <a:pt x="73" y="37"/>
                      <a:pt x="73" y="37"/>
                    </a:cubicBezTo>
                    <a:cubicBezTo>
                      <a:pt x="74" y="37"/>
                      <a:pt x="74" y="37"/>
                      <a:pt x="74" y="37"/>
                    </a:cubicBezTo>
                    <a:cubicBezTo>
                      <a:pt x="75" y="37"/>
                      <a:pt x="75" y="37"/>
                      <a:pt x="75" y="37"/>
                    </a:cubicBezTo>
                    <a:cubicBezTo>
                      <a:pt x="75" y="36"/>
                      <a:pt x="75" y="36"/>
                      <a:pt x="75" y="36"/>
                    </a:cubicBezTo>
                    <a:cubicBezTo>
                      <a:pt x="75" y="36"/>
                      <a:pt x="75" y="36"/>
                      <a:pt x="75" y="36"/>
                    </a:cubicBezTo>
                    <a:cubicBezTo>
                      <a:pt x="75" y="36"/>
                      <a:pt x="75" y="36"/>
                      <a:pt x="75" y="36"/>
                    </a:cubicBezTo>
                    <a:cubicBezTo>
                      <a:pt x="76" y="36"/>
                      <a:pt x="76" y="36"/>
                      <a:pt x="76" y="36"/>
                    </a:cubicBezTo>
                    <a:cubicBezTo>
                      <a:pt x="77" y="36"/>
                      <a:pt x="78" y="35"/>
                      <a:pt x="78" y="35"/>
                    </a:cubicBezTo>
                    <a:cubicBezTo>
                      <a:pt x="78" y="34"/>
                      <a:pt x="78" y="34"/>
                      <a:pt x="78" y="34"/>
                    </a:cubicBezTo>
                    <a:cubicBezTo>
                      <a:pt x="78" y="35"/>
                      <a:pt x="78" y="35"/>
                      <a:pt x="78" y="35"/>
                    </a:cubicBezTo>
                    <a:cubicBezTo>
                      <a:pt x="78" y="35"/>
                      <a:pt x="78" y="35"/>
                      <a:pt x="78" y="35"/>
                    </a:cubicBezTo>
                    <a:cubicBezTo>
                      <a:pt x="80" y="35"/>
                      <a:pt x="80" y="35"/>
                      <a:pt x="80" y="35"/>
                    </a:cubicBezTo>
                    <a:cubicBezTo>
                      <a:pt x="81" y="35"/>
                      <a:pt x="81" y="35"/>
                      <a:pt x="81" y="35"/>
                    </a:cubicBezTo>
                    <a:cubicBezTo>
                      <a:pt x="81" y="35"/>
                      <a:pt x="82" y="34"/>
                      <a:pt x="82" y="34"/>
                    </a:cubicBezTo>
                    <a:cubicBezTo>
                      <a:pt x="82" y="33"/>
                      <a:pt x="82" y="33"/>
                      <a:pt x="82" y="33"/>
                    </a:cubicBezTo>
                    <a:cubicBezTo>
                      <a:pt x="83" y="33"/>
                      <a:pt x="83" y="32"/>
                      <a:pt x="83" y="31"/>
                    </a:cubicBezTo>
                    <a:cubicBezTo>
                      <a:pt x="83" y="30"/>
                      <a:pt x="83" y="30"/>
                      <a:pt x="83" y="30"/>
                    </a:cubicBezTo>
                    <a:cubicBezTo>
                      <a:pt x="80" y="30"/>
                      <a:pt x="80" y="30"/>
                      <a:pt x="80" y="30"/>
                    </a:cubicBezTo>
                    <a:cubicBezTo>
                      <a:pt x="79" y="30"/>
                      <a:pt x="79" y="30"/>
                      <a:pt x="79" y="31"/>
                    </a:cubicBezTo>
                    <a:cubicBezTo>
                      <a:pt x="78" y="31"/>
                      <a:pt x="78" y="31"/>
                      <a:pt x="78" y="31"/>
                    </a:cubicBezTo>
                    <a:cubicBezTo>
                      <a:pt x="78" y="31"/>
                      <a:pt x="78" y="31"/>
                      <a:pt x="78" y="31"/>
                    </a:cubicBezTo>
                    <a:cubicBezTo>
                      <a:pt x="77" y="31"/>
                      <a:pt x="77" y="31"/>
                      <a:pt x="77" y="31"/>
                    </a:cubicBezTo>
                    <a:cubicBezTo>
                      <a:pt x="76" y="30"/>
                      <a:pt x="76" y="30"/>
                      <a:pt x="76" y="30"/>
                    </a:cubicBezTo>
                    <a:cubicBezTo>
                      <a:pt x="76" y="30"/>
                      <a:pt x="76" y="30"/>
                      <a:pt x="76" y="30"/>
                    </a:cubicBezTo>
                    <a:cubicBezTo>
                      <a:pt x="77" y="30"/>
                      <a:pt x="77" y="30"/>
                      <a:pt x="77" y="30"/>
                    </a:cubicBezTo>
                    <a:cubicBezTo>
                      <a:pt x="78" y="30"/>
                      <a:pt x="78" y="30"/>
                      <a:pt x="78" y="30"/>
                    </a:cubicBezTo>
                    <a:cubicBezTo>
                      <a:pt x="78" y="29"/>
                      <a:pt x="78" y="29"/>
                      <a:pt x="78" y="29"/>
                    </a:cubicBezTo>
                    <a:cubicBezTo>
                      <a:pt x="78" y="29"/>
                      <a:pt x="78" y="29"/>
                      <a:pt x="78" y="29"/>
                    </a:cubicBezTo>
                    <a:cubicBezTo>
                      <a:pt x="79" y="29"/>
                      <a:pt x="79" y="29"/>
                      <a:pt x="79" y="29"/>
                    </a:cubicBezTo>
                    <a:cubicBezTo>
                      <a:pt x="80" y="29"/>
                      <a:pt x="80" y="29"/>
                      <a:pt x="80" y="29"/>
                    </a:cubicBezTo>
                    <a:cubicBezTo>
                      <a:pt x="80" y="29"/>
                      <a:pt x="80" y="29"/>
                      <a:pt x="80" y="29"/>
                    </a:cubicBezTo>
                    <a:cubicBezTo>
                      <a:pt x="81" y="27"/>
                      <a:pt x="81" y="27"/>
                      <a:pt x="81" y="27"/>
                    </a:cubicBezTo>
                    <a:cubicBezTo>
                      <a:pt x="81" y="27"/>
                      <a:pt x="81" y="27"/>
                      <a:pt x="81" y="27"/>
                    </a:cubicBezTo>
                    <a:cubicBezTo>
                      <a:pt x="82" y="27"/>
                      <a:pt x="82" y="27"/>
                      <a:pt x="82" y="27"/>
                    </a:cubicBezTo>
                    <a:cubicBezTo>
                      <a:pt x="82" y="27"/>
                      <a:pt x="82" y="27"/>
                      <a:pt x="82" y="27"/>
                    </a:cubicBezTo>
                    <a:cubicBezTo>
                      <a:pt x="93" y="27"/>
                      <a:pt x="93" y="27"/>
                      <a:pt x="93" y="27"/>
                    </a:cubicBezTo>
                    <a:cubicBezTo>
                      <a:pt x="93" y="27"/>
                      <a:pt x="93" y="27"/>
                      <a:pt x="93" y="27"/>
                    </a:cubicBezTo>
                    <a:cubicBezTo>
                      <a:pt x="93" y="26"/>
                      <a:pt x="93" y="26"/>
                      <a:pt x="93" y="26"/>
                    </a:cubicBezTo>
                    <a:cubicBezTo>
                      <a:pt x="94" y="26"/>
                      <a:pt x="94" y="26"/>
                      <a:pt x="94" y="26"/>
                    </a:cubicBezTo>
                    <a:cubicBezTo>
                      <a:pt x="95" y="26"/>
                      <a:pt x="95" y="26"/>
                      <a:pt x="95" y="26"/>
                    </a:cubicBezTo>
                    <a:cubicBezTo>
                      <a:pt x="95" y="25"/>
                      <a:pt x="95" y="25"/>
                      <a:pt x="95" y="25"/>
                    </a:cubicBezTo>
                    <a:cubicBezTo>
                      <a:pt x="95" y="25"/>
                      <a:pt x="95" y="25"/>
                      <a:pt x="95" y="25"/>
                    </a:cubicBezTo>
                    <a:cubicBezTo>
                      <a:pt x="95" y="25"/>
                      <a:pt x="95" y="25"/>
                      <a:pt x="95" y="25"/>
                    </a:cubicBezTo>
                    <a:cubicBezTo>
                      <a:pt x="96" y="24"/>
                      <a:pt x="96" y="24"/>
                      <a:pt x="96" y="24"/>
                    </a:cubicBezTo>
                    <a:cubicBezTo>
                      <a:pt x="96" y="23"/>
                      <a:pt x="96" y="23"/>
                      <a:pt x="96" y="23"/>
                    </a:cubicBezTo>
                    <a:cubicBezTo>
                      <a:pt x="97" y="23"/>
                      <a:pt x="97" y="23"/>
                      <a:pt x="97" y="23"/>
                    </a:cubicBezTo>
                    <a:cubicBezTo>
                      <a:pt x="97" y="23"/>
                      <a:pt x="97" y="23"/>
                      <a:pt x="98" y="23"/>
                    </a:cubicBezTo>
                    <a:cubicBezTo>
                      <a:pt x="98" y="23"/>
                      <a:pt x="99" y="23"/>
                      <a:pt x="99" y="23"/>
                    </a:cubicBezTo>
                    <a:cubicBezTo>
                      <a:pt x="100" y="23"/>
                      <a:pt x="100" y="23"/>
                      <a:pt x="101" y="23"/>
                    </a:cubicBezTo>
                    <a:cubicBezTo>
                      <a:pt x="101" y="23"/>
                      <a:pt x="101" y="23"/>
                      <a:pt x="101" y="23"/>
                    </a:cubicBezTo>
                    <a:cubicBezTo>
                      <a:pt x="101" y="23"/>
                      <a:pt x="101" y="23"/>
                      <a:pt x="101" y="23"/>
                    </a:cubicBezTo>
                    <a:cubicBezTo>
                      <a:pt x="102" y="23"/>
                      <a:pt x="102" y="23"/>
                      <a:pt x="102" y="23"/>
                    </a:cubicBezTo>
                    <a:cubicBezTo>
                      <a:pt x="103" y="23"/>
                      <a:pt x="103" y="22"/>
                      <a:pt x="103" y="22"/>
                    </a:cubicBezTo>
                    <a:cubicBezTo>
                      <a:pt x="104" y="21"/>
                      <a:pt x="104" y="21"/>
                      <a:pt x="104" y="20"/>
                    </a:cubicBezTo>
                    <a:cubicBezTo>
                      <a:pt x="103" y="19"/>
                      <a:pt x="103" y="18"/>
                      <a:pt x="103" y="18"/>
                    </a:cubicBezTo>
                    <a:cubicBezTo>
                      <a:pt x="103" y="18"/>
                      <a:pt x="103" y="18"/>
                      <a:pt x="103" y="18"/>
                    </a:cubicBezTo>
                    <a:cubicBezTo>
                      <a:pt x="102" y="17"/>
                      <a:pt x="102" y="17"/>
                      <a:pt x="102" y="16"/>
                    </a:cubicBezTo>
                    <a:cubicBezTo>
                      <a:pt x="102" y="11"/>
                      <a:pt x="102" y="11"/>
                      <a:pt x="102" y="11"/>
                    </a:cubicBezTo>
                    <a:cubicBezTo>
                      <a:pt x="101" y="11"/>
                      <a:pt x="101" y="11"/>
                      <a:pt x="101" y="11"/>
                    </a:cubicBezTo>
                    <a:cubicBezTo>
                      <a:pt x="100" y="11"/>
                      <a:pt x="100" y="12"/>
                      <a:pt x="99" y="12"/>
                    </a:cubicBezTo>
                    <a:cubicBezTo>
                      <a:pt x="99" y="12"/>
                      <a:pt x="99" y="12"/>
                      <a:pt x="99" y="12"/>
                    </a:cubicBezTo>
                    <a:cubicBezTo>
                      <a:pt x="98" y="13"/>
                      <a:pt x="98" y="13"/>
                      <a:pt x="98" y="13"/>
                    </a:cubicBezTo>
                    <a:cubicBezTo>
                      <a:pt x="97" y="12"/>
                      <a:pt x="97" y="12"/>
                      <a:pt x="97" y="12"/>
                    </a:cubicBezTo>
                    <a:cubicBezTo>
                      <a:pt x="97" y="12"/>
                      <a:pt x="97" y="12"/>
                      <a:pt x="97" y="12"/>
                    </a:cubicBezTo>
                    <a:cubicBezTo>
                      <a:pt x="96" y="12"/>
                      <a:pt x="96" y="12"/>
                      <a:pt x="96" y="12"/>
                    </a:cubicBezTo>
                    <a:cubicBezTo>
                      <a:pt x="96" y="12"/>
                      <a:pt x="96" y="12"/>
                      <a:pt x="96" y="12"/>
                    </a:cubicBezTo>
                    <a:cubicBezTo>
                      <a:pt x="97" y="12"/>
                      <a:pt x="97" y="12"/>
                      <a:pt x="97" y="12"/>
                    </a:cubicBezTo>
                    <a:cubicBezTo>
                      <a:pt x="98" y="12"/>
                      <a:pt x="98" y="12"/>
                      <a:pt x="98" y="12"/>
                    </a:cubicBezTo>
                    <a:cubicBezTo>
                      <a:pt x="98" y="10"/>
                      <a:pt x="98" y="10"/>
                      <a:pt x="98" y="10"/>
                    </a:cubicBezTo>
                    <a:cubicBezTo>
                      <a:pt x="98" y="9"/>
                      <a:pt x="97" y="8"/>
                      <a:pt x="96" y="8"/>
                    </a:cubicBezTo>
                    <a:cubicBezTo>
                      <a:pt x="96" y="8"/>
                      <a:pt x="96" y="8"/>
                      <a:pt x="96" y="8"/>
                    </a:cubicBezTo>
                    <a:cubicBezTo>
                      <a:pt x="96" y="8"/>
                      <a:pt x="96" y="8"/>
                      <a:pt x="96" y="8"/>
                    </a:cubicBezTo>
                    <a:cubicBezTo>
                      <a:pt x="90" y="8"/>
                      <a:pt x="90" y="8"/>
                      <a:pt x="90" y="8"/>
                    </a:cubicBezTo>
                    <a:cubicBezTo>
                      <a:pt x="89" y="8"/>
                      <a:pt x="89" y="9"/>
                      <a:pt x="88" y="9"/>
                    </a:cubicBezTo>
                    <a:cubicBezTo>
                      <a:pt x="88" y="10"/>
                      <a:pt x="88" y="11"/>
                      <a:pt x="87" y="11"/>
                    </a:cubicBezTo>
                    <a:cubicBezTo>
                      <a:pt x="87" y="11"/>
                      <a:pt x="86" y="11"/>
                      <a:pt x="86" y="11"/>
                    </a:cubicBezTo>
                    <a:cubicBezTo>
                      <a:pt x="85" y="11"/>
                      <a:pt x="85" y="11"/>
                      <a:pt x="85" y="11"/>
                    </a:cubicBezTo>
                    <a:cubicBezTo>
                      <a:pt x="85" y="11"/>
                      <a:pt x="85" y="11"/>
                      <a:pt x="85" y="11"/>
                    </a:cubicBezTo>
                    <a:cubicBezTo>
                      <a:pt x="81" y="11"/>
                      <a:pt x="81" y="11"/>
                      <a:pt x="81" y="11"/>
                    </a:cubicBezTo>
                    <a:cubicBezTo>
                      <a:pt x="81" y="12"/>
                      <a:pt x="81" y="12"/>
                      <a:pt x="81" y="12"/>
                    </a:cubicBezTo>
                    <a:cubicBezTo>
                      <a:pt x="81" y="13"/>
                      <a:pt x="81" y="13"/>
                      <a:pt x="81" y="13"/>
                    </a:cubicBezTo>
                    <a:cubicBezTo>
                      <a:pt x="82" y="14"/>
                      <a:pt x="82" y="15"/>
                      <a:pt x="81" y="15"/>
                    </a:cubicBezTo>
                    <a:cubicBezTo>
                      <a:pt x="81" y="15"/>
                      <a:pt x="81" y="15"/>
                      <a:pt x="81" y="15"/>
                    </a:cubicBezTo>
                    <a:cubicBezTo>
                      <a:pt x="80" y="16"/>
                      <a:pt x="80" y="16"/>
                      <a:pt x="80" y="17"/>
                    </a:cubicBezTo>
                    <a:cubicBezTo>
                      <a:pt x="80" y="17"/>
                      <a:pt x="80" y="17"/>
                      <a:pt x="80" y="17"/>
                    </a:cubicBezTo>
                    <a:cubicBezTo>
                      <a:pt x="80" y="18"/>
                      <a:pt x="80" y="18"/>
                      <a:pt x="80" y="18"/>
                    </a:cubicBezTo>
                    <a:cubicBezTo>
                      <a:pt x="79" y="18"/>
                      <a:pt x="79" y="18"/>
                      <a:pt x="79" y="18"/>
                    </a:cubicBezTo>
                    <a:cubicBezTo>
                      <a:pt x="79" y="18"/>
                      <a:pt x="79" y="18"/>
                      <a:pt x="79" y="18"/>
                    </a:cubicBezTo>
                    <a:cubicBezTo>
                      <a:pt x="78" y="18"/>
                      <a:pt x="77" y="19"/>
                      <a:pt x="76" y="19"/>
                    </a:cubicBezTo>
                    <a:cubicBezTo>
                      <a:pt x="75" y="20"/>
                      <a:pt x="75" y="20"/>
                      <a:pt x="75" y="20"/>
                    </a:cubicBezTo>
                    <a:cubicBezTo>
                      <a:pt x="75" y="21"/>
                      <a:pt x="74" y="21"/>
                      <a:pt x="74" y="21"/>
                    </a:cubicBezTo>
                    <a:cubicBezTo>
                      <a:pt x="73" y="21"/>
                      <a:pt x="73" y="22"/>
                      <a:pt x="73" y="23"/>
                    </a:cubicBezTo>
                    <a:cubicBezTo>
                      <a:pt x="73" y="23"/>
                      <a:pt x="73" y="23"/>
                      <a:pt x="73" y="23"/>
                    </a:cubicBezTo>
                    <a:cubicBezTo>
                      <a:pt x="72" y="23"/>
                      <a:pt x="72" y="23"/>
                      <a:pt x="72" y="23"/>
                    </a:cubicBezTo>
                    <a:cubicBezTo>
                      <a:pt x="72" y="23"/>
                      <a:pt x="72" y="23"/>
                      <a:pt x="72" y="23"/>
                    </a:cubicBezTo>
                    <a:cubicBezTo>
                      <a:pt x="72" y="23"/>
                      <a:pt x="72" y="23"/>
                      <a:pt x="72" y="23"/>
                    </a:cubicBezTo>
                    <a:cubicBezTo>
                      <a:pt x="72" y="22"/>
                      <a:pt x="72" y="22"/>
                      <a:pt x="72" y="22"/>
                    </a:cubicBezTo>
                    <a:cubicBezTo>
                      <a:pt x="72" y="22"/>
                      <a:pt x="73" y="22"/>
                      <a:pt x="73" y="21"/>
                    </a:cubicBezTo>
                    <a:cubicBezTo>
                      <a:pt x="73" y="20"/>
                      <a:pt x="73" y="19"/>
                      <a:pt x="72" y="18"/>
                    </a:cubicBezTo>
                    <a:cubicBezTo>
                      <a:pt x="72" y="18"/>
                      <a:pt x="72" y="18"/>
                      <a:pt x="72" y="18"/>
                    </a:cubicBezTo>
                    <a:cubicBezTo>
                      <a:pt x="72" y="17"/>
                      <a:pt x="72" y="17"/>
                      <a:pt x="72" y="17"/>
                    </a:cubicBezTo>
                    <a:cubicBezTo>
                      <a:pt x="72" y="17"/>
                      <a:pt x="72" y="16"/>
                      <a:pt x="72" y="16"/>
                    </a:cubicBezTo>
                    <a:cubicBezTo>
                      <a:pt x="72" y="16"/>
                      <a:pt x="72" y="16"/>
                      <a:pt x="72" y="16"/>
                    </a:cubicBezTo>
                    <a:cubicBezTo>
                      <a:pt x="73" y="16"/>
                      <a:pt x="73" y="16"/>
                      <a:pt x="73" y="16"/>
                    </a:cubicBezTo>
                    <a:cubicBezTo>
                      <a:pt x="73" y="14"/>
                      <a:pt x="73" y="14"/>
                      <a:pt x="73" y="14"/>
                    </a:cubicBezTo>
                    <a:cubicBezTo>
                      <a:pt x="73" y="14"/>
                      <a:pt x="73" y="14"/>
                      <a:pt x="73" y="14"/>
                    </a:cubicBezTo>
                    <a:cubicBezTo>
                      <a:pt x="74" y="14"/>
                      <a:pt x="74" y="14"/>
                      <a:pt x="74" y="14"/>
                    </a:cubicBezTo>
                    <a:cubicBezTo>
                      <a:pt x="75" y="14"/>
                      <a:pt x="75" y="13"/>
                      <a:pt x="75" y="13"/>
                    </a:cubicBezTo>
                    <a:cubicBezTo>
                      <a:pt x="75" y="13"/>
                      <a:pt x="75" y="13"/>
                      <a:pt x="75" y="13"/>
                    </a:cubicBezTo>
                    <a:cubicBezTo>
                      <a:pt x="75" y="11"/>
                      <a:pt x="75" y="11"/>
                      <a:pt x="75" y="11"/>
                    </a:cubicBezTo>
                    <a:cubicBezTo>
                      <a:pt x="75" y="10"/>
                      <a:pt x="75" y="10"/>
                      <a:pt x="75" y="10"/>
                    </a:cubicBezTo>
                    <a:cubicBezTo>
                      <a:pt x="75" y="10"/>
                      <a:pt x="75" y="10"/>
                      <a:pt x="75" y="10"/>
                    </a:cubicBezTo>
                    <a:cubicBezTo>
                      <a:pt x="76" y="10"/>
                      <a:pt x="76" y="10"/>
                      <a:pt x="76" y="10"/>
                    </a:cubicBezTo>
                    <a:cubicBezTo>
                      <a:pt x="76" y="9"/>
                      <a:pt x="76" y="9"/>
                      <a:pt x="76" y="9"/>
                    </a:cubicBezTo>
                    <a:cubicBezTo>
                      <a:pt x="76" y="9"/>
                      <a:pt x="76" y="9"/>
                      <a:pt x="76" y="9"/>
                    </a:cubicBezTo>
                    <a:cubicBezTo>
                      <a:pt x="76" y="9"/>
                      <a:pt x="76" y="9"/>
                      <a:pt x="76" y="9"/>
                    </a:cubicBezTo>
                    <a:cubicBezTo>
                      <a:pt x="76" y="9"/>
                      <a:pt x="76" y="9"/>
                      <a:pt x="76" y="9"/>
                    </a:cubicBezTo>
                    <a:cubicBezTo>
                      <a:pt x="77" y="9"/>
                      <a:pt x="77" y="9"/>
                      <a:pt x="77" y="9"/>
                    </a:cubicBezTo>
                    <a:cubicBezTo>
                      <a:pt x="80" y="9"/>
                      <a:pt x="80" y="9"/>
                      <a:pt x="80" y="9"/>
                    </a:cubicBezTo>
                    <a:cubicBezTo>
                      <a:pt x="80" y="9"/>
                      <a:pt x="80" y="9"/>
                      <a:pt x="80" y="9"/>
                    </a:cubicBezTo>
                    <a:cubicBezTo>
                      <a:pt x="80" y="9"/>
                      <a:pt x="80" y="9"/>
                      <a:pt x="80" y="9"/>
                    </a:cubicBezTo>
                    <a:cubicBezTo>
                      <a:pt x="81" y="9"/>
                      <a:pt x="82" y="8"/>
                      <a:pt x="82" y="8"/>
                    </a:cubicBezTo>
                    <a:cubicBezTo>
                      <a:pt x="82" y="7"/>
                      <a:pt x="82" y="7"/>
                      <a:pt x="82" y="7"/>
                    </a:cubicBezTo>
                    <a:cubicBezTo>
                      <a:pt x="83" y="7"/>
                      <a:pt x="83" y="7"/>
                      <a:pt x="83" y="7"/>
                    </a:cubicBezTo>
                    <a:cubicBezTo>
                      <a:pt x="85" y="7"/>
                      <a:pt x="85" y="7"/>
                      <a:pt x="85" y="7"/>
                    </a:cubicBezTo>
                    <a:cubicBezTo>
                      <a:pt x="86" y="7"/>
                      <a:pt x="86" y="7"/>
                      <a:pt x="86" y="6"/>
                    </a:cubicBezTo>
                    <a:cubicBezTo>
                      <a:pt x="86" y="6"/>
                      <a:pt x="86" y="6"/>
                      <a:pt x="86" y="6"/>
                    </a:cubicBezTo>
                    <a:cubicBezTo>
                      <a:pt x="86" y="6"/>
                      <a:pt x="86" y="6"/>
                      <a:pt x="86" y="6"/>
                    </a:cubicBezTo>
                    <a:cubicBezTo>
                      <a:pt x="86" y="6"/>
                      <a:pt x="86" y="6"/>
                      <a:pt x="86" y="6"/>
                    </a:cubicBezTo>
                    <a:cubicBezTo>
                      <a:pt x="87" y="6"/>
                      <a:pt x="87" y="6"/>
                      <a:pt x="87" y="6"/>
                    </a:cubicBezTo>
                    <a:cubicBezTo>
                      <a:pt x="87" y="6"/>
                      <a:pt x="87" y="6"/>
                      <a:pt x="87" y="6"/>
                    </a:cubicBezTo>
                    <a:cubicBezTo>
                      <a:pt x="88" y="5"/>
                      <a:pt x="88" y="5"/>
                      <a:pt x="88" y="4"/>
                    </a:cubicBezTo>
                    <a:cubicBezTo>
                      <a:pt x="89" y="3"/>
                      <a:pt x="89" y="2"/>
                      <a:pt x="89" y="2"/>
                    </a:cubicBezTo>
                    <a:cubicBezTo>
                      <a:pt x="88" y="0"/>
                      <a:pt x="87"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179"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180" name="Freeform 44"/>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grpSp>
        <p:sp>
          <p:nvSpPr>
            <p:cNvPr id="171" name="椭圆 170"/>
            <p:cNvSpPr/>
            <p:nvPr/>
          </p:nvSpPr>
          <p:spPr>
            <a:xfrm>
              <a:off x="5245265" y="2863322"/>
              <a:ext cx="1538545" cy="1523312"/>
            </a:xfrm>
            <a:prstGeom prst="ellipse">
              <a:avLst/>
            </a:prstGeom>
            <a:gradFill flip="none" rotWithShape="1">
              <a:gsLst>
                <a:gs pos="66000">
                  <a:schemeClr val="tx1">
                    <a:alpha val="4000"/>
                  </a:schemeClr>
                </a:gs>
                <a:gs pos="26000">
                  <a:schemeClr val="bg1">
                    <a:alpha val="0"/>
                  </a:schemeClr>
                </a:gs>
                <a:gs pos="100000">
                  <a:schemeClr val="tx1">
                    <a:alpha val="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Arial" panose="020B0604020202020204" pitchFamily="34" charset="0"/>
                <a:ea typeface="微软雅黑" panose="020B0503020204020204" charset="-122"/>
                <a:sym typeface="Arial" panose="020B0604020202020204" pitchFamily="34" charset="0"/>
              </a:endParaRPr>
            </a:p>
          </p:txBody>
        </p:sp>
      </p:grpSp>
      <p:sp>
        <p:nvSpPr>
          <p:cNvPr id="181" name="文本框 79"/>
          <p:cNvSpPr txBox="1"/>
          <p:nvPr/>
        </p:nvSpPr>
        <p:spPr>
          <a:xfrm>
            <a:off x="4280083" y="2823040"/>
            <a:ext cx="656381" cy="923330"/>
          </a:xfrm>
          <a:prstGeom prst="rect">
            <a:avLst/>
          </a:prstGeom>
          <a:noFill/>
        </p:spPr>
        <p:txBody>
          <a:bodyPr wrap="square" rtlCol="0">
            <a:spAutoFit/>
          </a:bodyPr>
          <a:lstStyle/>
          <a:p>
            <a:r>
              <a:rPr lang="zh-CN" altLang="en-US" sz="1800" dirty="0">
                <a:solidFill>
                  <a:schemeClr val="accent5"/>
                </a:solidFill>
                <a:latin typeface="微软雅黑" panose="020B0503020204020204" charset="-122"/>
                <a:ea typeface="微软雅黑" panose="020B0503020204020204" charset="-122"/>
              </a:rPr>
              <a:t>五种</a:t>
            </a:r>
            <a:endParaRPr lang="en-US" altLang="zh-CN" sz="1800" dirty="0">
              <a:solidFill>
                <a:schemeClr val="accent5"/>
              </a:solidFill>
              <a:latin typeface="微软雅黑" panose="020B0503020204020204" charset="-122"/>
              <a:ea typeface="微软雅黑" panose="020B0503020204020204" charset="-122"/>
            </a:endParaRPr>
          </a:p>
          <a:p>
            <a:r>
              <a:rPr lang="zh-CN" altLang="en-US" sz="1800" dirty="0">
                <a:solidFill>
                  <a:schemeClr val="accent5"/>
                </a:solidFill>
                <a:latin typeface="微软雅黑" panose="020B0503020204020204" charset="-122"/>
                <a:ea typeface="微软雅黑" panose="020B0503020204020204" charset="-122"/>
              </a:rPr>
              <a:t>数据类型</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37" presetClass="entr" presetSubtype="0" fill="hold" nodeType="after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fade">
                                      <p:cBhvr>
                                        <p:cTn id="11" dur="1000"/>
                                        <p:tgtEl>
                                          <p:spTgt spid="135"/>
                                        </p:tgtEl>
                                      </p:cBhvr>
                                    </p:animEffect>
                                    <p:anim calcmode="lin" valueType="num">
                                      <p:cBhvr>
                                        <p:cTn id="12" dur="1000" fill="hold"/>
                                        <p:tgtEl>
                                          <p:spTgt spid="135"/>
                                        </p:tgtEl>
                                        <p:attrNameLst>
                                          <p:attrName>ppt_x</p:attrName>
                                        </p:attrNameLst>
                                      </p:cBhvr>
                                      <p:tavLst>
                                        <p:tav tm="0">
                                          <p:val>
                                            <p:strVal val="#ppt_x"/>
                                          </p:val>
                                        </p:tav>
                                        <p:tav tm="100000">
                                          <p:val>
                                            <p:strVal val="#ppt_x"/>
                                          </p:val>
                                        </p:tav>
                                      </p:tavLst>
                                    </p:anim>
                                    <p:anim calcmode="lin" valueType="num">
                                      <p:cBhvr>
                                        <p:cTn id="13" dur="900" decel="100000" fill="hold"/>
                                        <p:tgtEl>
                                          <p:spTgt spid="135"/>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35"/>
                                        </p:tgtEl>
                                        <p:attrNameLst>
                                          <p:attrName>ppt_y</p:attrName>
                                        </p:attrNameLst>
                                      </p:cBhvr>
                                      <p:tavLst>
                                        <p:tav tm="0">
                                          <p:val>
                                            <p:strVal val="#ppt_y-.03"/>
                                          </p:val>
                                        </p:tav>
                                        <p:tav tm="100000">
                                          <p:val>
                                            <p:strVal val="#ppt_y"/>
                                          </p:val>
                                        </p:tav>
                                      </p:tavLst>
                                    </p:anim>
                                  </p:childTnLst>
                                </p:cTn>
                              </p:par>
                            </p:childTnLst>
                          </p:cTn>
                        </p:par>
                        <p:par>
                          <p:cTn id="15" fill="hold">
                            <p:stCondLst>
                              <p:cond delay="1900"/>
                            </p:stCondLst>
                            <p:childTnLst>
                              <p:par>
                                <p:cTn id="16" presetID="35" presetClass="entr" presetSubtype="0" fill="hold" nodeType="afterEffect">
                                  <p:stCondLst>
                                    <p:cond delay="0"/>
                                  </p:stCondLst>
                                  <p:childTnLst>
                                    <p:set>
                                      <p:cBhvr>
                                        <p:cTn id="17" dur="1" fill="hold">
                                          <p:stCondLst>
                                            <p:cond delay="0"/>
                                          </p:stCondLst>
                                        </p:cTn>
                                        <p:tgtEl>
                                          <p:spTgt spid="169"/>
                                        </p:tgtEl>
                                        <p:attrNameLst>
                                          <p:attrName>style.visibility</p:attrName>
                                        </p:attrNameLst>
                                      </p:cBhvr>
                                      <p:to>
                                        <p:strVal val="visible"/>
                                      </p:to>
                                    </p:set>
                                    <p:animEffect transition="in" filter="fade">
                                      <p:cBhvr>
                                        <p:cTn id="18" dur="1500"/>
                                        <p:tgtEl>
                                          <p:spTgt spid="169"/>
                                        </p:tgtEl>
                                      </p:cBhvr>
                                    </p:animEffect>
                                    <p:anim calcmode="lin" valueType="num">
                                      <p:cBhvr>
                                        <p:cTn id="19" dur="1500" fill="hold"/>
                                        <p:tgtEl>
                                          <p:spTgt spid="169"/>
                                        </p:tgtEl>
                                        <p:attrNameLst>
                                          <p:attrName>style.rotation</p:attrName>
                                        </p:attrNameLst>
                                      </p:cBhvr>
                                      <p:tavLst>
                                        <p:tav tm="0">
                                          <p:val>
                                            <p:fltVal val="720"/>
                                          </p:val>
                                        </p:tav>
                                        <p:tav tm="100000">
                                          <p:val>
                                            <p:fltVal val="0"/>
                                          </p:val>
                                        </p:tav>
                                      </p:tavLst>
                                    </p:anim>
                                    <p:anim calcmode="lin" valueType="num">
                                      <p:cBhvr>
                                        <p:cTn id="20" dur="1500" fill="hold"/>
                                        <p:tgtEl>
                                          <p:spTgt spid="169"/>
                                        </p:tgtEl>
                                        <p:attrNameLst>
                                          <p:attrName>ppt_h</p:attrName>
                                        </p:attrNameLst>
                                      </p:cBhvr>
                                      <p:tavLst>
                                        <p:tav tm="0">
                                          <p:val>
                                            <p:fltVal val="0"/>
                                          </p:val>
                                        </p:tav>
                                        <p:tav tm="100000">
                                          <p:val>
                                            <p:strVal val="#ppt_h"/>
                                          </p:val>
                                        </p:tav>
                                      </p:tavLst>
                                    </p:anim>
                                    <p:anim calcmode="lin" valueType="num">
                                      <p:cBhvr>
                                        <p:cTn id="21" dur="1500" fill="hold"/>
                                        <p:tgtEl>
                                          <p:spTgt spid="169"/>
                                        </p:tgtEl>
                                        <p:attrNameLst>
                                          <p:attrName>ppt_w</p:attrName>
                                        </p:attrNameLst>
                                      </p:cBhvr>
                                      <p:tavLst>
                                        <p:tav tm="0">
                                          <p:val>
                                            <p:fltVal val="0"/>
                                          </p:val>
                                        </p:tav>
                                        <p:tav tm="100000">
                                          <p:val>
                                            <p:strVal val="#ppt_w"/>
                                          </p:val>
                                        </p:tav>
                                      </p:tavLst>
                                    </p:anim>
                                  </p:childTnLst>
                                </p:cTn>
                              </p:par>
                            </p:childTnLst>
                          </p:cTn>
                        </p:par>
                        <p:par>
                          <p:cTn id="22" fill="hold">
                            <p:stCondLst>
                              <p:cond delay="3400"/>
                            </p:stCondLst>
                            <p:childTnLst>
                              <p:par>
                                <p:cTn id="23" presetID="14" presetClass="entr" presetSubtype="10" fill="hold" grpId="0" nodeType="afterEffect">
                                  <p:stCondLst>
                                    <p:cond delay="0"/>
                                  </p:stCondLst>
                                  <p:childTnLst>
                                    <p:set>
                                      <p:cBhvr>
                                        <p:cTn id="24" dur="1" fill="hold">
                                          <p:stCondLst>
                                            <p:cond delay="0"/>
                                          </p:stCondLst>
                                        </p:cTn>
                                        <p:tgtEl>
                                          <p:spTgt spid="181"/>
                                        </p:tgtEl>
                                        <p:attrNameLst>
                                          <p:attrName>style.visibility</p:attrName>
                                        </p:attrNameLst>
                                      </p:cBhvr>
                                      <p:to>
                                        <p:strVal val="visible"/>
                                      </p:to>
                                    </p:set>
                                    <p:animEffect transition="in" filter="randombar(horizontal)">
                                      <p:cBhvr>
                                        <p:cTn id="25" dur="500"/>
                                        <p:tgtEl>
                                          <p:spTgt spid="181"/>
                                        </p:tgtEl>
                                      </p:cBhvr>
                                    </p:animEffect>
                                  </p:childTnLst>
                                </p:cTn>
                              </p:par>
                            </p:childTnLst>
                          </p:cTn>
                        </p:par>
                        <p:par>
                          <p:cTn id="26" fill="hold">
                            <p:stCondLst>
                              <p:cond delay="3900"/>
                            </p:stCondLst>
                            <p:childTnLst>
                              <p:par>
                                <p:cTn id="27" presetID="22" presetClass="entr" presetSubtype="8"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left)">
                                      <p:cBhvr>
                                        <p:cTn id="29" dur="500"/>
                                        <p:tgtEl>
                                          <p:spTgt spid="81"/>
                                        </p:tgtEl>
                                      </p:cBhvr>
                                    </p:animEffect>
                                  </p:childTnLst>
                                </p:cTn>
                              </p:par>
                            </p:childTnLst>
                          </p:cTn>
                        </p:par>
                        <p:par>
                          <p:cTn id="30" fill="hold">
                            <p:stCondLst>
                              <p:cond delay="4400"/>
                            </p:stCondLst>
                            <p:childTnLst>
                              <p:par>
                                <p:cTn id="31" presetID="10" presetClass="entr" presetSubtype="0" fill="hold" nodeType="after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750"/>
                                        <p:tgtEl>
                                          <p:spTgt spid="82"/>
                                        </p:tgtEl>
                                      </p:cBhvr>
                                    </p:animEffect>
                                  </p:childTnLst>
                                </p:cTn>
                              </p:par>
                              <p:par>
                                <p:cTn id="34" presetID="42" presetClass="path" presetSubtype="0" accel="50000" decel="50000" fill="hold" nodeType="withEffect">
                                  <p:stCondLst>
                                    <p:cond delay="0"/>
                                  </p:stCondLst>
                                  <p:childTnLst>
                                    <p:animMotion origin="layout" path="M 0.1757 -0.11945 L -1.66667E-6 1.7284E-6 " pathEditMode="relative" rAng="0" ptsTypes="AA">
                                      <p:cBhvr>
                                        <p:cTn id="35" dur="750" fill="hold"/>
                                        <p:tgtEl>
                                          <p:spTgt spid="82"/>
                                        </p:tgtEl>
                                        <p:attrNameLst>
                                          <p:attrName>ppt_x</p:attrName>
                                          <p:attrName>ppt_y</p:attrName>
                                        </p:attrNameLst>
                                      </p:cBhvr>
                                      <p:rCtr x="-8785" y="5957"/>
                                    </p:animMotion>
                                  </p:childTnLst>
                                </p:cTn>
                              </p:par>
                              <p:par>
                                <p:cTn id="36" presetID="10" presetClass="entr" presetSubtype="0" fill="hold" nodeType="withEffect">
                                  <p:stCondLst>
                                    <p:cond delay="0"/>
                                  </p:stCondLst>
                                  <p:childTnLst>
                                    <p:set>
                                      <p:cBhvr>
                                        <p:cTn id="37" dur="1" fill="hold">
                                          <p:stCondLst>
                                            <p:cond delay="0"/>
                                          </p:stCondLst>
                                        </p:cTn>
                                        <p:tgtEl>
                                          <p:spTgt spid="114"/>
                                        </p:tgtEl>
                                        <p:attrNameLst>
                                          <p:attrName>style.visibility</p:attrName>
                                        </p:attrNameLst>
                                      </p:cBhvr>
                                      <p:to>
                                        <p:strVal val="visible"/>
                                      </p:to>
                                    </p:set>
                                    <p:animEffect transition="in" filter="fade">
                                      <p:cBhvr>
                                        <p:cTn id="38" dur="750"/>
                                        <p:tgtEl>
                                          <p:spTgt spid="114"/>
                                        </p:tgtEl>
                                      </p:cBhvr>
                                    </p:animEffect>
                                  </p:childTnLst>
                                </p:cTn>
                              </p:par>
                              <p:par>
                                <p:cTn id="39" presetID="42" presetClass="path" presetSubtype="0" accel="50000" decel="50000" fill="hold" nodeType="withEffect">
                                  <p:stCondLst>
                                    <p:cond delay="0"/>
                                  </p:stCondLst>
                                  <p:childTnLst>
                                    <p:animMotion origin="layout" path="M 0.11944 0.11389 L 4.44444E-6 -3.7037E-7 " pathEditMode="relative" rAng="0" ptsTypes="AA">
                                      <p:cBhvr>
                                        <p:cTn id="40" dur="750" fill="hold"/>
                                        <p:tgtEl>
                                          <p:spTgt spid="114"/>
                                        </p:tgtEl>
                                        <p:attrNameLst>
                                          <p:attrName>ppt_x</p:attrName>
                                          <p:attrName>ppt_y</p:attrName>
                                        </p:attrNameLst>
                                      </p:cBhvr>
                                      <p:rCtr x="-5972" y="-5710"/>
                                    </p:animMotion>
                                  </p:childTnLst>
                                </p:cTn>
                              </p:par>
                              <p:par>
                                <p:cTn id="41" presetID="10" presetClass="entr" presetSubtype="0" fill="hold" nodeType="with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fade">
                                      <p:cBhvr>
                                        <p:cTn id="43" dur="750"/>
                                        <p:tgtEl>
                                          <p:spTgt spid="93"/>
                                        </p:tgtEl>
                                      </p:cBhvr>
                                    </p:animEffect>
                                  </p:childTnLst>
                                </p:cTn>
                              </p:par>
                              <p:par>
                                <p:cTn id="44" presetID="42" presetClass="path" presetSubtype="0" accel="50000" decel="50000" fill="hold" nodeType="withEffect">
                                  <p:stCondLst>
                                    <p:cond delay="0"/>
                                  </p:stCondLst>
                                  <p:childTnLst>
                                    <p:animMotion origin="layout" path="M -0.01076 0.21018 L -1.11022E-16 3.20988E-6 " pathEditMode="relative" rAng="0" ptsTypes="AA">
                                      <p:cBhvr>
                                        <p:cTn id="45" dur="750" fill="hold"/>
                                        <p:tgtEl>
                                          <p:spTgt spid="93"/>
                                        </p:tgtEl>
                                        <p:attrNameLst>
                                          <p:attrName>ppt_x</p:attrName>
                                          <p:attrName>ppt_y</p:attrName>
                                        </p:attrNameLst>
                                      </p:cBhvr>
                                      <p:rCtr x="538" y="-10525"/>
                                    </p:animMotion>
                                  </p:childTnLst>
                                </p:cTn>
                              </p:par>
                              <p:par>
                                <p:cTn id="46" presetID="10" presetClass="entr" presetSubtype="0" fill="hold" nodeType="withEffect">
                                  <p:stCondLst>
                                    <p:cond delay="0"/>
                                  </p:stCondLst>
                                  <p:childTnLst>
                                    <p:set>
                                      <p:cBhvr>
                                        <p:cTn id="47" dur="1" fill="hold">
                                          <p:stCondLst>
                                            <p:cond delay="0"/>
                                          </p:stCondLst>
                                        </p:cTn>
                                        <p:tgtEl>
                                          <p:spTgt spid="125"/>
                                        </p:tgtEl>
                                        <p:attrNameLst>
                                          <p:attrName>style.visibility</p:attrName>
                                        </p:attrNameLst>
                                      </p:cBhvr>
                                      <p:to>
                                        <p:strVal val="visible"/>
                                      </p:to>
                                    </p:set>
                                    <p:animEffect transition="in" filter="fade">
                                      <p:cBhvr>
                                        <p:cTn id="48" dur="750"/>
                                        <p:tgtEl>
                                          <p:spTgt spid="125"/>
                                        </p:tgtEl>
                                      </p:cBhvr>
                                    </p:animEffect>
                                  </p:childTnLst>
                                </p:cTn>
                              </p:par>
                              <p:par>
                                <p:cTn id="49" presetID="42" presetClass="path" presetSubtype="0" accel="50000" decel="50000" fill="hold" nodeType="withEffect">
                                  <p:stCondLst>
                                    <p:cond delay="0"/>
                                  </p:stCondLst>
                                  <p:childTnLst>
                                    <p:animMotion origin="layout" path="M -0.14496 0.11574 L -8.33333E-7 -3.7037E-7 " pathEditMode="relative" rAng="0" ptsTypes="AA">
                                      <p:cBhvr>
                                        <p:cTn id="50" dur="750" fill="hold"/>
                                        <p:tgtEl>
                                          <p:spTgt spid="125"/>
                                        </p:tgtEl>
                                        <p:attrNameLst>
                                          <p:attrName>ppt_x</p:attrName>
                                          <p:attrName>ppt_y</p:attrName>
                                        </p:attrNameLst>
                                      </p:cBhvr>
                                      <p:rCtr x="7240" y="-5802"/>
                                    </p:animMotion>
                                  </p:childTnLst>
                                </p:cTn>
                              </p:par>
                              <p:par>
                                <p:cTn id="51" presetID="10" presetClass="entr" presetSubtype="0" fill="hold" nodeType="withEffect">
                                  <p:stCondLst>
                                    <p:cond delay="0"/>
                                  </p:stCondLst>
                                  <p:childTnLst>
                                    <p:set>
                                      <p:cBhvr>
                                        <p:cTn id="52" dur="1" fill="hold">
                                          <p:stCondLst>
                                            <p:cond delay="0"/>
                                          </p:stCondLst>
                                        </p:cTn>
                                        <p:tgtEl>
                                          <p:spTgt spid="105"/>
                                        </p:tgtEl>
                                        <p:attrNameLst>
                                          <p:attrName>style.visibility</p:attrName>
                                        </p:attrNameLst>
                                      </p:cBhvr>
                                      <p:to>
                                        <p:strVal val="visible"/>
                                      </p:to>
                                    </p:set>
                                    <p:animEffect transition="in" filter="fade">
                                      <p:cBhvr>
                                        <p:cTn id="53" dur="750"/>
                                        <p:tgtEl>
                                          <p:spTgt spid="105"/>
                                        </p:tgtEl>
                                      </p:cBhvr>
                                    </p:animEffect>
                                  </p:childTnLst>
                                </p:cTn>
                              </p:par>
                              <p:par>
                                <p:cTn id="54" presetID="42" presetClass="path" presetSubtype="0" accel="50000" decel="50000" fill="hold" nodeType="withEffect">
                                  <p:stCondLst>
                                    <p:cond delay="0"/>
                                  </p:stCondLst>
                                  <p:childTnLst>
                                    <p:animMotion origin="layout" path="M -0.19827 -0.11945 L 1.66667E-6 1.7284E-6 " pathEditMode="relative" rAng="0" ptsTypes="AA">
                                      <p:cBhvr>
                                        <p:cTn id="55" dur="750" fill="hold"/>
                                        <p:tgtEl>
                                          <p:spTgt spid="105"/>
                                        </p:tgtEl>
                                        <p:attrNameLst>
                                          <p:attrName>ppt_x</p:attrName>
                                          <p:attrName>ppt_y</p:attrName>
                                        </p:attrNameLst>
                                      </p:cBhvr>
                                      <p:rCtr x="9913" y="5957"/>
                                    </p:animMotion>
                                  </p:childTnLst>
                                </p:cTn>
                              </p:par>
                              <p:par>
                                <p:cTn id="56" presetID="1" presetClass="entr" presetSubtype="0" fill="hold" nodeType="withEffect">
                                  <p:stCondLst>
                                    <p:cond delay="1000"/>
                                  </p:stCondLst>
                                  <p:childTnLst>
                                    <p:set>
                                      <p:cBhvr>
                                        <p:cTn id="57" dur="1" fill="hold">
                                          <p:stCondLst>
                                            <p:cond delay="0"/>
                                          </p:stCondLst>
                                        </p:cTn>
                                        <p:tgtEl>
                                          <p:spTgt spid="154"/>
                                        </p:tgtEl>
                                        <p:attrNameLst>
                                          <p:attrName>style.visibility</p:attrName>
                                        </p:attrNameLst>
                                      </p:cBhvr>
                                      <p:to>
                                        <p:strVal val="visible"/>
                                      </p:to>
                                    </p:set>
                                  </p:childTnLst>
                                </p:cTn>
                              </p:par>
                              <p:par>
                                <p:cTn id="58" presetID="35" presetClass="emph" presetSubtype="0" repeatCount="2000" fill="hold" nodeType="withEffect">
                                  <p:stCondLst>
                                    <p:cond delay="1000"/>
                                  </p:stCondLst>
                                  <p:childTnLst>
                                    <p:anim calcmode="discrete" valueType="str">
                                      <p:cBhvr>
                                        <p:cTn id="59" dur="250" fill="hold"/>
                                        <p:tgtEl>
                                          <p:spTgt spid="154"/>
                                        </p:tgtEl>
                                        <p:attrNameLst>
                                          <p:attrName>style.visibility</p:attrName>
                                        </p:attrNameLst>
                                      </p:cBhvr>
                                      <p:tavLst>
                                        <p:tav tm="0">
                                          <p:val>
                                            <p:strVal val="hidden"/>
                                          </p:val>
                                        </p:tav>
                                        <p:tav tm="50000">
                                          <p:val>
                                            <p:strVal val="visible"/>
                                          </p:val>
                                        </p:tav>
                                      </p:tavLst>
                                    </p:anim>
                                  </p:childTnLst>
                                </p:cTn>
                              </p:par>
                            </p:childTnLst>
                          </p:cTn>
                        </p:par>
                        <p:par>
                          <p:cTn id="60" fill="hold">
                            <p:stCondLst>
                              <p:cond delay="5400"/>
                            </p:stCondLst>
                            <p:childTnLst>
                              <p:par>
                                <p:cTn id="61" presetID="1" presetClass="entr" presetSubtype="0" fill="hold" nodeType="afterEffect">
                                  <p:stCondLst>
                                    <p:cond delay="0"/>
                                  </p:stCondLst>
                                  <p:childTnLst>
                                    <p:set>
                                      <p:cBhvr>
                                        <p:cTn id="62" dur="1" fill="hold">
                                          <p:stCondLst>
                                            <p:cond delay="0"/>
                                          </p:stCondLst>
                                        </p:cTn>
                                        <p:tgtEl>
                                          <p:spTgt spid="157"/>
                                        </p:tgtEl>
                                        <p:attrNameLst>
                                          <p:attrName>style.visibility</p:attrName>
                                        </p:attrNameLst>
                                      </p:cBhvr>
                                      <p:to>
                                        <p:strVal val="visible"/>
                                      </p:to>
                                    </p:set>
                                  </p:childTnLst>
                                </p:cTn>
                              </p:par>
                              <p:par>
                                <p:cTn id="63" presetID="35" presetClass="emph" presetSubtype="0" repeatCount="2000" fill="hold" nodeType="withEffect">
                                  <p:stCondLst>
                                    <p:cond delay="0"/>
                                  </p:stCondLst>
                                  <p:childTnLst>
                                    <p:anim calcmode="discrete" valueType="str">
                                      <p:cBhvr>
                                        <p:cTn id="64" dur="250" fill="hold"/>
                                        <p:tgtEl>
                                          <p:spTgt spid="157"/>
                                        </p:tgtEl>
                                        <p:attrNameLst>
                                          <p:attrName>style.visibility</p:attrName>
                                        </p:attrNameLst>
                                      </p:cBhvr>
                                      <p:tavLst>
                                        <p:tav tm="0">
                                          <p:val>
                                            <p:strVal val="hidden"/>
                                          </p:val>
                                        </p:tav>
                                        <p:tav tm="50000">
                                          <p:val>
                                            <p:strVal val="visible"/>
                                          </p:val>
                                        </p:tav>
                                      </p:tavLst>
                                    </p:anim>
                                  </p:childTnLst>
                                </p:cTn>
                              </p:par>
                            </p:childTnLst>
                          </p:cTn>
                        </p:par>
                        <p:par>
                          <p:cTn id="65" fill="hold">
                            <p:stCondLst>
                              <p:cond delay="5400"/>
                            </p:stCondLst>
                            <p:childTnLst>
                              <p:par>
                                <p:cTn id="66" presetID="1" presetClass="entr" presetSubtype="0" fill="hold" nodeType="afterEffect">
                                  <p:stCondLst>
                                    <p:cond delay="0"/>
                                  </p:stCondLst>
                                  <p:childTnLst>
                                    <p:set>
                                      <p:cBhvr>
                                        <p:cTn id="67" dur="1" fill="hold">
                                          <p:stCondLst>
                                            <p:cond delay="0"/>
                                          </p:stCondLst>
                                        </p:cTn>
                                        <p:tgtEl>
                                          <p:spTgt spid="160"/>
                                        </p:tgtEl>
                                        <p:attrNameLst>
                                          <p:attrName>style.visibility</p:attrName>
                                        </p:attrNameLst>
                                      </p:cBhvr>
                                      <p:to>
                                        <p:strVal val="visible"/>
                                      </p:to>
                                    </p:set>
                                  </p:childTnLst>
                                </p:cTn>
                              </p:par>
                              <p:par>
                                <p:cTn id="68" presetID="35" presetClass="emph" presetSubtype="0" repeatCount="2000" fill="hold" nodeType="withEffect">
                                  <p:stCondLst>
                                    <p:cond delay="0"/>
                                  </p:stCondLst>
                                  <p:childTnLst>
                                    <p:anim calcmode="discrete" valueType="str">
                                      <p:cBhvr>
                                        <p:cTn id="69" dur="250" fill="hold"/>
                                        <p:tgtEl>
                                          <p:spTgt spid="160"/>
                                        </p:tgtEl>
                                        <p:attrNameLst>
                                          <p:attrName>style.visibility</p:attrName>
                                        </p:attrNameLst>
                                      </p:cBhvr>
                                      <p:tavLst>
                                        <p:tav tm="0">
                                          <p:val>
                                            <p:strVal val="hidden"/>
                                          </p:val>
                                        </p:tav>
                                        <p:tav tm="50000">
                                          <p:val>
                                            <p:strVal val="visible"/>
                                          </p:val>
                                        </p:tav>
                                      </p:tavLst>
                                    </p:anim>
                                  </p:childTnLst>
                                </p:cTn>
                              </p:par>
                            </p:childTnLst>
                          </p:cTn>
                        </p:par>
                        <p:par>
                          <p:cTn id="70" fill="hold">
                            <p:stCondLst>
                              <p:cond delay="5400"/>
                            </p:stCondLst>
                            <p:childTnLst>
                              <p:par>
                                <p:cTn id="71" presetID="1" presetClass="entr" presetSubtype="0" fill="hold" nodeType="afterEffect">
                                  <p:stCondLst>
                                    <p:cond delay="0"/>
                                  </p:stCondLst>
                                  <p:childTnLst>
                                    <p:set>
                                      <p:cBhvr>
                                        <p:cTn id="72" dur="1" fill="hold">
                                          <p:stCondLst>
                                            <p:cond delay="0"/>
                                          </p:stCondLst>
                                        </p:cTn>
                                        <p:tgtEl>
                                          <p:spTgt spid="166"/>
                                        </p:tgtEl>
                                        <p:attrNameLst>
                                          <p:attrName>style.visibility</p:attrName>
                                        </p:attrNameLst>
                                      </p:cBhvr>
                                      <p:to>
                                        <p:strVal val="visible"/>
                                      </p:to>
                                    </p:set>
                                  </p:childTnLst>
                                </p:cTn>
                              </p:par>
                              <p:par>
                                <p:cTn id="73" presetID="35" presetClass="emph" presetSubtype="0" repeatCount="2000" fill="hold" nodeType="withEffect">
                                  <p:stCondLst>
                                    <p:cond delay="0"/>
                                  </p:stCondLst>
                                  <p:childTnLst>
                                    <p:anim calcmode="discrete" valueType="str">
                                      <p:cBhvr>
                                        <p:cTn id="74" dur="250" fill="hold"/>
                                        <p:tgtEl>
                                          <p:spTgt spid="166"/>
                                        </p:tgtEl>
                                        <p:attrNameLst>
                                          <p:attrName>style.visibility</p:attrName>
                                        </p:attrNameLst>
                                      </p:cBhvr>
                                      <p:tavLst>
                                        <p:tav tm="0">
                                          <p:val>
                                            <p:strVal val="hidden"/>
                                          </p:val>
                                        </p:tav>
                                        <p:tav tm="50000">
                                          <p:val>
                                            <p:strVal val="visible"/>
                                          </p:val>
                                        </p:tav>
                                      </p:tavLst>
                                    </p:anim>
                                  </p:childTnLst>
                                </p:cTn>
                              </p:par>
                            </p:childTnLst>
                          </p:cTn>
                        </p:par>
                        <p:par>
                          <p:cTn id="75" fill="hold">
                            <p:stCondLst>
                              <p:cond delay="5400"/>
                            </p:stCondLst>
                            <p:childTnLst>
                              <p:par>
                                <p:cTn id="76" presetID="1" presetClass="entr" presetSubtype="0" fill="hold" nodeType="afterEffect">
                                  <p:stCondLst>
                                    <p:cond delay="0"/>
                                  </p:stCondLst>
                                  <p:childTnLst>
                                    <p:set>
                                      <p:cBhvr>
                                        <p:cTn id="77" dur="1" fill="hold">
                                          <p:stCondLst>
                                            <p:cond delay="0"/>
                                          </p:stCondLst>
                                        </p:cTn>
                                        <p:tgtEl>
                                          <p:spTgt spid="163"/>
                                        </p:tgtEl>
                                        <p:attrNameLst>
                                          <p:attrName>style.visibility</p:attrName>
                                        </p:attrNameLst>
                                      </p:cBhvr>
                                      <p:to>
                                        <p:strVal val="visible"/>
                                      </p:to>
                                    </p:set>
                                  </p:childTnLst>
                                </p:cTn>
                              </p:par>
                              <p:par>
                                <p:cTn id="78" presetID="35" presetClass="emph" presetSubtype="0" repeatCount="2000" fill="hold" nodeType="withEffect">
                                  <p:stCondLst>
                                    <p:cond delay="0"/>
                                  </p:stCondLst>
                                  <p:childTnLst>
                                    <p:anim calcmode="discrete" valueType="str">
                                      <p:cBhvr>
                                        <p:cTn id="79" dur="250" fill="hold"/>
                                        <p:tgtEl>
                                          <p:spTgt spid="1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1" grpId="0" animBg="1"/>
      <p:bldP spid="1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6" name="图片 5"/>
          <p:cNvPicPr>
            <a:picLocks noChangeAspect="1"/>
          </p:cNvPicPr>
          <p:nvPr/>
        </p:nvPicPr>
        <p:blipFill>
          <a:blip r:embed="rId2" cstate="email"/>
          <a:stretch>
            <a:fillRect/>
          </a:stretch>
        </p:blipFill>
        <p:spPr>
          <a:xfrm>
            <a:off x="0" y="0"/>
            <a:ext cx="9144000" cy="5143500"/>
          </a:xfrm>
          <a:prstGeom prst="rect">
            <a:avLst/>
          </a:prstGeom>
        </p:spPr>
      </p:pic>
      <p:cxnSp>
        <p:nvCxnSpPr>
          <p:cNvPr id="29" name="直接连接符 28"/>
          <p:cNvCxnSpPr/>
          <p:nvPr/>
        </p:nvCxnSpPr>
        <p:spPr>
          <a:xfrm flipH="1">
            <a:off x="6192982" y="-33259"/>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79399" y="1081062"/>
            <a:ext cx="3018064" cy="3018064"/>
          </a:xfrm>
          <a:prstGeom prst="ellipse">
            <a:avLst/>
          </a:prstGeom>
          <a:noFill/>
          <a:ln>
            <a:solidFill>
              <a:srgbClr val="004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1" name="椭圆 30"/>
          <p:cNvSpPr/>
          <p:nvPr/>
        </p:nvSpPr>
        <p:spPr>
          <a:xfrm>
            <a:off x="3176704" y="1278367"/>
            <a:ext cx="2623457" cy="2623457"/>
          </a:xfrm>
          <a:prstGeom prst="ellipse">
            <a:avLst/>
          </a:prstGeom>
          <a:gradFill flip="none" rotWithShape="1">
            <a:gsLst>
              <a:gs pos="0">
                <a:schemeClr val="bg1"/>
              </a:gs>
              <a:gs pos="100000">
                <a:schemeClr val="bg2"/>
              </a:gs>
            </a:gsLst>
            <a:lin ang="13500000" scaled="1"/>
            <a:tileRect/>
          </a:gradFill>
          <a:ln w="38100">
            <a:gradFill flip="none" rotWithShape="1">
              <a:gsLst>
                <a:gs pos="0">
                  <a:schemeClr val="bg1"/>
                </a:gs>
                <a:gs pos="100000">
                  <a:schemeClr val="bg2"/>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2" name="文本框 31"/>
          <p:cNvSpPr txBox="1"/>
          <p:nvPr/>
        </p:nvSpPr>
        <p:spPr>
          <a:xfrm>
            <a:off x="3291365" y="1622910"/>
            <a:ext cx="3619382" cy="1569660"/>
          </a:xfrm>
          <a:prstGeom prst="rect">
            <a:avLst/>
          </a:prstGeom>
          <a:noFill/>
        </p:spPr>
        <p:txBody>
          <a:bodyPr wrap="square" rtlCol="0">
            <a:spAutoFit/>
          </a:bodyPr>
          <a:lstStyle/>
          <a:p>
            <a:r>
              <a:rPr lang="en-US" altLang="zh-CN" sz="9600">
                <a:solidFill>
                  <a:srgbClr val="6E4180"/>
                </a:solidFill>
                <a:latin typeface="PMingLiU" panose="02020500000000000000" pitchFamily="18" charset="-120"/>
                <a:ea typeface="PMingLiU" panose="02020500000000000000" pitchFamily="18" charset="-120"/>
              </a:rPr>
              <a:t>2</a:t>
            </a:r>
            <a:r>
              <a:rPr lang="en-US" altLang="zh-CN" sz="9600">
                <a:solidFill>
                  <a:srgbClr val="FFB352"/>
                </a:solidFill>
                <a:latin typeface="PMingLiU" panose="02020500000000000000" pitchFamily="18" charset="-120"/>
                <a:ea typeface="PMingLiU" panose="02020500000000000000" pitchFamily="18" charset="-120"/>
              </a:rPr>
              <a:t>0</a:t>
            </a:r>
            <a:r>
              <a:rPr lang="en-US" altLang="zh-CN" sz="9600">
                <a:solidFill>
                  <a:srgbClr val="E66B6B"/>
                </a:solidFill>
                <a:latin typeface="PMingLiU" panose="02020500000000000000" pitchFamily="18" charset="-120"/>
                <a:ea typeface="PMingLiU" panose="02020500000000000000" pitchFamily="18" charset="-120"/>
              </a:rPr>
              <a:t>2</a:t>
            </a:r>
            <a:r>
              <a:rPr lang="en-US" altLang="zh-CN" sz="9600" dirty="0">
                <a:solidFill>
                  <a:srgbClr val="00A6B6"/>
                </a:solidFill>
                <a:latin typeface="PMingLiU" panose="02020500000000000000" pitchFamily="18" charset="-120"/>
                <a:ea typeface="PMingLiU" panose="02020500000000000000" pitchFamily="18" charset="-120"/>
              </a:rPr>
              <a:t>2</a:t>
            </a:r>
            <a:endParaRPr lang="zh-CN" altLang="en-US" sz="9600" dirty="0">
              <a:solidFill>
                <a:srgbClr val="00A6B6"/>
              </a:solidFill>
              <a:latin typeface="PMingLiU" panose="02020500000000000000" pitchFamily="18" charset="-120"/>
              <a:ea typeface="PMingLiU" panose="02020500000000000000" pitchFamily="18" charset="-120"/>
            </a:endParaRPr>
          </a:p>
        </p:txBody>
      </p:sp>
      <p:cxnSp>
        <p:nvCxnSpPr>
          <p:cNvPr id="33" name="直接连接符 32"/>
          <p:cNvCxnSpPr/>
          <p:nvPr/>
        </p:nvCxnSpPr>
        <p:spPr>
          <a:xfrm flipH="1">
            <a:off x="2303565" y="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585305" y="2273969"/>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457208" y="1434363"/>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125858" y="936835"/>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840606" y="229830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39" name="直接连接符 38"/>
          <p:cNvCxnSpPr/>
          <p:nvPr/>
        </p:nvCxnSpPr>
        <p:spPr>
          <a:xfrm flipH="1">
            <a:off x="1528324" y="539346"/>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63923" y="2366300"/>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037068" y="8131"/>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806328" y="337997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39571" y="-3325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H="1">
            <a:off x="7013606" y="53440"/>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89996" y="-1241929"/>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101058" y="2893855"/>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730735" y="2023088"/>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649704" y="3101604"/>
            <a:ext cx="1843322" cy="306705"/>
          </a:xfrm>
          <a:prstGeom prst="rect">
            <a:avLst/>
          </a:prstGeom>
          <a:noFill/>
        </p:spPr>
        <p:txBody>
          <a:bodyPr wrap="square" rtlCol="0">
            <a:spAutoFit/>
          </a:bodyPr>
          <a:lstStyle/>
          <a:p>
            <a:pPr lvl="0" algn="ctr"/>
            <a:r>
              <a:rPr lang="zh-CN" sz="1400" dirty="0">
                <a:solidFill>
                  <a:srgbClr val="002060"/>
                </a:solidFill>
                <a:latin typeface="微软雅黑" panose="020B0503020204020204" charset="-122"/>
                <a:ea typeface="微软雅黑" panose="020B0503020204020204" charset="-122"/>
              </a:rPr>
              <a:t>让代码充满乐趣</a:t>
            </a:r>
          </a:p>
        </p:txBody>
      </p: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left)">
                                      <p:cBhvr>
                                        <p:cTn id="83" dur="500"/>
                                        <p:tgtEl>
                                          <p:spTgt spid="30"/>
                                        </p:tgtEl>
                                      </p:cBhvr>
                                    </p:animEffect>
                                  </p:childTnLst>
                                </p:cTn>
                              </p:par>
                            </p:childTnLst>
                          </p:cTn>
                        </p:par>
                        <p:par>
                          <p:cTn id="84" fill="hold">
                            <p:stCondLst>
                              <p:cond delay="1500"/>
                            </p:stCondLst>
                            <p:childTnLst>
                              <p:par>
                                <p:cTn id="85" presetID="23" presetClass="entr" presetSubtype="16"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fltVal val="0"/>
                                          </p:val>
                                        </p:tav>
                                        <p:tav tm="100000">
                                          <p:val>
                                            <p:strVal val="#ppt_h"/>
                                          </p:val>
                                        </p:tav>
                                      </p:tavLst>
                                    </p:anim>
                                  </p:childTnLst>
                                </p:cTn>
                              </p:par>
                            </p:childTnLst>
                          </p:cTn>
                        </p:par>
                        <p:par>
                          <p:cTn id="89" fill="hold">
                            <p:stCondLst>
                              <p:cond delay="2000"/>
                            </p:stCondLst>
                            <p:childTnLst>
                              <p:par>
                                <p:cTn id="90" presetID="56" presetClass="entr" presetSubtype="0" fill="hold" grpId="0" nodeType="afterEffect">
                                  <p:stCondLst>
                                    <p:cond delay="0"/>
                                  </p:stCondLst>
                                  <p:iterate type="lt">
                                    <p:tmPct val="10000"/>
                                  </p:iterate>
                                  <p:childTnLst>
                                    <p:set>
                                      <p:cBhvr>
                                        <p:cTn id="91" dur="1" fill="hold">
                                          <p:stCondLst>
                                            <p:cond delay="0"/>
                                          </p:stCondLst>
                                        </p:cTn>
                                        <p:tgtEl>
                                          <p:spTgt spid="32"/>
                                        </p:tgtEl>
                                        <p:attrNameLst>
                                          <p:attrName>style.visibility</p:attrName>
                                        </p:attrNameLst>
                                      </p:cBhvr>
                                      <p:to>
                                        <p:strVal val="visible"/>
                                      </p:to>
                                    </p:set>
                                    <p:anim by="(-#ppt_w*2)" calcmode="lin" valueType="num">
                                      <p:cBhvr rctx="PPT">
                                        <p:cTn id="92" dur="500" autoRev="1" fill="hold">
                                          <p:stCondLst>
                                            <p:cond delay="0"/>
                                          </p:stCondLst>
                                        </p:cTn>
                                        <p:tgtEl>
                                          <p:spTgt spid="32"/>
                                        </p:tgtEl>
                                        <p:attrNameLst>
                                          <p:attrName>ppt_w</p:attrName>
                                        </p:attrNameLst>
                                      </p:cBhvr>
                                    </p:anim>
                                    <p:anim by="(#ppt_w*0.50)" calcmode="lin" valueType="num">
                                      <p:cBhvr>
                                        <p:cTn id="93" dur="500" decel="50000" autoRev="1" fill="hold">
                                          <p:stCondLst>
                                            <p:cond delay="0"/>
                                          </p:stCondLst>
                                        </p:cTn>
                                        <p:tgtEl>
                                          <p:spTgt spid="32"/>
                                        </p:tgtEl>
                                        <p:attrNameLst>
                                          <p:attrName>ppt_x</p:attrName>
                                        </p:attrNameLst>
                                      </p:cBhvr>
                                    </p:anim>
                                    <p:anim from="(-#ppt_h/2)" to="(#ppt_y)" calcmode="lin" valueType="num">
                                      <p:cBhvr>
                                        <p:cTn id="94" dur="1000" fill="hold">
                                          <p:stCondLst>
                                            <p:cond delay="0"/>
                                          </p:stCondLst>
                                        </p:cTn>
                                        <p:tgtEl>
                                          <p:spTgt spid="32"/>
                                        </p:tgtEl>
                                        <p:attrNameLst>
                                          <p:attrName>ppt_y</p:attrName>
                                        </p:attrNameLst>
                                      </p:cBhvr>
                                    </p:anim>
                                    <p:animRot by="21600000">
                                      <p:cBhvr>
                                        <p:cTn id="95" dur="1000" fill="hold">
                                          <p:stCondLst>
                                            <p:cond delay="0"/>
                                          </p:stCondLst>
                                        </p:cTn>
                                        <p:tgtEl>
                                          <p:spTgt spid="32"/>
                                        </p:tgtEl>
                                        <p:attrNameLst>
                                          <p:attrName>r</p:attrName>
                                        </p:attrNameLst>
                                      </p:cBhvr>
                                    </p:animRot>
                                  </p:childTnLst>
                                </p:cTn>
                              </p:par>
                            </p:childTnLst>
                          </p:cTn>
                        </p:par>
                        <p:par>
                          <p:cTn id="96" fill="hold">
                            <p:stCondLst>
                              <p:cond delay="3300"/>
                            </p:stCondLst>
                            <p:childTnLst>
                              <p:par>
                                <p:cTn id="97" presetID="22" presetClass="entr" presetSubtype="8" fill="hold" grpId="0" nodeType="after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left)">
                                      <p:cBhvr>
                                        <p:cTn id="9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67908" y="-879297"/>
            <a:ext cx="1756222" cy="1756222"/>
            <a:chOff x="2894659" y="1465288"/>
            <a:chExt cx="1727827" cy="1727827"/>
          </a:xfrm>
        </p:grpSpPr>
        <p:grpSp>
          <p:nvGrpSpPr>
            <p:cNvPr id="5" name="组合 4"/>
            <p:cNvGrpSpPr/>
            <p:nvPr/>
          </p:nvGrpSpPr>
          <p:grpSpPr>
            <a:xfrm rot="1771504">
              <a:off x="2914532" y="1485269"/>
              <a:ext cx="1688083" cy="1687866"/>
              <a:chOff x="1827622" y="1343919"/>
              <a:chExt cx="2304000" cy="2304000"/>
            </a:xfrm>
          </p:grpSpPr>
          <p:sp>
            <p:nvSpPr>
              <p:cNvPr id="7" name="椭圆 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8" name="椭圆 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sp>
          <p:nvSpPr>
            <p:cNvPr id="6" name="流程图: 联系 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rot="1771504">
            <a:off x="3575961" y="378943"/>
            <a:ext cx="272244" cy="272209"/>
            <a:chOff x="1827622" y="1343919"/>
            <a:chExt cx="2304000" cy="2304000"/>
          </a:xfrm>
        </p:grpSpPr>
        <p:sp>
          <p:nvSpPr>
            <p:cNvPr id="10" name="椭圆 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11" name="椭圆 1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12" name="组合 11"/>
          <p:cNvGrpSpPr/>
          <p:nvPr/>
        </p:nvGrpSpPr>
        <p:grpSpPr>
          <a:xfrm rot="1771504">
            <a:off x="5177750" y="37315"/>
            <a:ext cx="272244" cy="272209"/>
            <a:chOff x="1827622" y="1343919"/>
            <a:chExt cx="2304000" cy="2304000"/>
          </a:xfrm>
        </p:grpSpPr>
        <p:sp>
          <p:nvSpPr>
            <p:cNvPr id="13" name="椭圆 1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14" name="椭圆 1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15" name="组合 14"/>
          <p:cNvGrpSpPr/>
          <p:nvPr/>
        </p:nvGrpSpPr>
        <p:grpSpPr>
          <a:xfrm rot="1771504">
            <a:off x="4219534" y="449833"/>
            <a:ext cx="216832" cy="216804"/>
            <a:chOff x="1827622" y="1343919"/>
            <a:chExt cx="2304000" cy="2304000"/>
          </a:xfrm>
        </p:grpSpPr>
        <p:sp>
          <p:nvSpPr>
            <p:cNvPr id="16" name="椭圆 1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17" name="椭圆 1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18" name="组合 17"/>
          <p:cNvGrpSpPr/>
          <p:nvPr/>
        </p:nvGrpSpPr>
        <p:grpSpPr>
          <a:xfrm rot="1771504">
            <a:off x="4695050" y="474507"/>
            <a:ext cx="402249" cy="402197"/>
            <a:chOff x="1827622" y="1343919"/>
            <a:chExt cx="2304000" cy="2304000"/>
          </a:xfrm>
        </p:grpSpPr>
        <p:sp>
          <p:nvSpPr>
            <p:cNvPr id="19" name="椭圆 1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20" name="椭圆 1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21" name="组合 20"/>
          <p:cNvGrpSpPr/>
          <p:nvPr/>
        </p:nvGrpSpPr>
        <p:grpSpPr>
          <a:xfrm rot="1771504">
            <a:off x="3507274" y="-102313"/>
            <a:ext cx="166140" cy="166119"/>
            <a:chOff x="1827622" y="1343919"/>
            <a:chExt cx="2304000" cy="2304000"/>
          </a:xfrm>
        </p:grpSpPr>
        <p:sp>
          <p:nvSpPr>
            <p:cNvPr id="22" name="椭圆 2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23" name="椭圆 2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24" name="组合 23"/>
          <p:cNvGrpSpPr/>
          <p:nvPr/>
        </p:nvGrpSpPr>
        <p:grpSpPr>
          <a:xfrm rot="1771504">
            <a:off x="3897083" y="823288"/>
            <a:ext cx="229240" cy="202742"/>
            <a:chOff x="1827622" y="1343919"/>
            <a:chExt cx="2304000" cy="2304000"/>
          </a:xfrm>
        </p:grpSpPr>
        <p:sp>
          <p:nvSpPr>
            <p:cNvPr id="25" name="椭圆 2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26" name="椭圆 2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
        <p:nvSpPr>
          <p:cNvPr id="27" name="文本框 26"/>
          <p:cNvSpPr txBox="1"/>
          <p:nvPr/>
        </p:nvSpPr>
        <p:spPr>
          <a:xfrm>
            <a:off x="3938055" y="-4064"/>
            <a:ext cx="1090736" cy="523220"/>
          </a:xfrm>
          <a:prstGeom prst="rect">
            <a:avLst/>
          </a:prstGeom>
          <a:noFill/>
        </p:spPr>
        <p:txBody>
          <a:bodyPr wrap="square" rtlCol="0">
            <a:spAutoFit/>
          </a:bodyPr>
          <a:lstStyle/>
          <a:p>
            <a:r>
              <a:rPr lang="zh-CN" altLang="en-US" sz="2800" dirty="0">
                <a:solidFill>
                  <a:srgbClr val="00A7B7"/>
                </a:solidFill>
                <a:latin typeface="黑体" panose="02010609060101010101" charset="-122"/>
                <a:ea typeface="黑体" panose="02010609060101010101" charset="-122"/>
              </a:rPr>
              <a:t>目 录</a:t>
            </a:r>
          </a:p>
        </p:txBody>
      </p:sp>
      <p:grpSp>
        <p:nvGrpSpPr>
          <p:cNvPr id="28" name="组合 27"/>
          <p:cNvGrpSpPr/>
          <p:nvPr/>
        </p:nvGrpSpPr>
        <p:grpSpPr>
          <a:xfrm>
            <a:off x="1786895" y="1852418"/>
            <a:ext cx="862552" cy="1012413"/>
            <a:chOff x="1254722" y="1864234"/>
            <a:chExt cx="762943" cy="1012413"/>
          </a:xfrm>
        </p:grpSpPr>
        <p:grpSp>
          <p:nvGrpSpPr>
            <p:cNvPr id="29" name="组合 28"/>
            <p:cNvGrpSpPr/>
            <p:nvPr/>
          </p:nvGrpSpPr>
          <p:grpSpPr>
            <a:xfrm>
              <a:off x="1254722" y="1864234"/>
              <a:ext cx="762943" cy="762943"/>
              <a:chOff x="2894659" y="1465288"/>
              <a:chExt cx="1727827" cy="1727827"/>
            </a:xfrm>
          </p:grpSpPr>
          <p:grpSp>
            <p:nvGrpSpPr>
              <p:cNvPr id="31" name="组合 30"/>
              <p:cNvGrpSpPr/>
              <p:nvPr/>
            </p:nvGrpSpPr>
            <p:grpSpPr>
              <a:xfrm rot="1771504">
                <a:off x="2914532" y="1485269"/>
                <a:ext cx="1688083" cy="1687866"/>
                <a:chOff x="1827622" y="1343919"/>
                <a:chExt cx="2304000" cy="2304000"/>
              </a:xfrm>
            </p:grpSpPr>
            <p:sp>
              <p:nvSpPr>
                <p:cNvPr id="33" name="椭圆 3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00B7CA"/>
                    </a:solidFill>
                    <a:latin typeface="华文细黑" pitchFamily="2" charset="-122"/>
                    <a:ea typeface="华文细黑" pitchFamily="2" charset="-122"/>
                  </a:endParaRPr>
                </a:p>
              </p:txBody>
            </p:sp>
            <p:sp>
              <p:nvSpPr>
                <p:cNvPr id="34" name="椭圆 3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00B7CA"/>
                    </a:solidFill>
                    <a:latin typeface="华文细黑" pitchFamily="2" charset="-122"/>
                    <a:ea typeface="华文细黑" pitchFamily="2" charset="-122"/>
                  </a:endParaRPr>
                </a:p>
              </p:txBody>
            </p:sp>
          </p:grpSp>
          <p:sp>
            <p:nvSpPr>
              <p:cNvPr id="32" name="流程图: 联系 31"/>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rgbClr val="00B7CA"/>
                  </a:solidFill>
                </a:endParaRPr>
              </a:p>
            </p:txBody>
          </p:sp>
        </p:grpSp>
        <p:sp>
          <p:nvSpPr>
            <p:cNvPr id="30" name="文本框 29"/>
            <p:cNvSpPr txBox="1"/>
            <p:nvPr/>
          </p:nvSpPr>
          <p:spPr>
            <a:xfrm>
              <a:off x="1378895" y="2045650"/>
              <a:ext cx="526473" cy="830997"/>
            </a:xfrm>
            <a:prstGeom prst="rect">
              <a:avLst/>
            </a:prstGeom>
            <a:noFill/>
            <a:ln>
              <a:noFill/>
            </a:ln>
          </p:spPr>
          <p:txBody>
            <a:bodyPr wrap="square" rtlCol="0">
              <a:spAutoFit/>
            </a:bodyPr>
            <a:lstStyle/>
            <a:p>
              <a:r>
                <a:rPr lang="en-US" altLang="zh-CN" sz="2400" b="1" dirty="0">
                  <a:solidFill>
                    <a:srgbClr val="F45159"/>
                  </a:solidFill>
                  <a:latin typeface="方正兰亭超细黑简体" panose="02000000000000000000" pitchFamily="2" charset="-122"/>
                  <a:ea typeface="方正兰亭超细黑简体" panose="02000000000000000000" pitchFamily="2" charset="-122"/>
                </a:rPr>
                <a:t>01</a:t>
              </a:r>
              <a:endParaRPr lang="zh-CN" altLang="en-US" sz="2400" b="1" dirty="0">
                <a:solidFill>
                  <a:srgbClr val="F45159"/>
                </a:solidFill>
                <a:latin typeface="方正兰亭超细黑简体" panose="02000000000000000000" pitchFamily="2" charset="-122"/>
                <a:ea typeface="方正兰亭超细黑简体" panose="02000000000000000000" pitchFamily="2" charset="-122"/>
              </a:endParaRPr>
            </a:p>
          </p:txBody>
        </p:sp>
      </p:grpSp>
      <p:grpSp>
        <p:nvGrpSpPr>
          <p:cNvPr id="35" name="组合 34"/>
          <p:cNvGrpSpPr/>
          <p:nvPr/>
        </p:nvGrpSpPr>
        <p:grpSpPr>
          <a:xfrm>
            <a:off x="3291192" y="1852418"/>
            <a:ext cx="862552" cy="1019893"/>
            <a:chOff x="2705448" y="1864234"/>
            <a:chExt cx="762943" cy="1019893"/>
          </a:xfrm>
        </p:grpSpPr>
        <p:grpSp>
          <p:nvGrpSpPr>
            <p:cNvPr id="36" name="组合 35"/>
            <p:cNvGrpSpPr/>
            <p:nvPr/>
          </p:nvGrpSpPr>
          <p:grpSpPr>
            <a:xfrm>
              <a:off x="2705448" y="1864234"/>
              <a:ext cx="762943" cy="762943"/>
              <a:chOff x="2894659" y="1465288"/>
              <a:chExt cx="1727827" cy="1727827"/>
            </a:xfrm>
          </p:grpSpPr>
          <p:grpSp>
            <p:nvGrpSpPr>
              <p:cNvPr id="38" name="组合 37"/>
              <p:cNvGrpSpPr/>
              <p:nvPr/>
            </p:nvGrpSpPr>
            <p:grpSpPr>
              <a:xfrm rot="1771504">
                <a:off x="2914532" y="1485269"/>
                <a:ext cx="1688083" cy="1687866"/>
                <a:chOff x="1827622" y="1343919"/>
                <a:chExt cx="2304000" cy="2304000"/>
              </a:xfrm>
            </p:grpSpPr>
            <p:sp>
              <p:nvSpPr>
                <p:cNvPr id="40" name="椭圆 3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B757"/>
                    </a:solidFill>
                    <a:latin typeface="华文细黑" pitchFamily="2" charset="-122"/>
                    <a:ea typeface="华文细黑" pitchFamily="2" charset="-122"/>
                  </a:endParaRPr>
                </a:p>
              </p:txBody>
            </p:sp>
            <p:sp>
              <p:nvSpPr>
                <p:cNvPr id="41" name="椭圆 4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B757"/>
                    </a:solidFill>
                    <a:latin typeface="华文细黑" pitchFamily="2" charset="-122"/>
                    <a:ea typeface="华文细黑" pitchFamily="2" charset="-122"/>
                  </a:endParaRPr>
                </a:p>
              </p:txBody>
            </p:sp>
          </p:grpSp>
          <p:sp>
            <p:nvSpPr>
              <p:cNvPr id="39" name="流程图: 联系 38"/>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rgbClr val="FFB757"/>
                  </a:solidFill>
                </a:endParaRPr>
              </a:p>
            </p:txBody>
          </p:sp>
        </p:grpSp>
        <p:sp>
          <p:nvSpPr>
            <p:cNvPr id="37" name="文本框 36"/>
            <p:cNvSpPr txBox="1"/>
            <p:nvPr/>
          </p:nvSpPr>
          <p:spPr>
            <a:xfrm>
              <a:off x="2824946" y="2053130"/>
              <a:ext cx="526473" cy="830997"/>
            </a:xfrm>
            <a:prstGeom prst="rect">
              <a:avLst/>
            </a:prstGeom>
            <a:noFill/>
            <a:ln>
              <a:noFill/>
            </a:ln>
          </p:spPr>
          <p:txBody>
            <a:bodyPr wrap="square" rtlCol="0">
              <a:spAutoFit/>
            </a:bodyPr>
            <a:lstStyle/>
            <a:p>
              <a:r>
                <a:rPr lang="en-US" altLang="zh-CN" sz="2400" b="1" dirty="0">
                  <a:solidFill>
                    <a:srgbClr val="FFA538"/>
                  </a:solidFill>
                  <a:latin typeface="方正兰亭超细黑简体" panose="02000000000000000000" pitchFamily="2" charset="-122"/>
                  <a:ea typeface="方正兰亭超细黑简体" panose="02000000000000000000" pitchFamily="2" charset="-122"/>
                </a:rPr>
                <a:t>02</a:t>
              </a:r>
              <a:endParaRPr lang="zh-CN" altLang="en-US" sz="2400" b="1" dirty="0">
                <a:solidFill>
                  <a:srgbClr val="FFA538"/>
                </a:solidFill>
                <a:latin typeface="方正兰亭超细黑简体" panose="02000000000000000000" pitchFamily="2" charset="-122"/>
                <a:ea typeface="方正兰亭超细黑简体" panose="02000000000000000000" pitchFamily="2" charset="-122"/>
              </a:endParaRPr>
            </a:p>
          </p:txBody>
        </p:sp>
      </p:grpSp>
      <p:grpSp>
        <p:nvGrpSpPr>
          <p:cNvPr id="42" name="组合 41"/>
          <p:cNvGrpSpPr/>
          <p:nvPr/>
        </p:nvGrpSpPr>
        <p:grpSpPr>
          <a:xfrm>
            <a:off x="4801708" y="1846024"/>
            <a:ext cx="862552" cy="1015712"/>
            <a:chOff x="4132381" y="1864234"/>
            <a:chExt cx="762943" cy="1015712"/>
          </a:xfrm>
        </p:grpSpPr>
        <p:grpSp>
          <p:nvGrpSpPr>
            <p:cNvPr id="43" name="组合 42"/>
            <p:cNvGrpSpPr/>
            <p:nvPr/>
          </p:nvGrpSpPr>
          <p:grpSpPr>
            <a:xfrm>
              <a:off x="4132381" y="1864234"/>
              <a:ext cx="762943" cy="762943"/>
              <a:chOff x="2894659" y="1465288"/>
              <a:chExt cx="1727827" cy="1727827"/>
            </a:xfrm>
          </p:grpSpPr>
          <p:grpSp>
            <p:nvGrpSpPr>
              <p:cNvPr id="45" name="组合 44"/>
              <p:cNvGrpSpPr/>
              <p:nvPr/>
            </p:nvGrpSpPr>
            <p:grpSpPr>
              <a:xfrm rot="1771504">
                <a:off x="2914532" y="1485269"/>
                <a:ext cx="1688083" cy="1687866"/>
                <a:chOff x="1827622" y="1343919"/>
                <a:chExt cx="2304000" cy="2304000"/>
              </a:xfrm>
            </p:grpSpPr>
            <p:sp>
              <p:nvSpPr>
                <p:cNvPr id="47" name="椭圆 4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48" name="椭圆 4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
            <p:nvSpPr>
              <p:cNvPr id="46" name="流程图: 联系 4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sp>
          <p:nvSpPr>
            <p:cNvPr id="44" name="文本框 43"/>
            <p:cNvSpPr txBox="1"/>
            <p:nvPr/>
          </p:nvSpPr>
          <p:spPr>
            <a:xfrm>
              <a:off x="4247986" y="2048949"/>
              <a:ext cx="526473" cy="830997"/>
            </a:xfrm>
            <a:prstGeom prst="rect">
              <a:avLst/>
            </a:prstGeom>
            <a:noFill/>
            <a:ln>
              <a:noFill/>
            </a:ln>
          </p:spPr>
          <p:txBody>
            <a:bodyPr wrap="square" rtlCol="0">
              <a:spAutoFit/>
            </a:bodyPr>
            <a:lstStyle/>
            <a:p>
              <a:r>
                <a:rPr lang="en-US" altLang="zh-CN" sz="2400" b="1" dirty="0">
                  <a:solidFill>
                    <a:srgbClr val="6C407D"/>
                  </a:solidFill>
                  <a:latin typeface="方正兰亭超细黑简体" panose="02000000000000000000" pitchFamily="2" charset="-122"/>
                  <a:ea typeface="方正兰亭超细黑简体" panose="02000000000000000000" pitchFamily="2" charset="-122"/>
                </a:rPr>
                <a:t>03</a:t>
              </a:r>
            </a:p>
          </p:txBody>
        </p:sp>
      </p:grpSp>
      <p:grpSp>
        <p:nvGrpSpPr>
          <p:cNvPr id="49" name="组合 48"/>
          <p:cNvGrpSpPr/>
          <p:nvPr/>
        </p:nvGrpSpPr>
        <p:grpSpPr>
          <a:xfrm>
            <a:off x="6266004" y="1846024"/>
            <a:ext cx="862552" cy="1011898"/>
            <a:chOff x="5617616" y="1872229"/>
            <a:chExt cx="762943" cy="1011898"/>
          </a:xfrm>
        </p:grpSpPr>
        <p:grpSp>
          <p:nvGrpSpPr>
            <p:cNvPr id="50" name="组合 49"/>
            <p:cNvGrpSpPr/>
            <p:nvPr/>
          </p:nvGrpSpPr>
          <p:grpSpPr>
            <a:xfrm>
              <a:off x="5617616" y="1872229"/>
              <a:ext cx="762943" cy="762943"/>
              <a:chOff x="2894659" y="1465288"/>
              <a:chExt cx="1727827" cy="1727827"/>
            </a:xfrm>
          </p:grpSpPr>
          <p:grpSp>
            <p:nvGrpSpPr>
              <p:cNvPr id="52" name="组合 51"/>
              <p:cNvGrpSpPr/>
              <p:nvPr/>
            </p:nvGrpSpPr>
            <p:grpSpPr>
              <a:xfrm rot="1771504">
                <a:off x="2914532" y="1485269"/>
                <a:ext cx="1688083" cy="1687866"/>
                <a:chOff x="1827622" y="1343919"/>
                <a:chExt cx="2304000" cy="2304000"/>
              </a:xfrm>
            </p:grpSpPr>
            <p:sp>
              <p:nvSpPr>
                <p:cNvPr id="54" name="椭圆 5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55" name="椭圆 5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
            <p:nvSpPr>
              <p:cNvPr id="53" name="流程图: 联系 52"/>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sp>
          <p:nvSpPr>
            <p:cNvPr id="51" name="文本框 50"/>
            <p:cNvSpPr txBox="1"/>
            <p:nvPr/>
          </p:nvSpPr>
          <p:spPr>
            <a:xfrm>
              <a:off x="5735850" y="2053130"/>
              <a:ext cx="526473" cy="830997"/>
            </a:xfrm>
            <a:prstGeom prst="rect">
              <a:avLst/>
            </a:prstGeom>
            <a:noFill/>
            <a:ln>
              <a:noFill/>
            </a:ln>
          </p:spPr>
          <p:txBody>
            <a:bodyPr wrap="square" rtlCol="0">
              <a:spAutoFit/>
            </a:bodyPr>
            <a:lstStyle/>
            <a:p>
              <a:r>
                <a:rPr lang="en-US" altLang="zh-CN" sz="2400" b="1" dirty="0">
                  <a:solidFill>
                    <a:srgbClr val="00A7B7"/>
                  </a:solidFill>
                  <a:latin typeface="方正兰亭超细黑简体" panose="02000000000000000000" pitchFamily="2" charset="-122"/>
                  <a:ea typeface="方正兰亭超细黑简体" panose="02000000000000000000" pitchFamily="2" charset="-122"/>
                </a:rPr>
                <a:t>04</a:t>
              </a:r>
              <a:endParaRPr lang="zh-CN" altLang="en-US" sz="2400" b="1" dirty="0">
                <a:solidFill>
                  <a:srgbClr val="00A7B7"/>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a:off x="1629113" y="3091476"/>
            <a:ext cx="1251800" cy="644502"/>
            <a:chOff x="1096942" y="3103294"/>
            <a:chExt cx="1107240" cy="644502"/>
          </a:xfrm>
        </p:grpSpPr>
        <p:sp>
          <p:nvSpPr>
            <p:cNvPr id="57" name="文本框 56"/>
            <p:cNvSpPr txBox="1"/>
            <p:nvPr/>
          </p:nvSpPr>
          <p:spPr>
            <a:xfrm>
              <a:off x="1096942" y="3103294"/>
              <a:ext cx="1085222" cy="461665"/>
            </a:xfrm>
            <a:prstGeom prst="rect">
              <a:avLst/>
            </a:prstGeom>
            <a:noFill/>
          </p:spPr>
          <p:txBody>
            <a:bodyPr wrap="square" rtlCol="0">
              <a:spAutoFit/>
            </a:bodyPr>
            <a:lstStyle/>
            <a:p>
              <a:pPr algn="ctr"/>
              <a:r>
                <a:rPr lang="en-US" altLang="zh-CN" sz="1200" b="1" dirty="0">
                  <a:solidFill>
                    <a:srgbClr val="F45159"/>
                  </a:solidFill>
                  <a:latin typeface="微软雅黑" panose="020B0503020204020204" charset="-122"/>
                  <a:ea typeface="微软雅黑" panose="020B0503020204020204" charset="-122"/>
                </a:rPr>
                <a:t>NoSQL</a:t>
              </a:r>
              <a:r>
                <a:rPr lang="zh-CN" altLang="en-US" sz="1200" b="1" dirty="0">
                  <a:solidFill>
                    <a:srgbClr val="F45159"/>
                  </a:solidFill>
                  <a:latin typeface="微软雅黑" panose="020B0503020204020204" charset="-122"/>
                  <a:ea typeface="微软雅黑" panose="020B0503020204020204" charset="-122"/>
                </a:rPr>
                <a:t>和</a:t>
              </a:r>
              <a:r>
                <a:rPr lang="en-US" altLang="zh-CN" sz="1200" b="1" dirty="0">
                  <a:solidFill>
                    <a:srgbClr val="F45159"/>
                  </a:solidFill>
                  <a:latin typeface="微软雅黑" panose="020B0503020204020204" charset="-122"/>
                  <a:ea typeface="微软雅黑" panose="020B0503020204020204" charset="-122"/>
                </a:rPr>
                <a:t>Redis</a:t>
              </a:r>
              <a:r>
                <a:rPr lang="zh-CN" altLang="en-US" sz="1200" b="1" dirty="0">
                  <a:solidFill>
                    <a:srgbClr val="F45159"/>
                  </a:solidFill>
                  <a:latin typeface="微软雅黑" panose="020B0503020204020204" charset="-122"/>
                  <a:ea typeface="微软雅黑" panose="020B0503020204020204" charset="-122"/>
                </a:rPr>
                <a:t>简介</a:t>
              </a:r>
            </a:p>
          </p:txBody>
        </p:sp>
        <p:sp>
          <p:nvSpPr>
            <p:cNvPr id="58" name="文本框 57"/>
            <p:cNvSpPr txBox="1"/>
            <p:nvPr/>
          </p:nvSpPr>
          <p:spPr>
            <a:xfrm>
              <a:off x="1096942" y="3470797"/>
              <a:ext cx="1107240"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itchFamily="2" charset="-122"/>
                <a:ea typeface="华文细黑" pitchFamily="2" charset="-122"/>
              </a:endParaRPr>
            </a:p>
          </p:txBody>
        </p:sp>
      </p:grpSp>
      <p:grpSp>
        <p:nvGrpSpPr>
          <p:cNvPr id="59" name="组合 58"/>
          <p:cNvGrpSpPr/>
          <p:nvPr/>
        </p:nvGrpSpPr>
        <p:grpSpPr>
          <a:xfrm>
            <a:off x="2606089" y="3089168"/>
            <a:ext cx="2411642" cy="646044"/>
            <a:chOff x="2020347" y="3100986"/>
            <a:chExt cx="2133141" cy="646044"/>
          </a:xfrm>
        </p:grpSpPr>
        <p:sp>
          <p:nvSpPr>
            <p:cNvPr id="60" name="文本框 59"/>
            <p:cNvSpPr txBox="1"/>
            <p:nvPr/>
          </p:nvSpPr>
          <p:spPr>
            <a:xfrm>
              <a:off x="2020347" y="3100986"/>
              <a:ext cx="2133141" cy="276999"/>
            </a:xfrm>
            <a:prstGeom prst="rect">
              <a:avLst/>
            </a:prstGeom>
            <a:noFill/>
          </p:spPr>
          <p:txBody>
            <a:bodyPr wrap="square" rtlCol="0">
              <a:spAutoFit/>
            </a:bodyPr>
            <a:lstStyle/>
            <a:p>
              <a:pPr algn="ctr"/>
              <a:r>
                <a:rPr lang="en-US" altLang="zh-CN" sz="1200" b="1" dirty="0">
                  <a:solidFill>
                    <a:srgbClr val="FFA538"/>
                  </a:solidFill>
                  <a:latin typeface="微软雅黑" panose="020B0503020204020204" charset="-122"/>
                  <a:ea typeface="微软雅黑" panose="020B0503020204020204" charset="-122"/>
                </a:rPr>
                <a:t>Redis</a:t>
              </a:r>
              <a:r>
                <a:rPr lang="zh-CN" altLang="en-US" sz="1200" b="1" dirty="0">
                  <a:solidFill>
                    <a:srgbClr val="FFA538"/>
                  </a:solidFill>
                  <a:latin typeface="微软雅黑" panose="020B0503020204020204" charset="-122"/>
                  <a:ea typeface="微软雅黑" panose="020B0503020204020204" charset="-122"/>
                </a:rPr>
                <a:t>基本使用</a:t>
              </a:r>
            </a:p>
          </p:txBody>
        </p:sp>
        <p:sp>
          <p:nvSpPr>
            <p:cNvPr id="61" name="文本框 60"/>
            <p:cNvSpPr txBox="1"/>
            <p:nvPr/>
          </p:nvSpPr>
          <p:spPr>
            <a:xfrm>
              <a:off x="2504237" y="3470031"/>
              <a:ext cx="1165359"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itchFamily="2" charset="-122"/>
                <a:ea typeface="华文细黑" pitchFamily="2" charset="-122"/>
              </a:endParaRPr>
            </a:p>
          </p:txBody>
        </p:sp>
      </p:grpSp>
      <p:grpSp>
        <p:nvGrpSpPr>
          <p:cNvPr id="62" name="组合 61"/>
          <p:cNvGrpSpPr/>
          <p:nvPr/>
        </p:nvGrpSpPr>
        <p:grpSpPr>
          <a:xfrm>
            <a:off x="4137840" y="3092402"/>
            <a:ext cx="2411642" cy="642810"/>
            <a:chOff x="3444649" y="3104220"/>
            <a:chExt cx="2133141" cy="642810"/>
          </a:xfrm>
        </p:grpSpPr>
        <p:sp>
          <p:nvSpPr>
            <p:cNvPr id="63" name="文本框 62"/>
            <p:cNvSpPr txBox="1"/>
            <p:nvPr/>
          </p:nvSpPr>
          <p:spPr>
            <a:xfrm>
              <a:off x="3444649" y="3104220"/>
              <a:ext cx="2133141" cy="276999"/>
            </a:xfrm>
            <a:prstGeom prst="rect">
              <a:avLst/>
            </a:prstGeom>
            <a:noFill/>
          </p:spPr>
          <p:txBody>
            <a:bodyPr wrap="square" rtlCol="0">
              <a:spAutoFit/>
            </a:bodyPr>
            <a:lstStyle/>
            <a:p>
              <a:pPr algn="ctr"/>
              <a:r>
                <a:rPr lang="en-US" altLang="zh-CN" sz="1200" b="1" dirty="0">
                  <a:solidFill>
                    <a:srgbClr val="6C407D"/>
                  </a:solidFill>
                  <a:latin typeface="微软雅黑" panose="020B0503020204020204" charset="-122"/>
                  <a:ea typeface="微软雅黑" panose="020B0503020204020204" charset="-122"/>
                </a:rPr>
                <a:t>Redis</a:t>
              </a:r>
              <a:r>
                <a:rPr lang="zh-CN" altLang="en-US" sz="1200" b="1" dirty="0">
                  <a:solidFill>
                    <a:srgbClr val="6C407D"/>
                  </a:solidFill>
                  <a:latin typeface="微软雅黑" panose="020B0503020204020204" charset="-122"/>
                  <a:ea typeface="微软雅黑" panose="020B0503020204020204" charset="-122"/>
                </a:rPr>
                <a:t>基础命令</a:t>
              </a:r>
            </a:p>
          </p:txBody>
        </p:sp>
        <p:sp>
          <p:nvSpPr>
            <p:cNvPr id="64" name="文本框 63"/>
            <p:cNvSpPr txBox="1"/>
            <p:nvPr/>
          </p:nvSpPr>
          <p:spPr>
            <a:xfrm>
              <a:off x="3928539" y="3470031"/>
              <a:ext cx="1165359"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itchFamily="2" charset="-122"/>
                <a:ea typeface="华文细黑" pitchFamily="2" charset="-122"/>
              </a:endParaRPr>
            </a:p>
          </p:txBody>
        </p:sp>
      </p:grpSp>
      <p:grpSp>
        <p:nvGrpSpPr>
          <p:cNvPr id="65" name="组合 64"/>
          <p:cNvGrpSpPr/>
          <p:nvPr/>
        </p:nvGrpSpPr>
        <p:grpSpPr>
          <a:xfrm>
            <a:off x="5668668" y="3073998"/>
            <a:ext cx="2411642" cy="653479"/>
            <a:chOff x="4999811" y="3100203"/>
            <a:chExt cx="2133141" cy="653479"/>
          </a:xfrm>
        </p:grpSpPr>
        <p:sp>
          <p:nvSpPr>
            <p:cNvPr id="66" name="文本框 65"/>
            <p:cNvSpPr txBox="1"/>
            <p:nvPr/>
          </p:nvSpPr>
          <p:spPr>
            <a:xfrm>
              <a:off x="4999811" y="3100203"/>
              <a:ext cx="2133141" cy="276999"/>
            </a:xfrm>
            <a:prstGeom prst="rect">
              <a:avLst/>
            </a:prstGeom>
            <a:noFill/>
          </p:spPr>
          <p:txBody>
            <a:bodyPr wrap="square" rtlCol="0">
              <a:spAutoFit/>
            </a:bodyPr>
            <a:lstStyle/>
            <a:p>
              <a:pPr algn="ctr"/>
              <a:r>
                <a:rPr lang="en-US" altLang="zh-CN" sz="1200" b="1" dirty="0">
                  <a:solidFill>
                    <a:srgbClr val="00A7B7"/>
                  </a:solidFill>
                  <a:latin typeface="微软雅黑" panose="020B0503020204020204" charset="-122"/>
                  <a:ea typeface="微软雅黑" panose="020B0503020204020204" charset="-122"/>
                </a:rPr>
                <a:t>Redis</a:t>
              </a:r>
              <a:r>
                <a:rPr lang="zh-CN" altLang="en-US" sz="1200" b="1" dirty="0">
                  <a:solidFill>
                    <a:srgbClr val="00A7B7"/>
                  </a:solidFill>
                  <a:latin typeface="微软雅黑" panose="020B0503020204020204" charset="-122"/>
                  <a:ea typeface="微软雅黑" panose="020B0503020204020204" charset="-122"/>
                </a:rPr>
                <a:t>数据类型</a:t>
              </a:r>
            </a:p>
          </p:txBody>
        </p:sp>
        <p:sp>
          <p:nvSpPr>
            <p:cNvPr id="67" name="文本框 66"/>
            <p:cNvSpPr txBox="1"/>
            <p:nvPr/>
          </p:nvSpPr>
          <p:spPr>
            <a:xfrm>
              <a:off x="5491146" y="3476683"/>
              <a:ext cx="1165359" cy="276999"/>
            </a:xfrm>
            <a:prstGeom prst="rect">
              <a:avLst/>
            </a:prstGeom>
            <a:noFill/>
          </p:spPr>
          <p:txBody>
            <a:bodyPr wrap="square" rtlCol="0">
              <a:spAutoFit/>
            </a:bodyPr>
            <a:lstStyle/>
            <a:p>
              <a:pPr algn="ctr"/>
              <a:endParaRPr lang="en-US" altLang="zh-CN" sz="1200" b="1" dirty="0">
                <a:solidFill>
                  <a:schemeClr val="tx1">
                    <a:lumMod val="50000"/>
                    <a:lumOff val="50000"/>
                  </a:schemeClr>
                </a:solidFill>
                <a:latin typeface="华文细黑" pitchFamily="2" charset="-122"/>
                <a:ea typeface="华文细黑" pitchFamily="2" charset="-122"/>
              </a:endParaRPr>
            </a:p>
          </p:txBody>
        </p:sp>
      </p:grpSp>
      <p:grpSp>
        <p:nvGrpSpPr>
          <p:cNvPr id="68" name="组合 67"/>
          <p:cNvGrpSpPr/>
          <p:nvPr/>
        </p:nvGrpSpPr>
        <p:grpSpPr>
          <a:xfrm rot="1771504">
            <a:off x="2317850" y="2354738"/>
            <a:ext cx="307788" cy="272209"/>
            <a:chOff x="1827622" y="1343919"/>
            <a:chExt cx="2304000" cy="2304000"/>
          </a:xfrm>
        </p:grpSpPr>
        <p:sp>
          <p:nvSpPr>
            <p:cNvPr id="69" name="椭圆 6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0" name="椭圆 6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grpSp>
        <p:nvGrpSpPr>
          <p:cNvPr id="71" name="组合 70"/>
          <p:cNvGrpSpPr/>
          <p:nvPr/>
        </p:nvGrpSpPr>
        <p:grpSpPr>
          <a:xfrm rot="1771504">
            <a:off x="3837716" y="2362767"/>
            <a:ext cx="307788" cy="272209"/>
            <a:chOff x="1827622" y="1343919"/>
            <a:chExt cx="2304000" cy="2304000"/>
          </a:xfrm>
        </p:grpSpPr>
        <p:sp>
          <p:nvSpPr>
            <p:cNvPr id="72" name="椭圆 7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3" name="椭圆 7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grpSp>
        <p:nvGrpSpPr>
          <p:cNvPr id="74" name="组合 73"/>
          <p:cNvGrpSpPr/>
          <p:nvPr/>
        </p:nvGrpSpPr>
        <p:grpSpPr>
          <a:xfrm rot="1771504">
            <a:off x="5363622" y="2343056"/>
            <a:ext cx="307788" cy="272209"/>
            <a:chOff x="1827622" y="1343919"/>
            <a:chExt cx="2304000" cy="2304000"/>
          </a:xfrm>
        </p:grpSpPr>
        <p:sp>
          <p:nvSpPr>
            <p:cNvPr id="75" name="椭圆 7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6" name="椭圆 7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grpSp>
        <p:nvGrpSpPr>
          <p:cNvPr id="77" name="组合 76"/>
          <p:cNvGrpSpPr/>
          <p:nvPr/>
        </p:nvGrpSpPr>
        <p:grpSpPr>
          <a:xfrm rot="1771504">
            <a:off x="6861728" y="2346917"/>
            <a:ext cx="307788" cy="272209"/>
            <a:chOff x="1827622" y="1343919"/>
            <a:chExt cx="2304000" cy="2304000"/>
          </a:xfrm>
        </p:grpSpPr>
        <p:sp>
          <p:nvSpPr>
            <p:cNvPr id="78" name="椭圆 7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9" name="椭圆 7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14:presetBounceEnd="3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30000">
                                          <p:cBhvr additive="base">
                                            <p:cTn id="7" dur="2000" fill="hold"/>
                                            <p:tgtEl>
                                              <p:spTgt spid="4"/>
                                            </p:tgtEl>
                                            <p:attrNameLst>
                                              <p:attrName>ppt_x</p:attrName>
                                            </p:attrNameLst>
                                          </p:cBhvr>
                                          <p:tavLst>
                                            <p:tav tm="0">
                                              <p:val>
                                                <p:strVal val="#ppt_x"/>
                                              </p:val>
                                            </p:tav>
                                            <p:tav tm="100000">
                                              <p:val>
                                                <p:strVal val="#ppt_x"/>
                                              </p:val>
                                            </p:tav>
                                          </p:tavLst>
                                        </p:anim>
                                        <p:anim calcmode="lin" valueType="num" p14:bounceEnd="30000">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14:presetBounceEnd="30000">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14:bounceEnd="30000">
                                          <p:cBhvr additive="base">
                                            <p:cTn id="12" dur="2000" fill="hold"/>
                                            <p:tgtEl>
                                              <p:spTgt spid="21"/>
                                            </p:tgtEl>
                                            <p:attrNameLst>
                                              <p:attrName>ppt_x</p:attrName>
                                            </p:attrNameLst>
                                          </p:cBhvr>
                                          <p:tavLst>
                                            <p:tav tm="0">
                                              <p:val>
                                                <p:strVal val="0-#ppt_w/2"/>
                                              </p:val>
                                            </p:tav>
                                            <p:tav tm="100000">
                                              <p:val>
                                                <p:strVal val="#ppt_x"/>
                                              </p:val>
                                            </p:tav>
                                          </p:tavLst>
                                        </p:anim>
                                        <p:anim calcmode="lin" valueType="num" p14:bounceEnd="30000">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14:presetBounceEnd="30000">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14:bounceEnd="30000">
                                          <p:cBhvr additive="base">
                                            <p:cTn id="16" dur="2000" fill="hold"/>
                                            <p:tgtEl>
                                              <p:spTgt spid="12"/>
                                            </p:tgtEl>
                                            <p:attrNameLst>
                                              <p:attrName>ppt_x</p:attrName>
                                            </p:attrNameLst>
                                          </p:cBhvr>
                                          <p:tavLst>
                                            <p:tav tm="0">
                                              <p:val>
                                                <p:strVal val="1+#ppt_w/2"/>
                                              </p:val>
                                            </p:tav>
                                            <p:tav tm="100000">
                                              <p:val>
                                                <p:strVal val="#ppt_x"/>
                                              </p:val>
                                            </p:tav>
                                          </p:tavLst>
                                        </p:anim>
                                        <p:anim calcmode="lin" valueType="num" p14:bounceEnd="30000">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14:presetBounceEnd="30000">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14:bounceEnd="30000">
                                          <p:cBhvr additive="base">
                                            <p:cTn id="20" dur="2000" fill="hold"/>
                                            <p:tgtEl>
                                              <p:spTgt spid="9"/>
                                            </p:tgtEl>
                                            <p:attrNameLst>
                                              <p:attrName>ppt_x</p:attrName>
                                            </p:attrNameLst>
                                          </p:cBhvr>
                                          <p:tavLst>
                                            <p:tav tm="0">
                                              <p:val>
                                                <p:strVal val="0-#ppt_w/2"/>
                                              </p:val>
                                            </p:tav>
                                            <p:tav tm="100000">
                                              <p:val>
                                                <p:strVal val="#ppt_x"/>
                                              </p:val>
                                            </p:tav>
                                          </p:tavLst>
                                        </p:anim>
                                        <p:anim calcmode="lin" valueType="num" p14:bounceEnd="30000">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14:presetBounceEnd="30000">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14:bounceEnd="30000">
                                          <p:cBhvr additive="base">
                                            <p:cTn id="24" dur="2000" fill="hold"/>
                                            <p:tgtEl>
                                              <p:spTgt spid="15"/>
                                            </p:tgtEl>
                                            <p:attrNameLst>
                                              <p:attrName>ppt_x</p:attrName>
                                            </p:attrNameLst>
                                          </p:cBhvr>
                                          <p:tavLst>
                                            <p:tav tm="0">
                                              <p:val>
                                                <p:strVal val="1+#ppt_w/2"/>
                                              </p:val>
                                            </p:tav>
                                            <p:tav tm="100000">
                                              <p:val>
                                                <p:strVal val="#ppt_x"/>
                                              </p:val>
                                            </p:tav>
                                          </p:tavLst>
                                        </p:anim>
                                        <p:anim calcmode="lin" valueType="num" p14:bounceEnd="30000">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14:presetBounceEnd="30000">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14:bounceEnd="30000">
                                          <p:cBhvr additive="base">
                                            <p:cTn id="28" dur="2000" fill="hold"/>
                                            <p:tgtEl>
                                              <p:spTgt spid="24"/>
                                            </p:tgtEl>
                                            <p:attrNameLst>
                                              <p:attrName>ppt_x</p:attrName>
                                            </p:attrNameLst>
                                          </p:cBhvr>
                                          <p:tavLst>
                                            <p:tav tm="0">
                                              <p:val>
                                                <p:strVal val="#ppt_x"/>
                                              </p:val>
                                            </p:tav>
                                            <p:tav tm="100000">
                                              <p:val>
                                                <p:strVal val="#ppt_x"/>
                                              </p:val>
                                            </p:tav>
                                          </p:tavLst>
                                        </p:anim>
                                        <p:anim calcmode="lin" valueType="num" p14:bounceEnd="30000">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14:presetBounceEnd="30000">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14:bounceEnd="30000">
                                          <p:cBhvr additive="base">
                                            <p:cTn id="32" dur="2000" fill="hold"/>
                                            <p:tgtEl>
                                              <p:spTgt spid="18"/>
                                            </p:tgtEl>
                                            <p:attrNameLst>
                                              <p:attrName>ppt_x</p:attrName>
                                            </p:attrNameLst>
                                          </p:cBhvr>
                                          <p:tavLst>
                                            <p:tav tm="0">
                                              <p:val>
                                                <p:strVal val="1+#ppt_w/2"/>
                                              </p:val>
                                            </p:tav>
                                            <p:tav tm="100000">
                                              <p:val>
                                                <p:strVal val="#ppt_x"/>
                                              </p:val>
                                            </p:tav>
                                          </p:tavLst>
                                        </p:anim>
                                        <p:anim calcmode="lin" valueType="num" p14:bounceEnd="30000">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14:presetBounceEnd="30000">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14:bounceEnd="30000">
                                          <p:cBhvr additive="base">
                                            <p:cTn id="41" dur="2000" fill="hold"/>
                                            <p:tgtEl>
                                              <p:spTgt spid="28"/>
                                            </p:tgtEl>
                                            <p:attrNameLst>
                                              <p:attrName>ppt_x</p:attrName>
                                            </p:attrNameLst>
                                          </p:cBhvr>
                                          <p:tavLst>
                                            <p:tav tm="0">
                                              <p:val>
                                                <p:strVal val="0-#ppt_w/2"/>
                                              </p:val>
                                            </p:tav>
                                            <p:tav tm="100000">
                                              <p:val>
                                                <p:strVal val="#ppt_x"/>
                                              </p:val>
                                            </p:tav>
                                          </p:tavLst>
                                        </p:anim>
                                        <p:anim calcmode="lin" valueType="num" p14:bounceEnd="30000">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14:presetBounceEnd="30000">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14:bounceEnd="30000">
                                          <p:cBhvr additive="base">
                                            <p:cTn id="45" dur="2000" fill="hold"/>
                                            <p:tgtEl>
                                              <p:spTgt spid="35"/>
                                            </p:tgtEl>
                                            <p:attrNameLst>
                                              <p:attrName>ppt_x</p:attrName>
                                            </p:attrNameLst>
                                          </p:cBhvr>
                                          <p:tavLst>
                                            <p:tav tm="0">
                                              <p:val>
                                                <p:strVal val="0-#ppt_w/2"/>
                                              </p:val>
                                            </p:tav>
                                            <p:tav tm="100000">
                                              <p:val>
                                                <p:strVal val="#ppt_x"/>
                                              </p:val>
                                            </p:tav>
                                          </p:tavLst>
                                        </p:anim>
                                        <p:anim calcmode="lin" valueType="num" p14:bounceEnd="30000">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14:presetBounceEnd="30000">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14:bounceEnd="30000">
                                          <p:cBhvr additive="base">
                                            <p:cTn id="49" dur="2000" fill="hold"/>
                                            <p:tgtEl>
                                              <p:spTgt spid="42"/>
                                            </p:tgtEl>
                                            <p:attrNameLst>
                                              <p:attrName>ppt_x</p:attrName>
                                            </p:attrNameLst>
                                          </p:cBhvr>
                                          <p:tavLst>
                                            <p:tav tm="0">
                                              <p:val>
                                                <p:strVal val="0-#ppt_w/2"/>
                                              </p:val>
                                            </p:tav>
                                            <p:tav tm="100000">
                                              <p:val>
                                                <p:strVal val="#ppt_x"/>
                                              </p:val>
                                            </p:tav>
                                          </p:tavLst>
                                        </p:anim>
                                        <p:anim calcmode="lin" valueType="num" p14:bounceEnd="30000">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14:presetBounceEnd="30000">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14:bounceEnd="30000">
                                          <p:cBhvr additive="base">
                                            <p:cTn id="53" dur="2000" fill="hold"/>
                                            <p:tgtEl>
                                              <p:spTgt spid="49"/>
                                            </p:tgtEl>
                                            <p:attrNameLst>
                                              <p:attrName>ppt_x</p:attrName>
                                            </p:attrNameLst>
                                          </p:cBhvr>
                                          <p:tavLst>
                                            <p:tav tm="0">
                                              <p:val>
                                                <p:strVal val="0-#ppt_w/2"/>
                                              </p:val>
                                            </p:tav>
                                            <p:tav tm="100000">
                                              <p:val>
                                                <p:strVal val="#ppt_x"/>
                                              </p:val>
                                            </p:tav>
                                          </p:tavLst>
                                        </p:anim>
                                        <p:anim calcmode="lin" valueType="num" p14:bounceEnd="30000">
                                          <p:cBhvr additive="base">
                                            <p:cTn id="54" dur="2000" fill="hold"/>
                                            <p:tgtEl>
                                              <p:spTgt spid="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14:presetBounceEnd="30000">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14:bounceEnd="30000">
                                          <p:cBhvr additive="base">
                                            <p:cTn id="57" dur="2000" fill="hold"/>
                                            <p:tgtEl>
                                              <p:spTgt spid="68"/>
                                            </p:tgtEl>
                                            <p:attrNameLst>
                                              <p:attrName>ppt_x</p:attrName>
                                            </p:attrNameLst>
                                          </p:cBhvr>
                                          <p:tavLst>
                                            <p:tav tm="0">
                                              <p:val>
                                                <p:strVal val="1+#ppt_w/2"/>
                                              </p:val>
                                            </p:tav>
                                            <p:tav tm="100000">
                                              <p:val>
                                                <p:strVal val="#ppt_x"/>
                                              </p:val>
                                            </p:tav>
                                          </p:tavLst>
                                        </p:anim>
                                        <p:anim calcmode="lin" valueType="num" p14:bounceEnd="30000">
                                          <p:cBhvr additive="base">
                                            <p:cTn id="58" dur="20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14:presetBounceEnd="30000">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14:bounceEnd="30000">
                                          <p:cBhvr additive="base">
                                            <p:cTn id="61" dur="2000" fill="hold"/>
                                            <p:tgtEl>
                                              <p:spTgt spid="71"/>
                                            </p:tgtEl>
                                            <p:attrNameLst>
                                              <p:attrName>ppt_x</p:attrName>
                                            </p:attrNameLst>
                                          </p:cBhvr>
                                          <p:tavLst>
                                            <p:tav tm="0">
                                              <p:val>
                                                <p:strVal val="1+#ppt_w/2"/>
                                              </p:val>
                                            </p:tav>
                                            <p:tav tm="100000">
                                              <p:val>
                                                <p:strVal val="#ppt_x"/>
                                              </p:val>
                                            </p:tav>
                                          </p:tavLst>
                                        </p:anim>
                                        <p:anim calcmode="lin" valueType="num" p14:bounceEnd="30000">
                                          <p:cBhvr additive="base">
                                            <p:cTn id="62" dur="2000" fill="hold"/>
                                            <p:tgtEl>
                                              <p:spTgt spid="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14:presetBounceEnd="30000">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14:bounceEnd="30000">
                                          <p:cBhvr additive="base">
                                            <p:cTn id="65" dur="2000" fill="hold"/>
                                            <p:tgtEl>
                                              <p:spTgt spid="74"/>
                                            </p:tgtEl>
                                            <p:attrNameLst>
                                              <p:attrName>ppt_x</p:attrName>
                                            </p:attrNameLst>
                                          </p:cBhvr>
                                          <p:tavLst>
                                            <p:tav tm="0">
                                              <p:val>
                                                <p:strVal val="1+#ppt_w/2"/>
                                              </p:val>
                                            </p:tav>
                                            <p:tav tm="100000">
                                              <p:val>
                                                <p:strVal val="#ppt_x"/>
                                              </p:val>
                                            </p:tav>
                                          </p:tavLst>
                                        </p:anim>
                                        <p:anim calcmode="lin" valueType="num" p14:bounceEnd="30000">
                                          <p:cBhvr additive="base">
                                            <p:cTn id="66" dur="2000" fill="hold"/>
                                            <p:tgtEl>
                                              <p:spTgt spid="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14:presetBounceEnd="30000">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14:bounceEnd="30000">
                                          <p:cBhvr additive="base">
                                            <p:cTn id="69" dur="2000" fill="hold"/>
                                            <p:tgtEl>
                                              <p:spTgt spid="77"/>
                                            </p:tgtEl>
                                            <p:attrNameLst>
                                              <p:attrName>ppt_x</p:attrName>
                                            </p:attrNameLst>
                                          </p:cBhvr>
                                          <p:tavLst>
                                            <p:tav tm="0">
                                              <p:val>
                                                <p:strVal val="1+#ppt_w/2"/>
                                              </p:val>
                                            </p:tav>
                                            <p:tav tm="100000">
                                              <p:val>
                                                <p:strVal val="#ppt_x"/>
                                              </p:val>
                                            </p:tav>
                                          </p:tavLst>
                                        </p:anim>
                                        <p:anim calcmode="lin" valueType="num" p14:bounceEnd="30000">
                                          <p:cBhvr additive="base">
                                            <p:cTn id="70" dur="2000" fill="hold"/>
                                            <p:tgtEl>
                                              <p:spTgt spid="77"/>
                                            </p:tgtEl>
                                            <p:attrNameLst>
                                              <p:attrName>ppt_y</p:attrName>
                                            </p:attrNameLst>
                                          </p:cBhvr>
                                          <p:tavLst>
                                            <p:tav tm="0">
                                              <p:val>
                                                <p:strVal val="1+#ppt_h/2"/>
                                              </p:val>
                                            </p:tav>
                                            <p:tav tm="100000">
                                              <p:val>
                                                <p:strVal val="#ppt_y"/>
                                              </p:val>
                                            </p:tav>
                                          </p:tavLst>
                                        </p:anim>
                                      </p:childTnLst>
                                    </p:cTn>
                                  </p:par>
                                </p:childTnLst>
                              </p:cTn>
                            </p:par>
                            <p:par>
                              <p:cTn id="71" fill="hold">
                                <p:stCondLst>
                                  <p:cond delay="6500"/>
                                </p:stCondLst>
                                <p:childTnLst>
                                  <p:par>
                                    <p:cTn id="72" presetID="12" presetClass="entr" presetSubtype="1"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additive="base">
                                            <p:cTn id="74" dur="800"/>
                                            <p:tgtEl>
                                              <p:spTgt spid="56"/>
                                            </p:tgtEl>
                                            <p:attrNameLst>
                                              <p:attrName>ppt_y</p:attrName>
                                            </p:attrNameLst>
                                          </p:cBhvr>
                                          <p:tavLst>
                                            <p:tav tm="0">
                                              <p:val>
                                                <p:strVal val="#ppt_y-#ppt_h*1.125000"/>
                                              </p:val>
                                            </p:tav>
                                            <p:tav tm="100000">
                                              <p:val>
                                                <p:strVal val="#ppt_y"/>
                                              </p:val>
                                            </p:tav>
                                          </p:tavLst>
                                        </p:anim>
                                        <p:animEffect transition="in" filter="wipe(down)">
                                          <p:cBhvr>
                                            <p:cTn id="75" dur="800"/>
                                            <p:tgtEl>
                                              <p:spTgt spid="56"/>
                                            </p:tgtEl>
                                          </p:cBhvr>
                                        </p:animEffect>
                                      </p:childTnLst>
                                    </p:cTn>
                                  </p:par>
                                  <p:par>
                                    <p:cTn id="76" presetID="12" presetClass="entr" presetSubtype="1" fill="hold" nodeType="withEffect">
                                      <p:stCondLst>
                                        <p:cond delay="10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800"/>
                                            <p:tgtEl>
                                              <p:spTgt spid="59"/>
                                            </p:tgtEl>
                                            <p:attrNameLst>
                                              <p:attrName>ppt_y</p:attrName>
                                            </p:attrNameLst>
                                          </p:cBhvr>
                                          <p:tavLst>
                                            <p:tav tm="0">
                                              <p:val>
                                                <p:strVal val="#ppt_y-#ppt_h*1.125000"/>
                                              </p:val>
                                            </p:tav>
                                            <p:tav tm="100000">
                                              <p:val>
                                                <p:strVal val="#ppt_y"/>
                                              </p:val>
                                            </p:tav>
                                          </p:tavLst>
                                        </p:anim>
                                        <p:animEffect transition="in" filter="wipe(down)">
                                          <p:cBhvr>
                                            <p:cTn id="79" dur="800"/>
                                            <p:tgtEl>
                                              <p:spTgt spid="59"/>
                                            </p:tgtEl>
                                          </p:cBhvr>
                                        </p:animEffect>
                                      </p:childTnLst>
                                    </p:cTn>
                                  </p:par>
                                  <p:par>
                                    <p:cTn id="80" presetID="12" presetClass="entr" presetSubtype="1" fill="hold"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800"/>
                                            <p:tgtEl>
                                              <p:spTgt spid="62"/>
                                            </p:tgtEl>
                                            <p:attrNameLst>
                                              <p:attrName>ppt_y</p:attrName>
                                            </p:attrNameLst>
                                          </p:cBhvr>
                                          <p:tavLst>
                                            <p:tav tm="0">
                                              <p:val>
                                                <p:strVal val="#ppt_y-#ppt_h*1.125000"/>
                                              </p:val>
                                            </p:tav>
                                            <p:tav tm="100000">
                                              <p:val>
                                                <p:strVal val="#ppt_y"/>
                                              </p:val>
                                            </p:tav>
                                          </p:tavLst>
                                        </p:anim>
                                        <p:animEffect transition="in" filter="wipe(down)">
                                          <p:cBhvr>
                                            <p:cTn id="83" dur="800"/>
                                            <p:tgtEl>
                                              <p:spTgt spid="62"/>
                                            </p:tgtEl>
                                          </p:cBhvr>
                                        </p:animEffect>
                                      </p:childTnLst>
                                    </p:cTn>
                                  </p:par>
                                  <p:par>
                                    <p:cTn id="84" presetID="12" presetClass="entr" presetSubtype="1" fill="hold" nodeType="withEffect">
                                      <p:stCondLst>
                                        <p:cond delay="3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800"/>
                                            <p:tgtEl>
                                              <p:spTgt spid="65"/>
                                            </p:tgtEl>
                                            <p:attrNameLst>
                                              <p:attrName>ppt_y</p:attrName>
                                            </p:attrNameLst>
                                          </p:cBhvr>
                                          <p:tavLst>
                                            <p:tav tm="0">
                                              <p:val>
                                                <p:strVal val="#ppt_y-#ppt_h*1.125000"/>
                                              </p:val>
                                            </p:tav>
                                            <p:tav tm="100000">
                                              <p:val>
                                                <p:strVal val="#ppt_y"/>
                                              </p:val>
                                            </p:tav>
                                          </p:tavLst>
                                        </p:anim>
                                        <p:animEffect transition="in" filter="wipe(down)">
                                          <p:cBhvr>
                                            <p:cTn id="87"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2000" fill="hold"/>
                                            <p:tgtEl>
                                              <p:spTgt spid="21"/>
                                            </p:tgtEl>
                                            <p:attrNameLst>
                                              <p:attrName>ppt_x</p:attrName>
                                            </p:attrNameLst>
                                          </p:cBhvr>
                                          <p:tavLst>
                                            <p:tav tm="0">
                                              <p:val>
                                                <p:strVal val="0-#ppt_w/2"/>
                                              </p:val>
                                            </p:tav>
                                            <p:tav tm="100000">
                                              <p:val>
                                                <p:strVal val="#ppt_x"/>
                                              </p:val>
                                            </p:tav>
                                          </p:tavLst>
                                        </p:anim>
                                        <p:anim calcmode="lin" valueType="num">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2000" fill="hold"/>
                                            <p:tgtEl>
                                              <p:spTgt spid="12"/>
                                            </p:tgtEl>
                                            <p:attrNameLst>
                                              <p:attrName>ppt_x</p:attrName>
                                            </p:attrNameLst>
                                          </p:cBhvr>
                                          <p:tavLst>
                                            <p:tav tm="0">
                                              <p:val>
                                                <p:strVal val="1+#ppt_w/2"/>
                                              </p:val>
                                            </p:tav>
                                            <p:tav tm="100000">
                                              <p:val>
                                                <p:strVal val="#ppt_x"/>
                                              </p:val>
                                            </p:tav>
                                          </p:tavLst>
                                        </p:anim>
                                        <p:anim calcmode="lin" valueType="num">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2000" fill="hold"/>
                                            <p:tgtEl>
                                              <p:spTgt spid="9"/>
                                            </p:tgtEl>
                                            <p:attrNameLst>
                                              <p:attrName>ppt_x</p:attrName>
                                            </p:attrNameLst>
                                          </p:cBhvr>
                                          <p:tavLst>
                                            <p:tav tm="0">
                                              <p:val>
                                                <p:strVal val="0-#ppt_w/2"/>
                                              </p:val>
                                            </p:tav>
                                            <p:tav tm="100000">
                                              <p:val>
                                                <p:strVal val="#ppt_x"/>
                                              </p:val>
                                            </p:tav>
                                          </p:tavLst>
                                        </p:anim>
                                        <p:anim calcmode="lin" valueType="num">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2000" fill="hold"/>
                                            <p:tgtEl>
                                              <p:spTgt spid="15"/>
                                            </p:tgtEl>
                                            <p:attrNameLst>
                                              <p:attrName>ppt_x</p:attrName>
                                            </p:attrNameLst>
                                          </p:cBhvr>
                                          <p:tavLst>
                                            <p:tav tm="0">
                                              <p:val>
                                                <p:strVal val="1+#ppt_w/2"/>
                                              </p:val>
                                            </p:tav>
                                            <p:tav tm="100000">
                                              <p:val>
                                                <p:strVal val="#ppt_x"/>
                                              </p:val>
                                            </p:tav>
                                          </p:tavLst>
                                        </p:anim>
                                        <p:anim calcmode="lin" valueType="num">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2000" fill="hold"/>
                                            <p:tgtEl>
                                              <p:spTgt spid="24"/>
                                            </p:tgtEl>
                                            <p:attrNameLst>
                                              <p:attrName>ppt_x</p:attrName>
                                            </p:attrNameLst>
                                          </p:cBhvr>
                                          <p:tavLst>
                                            <p:tav tm="0">
                                              <p:val>
                                                <p:strVal val="#ppt_x"/>
                                              </p:val>
                                            </p:tav>
                                            <p:tav tm="100000">
                                              <p:val>
                                                <p:strVal val="#ppt_x"/>
                                              </p:val>
                                            </p:tav>
                                          </p:tavLst>
                                        </p:anim>
                                        <p:anim calcmode="lin" valueType="num">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2000" fill="hold"/>
                                            <p:tgtEl>
                                              <p:spTgt spid="18"/>
                                            </p:tgtEl>
                                            <p:attrNameLst>
                                              <p:attrName>ppt_x</p:attrName>
                                            </p:attrNameLst>
                                          </p:cBhvr>
                                          <p:tavLst>
                                            <p:tav tm="0">
                                              <p:val>
                                                <p:strVal val="1+#ppt_w/2"/>
                                              </p:val>
                                            </p:tav>
                                            <p:tav tm="100000">
                                              <p:val>
                                                <p:strVal val="#ppt_x"/>
                                              </p:val>
                                            </p:tav>
                                          </p:tavLst>
                                        </p:anim>
                                        <p:anim calcmode="lin" valueType="num">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2000" fill="hold"/>
                                            <p:tgtEl>
                                              <p:spTgt spid="28"/>
                                            </p:tgtEl>
                                            <p:attrNameLst>
                                              <p:attrName>ppt_x</p:attrName>
                                            </p:attrNameLst>
                                          </p:cBhvr>
                                          <p:tavLst>
                                            <p:tav tm="0">
                                              <p:val>
                                                <p:strVal val="0-#ppt_w/2"/>
                                              </p:val>
                                            </p:tav>
                                            <p:tav tm="100000">
                                              <p:val>
                                                <p:strVal val="#ppt_x"/>
                                              </p:val>
                                            </p:tav>
                                          </p:tavLst>
                                        </p:anim>
                                        <p:anim calcmode="lin" valueType="num">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2000" fill="hold"/>
                                            <p:tgtEl>
                                              <p:spTgt spid="35"/>
                                            </p:tgtEl>
                                            <p:attrNameLst>
                                              <p:attrName>ppt_x</p:attrName>
                                            </p:attrNameLst>
                                          </p:cBhvr>
                                          <p:tavLst>
                                            <p:tav tm="0">
                                              <p:val>
                                                <p:strVal val="0-#ppt_w/2"/>
                                              </p:val>
                                            </p:tav>
                                            <p:tav tm="100000">
                                              <p:val>
                                                <p:strVal val="#ppt_x"/>
                                              </p:val>
                                            </p:tav>
                                          </p:tavLst>
                                        </p:anim>
                                        <p:anim calcmode="lin" valueType="num">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2000" fill="hold"/>
                                            <p:tgtEl>
                                              <p:spTgt spid="42"/>
                                            </p:tgtEl>
                                            <p:attrNameLst>
                                              <p:attrName>ppt_x</p:attrName>
                                            </p:attrNameLst>
                                          </p:cBhvr>
                                          <p:tavLst>
                                            <p:tav tm="0">
                                              <p:val>
                                                <p:strVal val="0-#ppt_w/2"/>
                                              </p:val>
                                            </p:tav>
                                            <p:tav tm="100000">
                                              <p:val>
                                                <p:strVal val="#ppt_x"/>
                                              </p:val>
                                            </p:tav>
                                          </p:tavLst>
                                        </p:anim>
                                        <p:anim calcmode="lin" valueType="num">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2000" fill="hold"/>
                                            <p:tgtEl>
                                              <p:spTgt spid="49"/>
                                            </p:tgtEl>
                                            <p:attrNameLst>
                                              <p:attrName>ppt_x</p:attrName>
                                            </p:attrNameLst>
                                          </p:cBhvr>
                                          <p:tavLst>
                                            <p:tav tm="0">
                                              <p:val>
                                                <p:strVal val="0-#ppt_w/2"/>
                                              </p:val>
                                            </p:tav>
                                            <p:tav tm="100000">
                                              <p:val>
                                                <p:strVal val="#ppt_x"/>
                                              </p:val>
                                            </p:tav>
                                          </p:tavLst>
                                        </p:anim>
                                        <p:anim calcmode="lin" valueType="num">
                                          <p:cBhvr additive="base">
                                            <p:cTn id="54" dur="2000" fill="hold"/>
                                            <p:tgtEl>
                                              <p:spTgt spid="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additive="base">
                                            <p:cTn id="57" dur="2000" fill="hold"/>
                                            <p:tgtEl>
                                              <p:spTgt spid="68"/>
                                            </p:tgtEl>
                                            <p:attrNameLst>
                                              <p:attrName>ppt_x</p:attrName>
                                            </p:attrNameLst>
                                          </p:cBhvr>
                                          <p:tavLst>
                                            <p:tav tm="0">
                                              <p:val>
                                                <p:strVal val="1+#ppt_w/2"/>
                                              </p:val>
                                            </p:tav>
                                            <p:tav tm="100000">
                                              <p:val>
                                                <p:strVal val="#ppt_x"/>
                                              </p:val>
                                            </p:tav>
                                          </p:tavLst>
                                        </p:anim>
                                        <p:anim calcmode="lin" valueType="num">
                                          <p:cBhvr additive="base">
                                            <p:cTn id="58" dur="20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2000" fill="hold"/>
                                            <p:tgtEl>
                                              <p:spTgt spid="71"/>
                                            </p:tgtEl>
                                            <p:attrNameLst>
                                              <p:attrName>ppt_x</p:attrName>
                                            </p:attrNameLst>
                                          </p:cBhvr>
                                          <p:tavLst>
                                            <p:tav tm="0">
                                              <p:val>
                                                <p:strVal val="1+#ppt_w/2"/>
                                              </p:val>
                                            </p:tav>
                                            <p:tav tm="100000">
                                              <p:val>
                                                <p:strVal val="#ppt_x"/>
                                              </p:val>
                                            </p:tav>
                                          </p:tavLst>
                                        </p:anim>
                                        <p:anim calcmode="lin" valueType="num">
                                          <p:cBhvr additive="base">
                                            <p:cTn id="62" dur="2000" fill="hold"/>
                                            <p:tgtEl>
                                              <p:spTgt spid="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cBhvr additive="base">
                                            <p:cTn id="65" dur="2000" fill="hold"/>
                                            <p:tgtEl>
                                              <p:spTgt spid="74"/>
                                            </p:tgtEl>
                                            <p:attrNameLst>
                                              <p:attrName>ppt_x</p:attrName>
                                            </p:attrNameLst>
                                          </p:cBhvr>
                                          <p:tavLst>
                                            <p:tav tm="0">
                                              <p:val>
                                                <p:strVal val="1+#ppt_w/2"/>
                                              </p:val>
                                            </p:tav>
                                            <p:tav tm="100000">
                                              <p:val>
                                                <p:strVal val="#ppt_x"/>
                                              </p:val>
                                            </p:tav>
                                          </p:tavLst>
                                        </p:anim>
                                        <p:anim calcmode="lin" valueType="num">
                                          <p:cBhvr additive="base">
                                            <p:cTn id="66" dur="2000" fill="hold"/>
                                            <p:tgtEl>
                                              <p:spTgt spid="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cBhvr additive="base">
                                            <p:cTn id="69" dur="2000" fill="hold"/>
                                            <p:tgtEl>
                                              <p:spTgt spid="77"/>
                                            </p:tgtEl>
                                            <p:attrNameLst>
                                              <p:attrName>ppt_x</p:attrName>
                                            </p:attrNameLst>
                                          </p:cBhvr>
                                          <p:tavLst>
                                            <p:tav tm="0">
                                              <p:val>
                                                <p:strVal val="1+#ppt_w/2"/>
                                              </p:val>
                                            </p:tav>
                                            <p:tav tm="100000">
                                              <p:val>
                                                <p:strVal val="#ppt_x"/>
                                              </p:val>
                                            </p:tav>
                                          </p:tavLst>
                                        </p:anim>
                                        <p:anim calcmode="lin" valueType="num">
                                          <p:cBhvr additive="base">
                                            <p:cTn id="70" dur="2000" fill="hold"/>
                                            <p:tgtEl>
                                              <p:spTgt spid="77"/>
                                            </p:tgtEl>
                                            <p:attrNameLst>
                                              <p:attrName>ppt_y</p:attrName>
                                            </p:attrNameLst>
                                          </p:cBhvr>
                                          <p:tavLst>
                                            <p:tav tm="0">
                                              <p:val>
                                                <p:strVal val="1+#ppt_h/2"/>
                                              </p:val>
                                            </p:tav>
                                            <p:tav tm="100000">
                                              <p:val>
                                                <p:strVal val="#ppt_y"/>
                                              </p:val>
                                            </p:tav>
                                          </p:tavLst>
                                        </p:anim>
                                      </p:childTnLst>
                                    </p:cTn>
                                  </p:par>
                                </p:childTnLst>
                              </p:cTn>
                            </p:par>
                            <p:par>
                              <p:cTn id="71" fill="hold">
                                <p:stCondLst>
                                  <p:cond delay="6500"/>
                                </p:stCondLst>
                                <p:childTnLst>
                                  <p:par>
                                    <p:cTn id="72" presetID="12" presetClass="entr" presetSubtype="1"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additive="base">
                                            <p:cTn id="74" dur="800"/>
                                            <p:tgtEl>
                                              <p:spTgt spid="56"/>
                                            </p:tgtEl>
                                            <p:attrNameLst>
                                              <p:attrName>ppt_y</p:attrName>
                                            </p:attrNameLst>
                                          </p:cBhvr>
                                          <p:tavLst>
                                            <p:tav tm="0">
                                              <p:val>
                                                <p:strVal val="#ppt_y-#ppt_h*1.125000"/>
                                              </p:val>
                                            </p:tav>
                                            <p:tav tm="100000">
                                              <p:val>
                                                <p:strVal val="#ppt_y"/>
                                              </p:val>
                                            </p:tav>
                                          </p:tavLst>
                                        </p:anim>
                                        <p:animEffect transition="in" filter="wipe(down)">
                                          <p:cBhvr>
                                            <p:cTn id="75" dur="800"/>
                                            <p:tgtEl>
                                              <p:spTgt spid="56"/>
                                            </p:tgtEl>
                                          </p:cBhvr>
                                        </p:animEffect>
                                      </p:childTnLst>
                                    </p:cTn>
                                  </p:par>
                                  <p:par>
                                    <p:cTn id="76" presetID="12" presetClass="entr" presetSubtype="1" fill="hold" nodeType="withEffect">
                                      <p:stCondLst>
                                        <p:cond delay="10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800"/>
                                            <p:tgtEl>
                                              <p:spTgt spid="59"/>
                                            </p:tgtEl>
                                            <p:attrNameLst>
                                              <p:attrName>ppt_y</p:attrName>
                                            </p:attrNameLst>
                                          </p:cBhvr>
                                          <p:tavLst>
                                            <p:tav tm="0">
                                              <p:val>
                                                <p:strVal val="#ppt_y-#ppt_h*1.125000"/>
                                              </p:val>
                                            </p:tav>
                                            <p:tav tm="100000">
                                              <p:val>
                                                <p:strVal val="#ppt_y"/>
                                              </p:val>
                                            </p:tav>
                                          </p:tavLst>
                                        </p:anim>
                                        <p:animEffect transition="in" filter="wipe(down)">
                                          <p:cBhvr>
                                            <p:cTn id="79" dur="800"/>
                                            <p:tgtEl>
                                              <p:spTgt spid="59"/>
                                            </p:tgtEl>
                                          </p:cBhvr>
                                        </p:animEffect>
                                      </p:childTnLst>
                                    </p:cTn>
                                  </p:par>
                                  <p:par>
                                    <p:cTn id="80" presetID="12" presetClass="entr" presetSubtype="1" fill="hold"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800"/>
                                            <p:tgtEl>
                                              <p:spTgt spid="62"/>
                                            </p:tgtEl>
                                            <p:attrNameLst>
                                              <p:attrName>ppt_y</p:attrName>
                                            </p:attrNameLst>
                                          </p:cBhvr>
                                          <p:tavLst>
                                            <p:tav tm="0">
                                              <p:val>
                                                <p:strVal val="#ppt_y-#ppt_h*1.125000"/>
                                              </p:val>
                                            </p:tav>
                                            <p:tav tm="100000">
                                              <p:val>
                                                <p:strVal val="#ppt_y"/>
                                              </p:val>
                                            </p:tav>
                                          </p:tavLst>
                                        </p:anim>
                                        <p:animEffect transition="in" filter="wipe(down)">
                                          <p:cBhvr>
                                            <p:cTn id="83" dur="800"/>
                                            <p:tgtEl>
                                              <p:spTgt spid="62"/>
                                            </p:tgtEl>
                                          </p:cBhvr>
                                        </p:animEffect>
                                      </p:childTnLst>
                                    </p:cTn>
                                  </p:par>
                                  <p:par>
                                    <p:cTn id="84" presetID="12" presetClass="entr" presetSubtype="1" fill="hold" nodeType="withEffect">
                                      <p:stCondLst>
                                        <p:cond delay="3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800"/>
                                            <p:tgtEl>
                                              <p:spTgt spid="65"/>
                                            </p:tgtEl>
                                            <p:attrNameLst>
                                              <p:attrName>ppt_y</p:attrName>
                                            </p:attrNameLst>
                                          </p:cBhvr>
                                          <p:tavLst>
                                            <p:tav tm="0">
                                              <p:val>
                                                <p:strVal val="#ppt_y-#ppt_h*1.125000"/>
                                              </p:val>
                                            </p:tav>
                                            <p:tav tm="100000">
                                              <p:val>
                                                <p:strVal val="#ppt_y"/>
                                              </p:val>
                                            </p:tav>
                                          </p:tavLst>
                                        </p:anim>
                                        <p:animEffect transition="in" filter="wipe(down)">
                                          <p:cBhvr>
                                            <p:cTn id="87"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8"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9"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10" name="组合 9"/>
          <p:cNvGrpSpPr/>
          <p:nvPr/>
        </p:nvGrpSpPr>
        <p:grpSpPr>
          <a:xfrm>
            <a:off x="3707889" y="1438149"/>
            <a:ext cx="1728225" cy="1728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altLang="zh-CN" sz="1400" b="1" dirty="0">
                  <a:solidFill>
                    <a:srgbClr val="F45159"/>
                  </a:solidFill>
                  <a:latin typeface="微软雅黑" panose="020B0503020204020204" charset="-122"/>
                  <a:ea typeface="微软雅黑" panose="020B0503020204020204" charset="-122"/>
                </a:rPr>
                <a:t>NoSQL</a:t>
              </a:r>
              <a:r>
                <a:rPr lang="zh-CN" altLang="en-US" sz="1400" b="1" dirty="0">
                  <a:solidFill>
                    <a:srgbClr val="F45159"/>
                  </a:solidFill>
                  <a:latin typeface="微软雅黑" panose="020B0503020204020204" charset="-122"/>
                  <a:ea typeface="微软雅黑" panose="020B0503020204020204" charset="-122"/>
                </a:rPr>
                <a:t>和</a:t>
              </a:r>
              <a:r>
                <a:rPr lang="en-US" altLang="zh-CN" sz="1400" b="1" dirty="0">
                  <a:solidFill>
                    <a:srgbClr val="F45159"/>
                  </a:solidFill>
                  <a:latin typeface="微软雅黑" panose="020B0503020204020204" charset="-122"/>
                  <a:ea typeface="微软雅黑" panose="020B0503020204020204" charset="-122"/>
                </a:rPr>
                <a:t>Redis</a:t>
              </a:r>
              <a:r>
                <a:rPr lang="zh-CN" altLang="en-US" sz="1400" b="1" dirty="0">
                  <a:solidFill>
                    <a:srgbClr val="F45159"/>
                  </a:solidFill>
                  <a:latin typeface="微软雅黑" panose="020B0503020204020204" charset="-122"/>
                  <a:ea typeface="微软雅黑" panose="020B0503020204020204" charset="-122"/>
                </a:rPr>
                <a:t>简介</a:t>
              </a:r>
            </a:p>
          </p:txBody>
        </p:sp>
      </p:grpSp>
      <p:sp>
        <p:nvSpPr>
          <p:cNvPr id="13"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rPr>
              <a:t>√ </a:t>
            </a:r>
            <a:r>
              <a:rPr lang="en-US" altLang="zh-CN" sz="1000" b="1" kern="0" dirty="0" err="1">
                <a:solidFill>
                  <a:srgbClr val="F45159"/>
                </a:solidFill>
                <a:latin typeface="微软雅黑" panose="020B0503020204020204" charset="-122"/>
                <a:ea typeface="微软雅黑" panose="020B0503020204020204" charset="-122"/>
              </a:rPr>
              <a:t>NoSQl</a:t>
            </a:r>
            <a:r>
              <a:rPr lang="zh-CN" altLang="en-US" sz="1000" b="1" kern="0" dirty="0">
                <a:solidFill>
                  <a:srgbClr val="F45159"/>
                </a:solidFill>
                <a:latin typeface="微软雅黑" panose="020B0503020204020204" charset="-122"/>
                <a:ea typeface="微软雅黑" panose="020B0503020204020204" charset="-122"/>
              </a:rPr>
              <a:t>解释</a:t>
            </a:r>
            <a:endPar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endParaRPr>
          </a:p>
        </p:txBody>
      </p:sp>
      <p:sp>
        <p:nvSpPr>
          <p:cNvPr id="14"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rPr>
              <a:t>√</a:t>
            </a:r>
            <a:r>
              <a:rPr lang="zh-CN" altLang="en-US" sz="1000" b="1" kern="0" dirty="0">
                <a:solidFill>
                  <a:srgbClr val="F45159"/>
                </a:solidFill>
                <a:latin typeface="微软雅黑" panose="020B0503020204020204" charset="-122"/>
                <a:ea typeface="微软雅黑" panose="020B0503020204020204" charset="-122"/>
              </a:rPr>
              <a:t> </a:t>
            </a:r>
            <a:r>
              <a:rPr lang="en-US" altLang="zh-CN" sz="1000" b="1" kern="0" dirty="0">
                <a:solidFill>
                  <a:srgbClr val="F45159"/>
                </a:solidFill>
                <a:latin typeface="微软雅黑" panose="020B0503020204020204" charset="-122"/>
                <a:ea typeface="微软雅黑" panose="020B0503020204020204" charset="-122"/>
              </a:rPr>
              <a:t>Redis</a:t>
            </a:r>
            <a:r>
              <a:rPr lang="zh-CN" altLang="en-US" sz="1000" b="1" kern="0" dirty="0">
                <a:solidFill>
                  <a:srgbClr val="F45159"/>
                </a:solidFill>
                <a:latin typeface="微软雅黑" panose="020B0503020204020204" charset="-122"/>
                <a:ea typeface="微软雅黑" panose="020B0503020204020204" charset="-122"/>
              </a:rPr>
              <a:t>简介</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500" fill="hold"/>
                                        <p:tgtEl>
                                          <p:spTgt spid="9"/>
                                        </p:tgtEl>
                                        <p:attrNameLst>
                                          <p:attrName>ppt_w</p:attrName>
                                        </p:attrNameLst>
                                      </p:cBhvr>
                                      <p:tavLst>
                                        <p:tav tm="0">
                                          <p:val>
                                            <p:fltVal val="0"/>
                                          </p:val>
                                        </p:tav>
                                        <p:tav tm="100000">
                                          <p:val>
                                            <p:strVal val="#ppt_w"/>
                                          </p:val>
                                        </p:tav>
                                      </p:tavLst>
                                    </p:anim>
                                    <p:anim calcmode="lin" valueType="num">
                                      <p:cBhvr>
                                        <p:cTn id="12" dur="1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fltVal val="0"/>
                                          </p:val>
                                        </p:tav>
                                        <p:tav tm="100000">
                                          <p:val>
                                            <p:strVal val="#ppt_w"/>
                                          </p:val>
                                        </p:tav>
                                      </p:tavLst>
                                    </p:anim>
                                    <p:anim calcmode="lin" valueType="num">
                                      <p:cBhvr>
                                        <p:cTn id="16" dur="1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500" fill="hold"/>
                                        <p:tgtEl>
                                          <p:spTgt spid="6"/>
                                        </p:tgtEl>
                                        <p:attrNameLst>
                                          <p:attrName>ppt_w</p:attrName>
                                        </p:attrNameLst>
                                      </p:cBhvr>
                                      <p:tavLst>
                                        <p:tav tm="0">
                                          <p:val>
                                            <p:fltVal val="0"/>
                                          </p:val>
                                        </p:tav>
                                        <p:tav tm="100000">
                                          <p:val>
                                            <p:strVal val="#ppt_w"/>
                                          </p:val>
                                        </p:tav>
                                      </p:tavLst>
                                    </p:anim>
                                    <p:anim calcmode="lin" valueType="num">
                                      <p:cBhvr>
                                        <p:cTn id="24" dur="1500" fill="hold"/>
                                        <p:tgtEl>
                                          <p:spTgt spid="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5"/>
                                        </p:tgtEl>
                                        <p:attrNameLst>
                                          <p:attrName>style.visibility</p:attrName>
                                        </p:attrNameLst>
                                      </p:cBhvr>
                                      <p:to>
                                        <p:strVal val="visible"/>
                                      </p:to>
                                    </p:set>
                                    <p:anim calcmode="lin" valueType="num">
                                      <p:cBhvr>
                                        <p:cTn id="27" dur="1500" fill="hold"/>
                                        <p:tgtEl>
                                          <p:spTgt spid="5"/>
                                        </p:tgtEl>
                                        <p:attrNameLst>
                                          <p:attrName>ppt_w</p:attrName>
                                        </p:attrNameLst>
                                      </p:cBhvr>
                                      <p:tavLst>
                                        <p:tav tm="0">
                                          <p:val>
                                            <p:fltVal val="0"/>
                                          </p:val>
                                        </p:tav>
                                        <p:tav tm="100000">
                                          <p:val>
                                            <p:strVal val="#ppt_w"/>
                                          </p:val>
                                        </p:tav>
                                      </p:tavLst>
                                    </p:anim>
                                    <p:anim calcmode="lin" valueType="num">
                                      <p:cBhvr>
                                        <p:cTn id="28" dur="1500" fill="hold"/>
                                        <p:tgtEl>
                                          <p:spTgt spid="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0" fill="hold"/>
                                        <p:tgtEl>
                                          <p:spTgt spid="4"/>
                                        </p:tgtEl>
                                        <p:attrNameLst>
                                          <p:attrName>ppt_w</p:attrName>
                                        </p:attrNameLst>
                                      </p:cBhvr>
                                      <p:tavLst>
                                        <p:tav tm="0">
                                          <p:val>
                                            <p:fltVal val="0"/>
                                          </p:val>
                                        </p:tav>
                                        <p:tav tm="100000">
                                          <p:val>
                                            <p:strVal val="#ppt_w"/>
                                          </p:val>
                                        </p:tav>
                                      </p:tavLst>
                                    </p:anim>
                                    <p:anim calcmode="lin" valueType="num">
                                      <p:cBhvr>
                                        <p:cTn id="32" dur="1500" fill="hold"/>
                                        <p:tgtEl>
                                          <p:spTgt spid="4"/>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0" name="组合 19"/>
          <p:cNvGrpSpPr/>
          <p:nvPr/>
        </p:nvGrpSpPr>
        <p:grpSpPr>
          <a:xfrm>
            <a:off x="534741" y="1196783"/>
            <a:ext cx="2171840" cy="303011"/>
            <a:chOff x="1793812" y="4421987"/>
            <a:chExt cx="2895787" cy="404014"/>
          </a:xfrm>
        </p:grpSpPr>
        <p:sp>
          <p:nvSpPr>
            <p:cNvPr id="21" name="圆角矩形 20"/>
            <p:cNvSpPr/>
            <p:nvPr/>
          </p:nvSpPr>
          <p:spPr>
            <a:xfrm>
              <a:off x="1793812" y="4421987"/>
              <a:ext cx="2895787" cy="404014"/>
            </a:xfrm>
            <a:prstGeom prst="roundRect">
              <a:avLst>
                <a:gd name="adj" fmla="val 50000"/>
              </a:avLst>
            </a:prstGeom>
            <a:gradFill>
              <a:gsLst>
                <a:gs pos="100000">
                  <a:srgbClr val="02B3C1"/>
                </a:gs>
                <a:gs pos="0">
                  <a:srgbClr val="0699AC"/>
                </a:gs>
              </a:gsLst>
              <a:lin ang="5400000" scaled="1"/>
            </a:gradFill>
            <a:ln w="28575" cap="flat">
              <a:gradFill>
                <a:gsLst>
                  <a:gs pos="0">
                    <a:srgbClr val="02B3C1"/>
                  </a:gs>
                  <a:gs pos="100000">
                    <a:srgbClr val="0699AC"/>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22" name="文本框 21"/>
            <p:cNvSpPr txBox="1"/>
            <p:nvPr/>
          </p:nvSpPr>
          <p:spPr>
            <a:xfrm>
              <a:off x="2175776" y="4450620"/>
              <a:ext cx="2174100" cy="338554"/>
            </a:xfrm>
            <a:prstGeom prst="rect">
              <a:avLst/>
            </a:prstGeom>
            <a:noFill/>
          </p:spPr>
          <p:txBody>
            <a:bodyPr wrap="none" rtlCol="0">
              <a:spAutoFit/>
            </a:bodyPr>
            <a:lstStyle/>
            <a:p>
              <a:r>
                <a:rPr lang="en-US" altLang="zh-CN" sz="1050" b="1" dirty="0">
                  <a:solidFill>
                    <a:schemeClr val="bg1"/>
                  </a:solidFill>
                  <a:latin typeface="微软雅黑" panose="020B0503020204020204" charset="-122"/>
                  <a:ea typeface="微软雅黑" panose="020B0503020204020204" charset="-122"/>
                </a:rPr>
                <a:t>NoSQL-Not Only SQL</a:t>
              </a:r>
              <a:endParaRPr lang="zh-CN" altLang="en-US" sz="1050" b="1" dirty="0">
                <a:solidFill>
                  <a:schemeClr val="bg1"/>
                </a:solidFill>
                <a:latin typeface="微软雅黑" panose="020B0503020204020204" charset="-122"/>
                <a:ea typeface="微软雅黑" panose="020B0503020204020204" charset="-122"/>
              </a:endParaRPr>
            </a:p>
          </p:txBody>
        </p:sp>
      </p:grpSp>
      <p:grpSp>
        <p:nvGrpSpPr>
          <p:cNvPr id="23" name="组合 22"/>
          <p:cNvGrpSpPr/>
          <p:nvPr/>
        </p:nvGrpSpPr>
        <p:grpSpPr>
          <a:xfrm>
            <a:off x="534741" y="2354930"/>
            <a:ext cx="1276986" cy="303011"/>
            <a:chOff x="4128769" y="4421987"/>
            <a:chExt cx="1702648" cy="404014"/>
          </a:xfrm>
        </p:grpSpPr>
        <p:sp>
          <p:nvSpPr>
            <p:cNvPr id="24" name="圆角矩形 23"/>
            <p:cNvSpPr/>
            <p:nvPr/>
          </p:nvSpPr>
          <p:spPr>
            <a:xfrm flipH="1">
              <a:off x="4128769" y="4421987"/>
              <a:ext cx="1702648" cy="404014"/>
            </a:xfrm>
            <a:prstGeom prst="roundRect">
              <a:avLst>
                <a:gd name="adj" fmla="val 50000"/>
              </a:avLst>
            </a:prstGeom>
            <a:gradFill>
              <a:gsLst>
                <a:gs pos="0">
                  <a:srgbClr val="E45C5B"/>
                </a:gs>
                <a:gs pos="100000">
                  <a:srgbClr val="EA8384"/>
                </a:gs>
              </a:gsLst>
              <a:lin ang="5400000" scaled="1"/>
            </a:gradFill>
            <a:ln w="28575" cap="flat">
              <a:gradFill>
                <a:gsLst>
                  <a:gs pos="100000">
                    <a:srgbClr val="E45C5B"/>
                  </a:gs>
                  <a:gs pos="0">
                    <a:srgbClr val="EA8384"/>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25" name="文本框 24"/>
            <p:cNvSpPr txBox="1"/>
            <p:nvPr/>
          </p:nvSpPr>
          <p:spPr>
            <a:xfrm>
              <a:off x="4677446" y="4476326"/>
              <a:ext cx="605293" cy="338554"/>
            </a:xfrm>
            <a:prstGeom prst="rect">
              <a:avLst/>
            </a:prstGeom>
            <a:noFill/>
          </p:spPr>
          <p:txBody>
            <a:bodyPr wrap="none" rtlCol="0">
              <a:spAutoFit/>
            </a:bodyPr>
            <a:lstStyle/>
            <a:p>
              <a:r>
                <a:rPr lang="zh-CN" altLang="en-US" sz="1050" b="1" dirty="0">
                  <a:solidFill>
                    <a:schemeClr val="bg1"/>
                  </a:solidFill>
                  <a:latin typeface="微软雅黑" panose="020B0503020204020204" charset="-122"/>
                  <a:ea typeface="微软雅黑" panose="020B0503020204020204" charset="-122"/>
                </a:rPr>
                <a:t>特点</a:t>
              </a:r>
            </a:p>
          </p:txBody>
        </p:sp>
      </p:grpSp>
      <p:sp>
        <p:nvSpPr>
          <p:cNvPr id="32" name="矩形 31"/>
          <p:cNvSpPr/>
          <p:nvPr/>
        </p:nvSpPr>
        <p:spPr>
          <a:xfrm>
            <a:off x="408617" y="1679058"/>
            <a:ext cx="8576763" cy="316305"/>
          </a:xfrm>
          <a:prstGeom prst="rect">
            <a:avLst/>
          </a:prstGeom>
        </p:spPr>
        <p:txBody>
          <a:bodyPr wrap="square">
            <a:spAutoFit/>
          </a:bodyPr>
          <a:lstStyle/>
          <a:p>
            <a:pPr algn="ctr">
              <a:lnSpc>
                <a:spcPct val="150000"/>
              </a:lnSpc>
            </a:pPr>
            <a:r>
              <a:rPr lang="en-GB" altLang="zh-CN" sz="1100" b="1" dirty="0">
                <a:latin typeface="微软雅黑" panose="020B0503020204020204" charset="-122"/>
                <a:ea typeface="微软雅黑" panose="020B0503020204020204" charset="-122"/>
                <a:sym typeface="Gill Sans" charset="0"/>
              </a:rPr>
              <a:t>NoSQL </a:t>
            </a:r>
            <a:r>
              <a:rPr lang="zh-CN" altLang="en-US" sz="1100" b="1" dirty="0">
                <a:latin typeface="微软雅黑" panose="020B0503020204020204" charset="-122"/>
                <a:ea typeface="微软雅黑" panose="020B0503020204020204" charset="-122"/>
                <a:sym typeface="Gill Sans" charset="0"/>
              </a:rPr>
              <a:t>指的</a:t>
            </a:r>
            <a:r>
              <a:rPr lang="zh-CN" altLang="en-US" sz="1100" b="1" dirty="0">
                <a:solidFill>
                  <a:srgbClr val="F45159"/>
                </a:solidFill>
                <a:latin typeface="微软雅黑" panose="020B0503020204020204" charset="-122"/>
                <a:ea typeface="微软雅黑" panose="020B0503020204020204" charset="-122"/>
                <a:sym typeface="Gill Sans" charset="0"/>
              </a:rPr>
              <a:t>是非关系型数据库</a:t>
            </a:r>
            <a:r>
              <a:rPr lang="zh-CN" altLang="en-US" sz="1100" b="1" dirty="0">
                <a:latin typeface="微软雅黑" panose="020B0503020204020204" charset="-122"/>
                <a:ea typeface="微软雅黑" panose="020B0503020204020204" charset="-122"/>
                <a:sym typeface="Gill Sans" charset="0"/>
              </a:rPr>
              <a:t>，是对不同于传统的关系型数据库的数据库管理系统的统称，</a:t>
            </a:r>
            <a:r>
              <a:rPr lang="en-GB" altLang="zh-CN" sz="1100" b="1" dirty="0">
                <a:latin typeface="微软雅黑" panose="020B0503020204020204" charset="-122"/>
                <a:ea typeface="微软雅黑" panose="020B0503020204020204" charset="-122"/>
                <a:sym typeface="Gill Sans" charset="0"/>
              </a:rPr>
              <a:t>NoSQL</a:t>
            </a:r>
            <a:r>
              <a:rPr lang="zh-CN" altLang="en-US" sz="1100" b="1" dirty="0">
                <a:latin typeface="微软雅黑" panose="020B0503020204020204" charset="-122"/>
                <a:ea typeface="微软雅黑" panose="020B0503020204020204" charset="-122"/>
                <a:sym typeface="Gill Sans" charset="0"/>
              </a:rPr>
              <a:t>是</a:t>
            </a:r>
            <a:r>
              <a:rPr lang="en-GB" altLang="zh-CN" sz="1100" b="1" dirty="0">
                <a:latin typeface="微软雅黑" panose="020B0503020204020204" charset="-122"/>
                <a:ea typeface="微软雅黑" panose="020B0503020204020204" charset="-122"/>
                <a:sym typeface="Gill Sans" charset="0"/>
              </a:rPr>
              <a:t>web2.0</a:t>
            </a:r>
            <a:r>
              <a:rPr lang="zh-CN" altLang="en-US" sz="1100" b="1" dirty="0">
                <a:latin typeface="微软雅黑" panose="020B0503020204020204" charset="-122"/>
                <a:ea typeface="微软雅黑" panose="020B0503020204020204" charset="-122"/>
                <a:sym typeface="Gill Sans" charset="0"/>
              </a:rPr>
              <a:t>时代海量数据催生的产物</a:t>
            </a:r>
            <a:endParaRPr lang="zh-CN" altLang="en-US" sz="1200" b="1" dirty="0">
              <a:latin typeface="微软雅黑" panose="020B0503020204020204" charset="-122"/>
              <a:ea typeface="微软雅黑" panose="020B0503020204020204" charset="-122"/>
            </a:endParaRPr>
          </a:p>
        </p:txBody>
      </p:sp>
      <p:sp>
        <p:nvSpPr>
          <p:cNvPr id="33" name="矩形 32"/>
          <p:cNvSpPr/>
          <p:nvPr/>
        </p:nvSpPr>
        <p:spPr>
          <a:xfrm>
            <a:off x="534741" y="2957300"/>
            <a:ext cx="9143666" cy="1614805"/>
          </a:xfrm>
          <a:prstGeom prst="rect">
            <a:avLst/>
          </a:prstGeom>
        </p:spPr>
        <p:txBody>
          <a:bodyPr wrap="square">
            <a:spAutoFit/>
          </a:bodyPr>
          <a:lstStyle/>
          <a:p>
            <a:pPr>
              <a:lnSpc>
                <a:spcPct val="150000"/>
              </a:lnSpc>
            </a:pPr>
            <a:r>
              <a:rPr lang="en-US" altLang="zh-CN" sz="1100" b="1" dirty="0">
                <a:solidFill>
                  <a:srgbClr val="F45159"/>
                </a:solidFill>
                <a:latin typeface="微软雅黑" panose="020B0503020204020204" charset="-122"/>
                <a:ea typeface="微软雅黑" panose="020B0503020204020204" charset="-122"/>
                <a:sym typeface="Gill Sans" charset="0"/>
              </a:rPr>
              <a:t>1.</a:t>
            </a:r>
            <a:r>
              <a:rPr lang="zh-CN" altLang="en-US" sz="1100" b="1" dirty="0">
                <a:solidFill>
                  <a:srgbClr val="F45159"/>
                </a:solidFill>
                <a:latin typeface="微软雅黑" panose="020B0503020204020204" charset="-122"/>
                <a:ea typeface="微软雅黑" panose="020B0503020204020204" charset="-122"/>
                <a:sym typeface="Gill Sans" charset="0"/>
              </a:rPr>
              <a:t> 不支持</a:t>
            </a:r>
            <a:r>
              <a:rPr lang="en-GB" altLang="zh-CN" sz="1100" b="1" dirty="0">
                <a:solidFill>
                  <a:srgbClr val="F45159"/>
                </a:solidFill>
                <a:latin typeface="微软雅黑" panose="020B0503020204020204" charset="-122"/>
                <a:ea typeface="微软雅黑" panose="020B0503020204020204" charset="-122"/>
                <a:sym typeface="Gill Sans" charset="0"/>
              </a:rPr>
              <a:t>SQL</a:t>
            </a:r>
            <a:r>
              <a:rPr lang="zh-CN" altLang="en-US" sz="1100" b="1" dirty="0">
                <a:solidFill>
                  <a:srgbClr val="F45159"/>
                </a:solidFill>
                <a:latin typeface="微软雅黑" panose="020B0503020204020204" charset="-122"/>
                <a:ea typeface="微软雅黑" panose="020B0503020204020204" charset="-122"/>
                <a:sym typeface="Gill Sans" charset="0"/>
              </a:rPr>
              <a:t>语法</a:t>
            </a:r>
          </a:p>
          <a:p>
            <a:pPr>
              <a:lnSpc>
                <a:spcPct val="150000"/>
              </a:lnSpc>
            </a:pPr>
            <a:r>
              <a:rPr lang="en-GB" altLang="zh-CN" sz="1100" b="1" dirty="0">
                <a:latin typeface="微软雅黑" panose="020B0503020204020204" charset="-122"/>
                <a:ea typeface="微软雅黑" panose="020B0503020204020204" charset="-122"/>
                <a:sym typeface="Gill Sans" charset="0"/>
              </a:rPr>
              <a:t>	NoSQL</a:t>
            </a:r>
            <a:r>
              <a:rPr lang="zh-CN" altLang="en-US" sz="1100" b="1" dirty="0">
                <a:latin typeface="微软雅黑" panose="020B0503020204020204" charset="-122"/>
                <a:ea typeface="微软雅黑" panose="020B0503020204020204" charset="-122"/>
                <a:sym typeface="Gill Sans" charset="0"/>
              </a:rPr>
              <a:t>的世界中没有一种通用的语法，每种</a:t>
            </a:r>
            <a:r>
              <a:rPr lang="en-GB" altLang="zh-CN" sz="1100" b="1" dirty="0">
                <a:latin typeface="微软雅黑" panose="020B0503020204020204" charset="-122"/>
                <a:ea typeface="微软雅黑" panose="020B0503020204020204" charset="-122"/>
                <a:sym typeface="Gill Sans" charset="0"/>
              </a:rPr>
              <a:t>N</a:t>
            </a:r>
            <a:r>
              <a:rPr lang="en-US" altLang="zh-CN" sz="1100" b="1" dirty="0">
                <a:latin typeface="微软雅黑" panose="020B0503020204020204" charset="-122"/>
                <a:ea typeface="微软雅黑" panose="020B0503020204020204" charset="-122"/>
                <a:sym typeface="Gill Sans" charset="0"/>
              </a:rPr>
              <a:t>o</a:t>
            </a:r>
            <a:r>
              <a:rPr lang="en-GB" altLang="zh-CN" sz="1100" b="1" dirty="0">
                <a:latin typeface="微软雅黑" panose="020B0503020204020204" charset="-122"/>
                <a:ea typeface="微软雅黑" panose="020B0503020204020204" charset="-122"/>
                <a:sym typeface="Gill Sans" charset="0"/>
              </a:rPr>
              <a:t>SQL</a:t>
            </a:r>
            <a:r>
              <a:rPr lang="zh-CN" altLang="en-US" sz="1100" b="1" dirty="0">
                <a:latin typeface="微软雅黑" panose="020B0503020204020204" charset="-122"/>
                <a:ea typeface="微软雅黑" panose="020B0503020204020204" charset="-122"/>
                <a:sym typeface="Gill Sans" charset="0"/>
              </a:rPr>
              <a:t>数据库都有自己的语法，以及擅长的业务场景</a:t>
            </a:r>
          </a:p>
          <a:p>
            <a:pPr>
              <a:lnSpc>
                <a:spcPct val="150000"/>
              </a:lnSpc>
            </a:pPr>
            <a:r>
              <a:rPr lang="en-US" altLang="zh-CN" sz="1100" b="1" dirty="0">
                <a:solidFill>
                  <a:srgbClr val="F45159"/>
                </a:solidFill>
                <a:latin typeface="微软雅黑" panose="020B0503020204020204" charset="-122"/>
                <a:ea typeface="微软雅黑" panose="020B0503020204020204" charset="-122"/>
                <a:sym typeface="Gill Sans" charset="0"/>
              </a:rPr>
              <a:t>2.</a:t>
            </a:r>
            <a:r>
              <a:rPr lang="zh-CN" altLang="en-US" sz="1100" b="1" dirty="0">
                <a:solidFill>
                  <a:srgbClr val="F45159"/>
                </a:solidFill>
                <a:latin typeface="微软雅黑" panose="020B0503020204020204" charset="-122"/>
                <a:ea typeface="微软雅黑" panose="020B0503020204020204" charset="-122"/>
                <a:sym typeface="Gill Sans" charset="0"/>
              </a:rPr>
              <a:t> 读写性能高</a:t>
            </a:r>
          </a:p>
          <a:p>
            <a:pPr>
              <a:lnSpc>
                <a:spcPct val="150000"/>
              </a:lnSpc>
            </a:pPr>
            <a:r>
              <a:rPr lang="en-GB" altLang="zh-CN" sz="1100" b="1" dirty="0">
                <a:latin typeface="微软雅黑" panose="020B0503020204020204" charset="-122"/>
                <a:ea typeface="微软雅黑" panose="020B0503020204020204" charset="-122"/>
                <a:sym typeface="Gill Sans" charset="0"/>
              </a:rPr>
              <a:t>	NoSQL </a:t>
            </a:r>
            <a:r>
              <a:rPr lang="zh-CN" altLang="en-US" sz="1100" b="1" dirty="0">
                <a:latin typeface="微软雅黑" panose="020B0503020204020204" charset="-122"/>
                <a:ea typeface="微软雅黑" panose="020B0503020204020204" charset="-122"/>
                <a:sym typeface="Gill Sans" charset="0"/>
              </a:rPr>
              <a:t>数据库存在于内存当中，都具有非常高的读写性能，尤其在海量数据下，它的表现非常优秀</a:t>
            </a:r>
          </a:p>
          <a:p>
            <a:pPr>
              <a:lnSpc>
                <a:spcPct val="150000"/>
              </a:lnSpc>
            </a:pPr>
            <a:r>
              <a:rPr lang="en-US" altLang="zh-CN" sz="1100" b="1" dirty="0">
                <a:solidFill>
                  <a:srgbClr val="F45159"/>
                </a:solidFill>
                <a:latin typeface="微软雅黑" panose="020B0503020204020204" charset="-122"/>
                <a:ea typeface="微软雅黑" panose="020B0503020204020204" charset="-122"/>
                <a:sym typeface="Gill Sans" charset="0"/>
              </a:rPr>
              <a:t>3.</a:t>
            </a:r>
            <a:r>
              <a:rPr lang="zh-CN" altLang="en-US" sz="1100" b="1" dirty="0">
                <a:solidFill>
                  <a:srgbClr val="F45159"/>
                </a:solidFill>
                <a:latin typeface="微软雅黑" panose="020B0503020204020204" charset="-122"/>
                <a:ea typeface="微软雅黑" panose="020B0503020204020204" charset="-122"/>
                <a:sym typeface="Gill Sans" charset="0"/>
              </a:rPr>
              <a:t> 灵活的数据模型</a:t>
            </a:r>
          </a:p>
          <a:p>
            <a:pPr>
              <a:lnSpc>
                <a:spcPct val="150000"/>
              </a:lnSpc>
            </a:pPr>
            <a:r>
              <a:rPr lang="en-GB" altLang="zh-CN" sz="1100" b="1" dirty="0">
                <a:latin typeface="微软雅黑" panose="020B0503020204020204" charset="-122"/>
                <a:ea typeface="微软雅黑" panose="020B0503020204020204" charset="-122"/>
                <a:sym typeface="Gill Sans" charset="0"/>
              </a:rPr>
              <a:t>	NoSQL</a:t>
            </a:r>
            <a:r>
              <a:rPr lang="zh-CN" altLang="en-US" sz="1100" b="1" dirty="0">
                <a:latin typeface="微软雅黑" panose="020B0503020204020204" charset="-122"/>
                <a:ea typeface="微软雅黑" panose="020B0503020204020204" charset="-122"/>
                <a:sym typeface="Gill Sans" charset="0"/>
              </a:rPr>
              <a:t>的存储方式十分灵活，存储方式可以是</a:t>
            </a:r>
            <a:r>
              <a:rPr lang="en-GB" altLang="zh-CN" sz="1100" b="1" dirty="0">
                <a:latin typeface="微软雅黑" panose="020B0503020204020204" charset="-122"/>
                <a:ea typeface="微软雅黑" panose="020B0503020204020204" charset="-122"/>
                <a:sym typeface="Gill Sans" charset="0"/>
              </a:rPr>
              <a:t>JSON</a:t>
            </a:r>
            <a:r>
              <a:rPr lang="zh-CN" altLang="en-US" sz="1100" b="1" dirty="0">
                <a:latin typeface="微软雅黑" panose="020B0503020204020204" charset="-122"/>
                <a:ea typeface="微软雅黑" panose="020B0503020204020204" charset="-122"/>
                <a:sym typeface="Gill Sans" charset="0"/>
              </a:rPr>
              <a:t>文档，键值对（</a:t>
            </a:r>
            <a:r>
              <a:rPr lang="en-GB" altLang="zh-CN" sz="1100" b="1" dirty="0">
                <a:latin typeface="微软雅黑" panose="020B0503020204020204" charset="-122"/>
                <a:ea typeface="微软雅黑" panose="020B0503020204020204" charset="-122"/>
                <a:sym typeface="Gill Sans" charset="0"/>
              </a:rPr>
              <a:t>Key Value</a:t>
            </a:r>
            <a:r>
              <a:rPr lang="zh-CN" altLang="en-GB" sz="1100" b="1" dirty="0">
                <a:latin typeface="微软雅黑" panose="020B0503020204020204" charset="-122"/>
                <a:ea typeface="微软雅黑" panose="020B0503020204020204" charset="-122"/>
                <a:sym typeface="Gill Sans" charset="0"/>
              </a:rPr>
              <a:t>）</a:t>
            </a:r>
            <a:r>
              <a:rPr lang="zh-CN" altLang="en-US" sz="1100" b="1" dirty="0">
                <a:latin typeface="微软雅黑" panose="020B0503020204020204" charset="-122"/>
                <a:ea typeface="微软雅黑" panose="020B0503020204020204" charset="-122"/>
                <a:sym typeface="Gill Sans" charset="0"/>
              </a:rPr>
              <a:t>或者其他方式</a:t>
            </a:r>
          </a:p>
        </p:txBody>
      </p:sp>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F45159"/>
                </a:solidFill>
                <a:latin typeface="微软雅黑" panose="020B0503020204020204" charset="-122"/>
                <a:ea typeface="微软雅黑" panose="020B0503020204020204" charset="-122"/>
              </a:rPr>
              <a:t>NoSQL</a:t>
            </a:r>
            <a:endParaRPr lang="zh-CN" altLang="en-US" sz="1800" b="1" dirty="0">
              <a:solidFill>
                <a:srgbClr val="F45159"/>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47" presetClass="entr" presetSubtype="0" fill="hold" nodeType="withEffect">
                                  <p:stCondLst>
                                    <p:cond delay="6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anim calcmode="lin" valueType="num">
                                      <p:cBhvr>
                                        <p:cTn id="11" dur="500" fill="hold"/>
                                        <p:tgtEl>
                                          <p:spTgt spid="20"/>
                                        </p:tgtEl>
                                        <p:attrNameLst>
                                          <p:attrName>ppt_x</p:attrName>
                                        </p:attrNameLst>
                                      </p:cBhvr>
                                      <p:tavLst>
                                        <p:tav tm="0">
                                          <p:val>
                                            <p:strVal val="#ppt_x"/>
                                          </p:val>
                                        </p:tav>
                                        <p:tav tm="100000">
                                          <p:val>
                                            <p:strVal val="#ppt_x"/>
                                          </p:val>
                                        </p:tav>
                                      </p:tavLst>
                                    </p:anim>
                                    <p:anim calcmode="lin" valueType="num">
                                      <p:cBhvr>
                                        <p:cTn id="12" dur="500" fill="hold"/>
                                        <p:tgtEl>
                                          <p:spTgt spid="20"/>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2"/>
                                        </p:tgtEl>
                                        <p:attrNameLst>
                                          <p:attrName>ppt_y</p:attrName>
                                        </p:attrNameLst>
                                      </p:cBhvr>
                                      <p:tavLst>
                                        <p:tav tm="0">
                                          <p:val>
                                            <p:strVal val="#ppt_y"/>
                                          </p:val>
                                        </p:tav>
                                        <p:tav tm="100000">
                                          <p:val>
                                            <p:strVal val="#ppt_y"/>
                                          </p:val>
                                        </p:tav>
                                      </p:tavLst>
                                    </p:anim>
                                    <p:anim calcmode="lin" valueType="num">
                                      <p:cBhvr>
                                        <p:cTn id="18"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anim calcmode="lin" valueType="num">
                                      <p:cBhvr>
                                        <p:cTn id="26" dur="500" fill="hold"/>
                                        <p:tgtEl>
                                          <p:spTgt spid="23"/>
                                        </p:tgtEl>
                                        <p:attrNameLst>
                                          <p:attrName>ppt_x</p:attrName>
                                        </p:attrNameLst>
                                      </p:cBhvr>
                                      <p:tavLst>
                                        <p:tav tm="0">
                                          <p:val>
                                            <p:strVal val="#ppt_x"/>
                                          </p:val>
                                        </p:tav>
                                        <p:tav tm="100000">
                                          <p:val>
                                            <p:strVal val="#ppt_x"/>
                                          </p:val>
                                        </p:tav>
                                      </p:tavLst>
                                    </p:anim>
                                    <p:anim calcmode="lin" valueType="num">
                                      <p:cBhvr>
                                        <p:cTn id="27" dur="500" fill="hold"/>
                                        <p:tgtEl>
                                          <p:spTgt spid="23"/>
                                        </p:tgtEl>
                                        <p:attrNameLst>
                                          <p:attrName>ppt_y</p:attrName>
                                        </p:attrNameLst>
                                      </p:cBhvr>
                                      <p:tavLst>
                                        <p:tav tm="0">
                                          <p:val>
                                            <p:strVal val="#ppt_y-.1"/>
                                          </p:val>
                                        </p:tav>
                                        <p:tav tm="100000">
                                          <p:val>
                                            <p:strVal val="#ppt_y"/>
                                          </p:val>
                                        </p:tav>
                                      </p:tavLst>
                                    </p:anim>
                                  </p:childTnLst>
                                </p:cTn>
                              </p:par>
                              <p:par>
                                <p:cTn id="28" presetID="41" presetClass="entr" presetSubtype="0" fill="hold" grpId="0" nodeType="withEffect">
                                  <p:stCondLst>
                                    <p:cond delay="1100"/>
                                  </p:stCondLst>
                                  <p:iterate type="lt">
                                    <p:tmPct val="10000"/>
                                  </p:iterate>
                                  <p:childTnLst>
                                    <p:set>
                                      <p:cBhvr>
                                        <p:cTn id="29" dur="1" fill="hold">
                                          <p:stCondLst>
                                            <p:cond delay="0"/>
                                          </p:stCondLst>
                                        </p:cTn>
                                        <p:tgtEl>
                                          <p:spTgt spid="33"/>
                                        </p:tgtEl>
                                        <p:attrNameLst>
                                          <p:attrName>style.visibility</p:attrName>
                                        </p:attrNameLst>
                                      </p:cBhvr>
                                      <p:to>
                                        <p:strVal val="visible"/>
                                      </p:to>
                                    </p:set>
                                    <p:anim calcmode="lin" valueType="num">
                                      <p:cBhvr>
                                        <p:cTn id="30"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33"/>
                                        </p:tgtEl>
                                        <p:attrNameLst>
                                          <p:attrName>ppt_y</p:attrName>
                                        </p:attrNameLst>
                                      </p:cBhvr>
                                      <p:tavLst>
                                        <p:tav tm="0">
                                          <p:val>
                                            <p:strVal val="#ppt_y"/>
                                          </p:val>
                                        </p:tav>
                                        <p:tav tm="100000">
                                          <p:val>
                                            <p:strVal val="#ppt_y"/>
                                          </p:val>
                                        </p:tav>
                                      </p:tavLst>
                                    </p:anim>
                                    <p:anim calcmode="lin" valueType="num">
                                      <p:cBhvr>
                                        <p:cTn id="32"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2" name="矩形 31"/>
          <p:cNvSpPr/>
          <p:nvPr/>
        </p:nvSpPr>
        <p:spPr>
          <a:xfrm>
            <a:off x="307579" y="1365413"/>
            <a:ext cx="8565833" cy="1450141"/>
          </a:xfrm>
          <a:prstGeom prst="rect">
            <a:avLst/>
          </a:prstGeom>
        </p:spPr>
        <p:txBody>
          <a:bodyPr wrap="square">
            <a:spAutoFit/>
          </a:bodyPr>
          <a:lstStyle/>
          <a:p>
            <a:pPr algn="ctr">
              <a:lnSpc>
                <a:spcPct val="150000"/>
              </a:lnSpc>
            </a:pPr>
            <a:r>
              <a:rPr lang="en-US" altLang="zh-CN" sz="1000" b="1" dirty="0">
                <a:latin typeface="微软雅黑" panose="020B0503020204020204" charset="-122"/>
                <a:ea typeface="微软雅黑" panose="020B0503020204020204" charset="-122"/>
                <a:sym typeface="Gill Sans" charset="0"/>
              </a:rPr>
              <a:t>2008</a:t>
            </a:r>
            <a:r>
              <a:rPr lang="zh-CN" altLang="en-US" sz="1000" b="1" dirty="0">
                <a:latin typeface="微软雅黑" panose="020B0503020204020204" charset="-122"/>
                <a:ea typeface="微软雅黑" panose="020B0503020204020204" charset="-122"/>
                <a:sym typeface="Gill Sans" charset="0"/>
              </a:rPr>
              <a:t>年，意大利的一家创业公司</a:t>
            </a:r>
            <a:r>
              <a:rPr lang="en-GB" altLang="zh-CN" sz="1000" b="1" dirty="0" err="1">
                <a:latin typeface="微软雅黑" panose="020B0503020204020204" charset="-122"/>
                <a:ea typeface="微软雅黑" panose="020B0503020204020204" charset="-122"/>
                <a:sym typeface="Gill Sans" charset="0"/>
              </a:rPr>
              <a:t>Merzia</a:t>
            </a:r>
            <a:r>
              <a:rPr lang="zh-CN" altLang="en-US" sz="1000" b="1" dirty="0">
                <a:latin typeface="微软雅黑" panose="020B0503020204020204" charset="-122"/>
                <a:ea typeface="微软雅黑" panose="020B0503020204020204" charset="-122"/>
                <a:sym typeface="Gill Sans" charset="0"/>
              </a:rPr>
              <a:t>推出了一款基于</a:t>
            </a:r>
            <a:r>
              <a:rPr lang="en-GB" altLang="zh-CN" sz="1000" b="1" dirty="0">
                <a:latin typeface="微软雅黑" panose="020B0503020204020204" charset="-122"/>
                <a:ea typeface="微软雅黑" panose="020B0503020204020204" charset="-122"/>
                <a:sym typeface="Gill Sans" charset="0"/>
              </a:rPr>
              <a:t>MySQL</a:t>
            </a:r>
            <a:r>
              <a:rPr lang="zh-CN" altLang="en-US" sz="1000" b="1" dirty="0">
                <a:latin typeface="微软雅黑" panose="020B0503020204020204" charset="-122"/>
                <a:ea typeface="微软雅黑" panose="020B0503020204020204" charset="-122"/>
                <a:sym typeface="Gill Sans" charset="0"/>
              </a:rPr>
              <a:t>的网站实时统计系统</a:t>
            </a:r>
            <a:r>
              <a:rPr lang="en-GB" altLang="zh-CN" sz="1000" b="1" dirty="0">
                <a:latin typeface="微软雅黑" panose="020B0503020204020204" charset="-122"/>
                <a:ea typeface="微软雅黑" panose="020B0503020204020204" charset="-122"/>
                <a:sym typeface="Gill Sans" charset="0"/>
              </a:rPr>
              <a:t>LLOOGG</a:t>
            </a:r>
            <a:r>
              <a:rPr lang="zh-CN" altLang="en-GB" sz="1000" b="1" dirty="0">
                <a:latin typeface="微软雅黑" panose="020B0503020204020204" charset="-122"/>
                <a:ea typeface="微软雅黑" panose="020B0503020204020204" charset="-122"/>
                <a:sym typeface="Gill Sans" charset="0"/>
              </a:rPr>
              <a:t>，</a:t>
            </a:r>
            <a:r>
              <a:rPr lang="zh-CN" altLang="en-US" sz="1000" b="1" dirty="0">
                <a:latin typeface="微软雅黑" panose="020B0503020204020204" charset="-122"/>
                <a:ea typeface="微软雅黑" panose="020B0503020204020204" charset="-122"/>
                <a:sym typeface="Gill Sans" charset="0"/>
              </a:rPr>
              <a:t>然而没过多久该公司的创始人</a:t>
            </a:r>
            <a:r>
              <a:rPr lang="en-GB" altLang="zh-CN" sz="1000" b="1" dirty="0" err="1">
                <a:latin typeface="微软雅黑" panose="020B0503020204020204" charset="-122"/>
                <a:ea typeface="微软雅黑" panose="020B0503020204020204" charset="-122"/>
                <a:sym typeface="Gill Sans" charset="0"/>
              </a:rPr>
              <a:t>SalvatoreSanfilippo</a:t>
            </a:r>
            <a:r>
              <a:rPr lang="zh-CN" altLang="en-US" sz="1000" b="1" dirty="0">
                <a:latin typeface="微软雅黑" panose="020B0503020204020204" charset="-122"/>
                <a:ea typeface="微软雅黑" panose="020B0503020204020204" charset="-122"/>
                <a:sym typeface="Gill Sans" charset="0"/>
              </a:rPr>
              <a:t>便开始对</a:t>
            </a:r>
            <a:r>
              <a:rPr lang="en-GB" altLang="zh-CN" sz="1000" b="1" dirty="0">
                <a:latin typeface="微软雅黑" panose="020B0503020204020204" charset="-122"/>
                <a:ea typeface="微软雅黑" panose="020B0503020204020204" charset="-122"/>
                <a:sym typeface="Gill Sans" charset="0"/>
              </a:rPr>
              <a:t>MySQL</a:t>
            </a:r>
            <a:r>
              <a:rPr lang="zh-CN" altLang="en-US" sz="1000" b="1" dirty="0">
                <a:latin typeface="微软雅黑" panose="020B0503020204020204" charset="-122"/>
                <a:ea typeface="微软雅黑" panose="020B0503020204020204" charset="-122"/>
                <a:sym typeface="Gill Sans" charset="0"/>
              </a:rPr>
              <a:t>的性能感到失望，于是他决定亲自为</a:t>
            </a:r>
            <a:r>
              <a:rPr lang="en-GB" altLang="zh-CN" sz="1000" b="1" dirty="0">
                <a:latin typeface="微软雅黑" panose="020B0503020204020204" charset="-122"/>
                <a:ea typeface="微软雅黑" panose="020B0503020204020204" charset="-122"/>
                <a:sym typeface="Gill Sans" charset="0"/>
              </a:rPr>
              <a:t>LLOOGG</a:t>
            </a:r>
            <a:r>
              <a:rPr lang="zh-CN" altLang="en-US" sz="1000" b="1" dirty="0">
                <a:latin typeface="微软雅黑" panose="020B0503020204020204" charset="-122"/>
                <a:ea typeface="微软雅黑" panose="020B0503020204020204" charset="-122"/>
                <a:sym typeface="Gill Sans" charset="0"/>
              </a:rPr>
              <a:t>量身定做一个数据库，并于</a:t>
            </a:r>
            <a:r>
              <a:rPr lang="en-US" altLang="zh-CN" sz="1000" b="1" dirty="0">
                <a:latin typeface="微软雅黑" panose="020B0503020204020204" charset="-122"/>
                <a:ea typeface="微软雅黑" panose="020B0503020204020204" charset="-122"/>
                <a:sym typeface="Gill Sans" charset="0"/>
              </a:rPr>
              <a:t>2009</a:t>
            </a:r>
            <a:r>
              <a:rPr lang="zh-CN" altLang="en-US" sz="1000" b="1" dirty="0">
                <a:latin typeface="微软雅黑" panose="020B0503020204020204" charset="-122"/>
                <a:ea typeface="微软雅黑" panose="020B0503020204020204" charset="-122"/>
                <a:sym typeface="Gill Sans" charset="0"/>
              </a:rPr>
              <a:t>年开发完成，这个数据库就是</a:t>
            </a:r>
            <a:r>
              <a:rPr lang="en-GB" altLang="zh-CN" sz="1000" b="1" dirty="0">
                <a:latin typeface="微软雅黑" panose="020B0503020204020204" charset="-122"/>
                <a:ea typeface="微软雅黑" panose="020B0503020204020204" charset="-122"/>
                <a:sym typeface="Gill Sans" charset="0"/>
              </a:rPr>
              <a:t>Redis</a:t>
            </a:r>
            <a:r>
              <a:rPr lang="zh-CN" altLang="en-GB" sz="1000" b="1" dirty="0">
                <a:latin typeface="微软雅黑" panose="020B0503020204020204" charset="-122"/>
                <a:ea typeface="微软雅黑" panose="020B0503020204020204" charset="-122"/>
                <a:sym typeface="Gill Sans" charset="0"/>
              </a:rPr>
              <a:t>。</a:t>
            </a:r>
            <a:r>
              <a:rPr lang="zh-CN" altLang="en-US" sz="1000" b="1" dirty="0">
                <a:latin typeface="微软雅黑" panose="020B0503020204020204" charset="-122"/>
                <a:ea typeface="微软雅黑" panose="020B0503020204020204" charset="-122"/>
                <a:sym typeface="Gill Sans" charset="0"/>
              </a:rPr>
              <a:t>同一年</a:t>
            </a:r>
            <a:r>
              <a:rPr lang="en-GB" altLang="zh-CN" sz="1000" b="1" dirty="0" err="1">
                <a:latin typeface="微软雅黑" panose="020B0503020204020204" charset="-122"/>
                <a:ea typeface="微软雅黑" panose="020B0503020204020204" charset="-122"/>
                <a:sym typeface="Gill Sans" charset="0"/>
              </a:rPr>
              <a:t>SalvatoreSanfilippo</a:t>
            </a:r>
            <a:r>
              <a:rPr lang="zh-CN" altLang="en-US" sz="1000" b="1" dirty="0">
                <a:latin typeface="微软雅黑" panose="020B0503020204020204" charset="-122"/>
                <a:ea typeface="微软雅黑" panose="020B0503020204020204" charset="-122"/>
                <a:sym typeface="Gill Sans" charset="0"/>
              </a:rPr>
              <a:t>将</a:t>
            </a:r>
            <a:r>
              <a:rPr lang="en-GB" altLang="zh-CN" sz="1000" b="1" dirty="0">
                <a:latin typeface="微软雅黑" panose="020B0503020204020204" charset="-122"/>
                <a:ea typeface="微软雅黑" panose="020B0503020204020204" charset="-122"/>
                <a:sym typeface="Gill Sans" charset="0"/>
              </a:rPr>
              <a:t>Redis</a:t>
            </a:r>
            <a:r>
              <a:rPr lang="zh-CN" altLang="en-US" sz="1000" b="1" dirty="0">
                <a:latin typeface="微软雅黑" panose="020B0503020204020204" charset="-122"/>
                <a:ea typeface="微软雅黑" panose="020B0503020204020204" charset="-122"/>
                <a:sym typeface="Gill Sans" charset="0"/>
              </a:rPr>
              <a:t>开源发布，并开始和</a:t>
            </a:r>
            <a:r>
              <a:rPr lang="en-GB" altLang="zh-CN" sz="1000" b="1" dirty="0">
                <a:latin typeface="微软雅黑" panose="020B0503020204020204" charset="-122"/>
                <a:ea typeface="微软雅黑" panose="020B0503020204020204" charset="-122"/>
                <a:sym typeface="Gill Sans" charset="0"/>
              </a:rPr>
              <a:t>Redis</a:t>
            </a:r>
            <a:r>
              <a:rPr lang="zh-CN" altLang="en-US" sz="1000" b="1" dirty="0">
                <a:latin typeface="微软雅黑" panose="020B0503020204020204" charset="-122"/>
                <a:ea typeface="微软雅黑" panose="020B0503020204020204" charset="-122"/>
                <a:sym typeface="Gill Sans" charset="0"/>
              </a:rPr>
              <a:t>的另一名主要的代码贡献者</a:t>
            </a:r>
            <a:r>
              <a:rPr lang="en-GB" altLang="zh-CN" sz="1000" b="1" dirty="0" err="1">
                <a:latin typeface="微软雅黑" panose="020B0503020204020204" charset="-122"/>
                <a:ea typeface="微软雅黑" panose="020B0503020204020204" charset="-122"/>
                <a:sym typeface="Gill Sans" charset="0"/>
              </a:rPr>
              <a:t>PieterNoordhuis</a:t>
            </a:r>
            <a:r>
              <a:rPr lang="zh-CN" altLang="en-US" sz="1000" b="1" dirty="0">
                <a:latin typeface="微软雅黑" panose="020B0503020204020204" charset="-122"/>
                <a:ea typeface="微软雅黑" panose="020B0503020204020204" charset="-122"/>
                <a:sym typeface="Gill Sans" charset="0"/>
              </a:rPr>
              <a:t>一起继续着</a:t>
            </a:r>
            <a:r>
              <a:rPr lang="en-GB" altLang="zh-CN" sz="1000" b="1" dirty="0">
                <a:latin typeface="微软雅黑" panose="020B0503020204020204" charset="-122"/>
                <a:ea typeface="微软雅黑" panose="020B0503020204020204" charset="-122"/>
                <a:sym typeface="Gill Sans" charset="0"/>
              </a:rPr>
              <a:t>Redis</a:t>
            </a:r>
            <a:r>
              <a:rPr lang="zh-CN" altLang="en-US" sz="1000" b="1" dirty="0">
                <a:latin typeface="微软雅黑" panose="020B0503020204020204" charset="-122"/>
                <a:ea typeface="微软雅黑" panose="020B0503020204020204" charset="-122"/>
                <a:sym typeface="Gill Sans" charset="0"/>
              </a:rPr>
              <a:t>的开发，直到今天。</a:t>
            </a:r>
            <a:endParaRPr lang="en-US" altLang="zh-CN" sz="1000" b="1" dirty="0">
              <a:latin typeface="微软雅黑" panose="020B0503020204020204" charset="-122"/>
              <a:ea typeface="微软雅黑" panose="020B0503020204020204" charset="-122"/>
              <a:sym typeface="Gill Sans" charset="0"/>
            </a:endParaRPr>
          </a:p>
          <a:p>
            <a:pPr algn="ctr">
              <a:lnSpc>
                <a:spcPct val="150000"/>
              </a:lnSpc>
            </a:pPr>
            <a:endParaRPr lang="zh-CN" altLang="en-US" sz="1000" b="1" dirty="0">
              <a:latin typeface="微软雅黑" panose="020B0503020204020204" charset="-122"/>
              <a:ea typeface="微软雅黑" panose="020B0503020204020204" charset="-122"/>
              <a:sym typeface="Gill Sans" charset="0"/>
            </a:endParaRPr>
          </a:p>
          <a:p>
            <a:pPr algn="ctr">
              <a:lnSpc>
                <a:spcPct val="150000"/>
              </a:lnSpc>
            </a:pPr>
            <a:r>
              <a:rPr lang="en-GB" altLang="zh-CN" sz="1000" b="1" dirty="0">
                <a:latin typeface="微软雅黑" panose="020B0503020204020204" charset="-122"/>
                <a:ea typeface="微软雅黑" panose="020B0503020204020204" charset="-122"/>
                <a:sym typeface="Gill Sans" charset="0"/>
              </a:rPr>
              <a:t>Redis </a:t>
            </a:r>
            <a:r>
              <a:rPr lang="zh-CN" altLang="en-US" sz="1000" b="1" dirty="0">
                <a:latin typeface="微软雅黑" panose="020B0503020204020204" charset="-122"/>
                <a:ea typeface="微软雅黑" panose="020B0503020204020204" charset="-122"/>
                <a:sym typeface="Gill Sans" charset="0"/>
              </a:rPr>
              <a:t>全称： </a:t>
            </a:r>
            <a:r>
              <a:rPr lang="en-GB" altLang="zh-CN" sz="1000" b="1" dirty="0">
                <a:latin typeface="微软雅黑" panose="020B0503020204020204" charset="-122"/>
                <a:ea typeface="微软雅黑" panose="020B0503020204020204" charset="-122"/>
                <a:sym typeface="Gill Sans" charset="0"/>
              </a:rPr>
              <a:t>Remote Dictionary Server</a:t>
            </a:r>
            <a:r>
              <a:rPr lang="zh-CN" altLang="en-GB" sz="1000" b="1" dirty="0">
                <a:latin typeface="微软雅黑" panose="020B0503020204020204" charset="-122"/>
                <a:ea typeface="微软雅黑" panose="020B0503020204020204" charset="-122"/>
                <a:sym typeface="Gill Sans" charset="0"/>
              </a:rPr>
              <a:t>（</a:t>
            </a:r>
            <a:r>
              <a:rPr lang="zh-CN" altLang="en-US" sz="1000" b="1" dirty="0">
                <a:solidFill>
                  <a:srgbClr val="F45159"/>
                </a:solidFill>
                <a:latin typeface="微软雅黑" panose="020B0503020204020204" charset="-122"/>
                <a:ea typeface="微软雅黑" panose="020B0503020204020204" charset="-122"/>
                <a:sym typeface="Gill Sans" charset="0"/>
              </a:rPr>
              <a:t>远程字典服务器</a:t>
            </a:r>
            <a:r>
              <a:rPr lang="zh-CN" altLang="en-US" sz="1000" b="1" dirty="0">
                <a:latin typeface="微软雅黑" panose="020B0503020204020204" charset="-122"/>
                <a:ea typeface="微软雅黑" panose="020B0503020204020204" charset="-122"/>
                <a:sym typeface="Gill Sans" charset="0"/>
              </a:rPr>
              <a:t>）的缩写，以字典结构存储数据，并允许其他应用通过</a:t>
            </a:r>
            <a:r>
              <a:rPr lang="en-GB" altLang="zh-CN" sz="1000" b="1" dirty="0">
                <a:latin typeface="微软雅黑" panose="020B0503020204020204" charset="-122"/>
                <a:ea typeface="微软雅黑" panose="020B0503020204020204" charset="-122"/>
                <a:sym typeface="Gill Sans" charset="0"/>
              </a:rPr>
              <a:t>TCP</a:t>
            </a:r>
            <a:r>
              <a:rPr lang="zh-CN" altLang="en-US" sz="1000" b="1">
                <a:latin typeface="微软雅黑" panose="020B0503020204020204" charset="-122"/>
                <a:ea typeface="微软雅黑" panose="020B0503020204020204" charset="-122"/>
                <a:sym typeface="Gill Sans" charset="0"/>
              </a:rPr>
              <a:t>协议读写的</a:t>
            </a:r>
            <a:r>
              <a:rPr lang="zh-CN" altLang="en-US" sz="1000" b="1" dirty="0">
                <a:latin typeface="微软雅黑" panose="020B0503020204020204" charset="-122"/>
                <a:ea typeface="微软雅黑" panose="020B0503020204020204" charset="-122"/>
                <a:sym typeface="Gill Sans" charset="0"/>
              </a:rPr>
              <a:t>内容。 使用</a:t>
            </a:r>
            <a:r>
              <a:rPr lang="en-GB" altLang="zh-CN" sz="1000" b="1" dirty="0">
                <a:latin typeface="微软雅黑" panose="020B0503020204020204" charset="-122"/>
                <a:ea typeface="微软雅黑" panose="020B0503020204020204" charset="-122"/>
                <a:sym typeface="Gill Sans" charset="0"/>
              </a:rPr>
              <a:t>C</a:t>
            </a:r>
            <a:r>
              <a:rPr lang="zh-CN" altLang="en-US" sz="1000" b="1" dirty="0">
                <a:latin typeface="微软雅黑" panose="020B0503020204020204" charset="-122"/>
                <a:ea typeface="微软雅黑" panose="020B0503020204020204" charset="-122"/>
                <a:sym typeface="Gill Sans" charset="0"/>
              </a:rPr>
              <a:t>语言编写，并以内存作为数据存储介质，所以读写数据的效率</a:t>
            </a:r>
            <a:r>
              <a:rPr lang="zh-CN" altLang="en-US" sz="1000" b="1">
                <a:latin typeface="微软雅黑" panose="020B0503020204020204" charset="-122"/>
                <a:ea typeface="微软雅黑" panose="020B0503020204020204" charset="-122"/>
                <a:sym typeface="Gill Sans" charset="0"/>
              </a:rPr>
              <a:t>极高字典中</a:t>
            </a:r>
            <a:endParaRPr lang="zh-CN" altLang="en-US" sz="1000" b="1" dirty="0">
              <a:latin typeface="微软雅黑" panose="020B0503020204020204" charset="-122"/>
              <a:ea typeface="微软雅黑" panose="020B0503020204020204" charset="-122"/>
              <a:sym typeface="Gill Sans" charset="0"/>
            </a:endParaRPr>
          </a:p>
        </p:txBody>
      </p:sp>
      <p:sp>
        <p:nvSpPr>
          <p:cNvPr id="33" name="矩形 32"/>
          <p:cNvSpPr/>
          <p:nvPr/>
        </p:nvSpPr>
        <p:spPr>
          <a:xfrm>
            <a:off x="534741" y="3636169"/>
            <a:ext cx="9143666" cy="824136"/>
          </a:xfrm>
          <a:prstGeom prst="rect">
            <a:avLst/>
          </a:prstGeom>
        </p:spPr>
        <p:txBody>
          <a:bodyPr wrap="square">
            <a:spAutoFit/>
          </a:bodyPr>
          <a:lstStyle/>
          <a:p>
            <a:pPr>
              <a:lnSpc>
                <a:spcPct val="150000"/>
              </a:lnSpc>
            </a:pPr>
            <a:r>
              <a:rPr lang="en-US" altLang="zh-CN" sz="1100" b="1" dirty="0">
                <a:latin typeface="微软雅黑" panose="020B0503020204020204" charset="-122"/>
                <a:ea typeface="微软雅黑" panose="020B0503020204020204" charset="-122"/>
                <a:sym typeface="Gill Sans" charset="0"/>
              </a:rPr>
              <a:t>1.</a:t>
            </a:r>
            <a:r>
              <a:rPr lang="zh-CN" altLang="en-US" sz="1100" b="1" dirty="0">
                <a:latin typeface="微软雅黑" panose="020B0503020204020204" charset="-122"/>
                <a:ea typeface="微软雅黑" panose="020B0503020204020204" charset="-122"/>
                <a:sym typeface="Gill Sans" charset="0"/>
              </a:rPr>
              <a:t> </a:t>
            </a:r>
            <a:r>
              <a:rPr lang="en-US" altLang="zh-CN" sz="1100" b="1" dirty="0">
                <a:latin typeface="微软雅黑" panose="020B0503020204020204" charset="-122"/>
                <a:ea typeface="微软雅黑" panose="020B0503020204020204" charset="-122"/>
                <a:sym typeface="Gill Sans" charset="0"/>
              </a:rPr>
              <a:t>Redis</a:t>
            </a:r>
            <a:r>
              <a:rPr lang="zh-CN" altLang="en-US" sz="1100" b="1" dirty="0">
                <a:latin typeface="微软雅黑" panose="020B0503020204020204" charset="-122"/>
                <a:ea typeface="微软雅黑" panose="020B0503020204020204" charset="-122"/>
                <a:sym typeface="Gill Sans" charset="0"/>
              </a:rPr>
              <a:t>支持数据的持久化，可以将内存中的数据保存在磁盘中，重启的时候可以再次加载进行</a:t>
            </a:r>
            <a:r>
              <a:rPr lang="zh-CN" altLang="en-US" sz="1100" b="1">
                <a:latin typeface="微软雅黑" panose="020B0503020204020204" charset="-122"/>
                <a:ea typeface="微软雅黑" panose="020B0503020204020204" charset="-122"/>
                <a:sym typeface="Gill Sans" charset="0"/>
              </a:rPr>
              <a:t>使用。  </a:t>
            </a:r>
            <a:r>
              <a:rPr lang="en-US" altLang="zh-CN" sz="1100" b="1">
                <a:latin typeface="微软雅黑" panose="020B0503020204020204" charset="-122"/>
                <a:ea typeface="微软雅黑" panose="020B0503020204020204" charset="-122"/>
                <a:sym typeface="Gill Sans" charset="0"/>
              </a:rPr>
              <a:t>{</a:t>
            </a:r>
            <a:r>
              <a:rPr lang="zh-CN" altLang="en-US" sz="1100" b="1">
                <a:latin typeface="微软雅黑" panose="020B0503020204020204" charset="-122"/>
                <a:ea typeface="微软雅黑" panose="020B0503020204020204" charset="-122"/>
                <a:sym typeface="Gill Sans" charset="0"/>
              </a:rPr>
              <a:t>‘</a:t>
            </a:r>
            <a:r>
              <a:rPr lang="en-US" altLang="zh-CN" sz="1100" b="1">
                <a:latin typeface="微软雅黑" panose="020B0503020204020204" charset="-122"/>
                <a:ea typeface="微软雅黑" panose="020B0503020204020204" charset="-122"/>
                <a:sym typeface="Gill Sans" charset="0"/>
              </a:rPr>
              <a:t>a</a:t>
            </a:r>
            <a:r>
              <a:rPr lang="zh-CN" altLang="en-US" sz="1100" b="1">
                <a:latin typeface="微软雅黑" panose="020B0503020204020204" charset="-122"/>
                <a:ea typeface="微软雅黑" panose="020B0503020204020204" charset="-122"/>
                <a:sym typeface="Gill Sans" charset="0"/>
              </a:rPr>
              <a:t>’</a:t>
            </a:r>
            <a:r>
              <a:rPr lang="en-US" altLang="zh-CN" sz="1100" b="1">
                <a:latin typeface="微软雅黑" panose="020B0503020204020204" charset="-122"/>
                <a:ea typeface="微软雅黑" panose="020B0503020204020204" charset="-122"/>
                <a:sym typeface="Gill Sans" charset="0"/>
              </a:rPr>
              <a:t>:{</a:t>
            </a:r>
            <a:r>
              <a:rPr lang="zh-CN" altLang="en-US" sz="1100" b="1">
                <a:latin typeface="微软雅黑" panose="020B0503020204020204" charset="-122"/>
                <a:ea typeface="微软雅黑" panose="020B0503020204020204" charset="-122"/>
                <a:sym typeface="Gill Sans" charset="0"/>
              </a:rPr>
              <a:t>‘</a:t>
            </a:r>
            <a:r>
              <a:rPr lang="en-US" altLang="zh-CN" sz="1100" b="1">
                <a:latin typeface="微软雅黑" panose="020B0503020204020204" charset="-122"/>
                <a:ea typeface="微软雅黑" panose="020B0503020204020204" charset="-122"/>
                <a:sym typeface="Gill Sans" charset="0"/>
              </a:rPr>
              <a:t>b</a:t>
            </a:r>
            <a:r>
              <a:rPr lang="zh-CN" altLang="en-US" sz="1100" b="1">
                <a:latin typeface="微软雅黑" panose="020B0503020204020204" charset="-122"/>
                <a:ea typeface="微软雅黑" panose="020B0503020204020204" charset="-122"/>
                <a:sym typeface="Gill Sans" charset="0"/>
              </a:rPr>
              <a:t>’</a:t>
            </a:r>
            <a:r>
              <a:rPr lang="en-US" altLang="zh-CN" sz="1100" b="1">
                <a:latin typeface="微软雅黑" panose="020B0503020204020204" charset="-122"/>
                <a:ea typeface="微软雅黑" panose="020B0503020204020204" charset="-122"/>
                <a:sym typeface="Gill Sans" charset="0"/>
              </a:rPr>
              <a:t>:1}}</a:t>
            </a:r>
            <a:endParaRPr lang="zh-CN" altLang="en-US" sz="1100" b="1" dirty="0">
              <a:latin typeface="微软雅黑" panose="020B0503020204020204" charset="-122"/>
              <a:ea typeface="微软雅黑" panose="020B0503020204020204" charset="-122"/>
              <a:sym typeface="Gill Sans" charset="0"/>
            </a:endParaRPr>
          </a:p>
          <a:p>
            <a:pPr>
              <a:lnSpc>
                <a:spcPct val="150000"/>
              </a:lnSpc>
            </a:pPr>
            <a:r>
              <a:rPr lang="en-US" altLang="zh-CN" sz="1100" b="1" dirty="0">
                <a:latin typeface="微软雅黑" panose="020B0503020204020204" charset="-122"/>
                <a:ea typeface="微软雅黑" panose="020B0503020204020204" charset="-122"/>
                <a:sym typeface="Gill Sans" charset="0"/>
              </a:rPr>
              <a:t>2.</a:t>
            </a:r>
            <a:r>
              <a:rPr lang="zh-CN" altLang="en-US" sz="1100" b="1" dirty="0">
                <a:latin typeface="微软雅黑" panose="020B0503020204020204" charset="-122"/>
                <a:ea typeface="微软雅黑" panose="020B0503020204020204" charset="-122"/>
                <a:sym typeface="Gill Sans" charset="0"/>
              </a:rPr>
              <a:t> </a:t>
            </a:r>
            <a:r>
              <a:rPr lang="en-US" altLang="zh-CN" sz="1100" b="1" dirty="0">
                <a:latin typeface="微软雅黑" panose="020B0503020204020204" charset="-122"/>
                <a:ea typeface="微软雅黑" panose="020B0503020204020204" charset="-122"/>
                <a:sym typeface="Gill Sans" charset="0"/>
              </a:rPr>
              <a:t>Redis</a:t>
            </a:r>
            <a:r>
              <a:rPr lang="zh-CN" altLang="en-US" sz="1100" b="1" dirty="0">
                <a:latin typeface="微软雅黑" panose="020B0503020204020204" charset="-122"/>
                <a:ea typeface="微软雅黑" panose="020B0503020204020204" charset="-122"/>
                <a:sym typeface="Gill Sans" charset="0"/>
              </a:rPr>
              <a:t>不仅仅支持简单的</a:t>
            </a:r>
            <a:r>
              <a:rPr lang="en-US" altLang="zh-CN" sz="1100" b="1" dirty="0">
                <a:latin typeface="微软雅黑" panose="020B0503020204020204" charset="-122"/>
                <a:ea typeface="微软雅黑" panose="020B0503020204020204" charset="-122"/>
                <a:sym typeface="Gill Sans" charset="0"/>
              </a:rPr>
              <a:t>key-value</a:t>
            </a:r>
            <a:r>
              <a:rPr lang="zh-CN" altLang="en-US" sz="1100" b="1" dirty="0">
                <a:latin typeface="微软雅黑" panose="020B0503020204020204" charset="-122"/>
                <a:ea typeface="微软雅黑" panose="020B0503020204020204" charset="-122"/>
                <a:sym typeface="Gill Sans" charset="0"/>
              </a:rPr>
              <a:t>类型的数据，同时还把</a:t>
            </a:r>
            <a:r>
              <a:rPr lang="en-US" altLang="zh-CN" sz="1100" b="1">
                <a:latin typeface="微软雅黑" panose="020B0503020204020204" charset="-122"/>
                <a:ea typeface="微软雅黑" panose="020B0503020204020204" charset="-122"/>
                <a:sym typeface="Gill Sans" charset="0"/>
              </a:rPr>
              <a:t>value</a:t>
            </a:r>
            <a:r>
              <a:rPr lang="zh-CN" altLang="en-US" sz="1100" b="1">
                <a:latin typeface="微软雅黑" panose="020B0503020204020204" charset="-122"/>
                <a:ea typeface="微软雅黑" panose="020B0503020204020204" charset="-122"/>
                <a:sym typeface="Gill Sans" charset="0"/>
              </a:rPr>
              <a:t>分为</a:t>
            </a:r>
            <a:r>
              <a:rPr lang="en-US" altLang="zh-CN" sz="1100" b="1">
                <a:latin typeface="微软雅黑" panose="020B0503020204020204" charset="-122"/>
                <a:ea typeface="微软雅黑" panose="020B0503020204020204" charset="-122"/>
                <a:sym typeface="Gill Sans" charset="0"/>
              </a:rPr>
              <a:t>string</a:t>
            </a:r>
            <a:r>
              <a:rPr lang="zh-CN" altLang="en-US" sz="1100" b="1">
                <a:latin typeface="微软雅黑" panose="020B0503020204020204" charset="-122"/>
                <a:ea typeface="微软雅黑" panose="020B0503020204020204" charset="-122"/>
                <a:sym typeface="Gill Sans" charset="0"/>
              </a:rPr>
              <a:t>、</a:t>
            </a:r>
            <a:r>
              <a:rPr lang="en-US" altLang="zh-CN" sz="1100" b="1">
                <a:latin typeface="微软雅黑" panose="020B0503020204020204" charset="-122"/>
                <a:ea typeface="微软雅黑" panose="020B0503020204020204" charset="-122"/>
                <a:sym typeface="Gill Sans" charset="0"/>
              </a:rPr>
              <a:t>list</a:t>
            </a:r>
            <a:r>
              <a:rPr lang="zh-CN" altLang="en-US" sz="1100" b="1" dirty="0">
                <a:latin typeface="微软雅黑" panose="020B0503020204020204" charset="-122"/>
                <a:ea typeface="微软雅黑" panose="020B0503020204020204" charset="-122"/>
                <a:sym typeface="Gill Sans" charset="0"/>
              </a:rPr>
              <a:t>，</a:t>
            </a:r>
            <a:r>
              <a:rPr lang="en-US" altLang="zh-CN" sz="1100" b="1" dirty="0">
                <a:latin typeface="微软雅黑" panose="020B0503020204020204" charset="-122"/>
                <a:ea typeface="微软雅黑" panose="020B0503020204020204" charset="-122"/>
                <a:sym typeface="Gill Sans" charset="0"/>
              </a:rPr>
              <a:t>set</a:t>
            </a:r>
            <a:r>
              <a:rPr lang="zh-CN" altLang="en-US" sz="1100" b="1" dirty="0">
                <a:latin typeface="微软雅黑" panose="020B0503020204020204" charset="-122"/>
                <a:ea typeface="微软雅黑" panose="020B0503020204020204" charset="-122"/>
                <a:sym typeface="Gill Sans" charset="0"/>
              </a:rPr>
              <a:t>，</a:t>
            </a:r>
            <a:r>
              <a:rPr lang="en-US" altLang="zh-CN" sz="1100" b="1" dirty="0" err="1">
                <a:latin typeface="微软雅黑" panose="020B0503020204020204" charset="-122"/>
                <a:ea typeface="微软雅黑" panose="020B0503020204020204" charset="-122"/>
                <a:sym typeface="Gill Sans" charset="0"/>
              </a:rPr>
              <a:t>zset</a:t>
            </a:r>
            <a:r>
              <a:rPr lang="zh-CN" altLang="en-US" sz="1100" b="1">
                <a:latin typeface="微软雅黑" panose="020B0503020204020204" charset="-122"/>
                <a:ea typeface="微软雅黑" panose="020B0503020204020204" charset="-122"/>
                <a:sym typeface="Gill Sans" charset="0"/>
              </a:rPr>
              <a:t>，</a:t>
            </a:r>
            <a:r>
              <a:rPr lang="en-US" altLang="zh-CN" sz="1100" b="1">
                <a:latin typeface="微软雅黑" panose="020B0503020204020204" charset="-122"/>
                <a:ea typeface="微软雅黑" panose="020B0503020204020204" charset="-122"/>
                <a:sym typeface="Gill Sans" charset="0"/>
              </a:rPr>
              <a:t>hash</a:t>
            </a:r>
            <a:r>
              <a:rPr lang="zh-CN" altLang="en-US" sz="1100" b="1">
                <a:latin typeface="微软雅黑" panose="020B0503020204020204" charset="-122"/>
                <a:ea typeface="微软雅黑" panose="020B0503020204020204" charset="-122"/>
                <a:sym typeface="Gill Sans" charset="0"/>
              </a:rPr>
              <a:t>（字典）等</a:t>
            </a:r>
            <a:r>
              <a:rPr lang="zh-CN" altLang="en-US" sz="1100" b="1" dirty="0">
                <a:latin typeface="微软雅黑" panose="020B0503020204020204" charset="-122"/>
                <a:ea typeface="微软雅黑" panose="020B0503020204020204" charset="-122"/>
                <a:sym typeface="Gill Sans" charset="0"/>
              </a:rPr>
              <a:t>数据结构存储 </a:t>
            </a:r>
          </a:p>
          <a:p>
            <a:pPr>
              <a:lnSpc>
                <a:spcPct val="150000"/>
              </a:lnSpc>
            </a:pPr>
            <a:r>
              <a:rPr lang="en-US" altLang="zh-CN" sz="1100" b="1" dirty="0">
                <a:latin typeface="微软雅黑" panose="020B0503020204020204" charset="-122"/>
                <a:ea typeface="微软雅黑" panose="020B0503020204020204" charset="-122"/>
                <a:sym typeface="Gill Sans" charset="0"/>
              </a:rPr>
              <a:t>3.</a:t>
            </a:r>
            <a:r>
              <a:rPr lang="zh-CN" altLang="en-US" sz="1100" b="1" dirty="0">
                <a:latin typeface="微软雅黑" panose="020B0503020204020204" charset="-122"/>
                <a:ea typeface="微软雅黑" panose="020B0503020204020204" charset="-122"/>
                <a:sym typeface="Gill Sans" charset="0"/>
              </a:rPr>
              <a:t> 因为</a:t>
            </a:r>
            <a:r>
              <a:rPr lang="en-US" altLang="zh-CN" sz="1100" b="1" dirty="0">
                <a:latin typeface="微软雅黑" panose="020B0503020204020204" charset="-122"/>
                <a:ea typeface="微软雅黑" panose="020B0503020204020204" charset="-122"/>
                <a:sym typeface="Gill Sans" charset="0"/>
              </a:rPr>
              <a:t>Redis</a:t>
            </a:r>
            <a:r>
              <a:rPr lang="zh-CN" altLang="en-US" sz="1100" b="1" dirty="0">
                <a:latin typeface="微软雅黑" panose="020B0503020204020204" charset="-122"/>
                <a:ea typeface="微软雅黑" panose="020B0503020204020204" charset="-122"/>
                <a:sym typeface="Gill Sans" charset="0"/>
              </a:rPr>
              <a:t>交换数据快，所以在服务器中常用来存储一些需要频繁调取的数据，提高效率</a:t>
            </a:r>
          </a:p>
        </p:txBody>
      </p:sp>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F45159"/>
                </a:solidFill>
                <a:latin typeface="微软雅黑" panose="020B0503020204020204" charset="-122"/>
                <a:ea typeface="微软雅黑" panose="020B0503020204020204" charset="-122"/>
              </a:rPr>
              <a:t>Redis</a:t>
            </a:r>
            <a:endParaRPr lang="zh-CN" altLang="en-US" sz="1800" b="1" dirty="0">
              <a:solidFill>
                <a:srgbClr val="F45159"/>
              </a:solidFill>
              <a:latin typeface="微软雅黑" panose="020B0503020204020204" charset="-122"/>
              <a:ea typeface="微软雅黑" panose="020B0503020204020204" charset="-122"/>
            </a:endParaRPr>
          </a:p>
        </p:txBody>
      </p:sp>
      <p:grpSp>
        <p:nvGrpSpPr>
          <p:cNvPr id="11" name="组合 10"/>
          <p:cNvGrpSpPr/>
          <p:nvPr/>
        </p:nvGrpSpPr>
        <p:grpSpPr>
          <a:xfrm>
            <a:off x="534741" y="953376"/>
            <a:ext cx="1276986" cy="303011"/>
            <a:chOff x="6463726" y="4421987"/>
            <a:chExt cx="1702648" cy="404014"/>
          </a:xfrm>
        </p:grpSpPr>
        <p:sp>
          <p:nvSpPr>
            <p:cNvPr id="12" name="圆角矩形 11"/>
            <p:cNvSpPr/>
            <p:nvPr/>
          </p:nvSpPr>
          <p:spPr>
            <a:xfrm>
              <a:off x="6463726" y="4421987"/>
              <a:ext cx="1702648" cy="404014"/>
            </a:xfrm>
            <a:prstGeom prst="roundRect">
              <a:avLst>
                <a:gd name="adj" fmla="val 50000"/>
              </a:avLst>
            </a:prstGeom>
            <a:gradFill>
              <a:gsLst>
                <a:gs pos="100000">
                  <a:srgbClr val="FFC165"/>
                </a:gs>
                <a:gs pos="0">
                  <a:srgbClr val="FF9A05"/>
                </a:gs>
              </a:gsLst>
              <a:lin ang="5400000" scaled="1"/>
            </a:gradFill>
            <a:ln w="28575" cap="flat">
              <a:gradFill>
                <a:gsLst>
                  <a:gs pos="0">
                    <a:srgbClr val="FFC165"/>
                  </a:gs>
                  <a:gs pos="100000">
                    <a:srgbClr val="FF9A05"/>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13" name="文本框 12"/>
            <p:cNvSpPr txBox="1"/>
            <p:nvPr/>
          </p:nvSpPr>
          <p:spPr>
            <a:xfrm>
              <a:off x="6766609" y="4477211"/>
              <a:ext cx="1096883" cy="338554"/>
            </a:xfrm>
            <a:prstGeom prst="rect">
              <a:avLst/>
            </a:prstGeom>
            <a:noFill/>
          </p:spPr>
          <p:txBody>
            <a:bodyPr wrap="none" rtlCol="0">
              <a:spAutoFit/>
            </a:bodyPr>
            <a:lstStyle/>
            <a:p>
              <a:r>
                <a:rPr lang="en-US" altLang="zh-CN" sz="1050" b="1" dirty="0">
                  <a:solidFill>
                    <a:schemeClr val="bg1"/>
                  </a:solidFill>
                  <a:latin typeface="微软雅黑" panose="020B0503020204020204" charset="-122"/>
                  <a:ea typeface="微软雅黑" panose="020B0503020204020204" charset="-122"/>
                </a:rPr>
                <a:t>Redis</a:t>
              </a:r>
              <a:r>
                <a:rPr lang="zh-CN" altLang="en-US" sz="1050" b="1" dirty="0">
                  <a:solidFill>
                    <a:schemeClr val="bg1"/>
                  </a:solidFill>
                  <a:latin typeface="微软雅黑" panose="020B0503020204020204" charset="-122"/>
                  <a:ea typeface="微软雅黑" panose="020B0503020204020204" charset="-122"/>
                </a:rPr>
                <a:t>诞生</a:t>
              </a:r>
            </a:p>
          </p:txBody>
        </p:sp>
      </p:grpSp>
      <p:grpSp>
        <p:nvGrpSpPr>
          <p:cNvPr id="14" name="组合 13"/>
          <p:cNvGrpSpPr/>
          <p:nvPr/>
        </p:nvGrpSpPr>
        <p:grpSpPr>
          <a:xfrm>
            <a:off x="534741" y="3003695"/>
            <a:ext cx="1276986" cy="303011"/>
            <a:chOff x="8798682" y="4421987"/>
            <a:chExt cx="1702648" cy="404014"/>
          </a:xfrm>
        </p:grpSpPr>
        <p:sp>
          <p:nvSpPr>
            <p:cNvPr id="15" name="圆角矩形 14"/>
            <p:cNvSpPr/>
            <p:nvPr/>
          </p:nvSpPr>
          <p:spPr>
            <a:xfrm flipH="1">
              <a:off x="8798682" y="4421987"/>
              <a:ext cx="1702648" cy="404014"/>
            </a:xfrm>
            <a:prstGeom prst="roundRect">
              <a:avLst>
                <a:gd name="adj" fmla="val 50000"/>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16" name="文本框 15"/>
            <p:cNvSpPr txBox="1"/>
            <p:nvPr/>
          </p:nvSpPr>
          <p:spPr>
            <a:xfrm>
              <a:off x="9347359" y="4459976"/>
              <a:ext cx="605293" cy="338554"/>
            </a:xfrm>
            <a:prstGeom prst="rect">
              <a:avLst/>
            </a:prstGeom>
            <a:noFill/>
          </p:spPr>
          <p:txBody>
            <a:bodyPr wrap="none" rtlCol="0">
              <a:spAutoFit/>
            </a:bodyPr>
            <a:lstStyle/>
            <a:p>
              <a:r>
                <a:rPr lang="zh-CN" altLang="en-US" sz="1050" b="1" dirty="0">
                  <a:solidFill>
                    <a:schemeClr val="bg1"/>
                  </a:solidFill>
                  <a:latin typeface="微软雅黑" panose="020B0503020204020204" charset="-122"/>
                  <a:ea typeface="微软雅黑" panose="020B0503020204020204" charset="-122"/>
                </a:rPr>
                <a:t>特点</a:t>
              </a:r>
            </a:p>
          </p:txBody>
        </p:sp>
      </p:gr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2"/>
                                        </p:tgtEl>
                                        <p:attrNameLst>
                                          <p:attrName>ppt_y</p:attrName>
                                        </p:attrNameLst>
                                      </p:cBhvr>
                                      <p:tavLst>
                                        <p:tav tm="0">
                                          <p:val>
                                            <p:strVal val="#ppt_y"/>
                                          </p:val>
                                        </p:tav>
                                        <p:tav tm="100000">
                                          <p:val>
                                            <p:strVal val="#ppt_y"/>
                                          </p:val>
                                        </p:tav>
                                      </p:tavLst>
                                    </p:anim>
                                    <p:anim calcmode="lin" valueType="num">
                                      <p:cBhvr>
                                        <p:cTn id="13"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2"/>
                                        </p:tgtEl>
                                      </p:cBhvr>
                                    </p:animEffect>
                                  </p:childTnLst>
                                </p:cTn>
                              </p:par>
                              <p:par>
                                <p:cTn id="16" presetID="41" presetClass="entr" presetSubtype="0" fill="hold" grpId="0" nodeType="withEffect">
                                  <p:stCondLst>
                                    <p:cond delay="1100"/>
                                  </p:stCondLst>
                                  <p:iterate type="lt">
                                    <p:tmPct val="10000"/>
                                  </p:iterate>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3"/>
                                        </p:tgtEl>
                                        <p:attrNameLst>
                                          <p:attrName>ppt_y</p:attrName>
                                        </p:attrNameLst>
                                      </p:cBhvr>
                                      <p:tavLst>
                                        <p:tav tm="0">
                                          <p:val>
                                            <p:strVal val="#ppt_y"/>
                                          </p:val>
                                        </p:tav>
                                        <p:tav tm="100000">
                                          <p:val>
                                            <p:strVal val="#ppt_y"/>
                                          </p:val>
                                        </p:tav>
                                      </p:tavLst>
                                    </p:anim>
                                    <p:anim calcmode="lin" valueType="num">
                                      <p:cBhvr>
                                        <p:cTn id="20"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3"/>
                                        </p:tgtEl>
                                      </p:cBhvr>
                                    </p:animEffect>
                                  </p:childTnLst>
                                </p:cTn>
                              </p:par>
                              <p:par>
                                <p:cTn id="23" presetID="47" presetClass="entr" presetSubtype="0" fill="hold" nodeType="withEffect">
                                  <p:stCondLst>
                                    <p:cond delay="9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anim calcmode="lin" valueType="num">
                                      <p:cBhvr>
                                        <p:cTn id="26" dur="500" fill="hold"/>
                                        <p:tgtEl>
                                          <p:spTgt spid="11"/>
                                        </p:tgtEl>
                                        <p:attrNameLst>
                                          <p:attrName>ppt_x</p:attrName>
                                        </p:attrNameLst>
                                      </p:cBhvr>
                                      <p:tavLst>
                                        <p:tav tm="0">
                                          <p:val>
                                            <p:strVal val="#ppt_x"/>
                                          </p:val>
                                        </p:tav>
                                        <p:tav tm="100000">
                                          <p:val>
                                            <p:strVal val="#ppt_x"/>
                                          </p:val>
                                        </p:tav>
                                      </p:tavLst>
                                    </p:anim>
                                    <p:anim calcmode="lin" valueType="num">
                                      <p:cBhvr>
                                        <p:cTn id="27" dur="500" fill="hold"/>
                                        <p:tgtEl>
                                          <p:spTgt spid="11"/>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11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8"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9"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10" name="组合 9"/>
          <p:cNvGrpSpPr/>
          <p:nvPr/>
        </p:nvGrpSpPr>
        <p:grpSpPr>
          <a:xfrm>
            <a:off x="3707889" y="1438149"/>
            <a:ext cx="1765624" cy="1728000"/>
            <a:chOff x="1827622" y="1343919"/>
            <a:chExt cx="2353859"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304000"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altLang="zh-CN" sz="1400" b="1" dirty="0">
                  <a:solidFill>
                    <a:srgbClr val="FFA538"/>
                  </a:solidFill>
                  <a:latin typeface="微软雅黑" panose="020B0503020204020204" charset="-122"/>
                  <a:ea typeface="微软雅黑" panose="020B0503020204020204" charset="-122"/>
                </a:rPr>
                <a:t>Redis</a:t>
              </a:r>
              <a:r>
                <a:rPr lang="zh-CN" altLang="en-US" sz="1400" b="1" dirty="0">
                  <a:solidFill>
                    <a:srgbClr val="FFA538"/>
                  </a:solidFill>
                  <a:latin typeface="微软雅黑" panose="020B0503020204020204" charset="-122"/>
                  <a:ea typeface="微软雅黑" panose="020B0503020204020204" charset="-122"/>
                </a:rPr>
                <a:t>基本使用</a:t>
              </a:r>
            </a:p>
          </p:txBody>
        </p:sp>
      </p:grpSp>
      <p:sp>
        <p:nvSpPr>
          <p:cNvPr id="13"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rPr>
              <a:t>√ 启动与关闭</a:t>
            </a:r>
          </a:p>
        </p:txBody>
      </p:sp>
      <p:sp>
        <p:nvSpPr>
          <p:cNvPr id="14"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rPr>
              <a:t>√</a:t>
            </a:r>
            <a:r>
              <a:rPr lang="zh-CN" altLang="en-US" sz="1000" b="1" kern="0" dirty="0">
                <a:solidFill>
                  <a:srgbClr val="FFA538"/>
                </a:solidFill>
                <a:latin typeface="微软雅黑" panose="020B0503020204020204" charset="-122"/>
                <a:ea typeface="微软雅黑" panose="020B0503020204020204" charset="-122"/>
              </a:rPr>
              <a:t>命令行客户端</a:t>
            </a:r>
          </a:p>
        </p:txBody>
      </p:sp>
      <p:sp>
        <p:nvSpPr>
          <p:cNvPr id="15" name="TextBox 28"/>
          <p:cNvSpPr txBox="1"/>
          <p:nvPr/>
        </p:nvSpPr>
        <p:spPr>
          <a:xfrm>
            <a:off x="3588552" y="3949364"/>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rPr>
              <a:t>√ </a:t>
            </a:r>
            <a:r>
              <a:rPr lang="zh-CN" altLang="en-US" sz="1000" b="1" kern="0" dirty="0">
                <a:solidFill>
                  <a:srgbClr val="FFA538"/>
                </a:solidFill>
                <a:latin typeface="微软雅黑" panose="020B0503020204020204" charset="-122"/>
                <a:ea typeface="微软雅黑" panose="020B0503020204020204" charset="-122"/>
              </a:rPr>
              <a:t>多数据库</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500" fill="hold"/>
                                        <p:tgtEl>
                                          <p:spTgt spid="9"/>
                                        </p:tgtEl>
                                        <p:attrNameLst>
                                          <p:attrName>ppt_w</p:attrName>
                                        </p:attrNameLst>
                                      </p:cBhvr>
                                      <p:tavLst>
                                        <p:tav tm="0">
                                          <p:val>
                                            <p:fltVal val="0"/>
                                          </p:val>
                                        </p:tav>
                                        <p:tav tm="100000">
                                          <p:val>
                                            <p:strVal val="#ppt_w"/>
                                          </p:val>
                                        </p:tav>
                                      </p:tavLst>
                                    </p:anim>
                                    <p:anim calcmode="lin" valueType="num">
                                      <p:cBhvr>
                                        <p:cTn id="12" dur="1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fltVal val="0"/>
                                          </p:val>
                                        </p:tav>
                                        <p:tav tm="100000">
                                          <p:val>
                                            <p:strVal val="#ppt_w"/>
                                          </p:val>
                                        </p:tav>
                                      </p:tavLst>
                                    </p:anim>
                                    <p:anim calcmode="lin" valueType="num">
                                      <p:cBhvr>
                                        <p:cTn id="16" dur="1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500" fill="hold"/>
                                        <p:tgtEl>
                                          <p:spTgt spid="6"/>
                                        </p:tgtEl>
                                        <p:attrNameLst>
                                          <p:attrName>ppt_w</p:attrName>
                                        </p:attrNameLst>
                                      </p:cBhvr>
                                      <p:tavLst>
                                        <p:tav tm="0">
                                          <p:val>
                                            <p:fltVal val="0"/>
                                          </p:val>
                                        </p:tav>
                                        <p:tav tm="100000">
                                          <p:val>
                                            <p:strVal val="#ppt_w"/>
                                          </p:val>
                                        </p:tav>
                                      </p:tavLst>
                                    </p:anim>
                                    <p:anim calcmode="lin" valueType="num">
                                      <p:cBhvr>
                                        <p:cTn id="24" dur="1500" fill="hold"/>
                                        <p:tgtEl>
                                          <p:spTgt spid="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5"/>
                                        </p:tgtEl>
                                        <p:attrNameLst>
                                          <p:attrName>style.visibility</p:attrName>
                                        </p:attrNameLst>
                                      </p:cBhvr>
                                      <p:to>
                                        <p:strVal val="visible"/>
                                      </p:to>
                                    </p:set>
                                    <p:anim calcmode="lin" valueType="num">
                                      <p:cBhvr>
                                        <p:cTn id="27" dur="1500" fill="hold"/>
                                        <p:tgtEl>
                                          <p:spTgt spid="5"/>
                                        </p:tgtEl>
                                        <p:attrNameLst>
                                          <p:attrName>ppt_w</p:attrName>
                                        </p:attrNameLst>
                                      </p:cBhvr>
                                      <p:tavLst>
                                        <p:tav tm="0">
                                          <p:val>
                                            <p:fltVal val="0"/>
                                          </p:val>
                                        </p:tav>
                                        <p:tav tm="100000">
                                          <p:val>
                                            <p:strVal val="#ppt_w"/>
                                          </p:val>
                                        </p:tav>
                                      </p:tavLst>
                                    </p:anim>
                                    <p:anim calcmode="lin" valueType="num">
                                      <p:cBhvr>
                                        <p:cTn id="28" dur="1500" fill="hold"/>
                                        <p:tgtEl>
                                          <p:spTgt spid="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0" fill="hold"/>
                                        <p:tgtEl>
                                          <p:spTgt spid="4"/>
                                        </p:tgtEl>
                                        <p:attrNameLst>
                                          <p:attrName>ppt_w</p:attrName>
                                        </p:attrNameLst>
                                      </p:cBhvr>
                                      <p:tavLst>
                                        <p:tav tm="0">
                                          <p:val>
                                            <p:fltVal val="0"/>
                                          </p:val>
                                        </p:tav>
                                        <p:tav tm="100000">
                                          <p:val>
                                            <p:strVal val="#ppt_w"/>
                                          </p:val>
                                        </p:tav>
                                      </p:tavLst>
                                    </p:anim>
                                    <p:anim calcmode="lin" valueType="num">
                                      <p:cBhvr>
                                        <p:cTn id="32" dur="1500" fill="hold"/>
                                        <p:tgtEl>
                                          <p:spTgt spid="4"/>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A538"/>
                </a:solidFill>
                <a:latin typeface="微软雅黑" panose="020B0503020204020204" charset="-122"/>
                <a:ea typeface="微软雅黑" panose="020B0503020204020204" charset="-122"/>
              </a:rPr>
              <a:t>启动和关闭</a:t>
            </a:r>
          </a:p>
        </p:txBody>
      </p:sp>
      <p:sp>
        <p:nvSpPr>
          <p:cNvPr id="110" name="文本框 63"/>
          <p:cNvSpPr txBox="1"/>
          <p:nvPr/>
        </p:nvSpPr>
        <p:spPr>
          <a:xfrm>
            <a:off x="739504" y="3884339"/>
            <a:ext cx="1713382" cy="253916"/>
          </a:xfrm>
          <a:prstGeom prst="rect">
            <a:avLst/>
          </a:prstGeom>
          <a:noFill/>
        </p:spPr>
        <p:txBody>
          <a:bodyPr wrap="square" rtlCol="0">
            <a:spAutoFit/>
          </a:bodyPr>
          <a:lstStyle/>
          <a:p>
            <a:pPr algn="ctr"/>
            <a:r>
              <a:rPr lang="zh-CN" altLang="en-US" sz="1050" b="1" dirty="0">
                <a:solidFill>
                  <a:srgbClr val="01ACBE"/>
                </a:solidFill>
                <a:latin typeface="微软雅黑" panose="020B0503020204020204" charset="-122"/>
                <a:ea typeface="微软雅黑" panose="020B0503020204020204" charset="-122"/>
              </a:rPr>
              <a:t>关闭</a:t>
            </a:r>
          </a:p>
        </p:txBody>
      </p:sp>
      <p:sp>
        <p:nvSpPr>
          <p:cNvPr id="111" name="文本框 77"/>
          <p:cNvSpPr txBox="1"/>
          <p:nvPr/>
        </p:nvSpPr>
        <p:spPr>
          <a:xfrm>
            <a:off x="6537757" y="1267055"/>
            <a:ext cx="1713382" cy="253916"/>
          </a:xfrm>
          <a:prstGeom prst="rect">
            <a:avLst/>
          </a:prstGeom>
          <a:noFill/>
        </p:spPr>
        <p:txBody>
          <a:bodyPr wrap="square" rtlCol="0">
            <a:spAutoFit/>
          </a:bodyPr>
          <a:lstStyle/>
          <a:p>
            <a:pPr algn="ctr"/>
            <a:r>
              <a:rPr lang="zh-CN" altLang="en-US" sz="1050" b="1" dirty="0">
                <a:solidFill>
                  <a:srgbClr val="663A77"/>
                </a:solidFill>
                <a:latin typeface="微软雅黑" panose="020B0503020204020204" charset="-122"/>
                <a:ea typeface="微软雅黑" panose="020B0503020204020204" charset="-122"/>
              </a:rPr>
              <a:t>命令行客户端</a:t>
            </a:r>
          </a:p>
        </p:txBody>
      </p:sp>
      <p:sp>
        <p:nvSpPr>
          <p:cNvPr id="112" name="文本框 93"/>
          <p:cNvSpPr txBox="1"/>
          <p:nvPr/>
        </p:nvSpPr>
        <p:spPr>
          <a:xfrm>
            <a:off x="6537757" y="3884339"/>
            <a:ext cx="1713382" cy="253916"/>
          </a:xfrm>
          <a:prstGeom prst="rect">
            <a:avLst/>
          </a:prstGeom>
          <a:noFill/>
        </p:spPr>
        <p:txBody>
          <a:bodyPr wrap="square" rtlCol="0">
            <a:spAutoFit/>
          </a:bodyPr>
          <a:lstStyle/>
          <a:p>
            <a:pPr algn="ctr"/>
            <a:r>
              <a:rPr lang="zh-CN" altLang="en-US" sz="1050" b="1" dirty="0">
                <a:solidFill>
                  <a:srgbClr val="E87071"/>
                </a:solidFill>
                <a:latin typeface="微软雅黑" panose="020B0503020204020204" charset="-122"/>
                <a:ea typeface="微软雅黑" panose="020B0503020204020204" charset="-122"/>
              </a:rPr>
              <a:t>多数据库</a:t>
            </a:r>
          </a:p>
        </p:txBody>
      </p:sp>
      <p:sp>
        <p:nvSpPr>
          <p:cNvPr id="113" name="文本框 94"/>
          <p:cNvSpPr txBox="1"/>
          <p:nvPr/>
        </p:nvSpPr>
        <p:spPr>
          <a:xfrm>
            <a:off x="744684" y="1267055"/>
            <a:ext cx="1713382" cy="253916"/>
          </a:xfrm>
          <a:prstGeom prst="rect">
            <a:avLst/>
          </a:prstGeom>
          <a:noFill/>
        </p:spPr>
        <p:txBody>
          <a:bodyPr wrap="square" rtlCol="0">
            <a:spAutoFit/>
          </a:bodyPr>
          <a:lstStyle/>
          <a:p>
            <a:pPr algn="ctr"/>
            <a:r>
              <a:rPr lang="zh-CN" altLang="en-US" sz="1050" b="1" dirty="0">
                <a:solidFill>
                  <a:srgbClr val="FFB850"/>
                </a:solidFill>
                <a:latin typeface="微软雅黑" panose="020B0503020204020204" charset="-122"/>
                <a:ea typeface="微软雅黑" panose="020B0503020204020204" charset="-122"/>
              </a:rPr>
              <a:t>启动</a:t>
            </a:r>
          </a:p>
        </p:txBody>
      </p:sp>
      <p:sp>
        <p:nvSpPr>
          <p:cNvPr id="114" name="矩形 113"/>
          <p:cNvSpPr/>
          <p:nvPr/>
        </p:nvSpPr>
        <p:spPr>
          <a:xfrm rot="18900000" flipH="1">
            <a:off x="4893367" y="2170318"/>
            <a:ext cx="676840" cy="151070"/>
          </a:xfrm>
          <a:prstGeom prst="rect">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5" name="矩形 114"/>
          <p:cNvSpPr/>
          <p:nvPr/>
        </p:nvSpPr>
        <p:spPr>
          <a:xfrm rot="18900000" flipH="1">
            <a:off x="3505047" y="3503949"/>
            <a:ext cx="676840" cy="151070"/>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6" name="矩形 115"/>
          <p:cNvSpPr/>
          <p:nvPr/>
        </p:nvSpPr>
        <p:spPr>
          <a:xfrm rot="2700000">
            <a:off x="4803026" y="3517520"/>
            <a:ext cx="676595" cy="151124"/>
          </a:xfrm>
          <a:prstGeom prst="rect">
            <a:avLst/>
          </a:prstGeom>
          <a:solidFill>
            <a:srgbClr val="E76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7" name="矩形 116"/>
          <p:cNvSpPr/>
          <p:nvPr/>
        </p:nvSpPr>
        <p:spPr>
          <a:xfrm rot="2700000">
            <a:off x="3489887" y="2228030"/>
            <a:ext cx="676595" cy="151124"/>
          </a:xfrm>
          <a:prstGeom prst="rect">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118" name="组合 117"/>
          <p:cNvGrpSpPr/>
          <p:nvPr/>
        </p:nvGrpSpPr>
        <p:grpSpPr>
          <a:xfrm>
            <a:off x="3167468" y="714711"/>
            <a:ext cx="2793554" cy="4428790"/>
            <a:chOff x="4231114" y="765498"/>
            <a:chExt cx="3724253" cy="5906420"/>
          </a:xfrm>
        </p:grpSpPr>
        <p:sp>
          <p:nvSpPr>
            <p:cNvPr id="119" name="任意多边形 118"/>
            <p:cNvSpPr/>
            <p:nvPr/>
          </p:nvSpPr>
          <p:spPr>
            <a:xfrm rot="2700000">
              <a:off x="4682811" y="1856583"/>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E76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0" name="任意多边形 119"/>
            <p:cNvSpPr/>
            <p:nvPr/>
          </p:nvSpPr>
          <p:spPr>
            <a:xfrm rot="2700000" flipV="1">
              <a:off x="3140031" y="3399362"/>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1" name="任意多边形 120"/>
            <p:cNvSpPr/>
            <p:nvPr/>
          </p:nvSpPr>
          <p:spPr>
            <a:xfrm rot="2700000" flipH="1">
              <a:off x="4682810" y="1856582"/>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663A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2" name="任意多边形 121"/>
            <p:cNvSpPr/>
            <p:nvPr/>
          </p:nvSpPr>
          <p:spPr>
            <a:xfrm rot="2700000" flipH="1" flipV="1">
              <a:off x="3140030" y="3399361"/>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FFB8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23" name="组合 122"/>
          <p:cNvGrpSpPr/>
          <p:nvPr/>
        </p:nvGrpSpPr>
        <p:grpSpPr>
          <a:xfrm>
            <a:off x="2779252" y="1222296"/>
            <a:ext cx="1163849" cy="1093925"/>
            <a:chOff x="3713558" y="1442435"/>
            <a:chExt cx="1551596" cy="1458904"/>
          </a:xfrm>
        </p:grpSpPr>
        <p:sp>
          <p:nvSpPr>
            <p:cNvPr id="124" name="椭圆 123"/>
            <p:cNvSpPr/>
            <p:nvPr/>
          </p:nvSpPr>
          <p:spPr>
            <a:xfrm>
              <a:off x="3713558" y="1442435"/>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5" name="任意多边形 124"/>
            <p:cNvSpPr/>
            <p:nvPr/>
          </p:nvSpPr>
          <p:spPr>
            <a:xfrm rot="2700000">
              <a:off x="4306647" y="1877061"/>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6" name="任意多边形 125"/>
            <p:cNvSpPr/>
            <p:nvPr/>
          </p:nvSpPr>
          <p:spPr>
            <a:xfrm rot="2700000">
              <a:off x="4362762" y="1817902"/>
              <a:ext cx="540019"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7" name="椭圆 126"/>
            <p:cNvSpPr/>
            <p:nvPr/>
          </p:nvSpPr>
          <p:spPr>
            <a:xfrm>
              <a:off x="3902991" y="1631868"/>
              <a:ext cx="1080039" cy="1080038"/>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8" name="文本框 24"/>
            <p:cNvSpPr txBox="1"/>
            <p:nvPr/>
          </p:nvSpPr>
          <p:spPr>
            <a:xfrm>
              <a:off x="4084266" y="1819279"/>
              <a:ext cx="685644"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FFB850"/>
                  </a:solidFill>
                  <a:effectLst>
                    <a:innerShdw blurRad="50800" dist="50800" dir="13500000">
                      <a:srgbClr val="925700">
                        <a:alpha val="65000"/>
                      </a:srgbClr>
                    </a:innerShdw>
                  </a:effectLst>
                  <a:latin typeface="Impact" panose="020B0806030902050204" pitchFamily="34" charset="0"/>
                </a:rPr>
                <a:t>01</a:t>
              </a:r>
              <a:endParaRPr lang="zh-CN" altLang="en-US" sz="2700" dirty="0">
                <a:solidFill>
                  <a:srgbClr val="FFB850"/>
                </a:solidFill>
                <a:effectLst>
                  <a:innerShdw blurRad="50800" dist="50800" dir="13500000">
                    <a:srgbClr val="925700">
                      <a:alpha val="65000"/>
                    </a:srgbClr>
                  </a:innerShdw>
                </a:effectLst>
                <a:latin typeface="Impact" panose="020B0806030902050204" pitchFamily="34" charset="0"/>
              </a:endParaRPr>
            </a:p>
          </p:txBody>
        </p:sp>
        <p:sp>
          <p:nvSpPr>
            <p:cNvPr id="129" name="任意多边形 128"/>
            <p:cNvSpPr/>
            <p:nvPr/>
          </p:nvSpPr>
          <p:spPr>
            <a:xfrm rot="18900000">
              <a:off x="4043616" y="1969288"/>
              <a:ext cx="1080039"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0" name="椭圆 129"/>
            <p:cNvSpPr/>
            <p:nvPr/>
          </p:nvSpPr>
          <p:spPr>
            <a:xfrm rot="18900000">
              <a:off x="4043435" y="1764530"/>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31" name="组合 130"/>
          <p:cNvGrpSpPr/>
          <p:nvPr/>
        </p:nvGrpSpPr>
        <p:grpSpPr>
          <a:xfrm>
            <a:off x="2740708" y="3580112"/>
            <a:ext cx="1168949" cy="1093925"/>
            <a:chOff x="3662171" y="4586918"/>
            <a:chExt cx="1558396" cy="1458904"/>
          </a:xfrm>
        </p:grpSpPr>
        <p:sp>
          <p:nvSpPr>
            <p:cNvPr id="132" name="任意多边形 131"/>
            <p:cNvSpPr/>
            <p:nvPr/>
          </p:nvSpPr>
          <p:spPr>
            <a:xfrm rot="2700000">
              <a:off x="4262060" y="5027270"/>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133" name="组合 132"/>
            <p:cNvGrpSpPr/>
            <p:nvPr/>
          </p:nvGrpSpPr>
          <p:grpSpPr>
            <a:xfrm>
              <a:off x="3662171" y="4586918"/>
              <a:ext cx="1459233" cy="1458904"/>
              <a:chOff x="3662171" y="4586918"/>
              <a:chExt cx="1459233" cy="1458904"/>
            </a:xfrm>
          </p:grpSpPr>
          <p:sp>
            <p:nvSpPr>
              <p:cNvPr id="134" name="椭圆 133"/>
              <p:cNvSpPr/>
              <p:nvPr/>
            </p:nvSpPr>
            <p:spPr>
              <a:xfrm>
                <a:off x="3662171" y="4586918"/>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5" name="任意多边形 134"/>
              <p:cNvSpPr/>
              <p:nvPr/>
            </p:nvSpPr>
            <p:spPr>
              <a:xfrm rot="2700000">
                <a:off x="4311375" y="4962385"/>
                <a:ext cx="540019"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6" name="椭圆 135"/>
              <p:cNvSpPr/>
              <p:nvPr/>
            </p:nvSpPr>
            <p:spPr>
              <a:xfrm>
                <a:off x="3851604" y="4776351"/>
                <a:ext cx="1080039" cy="1080038"/>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7" name="文本框 74"/>
              <p:cNvSpPr txBox="1"/>
              <p:nvPr/>
            </p:nvSpPr>
            <p:spPr>
              <a:xfrm>
                <a:off x="4015718" y="4942651"/>
                <a:ext cx="755082"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01ACBE"/>
                    </a:solidFill>
                    <a:effectLst>
                      <a:innerShdw blurRad="50800" dist="50800" dir="13500000">
                        <a:srgbClr val="01525B">
                          <a:alpha val="64706"/>
                        </a:srgbClr>
                      </a:innerShdw>
                    </a:effectLst>
                    <a:latin typeface="Impact" panose="020B0806030902050204" pitchFamily="34" charset="0"/>
                  </a:rPr>
                  <a:t>02</a:t>
                </a:r>
                <a:endParaRPr lang="zh-CN" altLang="en-US" sz="2700" dirty="0">
                  <a:solidFill>
                    <a:srgbClr val="01ACBE"/>
                  </a:solidFill>
                  <a:effectLst>
                    <a:innerShdw blurRad="50800" dist="50800" dir="13500000">
                      <a:srgbClr val="01525B">
                        <a:alpha val="64706"/>
                      </a:srgbClr>
                    </a:innerShdw>
                  </a:effectLst>
                  <a:latin typeface="Impact" panose="020B0806030902050204" pitchFamily="34" charset="0"/>
                </a:endParaRPr>
              </a:p>
            </p:txBody>
          </p:sp>
          <p:sp>
            <p:nvSpPr>
              <p:cNvPr id="138" name="任意多边形 137"/>
              <p:cNvSpPr/>
              <p:nvPr/>
            </p:nvSpPr>
            <p:spPr>
              <a:xfrm rot="18900000">
                <a:off x="3992229" y="5113771"/>
                <a:ext cx="1080039"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9" name="椭圆 138"/>
              <p:cNvSpPr/>
              <p:nvPr/>
            </p:nvSpPr>
            <p:spPr>
              <a:xfrm rot="18900000">
                <a:off x="3992048" y="4909013"/>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grpSp>
        <p:nvGrpSpPr>
          <p:cNvPr id="140" name="组合 139"/>
          <p:cNvGrpSpPr/>
          <p:nvPr/>
        </p:nvGrpSpPr>
        <p:grpSpPr>
          <a:xfrm>
            <a:off x="5201243" y="1222296"/>
            <a:ext cx="1162601" cy="1093925"/>
            <a:chOff x="6942459" y="1442435"/>
            <a:chExt cx="1549932" cy="1458904"/>
          </a:xfrm>
        </p:grpSpPr>
        <p:sp>
          <p:nvSpPr>
            <p:cNvPr id="141" name="椭圆 140"/>
            <p:cNvSpPr/>
            <p:nvPr/>
          </p:nvSpPr>
          <p:spPr>
            <a:xfrm>
              <a:off x="6942459" y="1442435"/>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2" name="任意多边形 141"/>
            <p:cNvSpPr/>
            <p:nvPr/>
          </p:nvSpPr>
          <p:spPr>
            <a:xfrm rot="2700000">
              <a:off x="7533884" y="1864323"/>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3" name="任意多边形 142"/>
            <p:cNvSpPr/>
            <p:nvPr/>
          </p:nvSpPr>
          <p:spPr>
            <a:xfrm rot="2700000">
              <a:off x="7591663" y="1817903"/>
              <a:ext cx="540020"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4" name="椭圆 143"/>
            <p:cNvSpPr/>
            <p:nvPr/>
          </p:nvSpPr>
          <p:spPr>
            <a:xfrm>
              <a:off x="7131891" y="1631868"/>
              <a:ext cx="1080038" cy="1080039"/>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5" name="文本框 82"/>
            <p:cNvSpPr txBox="1"/>
            <p:nvPr/>
          </p:nvSpPr>
          <p:spPr>
            <a:xfrm>
              <a:off x="7225846" y="1790832"/>
              <a:ext cx="882841"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663A77"/>
                  </a:solidFill>
                  <a:effectLst>
                    <a:innerShdw blurRad="50800" dist="50800" dir="13500000">
                      <a:srgbClr val="160C1A">
                        <a:alpha val="64706"/>
                      </a:srgbClr>
                    </a:innerShdw>
                  </a:effectLst>
                  <a:latin typeface="Impact" panose="020B0806030902050204" pitchFamily="34" charset="0"/>
                </a:rPr>
                <a:t>04</a:t>
              </a:r>
              <a:endParaRPr lang="zh-CN" altLang="en-US" sz="2700" dirty="0">
                <a:solidFill>
                  <a:srgbClr val="663A77"/>
                </a:solidFill>
                <a:effectLst>
                  <a:innerShdw blurRad="50800" dist="50800" dir="13500000">
                    <a:srgbClr val="160C1A">
                      <a:alpha val="64706"/>
                    </a:srgbClr>
                  </a:innerShdw>
                </a:effectLst>
                <a:latin typeface="Impact" panose="020B0806030902050204" pitchFamily="34" charset="0"/>
              </a:endParaRPr>
            </a:p>
          </p:txBody>
        </p:sp>
        <p:sp>
          <p:nvSpPr>
            <p:cNvPr id="146" name="任意多边形 145"/>
            <p:cNvSpPr/>
            <p:nvPr/>
          </p:nvSpPr>
          <p:spPr>
            <a:xfrm rot="18900000">
              <a:off x="7272515" y="1969288"/>
              <a:ext cx="1080038"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7" name="椭圆 146"/>
            <p:cNvSpPr/>
            <p:nvPr/>
          </p:nvSpPr>
          <p:spPr>
            <a:xfrm rot="18900000">
              <a:off x="7272335" y="1764530"/>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8" name="组合 147"/>
          <p:cNvGrpSpPr/>
          <p:nvPr/>
        </p:nvGrpSpPr>
        <p:grpSpPr>
          <a:xfrm>
            <a:off x="3815833" y="2208593"/>
            <a:ext cx="1497011" cy="1437902"/>
            <a:chOff x="5095487" y="2757803"/>
            <a:chExt cx="1995754" cy="1917646"/>
          </a:xfrm>
        </p:grpSpPr>
        <p:grpSp>
          <p:nvGrpSpPr>
            <p:cNvPr id="149" name="组合 148"/>
            <p:cNvGrpSpPr/>
            <p:nvPr/>
          </p:nvGrpSpPr>
          <p:grpSpPr>
            <a:xfrm>
              <a:off x="5095487" y="2757803"/>
              <a:ext cx="1995754" cy="1917646"/>
              <a:chOff x="3436505" y="1693315"/>
              <a:chExt cx="2185300" cy="2099772"/>
            </a:xfrm>
          </p:grpSpPr>
          <p:sp>
            <p:nvSpPr>
              <p:cNvPr id="151" name="椭圆 150"/>
              <p:cNvSpPr/>
              <p:nvPr/>
            </p:nvSpPr>
            <p:spPr>
              <a:xfrm>
                <a:off x="3436505" y="1693315"/>
                <a:ext cx="2099772" cy="2099772"/>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2" name="任意多边形 151"/>
              <p:cNvSpPr/>
              <p:nvPr/>
            </p:nvSpPr>
            <p:spPr>
              <a:xfrm rot="2700000">
                <a:off x="4312862" y="2324471"/>
                <a:ext cx="1062685" cy="1555200"/>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3" name="任意多边形 152"/>
              <p:cNvSpPr/>
              <p:nvPr/>
            </p:nvSpPr>
            <p:spPr>
              <a:xfrm rot="2700000">
                <a:off x="4370891" y="2233718"/>
                <a:ext cx="777239" cy="1554478"/>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4" name="椭圆 153"/>
              <p:cNvSpPr/>
              <p:nvPr/>
            </p:nvSpPr>
            <p:spPr>
              <a:xfrm>
                <a:off x="3709152" y="1965962"/>
                <a:ext cx="1554478" cy="1554478"/>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5" name="任意多边形 154"/>
              <p:cNvSpPr/>
              <p:nvPr/>
            </p:nvSpPr>
            <p:spPr>
              <a:xfrm rot="-2700000">
                <a:off x="3911551" y="2451604"/>
                <a:ext cx="1554478" cy="977266"/>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6" name="椭圆 155"/>
              <p:cNvSpPr/>
              <p:nvPr/>
            </p:nvSpPr>
            <p:spPr>
              <a:xfrm rot="18900000">
                <a:off x="3891654" y="2165034"/>
                <a:ext cx="462589" cy="298032"/>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50" name="文本框 61"/>
            <p:cNvSpPr txBox="1"/>
            <p:nvPr/>
          </p:nvSpPr>
          <p:spPr>
            <a:xfrm>
              <a:off x="5525374" y="3241718"/>
              <a:ext cx="1077901" cy="985113"/>
            </a:xfrm>
            <a:prstGeom prst="rect">
              <a:avLst/>
            </a:prstGeom>
            <a:noFill/>
          </p:spPr>
          <p:txBody>
            <a:bodyPr wrap="square" rtlCol="0">
              <a:spAutoFit/>
            </a:bodyPr>
            <a:lstStyle/>
            <a:p>
              <a:pPr algn="ctr"/>
              <a:r>
                <a:rPr lang="zh-CN" altLang="en-US" sz="2100" dirty="0">
                  <a:solidFill>
                    <a:schemeClr val="accent5"/>
                  </a:solidFill>
                  <a:latin typeface="微软雅黑" panose="020B0503020204020204" charset="-122"/>
                  <a:ea typeface="微软雅黑" panose="020B0503020204020204" charset="-122"/>
                </a:rPr>
                <a:t>基本使用</a:t>
              </a:r>
            </a:p>
          </p:txBody>
        </p:sp>
      </p:grpSp>
      <p:grpSp>
        <p:nvGrpSpPr>
          <p:cNvPr id="157" name="Group 41"/>
          <p:cNvGrpSpPr>
            <a:grpSpLocks noChangeAspect="1"/>
          </p:cNvGrpSpPr>
          <p:nvPr/>
        </p:nvGrpSpPr>
        <p:grpSpPr bwMode="auto">
          <a:xfrm>
            <a:off x="3243699" y="2599452"/>
            <a:ext cx="459071" cy="561764"/>
            <a:chOff x="3783" y="2089"/>
            <a:chExt cx="114" cy="142"/>
          </a:xfrm>
          <a:effectLst/>
        </p:grpSpPr>
        <p:sp>
          <p:nvSpPr>
            <p:cNvPr id="158" name="AutoShape 40"/>
            <p:cNvSpPr>
              <a:spLocks noChangeAspect="1" noChangeArrowheads="1" noTextEdit="1"/>
            </p:cNvSpPr>
            <p:nvPr/>
          </p:nvSpPr>
          <p:spPr bwMode="auto">
            <a:xfrm>
              <a:off x="3783" y="2089"/>
              <a:ext cx="11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9" name="Freeform 42"/>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solidFill>
              <a:srgbClr val="FFB85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0" name="Freeform 43"/>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solidFill>
              <a:srgbClr val="FFB85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1" name="Freeform 44"/>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solidFill>
              <a:srgbClr val="FFB85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2" name="Freeform 45"/>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solidFill>
              <a:srgbClr val="FFB85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3" name="Freeform 46"/>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4" name="Freeform 47"/>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5" name="Freeform 48"/>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6" name="Freeform 49"/>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67" name="Group 52"/>
          <p:cNvGrpSpPr>
            <a:grpSpLocks noChangeAspect="1"/>
          </p:cNvGrpSpPr>
          <p:nvPr/>
        </p:nvGrpSpPr>
        <p:grpSpPr bwMode="auto">
          <a:xfrm>
            <a:off x="4338345" y="3771637"/>
            <a:ext cx="464187" cy="460019"/>
            <a:chOff x="3783" y="2102"/>
            <a:chExt cx="116" cy="115"/>
          </a:xfrm>
          <a:effectLst/>
        </p:grpSpPr>
        <p:sp>
          <p:nvSpPr>
            <p:cNvPr id="168"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solidFill>
              <a:srgbClr val="C466C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69"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0" name="Freeform 55"/>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1" name="Freeform 56"/>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2" name="Freeform 57"/>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3" name="Freeform 58"/>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4" name="Freeform 59"/>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solidFill>
              <a:srgbClr val="6A565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75" name="Group 62"/>
          <p:cNvGrpSpPr>
            <a:grpSpLocks noChangeAspect="1"/>
          </p:cNvGrpSpPr>
          <p:nvPr/>
        </p:nvGrpSpPr>
        <p:grpSpPr bwMode="auto">
          <a:xfrm>
            <a:off x="5361157" y="2738720"/>
            <a:ext cx="499454" cy="398643"/>
            <a:chOff x="3775" y="2110"/>
            <a:chExt cx="129" cy="103"/>
          </a:xfrm>
          <a:effectLst/>
        </p:grpSpPr>
        <p:sp>
          <p:nvSpPr>
            <p:cNvPr id="176" name="Freeform 63"/>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7" name="Freeform 64"/>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78"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solidFill>
              <a:srgbClr val="E8707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79" name="Group 68"/>
          <p:cNvGrpSpPr>
            <a:grpSpLocks noChangeAspect="1"/>
          </p:cNvGrpSpPr>
          <p:nvPr/>
        </p:nvGrpSpPr>
        <p:grpSpPr bwMode="auto">
          <a:xfrm>
            <a:off x="4357410" y="1620117"/>
            <a:ext cx="422748" cy="407173"/>
            <a:chOff x="3770" y="2095"/>
            <a:chExt cx="137" cy="132"/>
          </a:xfrm>
          <a:effectLst/>
        </p:grpSpPr>
        <p:sp>
          <p:nvSpPr>
            <p:cNvPr id="180" name="Freeform 69"/>
            <p:cNvSpPr/>
            <p:nvPr/>
          </p:nvSpPr>
          <p:spPr bwMode="auto">
            <a:xfrm>
              <a:off x="3770" y="2190"/>
              <a:ext cx="137" cy="37"/>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solidFill>
              <a:srgbClr val="663A7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1" name="Freeform 70"/>
            <p:cNvSpPr/>
            <p:nvPr/>
          </p:nvSpPr>
          <p:spPr bwMode="auto">
            <a:xfrm>
              <a:off x="3820" y="2118"/>
              <a:ext cx="37" cy="69"/>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2" name="Freeform 71"/>
            <p:cNvSpPr/>
            <p:nvPr/>
          </p:nvSpPr>
          <p:spPr bwMode="auto">
            <a:xfrm>
              <a:off x="3830" y="2095"/>
              <a:ext cx="17" cy="20"/>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3" name="Freeform 72"/>
            <p:cNvSpPr/>
            <p:nvPr/>
          </p:nvSpPr>
          <p:spPr bwMode="auto">
            <a:xfrm>
              <a:off x="3867"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4" name="Freeform 73"/>
            <p:cNvSpPr/>
            <p:nvPr/>
          </p:nvSpPr>
          <p:spPr bwMode="auto">
            <a:xfrm>
              <a:off x="3875" y="2115"/>
              <a:ext cx="17" cy="18"/>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5" name="Freeform 74"/>
            <p:cNvSpPr/>
            <p:nvPr/>
          </p:nvSpPr>
          <p:spPr bwMode="auto">
            <a:xfrm>
              <a:off x="3778"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86" name="Freeform 75"/>
            <p:cNvSpPr/>
            <p:nvPr/>
          </p:nvSpPr>
          <p:spPr bwMode="auto">
            <a:xfrm>
              <a:off x="3785" y="2115"/>
              <a:ext cx="18" cy="18"/>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solidFill>
              <a:srgbClr val="76646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87" name="组合 186"/>
          <p:cNvGrpSpPr/>
          <p:nvPr/>
        </p:nvGrpSpPr>
        <p:grpSpPr>
          <a:xfrm>
            <a:off x="5187309" y="3560635"/>
            <a:ext cx="1180517" cy="1093925"/>
            <a:chOff x="6923882" y="4560943"/>
            <a:chExt cx="1573817" cy="1458904"/>
          </a:xfrm>
        </p:grpSpPr>
        <p:sp>
          <p:nvSpPr>
            <p:cNvPr id="188" name="椭圆 187"/>
            <p:cNvSpPr/>
            <p:nvPr/>
          </p:nvSpPr>
          <p:spPr>
            <a:xfrm>
              <a:off x="6923882" y="4560943"/>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89" name="任意多边形 188"/>
            <p:cNvSpPr/>
            <p:nvPr/>
          </p:nvSpPr>
          <p:spPr>
            <a:xfrm rot="2700000">
              <a:off x="7539192" y="5007673"/>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0" name="任意多边形 189"/>
            <p:cNvSpPr/>
            <p:nvPr/>
          </p:nvSpPr>
          <p:spPr>
            <a:xfrm rot="2700000">
              <a:off x="7573086" y="4936411"/>
              <a:ext cx="540020"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1" name="椭圆 190"/>
            <p:cNvSpPr/>
            <p:nvPr/>
          </p:nvSpPr>
          <p:spPr>
            <a:xfrm>
              <a:off x="7113314" y="4750376"/>
              <a:ext cx="1080038" cy="1080039"/>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2" name="文本框 90"/>
            <p:cNvSpPr txBox="1"/>
            <p:nvPr/>
          </p:nvSpPr>
          <p:spPr>
            <a:xfrm>
              <a:off x="7259374" y="4935590"/>
              <a:ext cx="787914"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E76F71"/>
                  </a:solidFill>
                  <a:effectLst>
                    <a:innerShdw blurRad="50800" dist="50800" dir="13500000">
                      <a:srgbClr val="8D171A">
                        <a:alpha val="64706"/>
                      </a:srgbClr>
                    </a:innerShdw>
                  </a:effectLst>
                  <a:latin typeface="Impact" panose="020B0806030902050204" pitchFamily="34" charset="0"/>
                </a:rPr>
                <a:t>03</a:t>
              </a:r>
              <a:endParaRPr lang="zh-CN" altLang="en-US" sz="2700" dirty="0">
                <a:solidFill>
                  <a:srgbClr val="E76F71"/>
                </a:solidFill>
                <a:effectLst>
                  <a:innerShdw blurRad="50800" dist="50800" dir="13500000">
                    <a:srgbClr val="8D171A">
                      <a:alpha val="64706"/>
                    </a:srgbClr>
                  </a:innerShdw>
                </a:effectLst>
                <a:latin typeface="Impact" panose="020B0806030902050204" pitchFamily="34" charset="0"/>
              </a:endParaRPr>
            </a:p>
          </p:txBody>
        </p:sp>
        <p:sp>
          <p:nvSpPr>
            <p:cNvPr id="193" name="任意多边形 192"/>
            <p:cNvSpPr/>
            <p:nvPr/>
          </p:nvSpPr>
          <p:spPr>
            <a:xfrm rot="18900000">
              <a:off x="7253938" y="5087796"/>
              <a:ext cx="1080038"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4" name="椭圆 193"/>
            <p:cNvSpPr/>
            <p:nvPr/>
          </p:nvSpPr>
          <p:spPr>
            <a:xfrm rot="18900000">
              <a:off x="7253757" y="4883038"/>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5" name="任意多边形 194"/>
            <p:cNvSpPr/>
            <p:nvPr/>
          </p:nvSpPr>
          <p:spPr>
            <a:xfrm rot="18900000">
              <a:off x="7272515" y="5080791"/>
              <a:ext cx="1080038"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1" fmla="*/ 0 w 1554478"/>
                <a:gd name="connsiteY0-2" fmla="*/ 161927 h 939166"/>
                <a:gd name="connsiteX1-3" fmla="*/ 796173 w 1554478"/>
                <a:gd name="connsiteY1-4" fmla="*/ 0 h 939166"/>
                <a:gd name="connsiteX2-5" fmla="*/ 1554478 w 1554478"/>
                <a:gd name="connsiteY2-6" fmla="*/ 161927 h 939166"/>
                <a:gd name="connsiteX3-7" fmla="*/ 777239 w 1554478"/>
                <a:gd name="connsiteY3-8" fmla="*/ 939166 h 939166"/>
                <a:gd name="connsiteX4" fmla="*/ 0 w 1554478"/>
                <a:gd name="connsiteY4" fmla="*/ 161927 h 939166"/>
                <a:gd name="connsiteX0-9" fmla="*/ 0 w 1554478"/>
                <a:gd name="connsiteY0-10" fmla="*/ 161927 h 939166"/>
                <a:gd name="connsiteX1-11" fmla="*/ 796173 w 1554478"/>
                <a:gd name="connsiteY1-12" fmla="*/ 0 h 939166"/>
                <a:gd name="connsiteX2-13" fmla="*/ 1554478 w 1554478"/>
                <a:gd name="connsiteY2-14" fmla="*/ 161927 h 939166"/>
                <a:gd name="connsiteX3-15" fmla="*/ 777239 w 1554478"/>
                <a:gd name="connsiteY3-16" fmla="*/ 939166 h 939166"/>
                <a:gd name="connsiteX4-17" fmla="*/ 0 w 1554478"/>
                <a:gd name="connsiteY4-18" fmla="*/ 161927 h 939166"/>
                <a:gd name="connsiteX0-19" fmla="*/ 0 w 1554478"/>
                <a:gd name="connsiteY0-20" fmla="*/ 161927 h 939166"/>
                <a:gd name="connsiteX1-21" fmla="*/ 796173 w 1554478"/>
                <a:gd name="connsiteY1-22" fmla="*/ 0 h 939166"/>
                <a:gd name="connsiteX2-23" fmla="*/ 1554478 w 1554478"/>
                <a:gd name="connsiteY2-24" fmla="*/ 161927 h 939166"/>
                <a:gd name="connsiteX3-25" fmla="*/ 777239 w 1554478"/>
                <a:gd name="connsiteY3-26" fmla="*/ 939166 h 939166"/>
                <a:gd name="connsiteX4-27" fmla="*/ 0 w 1554478"/>
                <a:gd name="connsiteY4-28" fmla="*/ 161927 h 939166"/>
                <a:gd name="connsiteX0-29" fmla="*/ 0 w 1554478"/>
                <a:gd name="connsiteY0-30" fmla="*/ 161927 h 939166"/>
                <a:gd name="connsiteX1-31" fmla="*/ 796173 w 1554478"/>
                <a:gd name="connsiteY1-32" fmla="*/ 0 h 939166"/>
                <a:gd name="connsiteX2-33" fmla="*/ 1554478 w 1554478"/>
                <a:gd name="connsiteY2-34" fmla="*/ 161927 h 939166"/>
                <a:gd name="connsiteX3-35" fmla="*/ 777239 w 1554478"/>
                <a:gd name="connsiteY3-36" fmla="*/ 939166 h 939166"/>
                <a:gd name="connsiteX4-37" fmla="*/ 0 w 1554478"/>
                <a:gd name="connsiteY4-38" fmla="*/ 161927 h 939166"/>
                <a:gd name="connsiteX0-39" fmla="*/ 0 w 1554478"/>
                <a:gd name="connsiteY0-40" fmla="*/ 161927 h 939166"/>
                <a:gd name="connsiteX1-41" fmla="*/ 796173 w 1554478"/>
                <a:gd name="connsiteY1-42" fmla="*/ 0 h 939166"/>
                <a:gd name="connsiteX2-43" fmla="*/ 1554478 w 1554478"/>
                <a:gd name="connsiteY2-44" fmla="*/ 161927 h 939166"/>
                <a:gd name="connsiteX3-45" fmla="*/ 777239 w 1554478"/>
                <a:gd name="connsiteY3-46" fmla="*/ 939166 h 939166"/>
                <a:gd name="connsiteX4-47" fmla="*/ 0 w 1554478"/>
                <a:gd name="connsiteY4-48" fmla="*/ 161927 h 939166"/>
                <a:gd name="connsiteX0-49" fmla="*/ 0 w 1554478"/>
                <a:gd name="connsiteY0-50" fmla="*/ 161927 h 939166"/>
                <a:gd name="connsiteX1-51" fmla="*/ 796173 w 1554478"/>
                <a:gd name="connsiteY1-52" fmla="*/ 0 h 939166"/>
                <a:gd name="connsiteX2-53" fmla="*/ 1554478 w 1554478"/>
                <a:gd name="connsiteY2-54" fmla="*/ 161927 h 939166"/>
                <a:gd name="connsiteX3-55" fmla="*/ 777239 w 1554478"/>
                <a:gd name="connsiteY3-56" fmla="*/ 939166 h 939166"/>
                <a:gd name="connsiteX4-57" fmla="*/ 0 w 1554478"/>
                <a:gd name="connsiteY4-58" fmla="*/ 161927 h 939166"/>
                <a:gd name="connsiteX0-59" fmla="*/ 0 w 1554478"/>
                <a:gd name="connsiteY0-60" fmla="*/ 200027 h 977266"/>
                <a:gd name="connsiteX1-61" fmla="*/ 805698 w 1554478"/>
                <a:gd name="connsiteY1-62" fmla="*/ 0 h 977266"/>
                <a:gd name="connsiteX2-63" fmla="*/ 1554478 w 1554478"/>
                <a:gd name="connsiteY2-64" fmla="*/ 200027 h 977266"/>
                <a:gd name="connsiteX3-65" fmla="*/ 777239 w 1554478"/>
                <a:gd name="connsiteY3-66" fmla="*/ 977266 h 977266"/>
                <a:gd name="connsiteX4-67" fmla="*/ 0 w 1554478"/>
                <a:gd name="connsiteY4-68" fmla="*/ 200027 h 97726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96" name="文本框 113"/>
          <p:cNvSpPr txBox="1"/>
          <p:nvPr/>
        </p:nvSpPr>
        <p:spPr>
          <a:xfrm>
            <a:off x="765110" y="1527430"/>
            <a:ext cx="1642514" cy="255198"/>
          </a:xfrm>
          <a:prstGeom prst="rect">
            <a:avLst/>
          </a:prstGeom>
          <a:noFill/>
        </p:spPr>
        <p:txBody>
          <a:bodyPr wrap="square" rtlCol="0">
            <a:spAutoFit/>
          </a:bodyPr>
          <a:lstStyle/>
          <a:p>
            <a:pPr algn="just">
              <a:lnSpc>
                <a:spcPct val="150000"/>
              </a:lnSpc>
            </a:pPr>
            <a:r>
              <a:rPr lang="en-GB" altLang="zh-CN" sz="800" b="1" dirty="0" err="1">
                <a:latin typeface="微软雅黑" panose="020B0503020204020204" charset="-122"/>
                <a:ea typeface="微软雅黑" panose="020B0503020204020204" charset="-122"/>
              </a:rPr>
              <a:t>redis</a:t>
            </a:r>
            <a:r>
              <a:rPr lang="en-GB" altLang="zh-CN" sz="800" b="1" dirty="0">
                <a:latin typeface="微软雅黑" panose="020B0503020204020204" charset="-122"/>
                <a:ea typeface="微软雅黑" panose="020B0503020204020204" charset="-122"/>
              </a:rPr>
              <a:t>-server</a:t>
            </a:r>
            <a:endParaRPr lang="zh-CN" altLang="en-US" sz="800" b="1" dirty="0">
              <a:latin typeface="微软雅黑" panose="020B0503020204020204" charset="-122"/>
              <a:ea typeface="微软雅黑" panose="020B0503020204020204" charset="-122"/>
            </a:endParaRPr>
          </a:p>
        </p:txBody>
      </p:sp>
      <p:sp>
        <p:nvSpPr>
          <p:cNvPr id="197" name="文本框 113"/>
          <p:cNvSpPr txBox="1"/>
          <p:nvPr/>
        </p:nvSpPr>
        <p:spPr>
          <a:xfrm>
            <a:off x="765110" y="4170293"/>
            <a:ext cx="1642514" cy="624530"/>
          </a:xfrm>
          <a:prstGeom prst="rect">
            <a:avLst/>
          </a:prstGeom>
          <a:noFill/>
        </p:spPr>
        <p:txBody>
          <a:bodyPr wrap="square" rtlCol="0">
            <a:spAutoFit/>
          </a:bodyPr>
          <a:lstStyle/>
          <a:p>
            <a:pPr algn="just">
              <a:lnSpc>
                <a:spcPct val="150000"/>
              </a:lnSpc>
            </a:pPr>
            <a:r>
              <a:rPr lang="en-GB" altLang="zh-CN" sz="800" b="1" dirty="0" err="1">
                <a:latin typeface="微软雅黑" panose="020B0503020204020204" charset="-122"/>
                <a:ea typeface="微软雅黑" panose="020B0503020204020204" charset="-122"/>
              </a:rPr>
              <a:t>redis</a:t>
            </a:r>
            <a:r>
              <a:rPr lang="en-GB" altLang="zh-CN" sz="800" b="1" dirty="0">
                <a:latin typeface="微软雅黑" panose="020B0503020204020204" charset="-122"/>
                <a:ea typeface="微软雅黑" panose="020B0503020204020204" charset="-122"/>
              </a:rPr>
              <a:t>-cli SHUTDOWN</a:t>
            </a:r>
          </a:p>
          <a:p>
            <a:pPr algn="just">
              <a:lnSpc>
                <a:spcPct val="150000"/>
              </a:lnSpc>
            </a:pPr>
            <a:r>
              <a:rPr lang="zh-CN" altLang="en-GB" sz="800" b="1" dirty="0">
                <a:latin typeface="微软雅黑" panose="020B0503020204020204" charset="-122"/>
                <a:ea typeface="微软雅黑" panose="020B0503020204020204" charset="-122"/>
              </a:rPr>
              <a:t>这样</a:t>
            </a:r>
            <a:r>
              <a:rPr lang="zh-CN" altLang="en-US" sz="800" b="1" dirty="0">
                <a:latin typeface="微软雅黑" panose="020B0503020204020204" charset="-122"/>
                <a:ea typeface="微软雅黑" panose="020B0503020204020204" charset="-122"/>
              </a:rPr>
              <a:t>可以保存数据，强行停止会丢失数据</a:t>
            </a:r>
          </a:p>
        </p:txBody>
      </p:sp>
      <p:sp>
        <p:nvSpPr>
          <p:cNvPr id="198" name="文本框 113"/>
          <p:cNvSpPr txBox="1"/>
          <p:nvPr/>
        </p:nvSpPr>
        <p:spPr>
          <a:xfrm>
            <a:off x="6563361" y="1524612"/>
            <a:ext cx="2431347" cy="1732526"/>
          </a:xfrm>
          <a:prstGeom prst="rect">
            <a:avLst/>
          </a:prstGeom>
          <a:noFill/>
        </p:spPr>
        <p:txBody>
          <a:bodyPr wrap="square" rtlCol="0">
            <a:spAutoFit/>
          </a:bodyPr>
          <a:lstStyle/>
          <a:p>
            <a:pPr algn="just">
              <a:lnSpc>
                <a:spcPct val="150000"/>
              </a:lnSpc>
            </a:pPr>
            <a:r>
              <a:rPr lang="zh-CN" altLang="en-GB" sz="800" b="1" dirty="0">
                <a:latin typeface="微软雅黑" panose="020B0503020204020204" charset="-122"/>
                <a:ea typeface="微软雅黑" panose="020B0503020204020204" charset="-122"/>
              </a:rPr>
              <a:t>方法一</a:t>
            </a:r>
            <a:r>
              <a:rPr lang="zh-CN" altLang="en-US" sz="800" b="1" dirty="0">
                <a:latin typeface="微软雅黑" panose="020B0503020204020204" charset="-122"/>
                <a:ea typeface="微软雅黑" panose="020B0503020204020204" charset="-122"/>
              </a:rPr>
              <a:t>：将命令作为</a:t>
            </a:r>
            <a:r>
              <a:rPr lang="en-GB" altLang="zh-CN" sz="800" b="1" dirty="0" err="1">
                <a:latin typeface="微软雅黑" panose="020B0503020204020204" charset="-122"/>
                <a:ea typeface="微软雅黑" panose="020B0503020204020204" charset="-122"/>
              </a:rPr>
              <a:t>redis</a:t>
            </a:r>
            <a:r>
              <a:rPr lang="en-GB" altLang="zh-CN" sz="800" b="1" dirty="0">
                <a:latin typeface="微软雅黑" panose="020B0503020204020204" charset="-122"/>
                <a:ea typeface="微软雅黑" panose="020B0503020204020204" charset="-122"/>
              </a:rPr>
              <a:t>-cli</a:t>
            </a:r>
            <a:r>
              <a:rPr lang="zh-CN" altLang="en-US" sz="800" b="1" dirty="0">
                <a:latin typeface="微软雅黑" panose="020B0503020204020204" charset="-122"/>
                <a:ea typeface="微软雅黑" panose="020B0503020204020204" charset="-122"/>
              </a:rPr>
              <a:t>的参数执行</a:t>
            </a:r>
            <a:endParaRPr lang="en-GB" altLang="zh-CN" sz="800" b="1" dirty="0">
              <a:latin typeface="微软雅黑" panose="020B0503020204020204" charset="-122"/>
              <a:ea typeface="微软雅黑" panose="020B0503020204020204" charset="-122"/>
            </a:endParaRPr>
          </a:p>
          <a:p>
            <a:pPr algn="just">
              <a:lnSpc>
                <a:spcPct val="150000"/>
              </a:lnSpc>
            </a:pPr>
            <a:r>
              <a:rPr lang="en-GB" altLang="zh-CN" sz="800" b="1" dirty="0">
                <a:latin typeface="微软雅黑" panose="020B0503020204020204" charset="-122"/>
                <a:ea typeface="微软雅黑" panose="020B0503020204020204" charset="-122"/>
              </a:rPr>
              <a:t>$ </a:t>
            </a:r>
            <a:r>
              <a:rPr lang="en-GB" altLang="zh-CN" sz="800" b="1" dirty="0" err="1">
                <a:latin typeface="微软雅黑" panose="020B0503020204020204" charset="-122"/>
                <a:ea typeface="微软雅黑" panose="020B0503020204020204" charset="-122"/>
              </a:rPr>
              <a:t>redis</a:t>
            </a:r>
            <a:r>
              <a:rPr lang="en-GB" altLang="zh-CN" sz="800" b="1" dirty="0">
                <a:latin typeface="微软雅黑" panose="020B0503020204020204" charset="-122"/>
                <a:ea typeface="微软雅黑" panose="020B0503020204020204" charset="-122"/>
              </a:rPr>
              <a:t>-cli -h 127.0.0.1 -p 6379</a:t>
            </a:r>
          </a:p>
          <a:p>
            <a:pPr algn="just">
              <a:lnSpc>
                <a:spcPct val="150000"/>
              </a:lnSpc>
            </a:pPr>
            <a:r>
              <a:rPr lang="en-GB" altLang="zh-CN" sz="800" b="1" dirty="0">
                <a:latin typeface="微软雅黑" panose="020B0503020204020204" charset="-122"/>
                <a:ea typeface="微软雅黑" panose="020B0503020204020204" charset="-122"/>
              </a:rPr>
              <a:t>$ </a:t>
            </a:r>
            <a:r>
              <a:rPr lang="en-GB" altLang="zh-CN" sz="800" b="1" dirty="0" err="1">
                <a:latin typeface="微软雅黑" panose="020B0503020204020204" charset="-122"/>
                <a:ea typeface="微软雅黑" panose="020B0503020204020204" charset="-122"/>
              </a:rPr>
              <a:t>redis</a:t>
            </a:r>
            <a:r>
              <a:rPr lang="en-GB" altLang="zh-CN" sz="800" b="1" dirty="0">
                <a:latin typeface="微软雅黑" panose="020B0503020204020204" charset="-122"/>
                <a:ea typeface="微软雅黑" panose="020B0503020204020204" charset="-122"/>
              </a:rPr>
              <a:t>-cli PING</a:t>
            </a:r>
          </a:p>
          <a:p>
            <a:pPr algn="just">
              <a:lnSpc>
                <a:spcPct val="150000"/>
              </a:lnSpc>
            </a:pPr>
            <a:r>
              <a:rPr lang="zh-CN" altLang="en-GB" sz="800" b="1" dirty="0">
                <a:latin typeface="微软雅黑" panose="020B0503020204020204" charset="-122"/>
                <a:ea typeface="微软雅黑" panose="020B0503020204020204" charset="-122"/>
              </a:rPr>
              <a:t>方法</a:t>
            </a:r>
            <a:r>
              <a:rPr lang="zh-CN" altLang="en-US" sz="800" b="1" dirty="0">
                <a:latin typeface="微软雅黑" panose="020B0503020204020204" charset="-122"/>
                <a:ea typeface="微软雅黑" panose="020B0503020204020204" charset="-122"/>
              </a:rPr>
              <a:t>二：进入交互模式</a:t>
            </a:r>
            <a:endParaRPr lang="en-US" altLang="zh-CN" sz="800" b="1" dirty="0">
              <a:latin typeface="微软雅黑" panose="020B0503020204020204" charset="-122"/>
              <a:ea typeface="微软雅黑" panose="020B0503020204020204" charset="-122"/>
            </a:endParaRPr>
          </a:p>
          <a:p>
            <a:pPr algn="just">
              <a:lnSpc>
                <a:spcPct val="150000"/>
              </a:lnSpc>
            </a:pPr>
            <a:r>
              <a:rPr lang="en-GB" altLang="zh-CN" sz="800" b="1" dirty="0">
                <a:latin typeface="微软雅黑" panose="020B0503020204020204" charset="-122"/>
                <a:ea typeface="微软雅黑" panose="020B0503020204020204" charset="-122"/>
              </a:rPr>
              <a:t>$ </a:t>
            </a:r>
            <a:r>
              <a:rPr lang="en-GB" altLang="zh-CN" sz="800" b="1" dirty="0" err="1">
                <a:latin typeface="微软雅黑" panose="020B0503020204020204" charset="-122"/>
                <a:ea typeface="微软雅黑" panose="020B0503020204020204" charset="-122"/>
              </a:rPr>
              <a:t>redis</a:t>
            </a:r>
            <a:r>
              <a:rPr lang="en-GB" altLang="zh-CN" sz="800" b="1" dirty="0">
                <a:latin typeface="微软雅黑" panose="020B0503020204020204" charset="-122"/>
                <a:ea typeface="微软雅黑" panose="020B0503020204020204" charset="-122"/>
              </a:rPr>
              <a:t>-cli</a:t>
            </a:r>
          </a:p>
          <a:p>
            <a:pPr algn="just">
              <a:lnSpc>
                <a:spcPct val="150000"/>
              </a:lnSpc>
            </a:pPr>
            <a:r>
              <a:rPr lang="en-GB" altLang="zh-CN" sz="800" b="1" dirty="0">
                <a:latin typeface="微软雅黑" panose="020B0503020204020204" charset="-122"/>
                <a:ea typeface="微软雅黑" panose="020B0503020204020204" charset="-122"/>
              </a:rPr>
              <a:t>127.0.0.1:6379&gt; PING</a:t>
            </a:r>
          </a:p>
          <a:p>
            <a:pPr algn="just">
              <a:lnSpc>
                <a:spcPct val="150000"/>
              </a:lnSpc>
            </a:pPr>
            <a:r>
              <a:rPr lang="en-GB" altLang="zh-CN" sz="800" b="1" dirty="0">
                <a:latin typeface="微软雅黑" panose="020B0503020204020204" charset="-122"/>
                <a:ea typeface="微软雅黑" panose="020B0503020204020204" charset="-122"/>
              </a:rPr>
              <a:t>PONG</a:t>
            </a:r>
          </a:p>
          <a:p>
            <a:pPr algn="just">
              <a:lnSpc>
                <a:spcPct val="150000"/>
              </a:lnSpc>
            </a:pPr>
            <a:r>
              <a:rPr lang="en-GB" altLang="zh-CN" sz="800" b="1" dirty="0">
                <a:latin typeface="微软雅黑" panose="020B0503020204020204" charset="-122"/>
                <a:ea typeface="微软雅黑" panose="020B0503020204020204" charset="-122"/>
              </a:rPr>
              <a:t>127.0.0.1:6379&gt; ECHO hello</a:t>
            </a:r>
          </a:p>
          <a:p>
            <a:pPr algn="just">
              <a:lnSpc>
                <a:spcPct val="150000"/>
              </a:lnSpc>
            </a:pPr>
            <a:r>
              <a:rPr lang="en-GB" altLang="zh-CN" sz="800" b="1" dirty="0">
                <a:latin typeface="微软雅黑" panose="020B0503020204020204" charset="-122"/>
                <a:ea typeface="微软雅黑" panose="020B0503020204020204" charset="-122"/>
              </a:rPr>
              <a:t>"hello"</a:t>
            </a:r>
            <a:endParaRPr lang="zh-CN" altLang="en-US" sz="800" b="1" dirty="0">
              <a:latin typeface="微软雅黑" panose="020B0503020204020204" charset="-122"/>
              <a:ea typeface="微软雅黑" panose="020B0503020204020204" charset="-122"/>
            </a:endParaRPr>
          </a:p>
        </p:txBody>
      </p:sp>
      <p:sp>
        <p:nvSpPr>
          <p:cNvPr id="199" name="文本框 113"/>
          <p:cNvSpPr txBox="1"/>
          <p:nvPr/>
        </p:nvSpPr>
        <p:spPr>
          <a:xfrm>
            <a:off x="6558182" y="4170293"/>
            <a:ext cx="2436527" cy="809196"/>
          </a:xfrm>
          <a:prstGeom prst="rect">
            <a:avLst/>
          </a:prstGeom>
          <a:noFill/>
        </p:spPr>
        <p:txBody>
          <a:bodyPr wrap="square" rtlCol="0">
            <a:spAutoFit/>
          </a:bodyPr>
          <a:lstStyle/>
          <a:p>
            <a:pPr algn="just">
              <a:lnSpc>
                <a:spcPct val="150000"/>
              </a:lnSpc>
            </a:pPr>
            <a:r>
              <a:rPr lang="en-GB" altLang="zh-CN" sz="800" b="1" dirty="0">
                <a:latin typeface="微软雅黑" panose="020B0503020204020204" charset="-122"/>
                <a:ea typeface="微软雅黑" panose="020B0503020204020204" charset="-122"/>
              </a:rPr>
              <a:t>Redis</a:t>
            </a:r>
            <a:r>
              <a:rPr lang="zh-CN" altLang="en-US" sz="800" b="1" dirty="0">
                <a:latin typeface="微软雅黑" panose="020B0503020204020204" charset="-122"/>
                <a:ea typeface="微软雅黑" panose="020B0503020204020204" charset="-122"/>
              </a:rPr>
              <a:t>默认支持</a:t>
            </a:r>
            <a:r>
              <a:rPr lang="en-US" altLang="zh-CN" sz="800" b="1" dirty="0">
                <a:latin typeface="微软雅黑" panose="020B0503020204020204" charset="-122"/>
                <a:ea typeface="微软雅黑" panose="020B0503020204020204" charset="-122"/>
              </a:rPr>
              <a:t>16</a:t>
            </a:r>
            <a:r>
              <a:rPr lang="zh-CN" altLang="en-US" sz="800" b="1" dirty="0">
                <a:latin typeface="微软雅黑" panose="020B0503020204020204" charset="-122"/>
                <a:ea typeface="微软雅黑" panose="020B0503020204020204" charset="-122"/>
              </a:rPr>
              <a:t>个数据库，</a:t>
            </a:r>
            <a:r>
              <a:rPr lang="zh-CN" altLang="en-US" sz="800" b="1">
                <a:latin typeface="微软雅黑" panose="020B0503020204020204" charset="-122"/>
                <a:ea typeface="微软雅黑" panose="020B0503020204020204" charset="-122"/>
              </a:rPr>
              <a:t>从</a:t>
            </a:r>
            <a:r>
              <a:rPr lang="en-US" altLang="zh-CN" sz="800" b="1">
                <a:latin typeface="微软雅黑" panose="020B0503020204020204" charset="-122"/>
                <a:ea typeface="微软雅黑" panose="020B0503020204020204" charset="-122"/>
              </a:rPr>
              <a:t>0-15</a:t>
            </a:r>
            <a:r>
              <a:rPr lang="zh-CN" altLang="en-US" sz="800" b="1">
                <a:latin typeface="微软雅黑" panose="020B0503020204020204" charset="-122"/>
                <a:ea typeface="微软雅黑" panose="020B0503020204020204" charset="-122"/>
              </a:rPr>
              <a:t>开始</a:t>
            </a:r>
            <a:r>
              <a:rPr lang="zh-CN" altLang="en-US" sz="800" b="1" dirty="0">
                <a:latin typeface="微软雅黑" panose="020B0503020204020204" charset="-122"/>
                <a:ea typeface="微软雅黑" panose="020B0503020204020204" charset="-122"/>
              </a:rPr>
              <a:t>的递增数字命名</a:t>
            </a:r>
            <a:endParaRPr lang="en-GB" altLang="zh-CN" sz="800" b="1" dirty="0">
              <a:latin typeface="微软雅黑" panose="020B0503020204020204" charset="-122"/>
              <a:ea typeface="微软雅黑" panose="020B0503020204020204" charset="-122"/>
            </a:endParaRPr>
          </a:p>
          <a:p>
            <a:pPr marL="171450" indent="-171450" algn="just">
              <a:lnSpc>
                <a:spcPct val="150000"/>
              </a:lnSpc>
              <a:buFont typeface="Wingdings" panose="05000000000000000000" pitchFamily="2" charset="2"/>
              <a:buChar char="Ø"/>
            </a:pPr>
            <a:r>
              <a:rPr lang="en-GB" altLang="zh-CN" sz="800" b="1" dirty="0">
                <a:latin typeface="微软雅黑" panose="020B0503020204020204" charset="-122"/>
                <a:ea typeface="微软雅黑" panose="020B0503020204020204" charset="-122"/>
              </a:rPr>
              <a:t>SELECT 1</a:t>
            </a:r>
          </a:p>
          <a:p>
            <a:pPr marL="171450" indent="-171450" algn="just">
              <a:lnSpc>
                <a:spcPct val="150000"/>
              </a:lnSpc>
              <a:buFont typeface="Wingdings" panose="05000000000000000000" pitchFamily="2" charset="2"/>
              <a:buChar char="Ø"/>
            </a:pPr>
            <a:r>
              <a:rPr lang="en-US" altLang="zh-CN" sz="800" b="1" dirty="0">
                <a:latin typeface="微软雅黑" panose="020B0503020204020204" charset="-122"/>
                <a:ea typeface="微软雅黑" panose="020B0503020204020204" charset="-122"/>
              </a:rPr>
              <a:t>SELECT</a:t>
            </a:r>
            <a:r>
              <a:rPr lang="zh-CN" altLang="en-US" sz="800" b="1" dirty="0">
                <a:latin typeface="微软雅黑" panose="020B0503020204020204" charset="-122"/>
                <a:ea typeface="微软雅黑" panose="020B0503020204020204" charset="-122"/>
              </a:rPr>
              <a:t>来选择使用那个数据库</a:t>
            </a: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 calcmode="lin" valueType="num">
                                      <p:cBhvr>
                                        <p:cTn id="11" dur="500" fill="hold"/>
                                        <p:tgtEl>
                                          <p:spTgt spid="148"/>
                                        </p:tgtEl>
                                        <p:attrNameLst>
                                          <p:attrName>ppt_w</p:attrName>
                                        </p:attrNameLst>
                                      </p:cBhvr>
                                      <p:tavLst>
                                        <p:tav tm="0">
                                          <p:val>
                                            <p:fltVal val="0"/>
                                          </p:val>
                                        </p:tav>
                                        <p:tav tm="100000">
                                          <p:val>
                                            <p:strVal val="#ppt_w"/>
                                          </p:val>
                                        </p:tav>
                                      </p:tavLst>
                                    </p:anim>
                                    <p:anim calcmode="lin" valueType="num">
                                      <p:cBhvr>
                                        <p:cTn id="12" dur="500" fill="hold"/>
                                        <p:tgtEl>
                                          <p:spTgt spid="148"/>
                                        </p:tgtEl>
                                        <p:attrNameLst>
                                          <p:attrName>ppt_h</p:attrName>
                                        </p:attrNameLst>
                                      </p:cBhvr>
                                      <p:tavLst>
                                        <p:tav tm="0">
                                          <p:val>
                                            <p:fltVal val="0"/>
                                          </p:val>
                                        </p:tav>
                                        <p:tav tm="100000">
                                          <p:val>
                                            <p:strVal val="#ppt_h"/>
                                          </p:val>
                                        </p:tav>
                                      </p:tavLst>
                                    </p:anim>
                                    <p:animEffect transition="in" filter="fade">
                                      <p:cBhvr>
                                        <p:cTn id="13" dur="500"/>
                                        <p:tgtEl>
                                          <p:spTgt spid="148"/>
                                        </p:tgtEl>
                                      </p:cBhvr>
                                    </p:animEffect>
                                  </p:childTnLst>
                                </p:cTn>
                              </p:par>
                            </p:childTnLst>
                          </p:cTn>
                        </p:par>
                        <p:par>
                          <p:cTn id="14" fill="hold">
                            <p:stCondLst>
                              <p:cond delay="1400"/>
                            </p:stCondLst>
                            <p:childTnLst>
                              <p:par>
                                <p:cTn id="15" presetID="22" presetClass="entr" presetSubtype="4" fill="hold" grpId="0" nodeType="after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wipe(down)">
                                      <p:cBhvr>
                                        <p:cTn id="17" dur="500"/>
                                        <p:tgtEl>
                                          <p:spTgt spid="11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wipe(down)">
                                      <p:cBhvr>
                                        <p:cTn id="20" dur="500"/>
                                        <p:tgtEl>
                                          <p:spTgt spid="114"/>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up)">
                                      <p:cBhvr>
                                        <p:cTn id="23" dur="500"/>
                                        <p:tgtEl>
                                          <p:spTgt spid="115"/>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wipe(up)">
                                      <p:cBhvr>
                                        <p:cTn id="26" dur="500"/>
                                        <p:tgtEl>
                                          <p:spTgt spid="116"/>
                                        </p:tgtEl>
                                      </p:cBhvr>
                                    </p:animEffect>
                                  </p:childTnLst>
                                </p:cTn>
                              </p:par>
                            </p:childTnLst>
                          </p:cTn>
                        </p:par>
                        <p:par>
                          <p:cTn id="27" fill="hold">
                            <p:stCondLst>
                              <p:cond delay="1900"/>
                            </p:stCondLst>
                            <p:childTnLst>
                              <p:par>
                                <p:cTn id="28" presetID="21" presetClass="entr" presetSubtype="1" fill="hold" nodeType="afterEffect">
                                  <p:stCondLst>
                                    <p:cond delay="0"/>
                                  </p:stCondLst>
                                  <p:childTnLst>
                                    <p:set>
                                      <p:cBhvr>
                                        <p:cTn id="29" dur="1" fill="hold">
                                          <p:stCondLst>
                                            <p:cond delay="0"/>
                                          </p:stCondLst>
                                        </p:cTn>
                                        <p:tgtEl>
                                          <p:spTgt spid="118"/>
                                        </p:tgtEl>
                                        <p:attrNameLst>
                                          <p:attrName>style.visibility</p:attrName>
                                        </p:attrNameLst>
                                      </p:cBhvr>
                                      <p:to>
                                        <p:strVal val="visible"/>
                                      </p:to>
                                    </p:set>
                                    <p:animEffect transition="in" filter="wheel(1)">
                                      <p:cBhvr>
                                        <p:cTn id="30" dur="1500"/>
                                        <p:tgtEl>
                                          <p:spTgt spid="118"/>
                                        </p:tgtEl>
                                      </p:cBhvr>
                                    </p:animEffect>
                                  </p:childTnLst>
                                </p:cTn>
                              </p:par>
                            </p:childTnLst>
                          </p:cTn>
                        </p:par>
                        <p:par>
                          <p:cTn id="31" fill="hold">
                            <p:stCondLst>
                              <p:cond delay="3400"/>
                            </p:stCondLst>
                            <p:childTnLst>
                              <p:par>
                                <p:cTn id="32" presetID="45" presetClass="entr" presetSubtype="0" fill="hold" nodeType="afterEffect">
                                  <p:stCondLst>
                                    <p:cond delay="0"/>
                                  </p:stCondLst>
                                  <p:childTnLst>
                                    <p:set>
                                      <p:cBhvr>
                                        <p:cTn id="33" dur="1" fill="hold">
                                          <p:stCondLst>
                                            <p:cond delay="0"/>
                                          </p:stCondLst>
                                        </p:cTn>
                                        <p:tgtEl>
                                          <p:spTgt spid="167"/>
                                        </p:tgtEl>
                                        <p:attrNameLst>
                                          <p:attrName>style.visibility</p:attrName>
                                        </p:attrNameLst>
                                      </p:cBhvr>
                                      <p:to>
                                        <p:strVal val="visible"/>
                                      </p:to>
                                    </p:set>
                                    <p:animEffect transition="in" filter="fade">
                                      <p:cBhvr>
                                        <p:cTn id="34" dur="750"/>
                                        <p:tgtEl>
                                          <p:spTgt spid="167"/>
                                        </p:tgtEl>
                                      </p:cBhvr>
                                    </p:animEffect>
                                    <p:anim calcmode="lin" valueType="num">
                                      <p:cBhvr>
                                        <p:cTn id="35" dur="750" fill="hold"/>
                                        <p:tgtEl>
                                          <p:spTgt spid="167"/>
                                        </p:tgtEl>
                                        <p:attrNameLst>
                                          <p:attrName>ppt_w</p:attrName>
                                        </p:attrNameLst>
                                      </p:cBhvr>
                                      <p:tavLst>
                                        <p:tav tm="0" fmla="#ppt_w*sin(2.5*pi*$)">
                                          <p:val>
                                            <p:fltVal val="0"/>
                                          </p:val>
                                        </p:tav>
                                        <p:tav tm="100000">
                                          <p:val>
                                            <p:fltVal val="1"/>
                                          </p:val>
                                        </p:tav>
                                      </p:tavLst>
                                    </p:anim>
                                    <p:anim calcmode="lin" valueType="num">
                                      <p:cBhvr>
                                        <p:cTn id="36" dur="750" fill="hold"/>
                                        <p:tgtEl>
                                          <p:spTgt spid="167"/>
                                        </p:tgtEl>
                                        <p:attrNameLst>
                                          <p:attrName>ppt_h</p:attrName>
                                        </p:attrNameLst>
                                      </p:cBhvr>
                                      <p:tavLst>
                                        <p:tav tm="0">
                                          <p:val>
                                            <p:strVal val="#ppt_h"/>
                                          </p:val>
                                        </p:tav>
                                        <p:tav tm="100000">
                                          <p:val>
                                            <p:strVal val="#ppt_h"/>
                                          </p:val>
                                        </p:tav>
                                      </p:tavLst>
                                    </p:anim>
                                  </p:childTnLst>
                                </p:cTn>
                              </p:par>
                              <p:par>
                                <p:cTn id="37" presetID="45" presetClass="entr" presetSubtype="0" fill="hold" nodeType="withEffect">
                                  <p:stCondLst>
                                    <p:cond delay="0"/>
                                  </p:stCondLst>
                                  <p:childTnLst>
                                    <p:set>
                                      <p:cBhvr>
                                        <p:cTn id="38" dur="1" fill="hold">
                                          <p:stCondLst>
                                            <p:cond delay="0"/>
                                          </p:stCondLst>
                                        </p:cTn>
                                        <p:tgtEl>
                                          <p:spTgt spid="175"/>
                                        </p:tgtEl>
                                        <p:attrNameLst>
                                          <p:attrName>style.visibility</p:attrName>
                                        </p:attrNameLst>
                                      </p:cBhvr>
                                      <p:to>
                                        <p:strVal val="visible"/>
                                      </p:to>
                                    </p:set>
                                    <p:animEffect transition="in" filter="fade">
                                      <p:cBhvr>
                                        <p:cTn id="39" dur="750"/>
                                        <p:tgtEl>
                                          <p:spTgt spid="175"/>
                                        </p:tgtEl>
                                      </p:cBhvr>
                                    </p:animEffect>
                                    <p:anim calcmode="lin" valueType="num">
                                      <p:cBhvr>
                                        <p:cTn id="40" dur="750" fill="hold"/>
                                        <p:tgtEl>
                                          <p:spTgt spid="175"/>
                                        </p:tgtEl>
                                        <p:attrNameLst>
                                          <p:attrName>ppt_w</p:attrName>
                                        </p:attrNameLst>
                                      </p:cBhvr>
                                      <p:tavLst>
                                        <p:tav tm="0" fmla="#ppt_w*sin(2.5*pi*$)">
                                          <p:val>
                                            <p:fltVal val="0"/>
                                          </p:val>
                                        </p:tav>
                                        <p:tav tm="100000">
                                          <p:val>
                                            <p:fltVal val="1"/>
                                          </p:val>
                                        </p:tav>
                                      </p:tavLst>
                                    </p:anim>
                                    <p:anim calcmode="lin" valueType="num">
                                      <p:cBhvr>
                                        <p:cTn id="41" dur="750" fill="hold"/>
                                        <p:tgtEl>
                                          <p:spTgt spid="175"/>
                                        </p:tgtEl>
                                        <p:attrNameLst>
                                          <p:attrName>ppt_h</p:attrName>
                                        </p:attrNameLst>
                                      </p:cBhvr>
                                      <p:tavLst>
                                        <p:tav tm="0">
                                          <p:val>
                                            <p:strVal val="#ppt_h"/>
                                          </p:val>
                                        </p:tav>
                                        <p:tav tm="100000">
                                          <p:val>
                                            <p:strVal val="#ppt_h"/>
                                          </p:val>
                                        </p:tav>
                                      </p:tavLst>
                                    </p:anim>
                                  </p:childTnLst>
                                </p:cTn>
                              </p:par>
                              <p:par>
                                <p:cTn id="42" presetID="45" presetClass="entr" presetSubtype="0" fill="hold" nodeType="withEffect">
                                  <p:stCondLst>
                                    <p:cond delay="0"/>
                                  </p:stCondLst>
                                  <p:childTnLst>
                                    <p:set>
                                      <p:cBhvr>
                                        <p:cTn id="43" dur="1" fill="hold">
                                          <p:stCondLst>
                                            <p:cond delay="0"/>
                                          </p:stCondLst>
                                        </p:cTn>
                                        <p:tgtEl>
                                          <p:spTgt spid="157"/>
                                        </p:tgtEl>
                                        <p:attrNameLst>
                                          <p:attrName>style.visibility</p:attrName>
                                        </p:attrNameLst>
                                      </p:cBhvr>
                                      <p:to>
                                        <p:strVal val="visible"/>
                                      </p:to>
                                    </p:set>
                                    <p:animEffect transition="in" filter="fade">
                                      <p:cBhvr>
                                        <p:cTn id="44" dur="750"/>
                                        <p:tgtEl>
                                          <p:spTgt spid="157"/>
                                        </p:tgtEl>
                                      </p:cBhvr>
                                    </p:animEffect>
                                    <p:anim calcmode="lin" valueType="num">
                                      <p:cBhvr>
                                        <p:cTn id="45" dur="750" fill="hold"/>
                                        <p:tgtEl>
                                          <p:spTgt spid="157"/>
                                        </p:tgtEl>
                                        <p:attrNameLst>
                                          <p:attrName>ppt_w</p:attrName>
                                        </p:attrNameLst>
                                      </p:cBhvr>
                                      <p:tavLst>
                                        <p:tav tm="0" fmla="#ppt_w*sin(2.5*pi*$)">
                                          <p:val>
                                            <p:fltVal val="0"/>
                                          </p:val>
                                        </p:tav>
                                        <p:tav tm="100000">
                                          <p:val>
                                            <p:fltVal val="1"/>
                                          </p:val>
                                        </p:tav>
                                      </p:tavLst>
                                    </p:anim>
                                    <p:anim calcmode="lin" valueType="num">
                                      <p:cBhvr>
                                        <p:cTn id="46" dur="750" fill="hold"/>
                                        <p:tgtEl>
                                          <p:spTgt spid="157"/>
                                        </p:tgtEl>
                                        <p:attrNameLst>
                                          <p:attrName>ppt_h</p:attrName>
                                        </p:attrNameLst>
                                      </p:cBhvr>
                                      <p:tavLst>
                                        <p:tav tm="0">
                                          <p:val>
                                            <p:strVal val="#ppt_h"/>
                                          </p:val>
                                        </p:tav>
                                        <p:tav tm="100000">
                                          <p:val>
                                            <p:strVal val="#ppt_h"/>
                                          </p:val>
                                        </p:tav>
                                      </p:tavLst>
                                    </p:anim>
                                  </p:childTnLst>
                                </p:cTn>
                              </p:par>
                              <p:par>
                                <p:cTn id="47" presetID="45" presetClass="entr" presetSubtype="0" fill="hold" nodeType="withEffect">
                                  <p:stCondLst>
                                    <p:cond delay="0"/>
                                  </p:stCondLst>
                                  <p:childTnLst>
                                    <p:set>
                                      <p:cBhvr>
                                        <p:cTn id="48" dur="1" fill="hold">
                                          <p:stCondLst>
                                            <p:cond delay="0"/>
                                          </p:stCondLst>
                                        </p:cTn>
                                        <p:tgtEl>
                                          <p:spTgt spid="179"/>
                                        </p:tgtEl>
                                        <p:attrNameLst>
                                          <p:attrName>style.visibility</p:attrName>
                                        </p:attrNameLst>
                                      </p:cBhvr>
                                      <p:to>
                                        <p:strVal val="visible"/>
                                      </p:to>
                                    </p:set>
                                    <p:animEffect transition="in" filter="fade">
                                      <p:cBhvr>
                                        <p:cTn id="49" dur="750"/>
                                        <p:tgtEl>
                                          <p:spTgt spid="179"/>
                                        </p:tgtEl>
                                      </p:cBhvr>
                                    </p:animEffect>
                                    <p:anim calcmode="lin" valueType="num">
                                      <p:cBhvr>
                                        <p:cTn id="50" dur="750" fill="hold"/>
                                        <p:tgtEl>
                                          <p:spTgt spid="179"/>
                                        </p:tgtEl>
                                        <p:attrNameLst>
                                          <p:attrName>ppt_w</p:attrName>
                                        </p:attrNameLst>
                                      </p:cBhvr>
                                      <p:tavLst>
                                        <p:tav tm="0" fmla="#ppt_w*sin(2.5*pi*$)">
                                          <p:val>
                                            <p:fltVal val="0"/>
                                          </p:val>
                                        </p:tav>
                                        <p:tav tm="100000">
                                          <p:val>
                                            <p:fltVal val="1"/>
                                          </p:val>
                                        </p:tav>
                                      </p:tavLst>
                                    </p:anim>
                                    <p:anim calcmode="lin" valueType="num">
                                      <p:cBhvr>
                                        <p:cTn id="51" dur="750" fill="hold"/>
                                        <p:tgtEl>
                                          <p:spTgt spid="179"/>
                                        </p:tgtEl>
                                        <p:attrNameLst>
                                          <p:attrName>ppt_h</p:attrName>
                                        </p:attrNameLst>
                                      </p:cBhvr>
                                      <p:tavLst>
                                        <p:tav tm="0">
                                          <p:val>
                                            <p:strVal val="#ppt_h"/>
                                          </p:val>
                                        </p:tav>
                                        <p:tav tm="100000">
                                          <p:val>
                                            <p:strVal val="#ppt_h"/>
                                          </p:val>
                                        </p:tav>
                                      </p:tavLst>
                                    </p:anim>
                                  </p:childTnLst>
                                </p:cTn>
                              </p:par>
                            </p:childTnLst>
                          </p:cTn>
                        </p:par>
                        <p:par>
                          <p:cTn id="52" fill="hold">
                            <p:stCondLst>
                              <p:cond delay="4400"/>
                            </p:stCondLst>
                            <p:childTnLst>
                              <p:par>
                                <p:cTn id="53" presetID="8" presetClass="emph" presetSubtype="0" fill="hold" nodeType="afterEffect">
                                  <p:stCondLst>
                                    <p:cond delay="0"/>
                                  </p:stCondLst>
                                  <p:childTnLst>
                                    <p:animRot by="21600000">
                                      <p:cBhvr>
                                        <p:cTn id="54" dur="2000" fill="hold"/>
                                        <p:tgtEl>
                                          <p:spTgt spid="118"/>
                                        </p:tgtEl>
                                        <p:attrNameLst>
                                          <p:attrName>r</p:attrName>
                                        </p:attrNameLst>
                                      </p:cBhvr>
                                    </p:animRot>
                                  </p:childTnLst>
                                </p:cTn>
                              </p:par>
                            </p:childTnLst>
                          </p:cTn>
                        </p:par>
                        <p:par>
                          <p:cTn id="55" fill="hold">
                            <p:stCondLst>
                              <p:cond delay="6400"/>
                            </p:stCondLst>
                            <p:childTnLst>
                              <p:par>
                                <p:cTn id="56" presetID="10" presetClass="entr" presetSubtype="0" fill="hold" nodeType="afterEffect">
                                  <p:stCondLst>
                                    <p:cond delay="0"/>
                                  </p:stCondLst>
                                  <p:childTnLst>
                                    <p:set>
                                      <p:cBhvr>
                                        <p:cTn id="57" dur="1" fill="hold">
                                          <p:stCondLst>
                                            <p:cond delay="0"/>
                                          </p:stCondLst>
                                        </p:cTn>
                                        <p:tgtEl>
                                          <p:spTgt spid="123"/>
                                        </p:tgtEl>
                                        <p:attrNameLst>
                                          <p:attrName>style.visibility</p:attrName>
                                        </p:attrNameLst>
                                      </p:cBhvr>
                                      <p:to>
                                        <p:strVal val="visible"/>
                                      </p:to>
                                    </p:set>
                                    <p:animEffect transition="in" filter="fade">
                                      <p:cBhvr>
                                        <p:cTn id="58" dur="1000"/>
                                        <p:tgtEl>
                                          <p:spTgt spid="123"/>
                                        </p:tgtEl>
                                      </p:cBhvr>
                                    </p:animEffect>
                                  </p:childTnLst>
                                </p:cTn>
                              </p:par>
                              <p:par>
                                <p:cTn id="59" presetID="42" presetClass="path" presetSubtype="0" accel="50000" decel="50000" fill="hold" nodeType="withEffect">
                                  <p:stCondLst>
                                    <p:cond delay="0"/>
                                  </p:stCondLst>
                                  <p:childTnLst>
                                    <p:animMotion origin="layout" path="M 0.12578 0.21504 L 8.33333E-7 3.33333E-6 " pathEditMode="relative" rAng="0" ptsTypes="AA">
                                      <p:cBhvr>
                                        <p:cTn id="60" dur="1000" fill="hold"/>
                                        <p:tgtEl>
                                          <p:spTgt spid="123"/>
                                        </p:tgtEl>
                                        <p:attrNameLst>
                                          <p:attrName>ppt_x</p:attrName>
                                          <p:attrName>ppt_y</p:attrName>
                                        </p:attrNameLst>
                                      </p:cBhvr>
                                      <p:rCtr x="-6289" y="-10764"/>
                                    </p:animMotion>
                                  </p:childTnLst>
                                </p:cTn>
                              </p:par>
                              <p:par>
                                <p:cTn id="61" presetID="10" presetClass="entr" presetSubtype="0" fill="hold" nodeType="withEffect">
                                  <p:stCondLst>
                                    <p:cond delay="0"/>
                                  </p:stCondLst>
                                  <p:childTnLst>
                                    <p:set>
                                      <p:cBhvr>
                                        <p:cTn id="62" dur="1" fill="hold">
                                          <p:stCondLst>
                                            <p:cond delay="0"/>
                                          </p:stCondLst>
                                        </p:cTn>
                                        <p:tgtEl>
                                          <p:spTgt spid="187"/>
                                        </p:tgtEl>
                                        <p:attrNameLst>
                                          <p:attrName>style.visibility</p:attrName>
                                        </p:attrNameLst>
                                      </p:cBhvr>
                                      <p:to>
                                        <p:strVal val="visible"/>
                                      </p:to>
                                    </p:set>
                                    <p:animEffect transition="in" filter="fade">
                                      <p:cBhvr>
                                        <p:cTn id="63" dur="1000"/>
                                        <p:tgtEl>
                                          <p:spTgt spid="187"/>
                                        </p:tgtEl>
                                      </p:cBhvr>
                                    </p:animEffect>
                                  </p:childTnLst>
                                </p:cTn>
                              </p:par>
                              <p:par>
                                <p:cTn id="64" presetID="42" presetClass="path" presetSubtype="0" accel="50000" decel="50000" fill="hold" nodeType="withEffect">
                                  <p:stCondLst>
                                    <p:cond delay="0"/>
                                  </p:stCondLst>
                                  <p:childTnLst>
                                    <p:animMotion origin="layout" path="M -0.14427 -0.23959 L -1.875E-6 3.7037E-6 " pathEditMode="relative" rAng="0" ptsTypes="AA">
                                      <p:cBhvr>
                                        <p:cTn id="65" dur="1000" fill="hold"/>
                                        <p:tgtEl>
                                          <p:spTgt spid="187"/>
                                        </p:tgtEl>
                                        <p:attrNameLst>
                                          <p:attrName>ppt_x</p:attrName>
                                          <p:attrName>ppt_y</p:attrName>
                                        </p:attrNameLst>
                                      </p:cBhvr>
                                      <p:rCtr x="7214" y="11968"/>
                                    </p:animMotion>
                                  </p:childTnLst>
                                </p:cTn>
                              </p:par>
                              <p:par>
                                <p:cTn id="66" presetID="10" presetClass="entr" presetSubtype="0" fill="hold" nodeType="withEffect">
                                  <p:stCondLst>
                                    <p:cond delay="0"/>
                                  </p:stCondLst>
                                  <p:childTnLst>
                                    <p:set>
                                      <p:cBhvr>
                                        <p:cTn id="67" dur="1" fill="hold">
                                          <p:stCondLst>
                                            <p:cond delay="0"/>
                                          </p:stCondLst>
                                        </p:cTn>
                                        <p:tgtEl>
                                          <p:spTgt spid="140"/>
                                        </p:tgtEl>
                                        <p:attrNameLst>
                                          <p:attrName>style.visibility</p:attrName>
                                        </p:attrNameLst>
                                      </p:cBhvr>
                                      <p:to>
                                        <p:strVal val="visible"/>
                                      </p:to>
                                    </p:set>
                                    <p:animEffect transition="in" filter="fade">
                                      <p:cBhvr>
                                        <p:cTn id="68" dur="1000"/>
                                        <p:tgtEl>
                                          <p:spTgt spid="140"/>
                                        </p:tgtEl>
                                      </p:cBhvr>
                                    </p:animEffect>
                                  </p:childTnLst>
                                </p:cTn>
                              </p:par>
                              <p:par>
                                <p:cTn id="69" presetID="42" presetClass="path" presetSubtype="0" accel="50000" decel="50000" fill="hold" nodeType="withEffect">
                                  <p:stCondLst>
                                    <p:cond delay="0"/>
                                  </p:stCondLst>
                                  <p:childTnLst>
                                    <p:animMotion origin="layout" path="M -0.13893 0.21504 L -2.70833E-6 3.33333E-6 " pathEditMode="relative" rAng="0" ptsTypes="AA">
                                      <p:cBhvr>
                                        <p:cTn id="70" dur="1000" fill="hold"/>
                                        <p:tgtEl>
                                          <p:spTgt spid="140"/>
                                        </p:tgtEl>
                                        <p:attrNameLst>
                                          <p:attrName>ppt_x</p:attrName>
                                          <p:attrName>ppt_y</p:attrName>
                                        </p:attrNameLst>
                                      </p:cBhvr>
                                      <p:rCtr x="6940" y="-10764"/>
                                    </p:animMotion>
                                  </p:childTnLst>
                                </p:cTn>
                              </p:par>
                              <p:par>
                                <p:cTn id="71" presetID="10" presetClass="entr" presetSubtype="0" fill="hold" nodeType="withEffect">
                                  <p:stCondLst>
                                    <p:cond delay="0"/>
                                  </p:stCondLst>
                                  <p:childTnLst>
                                    <p:set>
                                      <p:cBhvr>
                                        <p:cTn id="72" dur="1" fill="hold">
                                          <p:stCondLst>
                                            <p:cond delay="0"/>
                                          </p:stCondLst>
                                        </p:cTn>
                                        <p:tgtEl>
                                          <p:spTgt spid="131"/>
                                        </p:tgtEl>
                                        <p:attrNameLst>
                                          <p:attrName>style.visibility</p:attrName>
                                        </p:attrNameLst>
                                      </p:cBhvr>
                                      <p:to>
                                        <p:strVal val="visible"/>
                                      </p:to>
                                    </p:set>
                                    <p:animEffect transition="in" filter="fade">
                                      <p:cBhvr>
                                        <p:cTn id="73" dur="1000"/>
                                        <p:tgtEl>
                                          <p:spTgt spid="131"/>
                                        </p:tgtEl>
                                      </p:cBhvr>
                                    </p:animEffect>
                                  </p:childTnLst>
                                </p:cTn>
                              </p:par>
                              <p:par>
                                <p:cTn id="74" presetID="42" presetClass="path" presetSubtype="0" accel="50000" decel="50000" fill="hold" nodeType="withEffect">
                                  <p:stCondLst>
                                    <p:cond delay="0"/>
                                  </p:stCondLst>
                                  <p:childTnLst>
                                    <p:animMotion origin="layout" path="M 0.12969 -0.25394 L -2.91667E-6 0 " pathEditMode="relative" rAng="0" ptsTypes="AA">
                                      <p:cBhvr>
                                        <p:cTn id="75" dur="1000" fill="hold"/>
                                        <p:tgtEl>
                                          <p:spTgt spid="131"/>
                                        </p:tgtEl>
                                        <p:attrNameLst>
                                          <p:attrName>ppt_x</p:attrName>
                                          <p:attrName>ppt_y</p:attrName>
                                        </p:attrNameLst>
                                      </p:cBhvr>
                                      <p:rCtr x="-6484" y="12685"/>
                                    </p:animMotion>
                                  </p:childTnLst>
                                </p:cTn>
                              </p:par>
                            </p:childTnLst>
                          </p:cTn>
                        </p:par>
                        <p:par>
                          <p:cTn id="76" fill="hold">
                            <p:stCondLst>
                              <p:cond delay="7400"/>
                            </p:stCondLst>
                            <p:childTnLst>
                              <p:par>
                                <p:cTn id="77" presetID="22" presetClass="entr" presetSubtype="2" fill="hold" grpId="0" nodeType="afterEffect">
                                  <p:stCondLst>
                                    <p:cond delay="0"/>
                                  </p:stCondLst>
                                  <p:childTnLst>
                                    <p:set>
                                      <p:cBhvr>
                                        <p:cTn id="78" dur="1" fill="hold">
                                          <p:stCondLst>
                                            <p:cond delay="0"/>
                                          </p:stCondLst>
                                        </p:cTn>
                                        <p:tgtEl>
                                          <p:spTgt spid="110"/>
                                        </p:tgtEl>
                                        <p:attrNameLst>
                                          <p:attrName>style.visibility</p:attrName>
                                        </p:attrNameLst>
                                      </p:cBhvr>
                                      <p:to>
                                        <p:strVal val="visible"/>
                                      </p:to>
                                    </p:set>
                                    <p:animEffect transition="in" filter="wipe(right)">
                                      <p:cBhvr>
                                        <p:cTn id="79" dur="500"/>
                                        <p:tgtEl>
                                          <p:spTgt spid="110"/>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113"/>
                                        </p:tgtEl>
                                        <p:attrNameLst>
                                          <p:attrName>style.visibility</p:attrName>
                                        </p:attrNameLst>
                                      </p:cBhvr>
                                      <p:to>
                                        <p:strVal val="visible"/>
                                      </p:to>
                                    </p:set>
                                    <p:animEffect transition="in" filter="wipe(right)">
                                      <p:cBhvr>
                                        <p:cTn id="82" dur="500"/>
                                        <p:tgtEl>
                                          <p:spTgt spid="113"/>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196"/>
                                        </p:tgtEl>
                                        <p:attrNameLst>
                                          <p:attrName>style.visibility</p:attrName>
                                        </p:attrNameLst>
                                      </p:cBhvr>
                                      <p:to>
                                        <p:strVal val="visible"/>
                                      </p:to>
                                    </p:set>
                                    <p:animEffect transition="in" filter="wipe(right)">
                                      <p:cBhvr>
                                        <p:cTn id="85" dur="500"/>
                                        <p:tgtEl>
                                          <p:spTgt spid="196"/>
                                        </p:tgtEl>
                                      </p:cBhvr>
                                    </p:animEffect>
                                  </p:childTnLst>
                                </p:cTn>
                              </p:par>
                              <p:par>
                                <p:cTn id="86" presetID="22" presetClass="entr" presetSubtype="2" fill="hold" grpId="0" nodeType="withEffect">
                                  <p:stCondLst>
                                    <p:cond delay="0"/>
                                  </p:stCondLst>
                                  <p:childTnLst>
                                    <p:set>
                                      <p:cBhvr>
                                        <p:cTn id="87" dur="1" fill="hold">
                                          <p:stCondLst>
                                            <p:cond delay="0"/>
                                          </p:stCondLst>
                                        </p:cTn>
                                        <p:tgtEl>
                                          <p:spTgt spid="197"/>
                                        </p:tgtEl>
                                        <p:attrNameLst>
                                          <p:attrName>style.visibility</p:attrName>
                                        </p:attrNameLst>
                                      </p:cBhvr>
                                      <p:to>
                                        <p:strVal val="visible"/>
                                      </p:to>
                                    </p:set>
                                    <p:animEffect transition="in" filter="wipe(right)">
                                      <p:cBhvr>
                                        <p:cTn id="88" dur="500"/>
                                        <p:tgtEl>
                                          <p:spTgt spid="197"/>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animEffect transition="in" filter="wipe(left)">
                                      <p:cBhvr>
                                        <p:cTn id="91" dur="500"/>
                                        <p:tgtEl>
                                          <p:spTgt spid="111"/>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112"/>
                                        </p:tgtEl>
                                        <p:attrNameLst>
                                          <p:attrName>style.visibility</p:attrName>
                                        </p:attrNameLst>
                                      </p:cBhvr>
                                      <p:to>
                                        <p:strVal val="visible"/>
                                      </p:to>
                                    </p:set>
                                    <p:animEffect transition="in" filter="wipe(left)">
                                      <p:cBhvr>
                                        <p:cTn id="94" dur="500"/>
                                        <p:tgtEl>
                                          <p:spTgt spid="112"/>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98"/>
                                        </p:tgtEl>
                                        <p:attrNameLst>
                                          <p:attrName>style.visibility</p:attrName>
                                        </p:attrNameLst>
                                      </p:cBhvr>
                                      <p:to>
                                        <p:strVal val="visible"/>
                                      </p:to>
                                    </p:set>
                                    <p:animEffect transition="in" filter="wipe(left)">
                                      <p:cBhvr>
                                        <p:cTn id="97" dur="500"/>
                                        <p:tgtEl>
                                          <p:spTgt spid="19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99"/>
                                        </p:tgtEl>
                                        <p:attrNameLst>
                                          <p:attrName>style.visibility</p:attrName>
                                        </p:attrNameLst>
                                      </p:cBhvr>
                                      <p:to>
                                        <p:strVal val="visible"/>
                                      </p:to>
                                    </p:set>
                                    <p:animEffect transition="in" filter="wipe(left)">
                                      <p:cBhvr>
                                        <p:cTn id="100"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0" grpId="0"/>
      <p:bldP spid="111" grpId="0"/>
      <p:bldP spid="112" grpId="0"/>
      <p:bldP spid="113" grpId="0"/>
      <p:bldP spid="114" grpId="0" animBg="1"/>
      <p:bldP spid="115" grpId="0" animBg="1"/>
      <p:bldP spid="116" grpId="0" animBg="1"/>
      <p:bldP spid="117" grpId="0" animBg="1"/>
      <p:bldP spid="196" grpId="0"/>
      <p:bldP spid="197" grpId="0"/>
      <p:bldP spid="198" grpId="0"/>
      <p:bldP spid="1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3"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4"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8" name="组合 7"/>
          <p:cNvGrpSpPr/>
          <p:nvPr/>
        </p:nvGrpSpPr>
        <p:grpSpPr>
          <a:xfrm>
            <a:off x="3707889" y="1438149"/>
            <a:ext cx="1728225" cy="1728000"/>
            <a:chOff x="1827622" y="1343919"/>
            <a:chExt cx="2304000" cy="2304000"/>
          </a:xfrm>
        </p:grpSpPr>
        <p:sp>
          <p:nvSpPr>
            <p:cNvPr id="9" name="椭圆 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0" name="椭圆 9"/>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6C407D"/>
                  </a:solidFill>
                  <a:latin typeface="微软雅黑" panose="020B0503020204020204" charset="-122"/>
                  <a:ea typeface="微软雅黑" panose="020B0503020204020204" charset="-122"/>
                </a:rPr>
                <a:t>基础命令</a:t>
              </a:r>
            </a:p>
          </p:txBody>
        </p:sp>
      </p:grpSp>
      <p:sp>
        <p:nvSpPr>
          <p:cNvPr id="11"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 </a:t>
            </a:r>
            <a:r>
              <a:rPr lang="zh-CN" altLang="en-US" sz="1000" b="1" kern="0" dirty="0">
                <a:solidFill>
                  <a:srgbClr val="6C407D"/>
                </a:solidFill>
                <a:latin typeface="微软雅黑" panose="020B0503020204020204" charset="-122"/>
                <a:ea typeface="微软雅黑" panose="020B0503020204020204" charset="-122"/>
              </a:rPr>
              <a:t>设置键和值</a:t>
            </a:r>
            <a:endPar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endParaRPr>
          </a:p>
        </p:txBody>
      </p:sp>
      <p:sp>
        <p:nvSpPr>
          <p:cNvPr id="12"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a:t>
            </a:r>
            <a:r>
              <a:rPr lang="zh-CN" altLang="en-US" sz="1000" b="1" kern="0" dirty="0">
                <a:solidFill>
                  <a:srgbClr val="6C407D"/>
                </a:solidFill>
                <a:latin typeface="微软雅黑" panose="020B0503020204020204" charset="-122"/>
                <a:ea typeface="微软雅黑" panose="020B0503020204020204" charset="-122"/>
              </a:rPr>
              <a:t> 获取值</a:t>
            </a:r>
          </a:p>
        </p:txBody>
      </p:sp>
      <p:sp>
        <p:nvSpPr>
          <p:cNvPr id="13" name="TextBox 28"/>
          <p:cNvSpPr txBox="1"/>
          <p:nvPr/>
        </p:nvSpPr>
        <p:spPr>
          <a:xfrm>
            <a:off x="3588552" y="3949364"/>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 </a:t>
            </a:r>
            <a:r>
              <a:rPr lang="zh-CN" altLang="en-US" sz="1000" b="1" kern="0" dirty="0">
                <a:solidFill>
                  <a:srgbClr val="6C407D"/>
                </a:solidFill>
                <a:latin typeface="微软雅黑" panose="020B0503020204020204" charset="-122"/>
                <a:ea typeface="微软雅黑" panose="020B0503020204020204" charset="-122"/>
              </a:rPr>
              <a:t>判断键存在</a:t>
            </a:r>
          </a:p>
        </p:txBody>
      </p:sp>
      <p:sp>
        <p:nvSpPr>
          <p:cNvPr id="14" name="TextBox 29"/>
          <p:cNvSpPr txBox="1"/>
          <p:nvPr/>
        </p:nvSpPr>
        <p:spPr>
          <a:xfrm>
            <a:off x="4666884" y="3949364"/>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a:t>
            </a:r>
            <a:r>
              <a:rPr lang="zh-CN" altLang="en-US" sz="1000" b="1" kern="0" dirty="0">
                <a:solidFill>
                  <a:srgbClr val="6C407D"/>
                </a:solidFill>
                <a:latin typeface="微软雅黑" panose="020B0503020204020204" charset="-122"/>
                <a:ea typeface="微软雅黑" panose="020B0503020204020204" charset="-122"/>
              </a:rPr>
              <a:t> 键重命名</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500" fill="hold"/>
                                        <p:tgtEl>
                                          <p:spTgt spid="7"/>
                                        </p:tgtEl>
                                        <p:attrNameLst>
                                          <p:attrName>ppt_w</p:attrName>
                                        </p:attrNameLst>
                                      </p:cBhvr>
                                      <p:tavLst>
                                        <p:tav tm="0">
                                          <p:val>
                                            <p:fltVal val="0"/>
                                          </p:val>
                                        </p:tav>
                                        <p:tav tm="100000">
                                          <p:val>
                                            <p:strVal val="#ppt_w"/>
                                          </p:val>
                                        </p:tav>
                                      </p:tavLst>
                                    </p:anim>
                                    <p:anim calcmode="lin" valueType="num">
                                      <p:cBhvr>
                                        <p:cTn id="12" dur="1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fltVal val="0"/>
                                          </p:val>
                                        </p:tav>
                                        <p:tav tm="100000">
                                          <p:val>
                                            <p:strVal val="#ppt_w"/>
                                          </p:val>
                                        </p:tav>
                                      </p:tavLst>
                                    </p:anim>
                                    <p:anim calcmode="lin" valueType="num">
                                      <p:cBhvr>
                                        <p:cTn id="16" dur="1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500" fill="hold"/>
                                        <p:tgtEl>
                                          <p:spTgt spid="5"/>
                                        </p:tgtEl>
                                        <p:attrNameLst>
                                          <p:attrName>ppt_w</p:attrName>
                                        </p:attrNameLst>
                                      </p:cBhvr>
                                      <p:tavLst>
                                        <p:tav tm="0">
                                          <p:val>
                                            <p:fltVal val="0"/>
                                          </p:val>
                                        </p:tav>
                                        <p:tav tm="100000">
                                          <p:val>
                                            <p:strVal val="#ppt_w"/>
                                          </p:val>
                                        </p:tav>
                                      </p:tavLst>
                                    </p:anim>
                                    <p:anim calcmode="lin" valueType="num">
                                      <p:cBhvr>
                                        <p:cTn id="20" dur="1500" fill="hold"/>
                                        <p:tgtEl>
                                          <p:spTgt spid="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500" fill="hold"/>
                                        <p:tgtEl>
                                          <p:spTgt spid="4"/>
                                        </p:tgtEl>
                                        <p:attrNameLst>
                                          <p:attrName>ppt_w</p:attrName>
                                        </p:attrNameLst>
                                      </p:cBhvr>
                                      <p:tavLst>
                                        <p:tav tm="0">
                                          <p:val>
                                            <p:fltVal val="0"/>
                                          </p:val>
                                        </p:tav>
                                        <p:tav tm="100000">
                                          <p:val>
                                            <p:strVal val="#ppt_w"/>
                                          </p:val>
                                        </p:tav>
                                      </p:tavLst>
                                    </p:anim>
                                    <p:anim calcmode="lin" valueType="num">
                                      <p:cBhvr>
                                        <p:cTn id="24" dur="1500" fill="hold"/>
                                        <p:tgtEl>
                                          <p:spTgt spid="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3"/>
                                        </p:tgtEl>
                                        <p:attrNameLst>
                                          <p:attrName>style.visibility</p:attrName>
                                        </p:attrNameLst>
                                      </p:cBhvr>
                                      <p:to>
                                        <p:strVal val="visible"/>
                                      </p:to>
                                    </p:set>
                                    <p:anim calcmode="lin" valueType="num">
                                      <p:cBhvr>
                                        <p:cTn id="27" dur="1500" fill="hold"/>
                                        <p:tgtEl>
                                          <p:spTgt spid="3"/>
                                        </p:tgtEl>
                                        <p:attrNameLst>
                                          <p:attrName>ppt_w</p:attrName>
                                        </p:attrNameLst>
                                      </p:cBhvr>
                                      <p:tavLst>
                                        <p:tav tm="0">
                                          <p:val>
                                            <p:fltVal val="0"/>
                                          </p:val>
                                        </p:tav>
                                        <p:tav tm="100000">
                                          <p:val>
                                            <p:strVal val="#ppt_w"/>
                                          </p:val>
                                        </p:tav>
                                      </p:tavLst>
                                    </p:anim>
                                    <p:anim calcmode="lin" valueType="num">
                                      <p:cBhvr>
                                        <p:cTn id="28" dur="1500" fill="hold"/>
                                        <p:tgtEl>
                                          <p:spTgt spid="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p:cTn id="31" dur="1500" fill="hold"/>
                                        <p:tgtEl>
                                          <p:spTgt spid="2"/>
                                        </p:tgtEl>
                                        <p:attrNameLst>
                                          <p:attrName>ppt_w</p:attrName>
                                        </p:attrNameLst>
                                      </p:cBhvr>
                                      <p:tavLst>
                                        <p:tav tm="0">
                                          <p:val>
                                            <p:fltVal val="0"/>
                                          </p:val>
                                        </p:tav>
                                        <p:tav tm="100000">
                                          <p:val>
                                            <p:strVal val="#ppt_w"/>
                                          </p:val>
                                        </p:tav>
                                      </p:tavLst>
                                    </p:anim>
                                    <p:anim calcmode="lin" valueType="num">
                                      <p:cBhvr>
                                        <p:cTn id="32" dur="1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1" grpId="0"/>
      <p:bldP spid="12" grpId="0"/>
      <p:bldP spid="13" grpId="0"/>
      <p:bldP spid="14"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TotalTime>
  <Words>2701</Words>
  <Application>Microsoft Office PowerPoint</Application>
  <PresentationFormat>全屏显示(16:9)</PresentationFormat>
  <Paragraphs>358</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PMingLiU</vt:lpstr>
      <vt:lpstr>方正兰亭超细黑简体</vt:lpstr>
      <vt:lpstr>黑体</vt:lpstr>
      <vt:lpstr>华文细黑</vt:lpstr>
      <vt:lpstr>时尚中黑简体</vt:lpstr>
      <vt:lpstr>微软雅黑</vt:lpstr>
      <vt:lpstr>造字工房悦黑体验版细体</vt:lpstr>
      <vt:lpstr>Arial</vt:lpstr>
      <vt:lpstr>Calibri</vt:lpstr>
      <vt:lpstr>Calibri Light</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蒋 权</cp:lastModifiedBy>
  <cp:revision>41</cp:revision>
  <dcterms:created xsi:type="dcterms:W3CDTF">2016-07-16T02:16:00Z</dcterms:created>
  <dcterms:modified xsi:type="dcterms:W3CDTF">2022-07-26T06:43:27Z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