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8" r:id="rId3"/>
    <p:sldId id="257" r:id="rId4"/>
    <p:sldId id="258" r:id="rId5"/>
    <p:sldId id="259" r:id="rId6"/>
    <p:sldId id="289" r:id="rId7"/>
    <p:sldId id="290" r:id="rId8"/>
    <p:sldId id="292" r:id="rId9"/>
    <p:sldId id="293" r:id="rId10"/>
    <p:sldId id="291" r:id="rId11"/>
    <p:sldId id="294" r:id="rId12"/>
    <p:sldId id="305" r:id="rId13"/>
    <p:sldId id="265" r:id="rId14"/>
    <p:sldId id="266" r:id="rId15"/>
    <p:sldId id="295" r:id="rId16"/>
    <p:sldId id="297" r:id="rId17"/>
    <p:sldId id="271" r:id="rId18"/>
    <p:sldId id="272" r:id="rId19"/>
    <p:sldId id="299" r:id="rId20"/>
    <p:sldId id="300" r:id="rId21"/>
    <p:sldId id="277" r:id="rId22"/>
    <p:sldId id="278" r:id="rId23"/>
    <p:sldId id="304" r:id="rId24"/>
    <p:sldId id="302" r:id="rId25"/>
    <p:sldId id="282" r:id="rId26"/>
    <p:sldId id="303" r:id="rId27"/>
    <p:sldId id="287"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B6"/>
    <a:srgbClr val="E66B6B"/>
    <a:srgbClr val="FFB352"/>
    <a:srgbClr val="6E4180"/>
    <a:srgbClr val="FFA538"/>
    <a:srgbClr val="6C407D"/>
    <a:srgbClr val="00A7B7"/>
    <a:srgbClr val="F45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6405"/>
  </p:normalViewPr>
  <p:slideViewPr>
    <p:cSldViewPr snapToGrid="0">
      <p:cViewPr varScale="1">
        <p:scale>
          <a:sx n="107" d="100"/>
          <a:sy n="107" d="100"/>
        </p:scale>
        <p:origin x="672" y="77"/>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戴 超" userId="0a653ea0a27b076e" providerId="LiveId" clId="{95891500-714B-B44F-83C9-E9D554E8C420}"/>
    <pc:docChg chg="custSel addSld modSld modMainMaster">
      <pc:chgData name="戴 超" userId="0a653ea0a27b076e" providerId="LiveId" clId="{95891500-714B-B44F-83C9-E9D554E8C420}" dt="2020-04-16T11:30:28.704" v="336" actId="20577"/>
      <pc:docMkLst>
        <pc:docMk/>
      </pc:docMkLst>
      <pc:sldChg chg="modSp modAnim">
        <pc:chgData name="戴 超" userId="0a653ea0a27b076e" providerId="LiveId" clId="{95891500-714B-B44F-83C9-E9D554E8C420}" dt="2020-04-16T10:57:30.860" v="5" actId="20577"/>
        <pc:sldMkLst>
          <pc:docMk/>
          <pc:sldMk cId="0" sldId="286"/>
        </pc:sldMkLst>
        <pc:spChg chg="mod">
          <ac:chgData name="戴 超" userId="0a653ea0a27b076e" providerId="LiveId" clId="{95891500-714B-B44F-83C9-E9D554E8C420}" dt="2020-04-16T10:57:30.860" v="5" actId="20577"/>
          <ac:spMkLst>
            <pc:docMk/>
            <pc:sldMk cId="0" sldId="286"/>
            <ac:spMk id="32" creationId="{00000000-0000-0000-0000-000000000000}"/>
          </ac:spMkLst>
        </pc:spChg>
      </pc:sldChg>
      <pc:sldChg chg="modSp modAnim">
        <pc:chgData name="戴 超" userId="0a653ea0a27b076e" providerId="LiveId" clId="{95891500-714B-B44F-83C9-E9D554E8C420}" dt="2020-04-16T10:57:37.462" v="9" actId="20577"/>
        <pc:sldMkLst>
          <pc:docMk/>
          <pc:sldMk cId="0" sldId="287"/>
        </pc:sldMkLst>
        <pc:spChg chg="mod">
          <ac:chgData name="戴 超" userId="0a653ea0a27b076e" providerId="LiveId" clId="{95891500-714B-B44F-83C9-E9D554E8C420}" dt="2020-04-16T10:57:37.462" v="9" actId="20577"/>
          <ac:spMkLst>
            <pc:docMk/>
            <pc:sldMk cId="0" sldId="287"/>
            <ac:spMk id="32" creationId="{00000000-0000-0000-0000-000000000000}"/>
          </ac:spMkLst>
        </pc:spChg>
      </pc:sldChg>
      <pc:sldChg chg="addSp delSp modSp add delAnim modAnim">
        <pc:chgData name="戴 超" userId="0a653ea0a27b076e" providerId="LiveId" clId="{95891500-714B-B44F-83C9-E9D554E8C420}" dt="2020-04-16T11:30:28.704" v="336" actId="20577"/>
        <pc:sldMkLst>
          <pc:docMk/>
          <pc:sldMk cId="909805779" sldId="305"/>
        </pc:sldMkLst>
        <pc:spChg chg="mod">
          <ac:chgData name="戴 超" userId="0a653ea0a27b076e" providerId="LiveId" clId="{95891500-714B-B44F-83C9-E9D554E8C420}" dt="2020-04-16T11:14:47.147" v="24" actId="20577"/>
          <ac:spMkLst>
            <pc:docMk/>
            <pc:sldMk cId="909805779" sldId="305"/>
            <ac:spMk id="36" creationId="{00000000-0000-0000-0000-000000000000}"/>
          </ac:spMkLst>
        </pc:spChg>
        <pc:spChg chg="del">
          <ac:chgData name="戴 超" userId="0a653ea0a27b076e" providerId="LiveId" clId="{95891500-714B-B44F-83C9-E9D554E8C420}" dt="2020-04-16T11:14:50.092" v="26" actId="478"/>
          <ac:spMkLst>
            <pc:docMk/>
            <pc:sldMk cId="909805779" sldId="305"/>
            <ac:spMk id="42" creationId="{00000000-0000-0000-0000-000000000000}"/>
          </ac:spMkLst>
        </pc:spChg>
        <pc:spChg chg="mod">
          <ac:chgData name="戴 超" userId="0a653ea0a27b076e" providerId="LiveId" clId="{95891500-714B-B44F-83C9-E9D554E8C420}" dt="2020-04-16T11:30:28.704" v="336" actId="20577"/>
          <ac:spMkLst>
            <pc:docMk/>
            <pc:sldMk cId="909805779" sldId="305"/>
            <ac:spMk id="43" creationId="{00000000-0000-0000-0000-000000000000}"/>
          </ac:spMkLst>
        </pc:spChg>
        <pc:picChg chg="del">
          <ac:chgData name="戴 超" userId="0a653ea0a27b076e" providerId="LiveId" clId="{95891500-714B-B44F-83C9-E9D554E8C420}" dt="2020-04-16T11:14:48.960" v="25" actId="478"/>
          <ac:picMkLst>
            <pc:docMk/>
            <pc:sldMk cId="909805779" sldId="305"/>
            <ac:picMk id="3" creationId="{00000000-0000-0000-0000-000000000000}"/>
          </ac:picMkLst>
        </pc:picChg>
        <pc:picChg chg="add mod">
          <ac:chgData name="戴 超" userId="0a653ea0a27b076e" providerId="LiveId" clId="{95891500-714B-B44F-83C9-E9D554E8C420}" dt="2020-04-16T11:27:04.753" v="59" actId="1076"/>
          <ac:picMkLst>
            <pc:docMk/>
            <pc:sldMk cId="909805779" sldId="305"/>
            <ac:picMk id="4" creationId="{E75A083D-6524-2E42-8F8C-489203441DDD}"/>
          </ac:picMkLst>
        </pc:picChg>
        <pc:picChg chg="add mod">
          <ac:chgData name="戴 超" userId="0a653ea0a27b076e" providerId="LiveId" clId="{95891500-714B-B44F-83C9-E9D554E8C420}" dt="2020-04-16T11:26:14.127" v="40" actId="1076"/>
          <ac:picMkLst>
            <pc:docMk/>
            <pc:sldMk cId="909805779" sldId="305"/>
            <ac:picMk id="6" creationId="{EFDEBDE6-C3E9-054F-B8F2-4A0FB8D4AD82}"/>
          </ac:picMkLst>
        </pc:picChg>
        <pc:picChg chg="add del mod">
          <ac:chgData name="戴 超" userId="0a653ea0a27b076e" providerId="LiveId" clId="{95891500-714B-B44F-83C9-E9D554E8C420}" dt="2020-04-16T11:26:24.637" v="45" actId="478"/>
          <ac:picMkLst>
            <pc:docMk/>
            <pc:sldMk cId="909805779" sldId="305"/>
            <ac:picMk id="8" creationId="{0B4F6C1B-8C9B-7F47-9C80-F556711F3816}"/>
          </ac:picMkLst>
        </pc:picChg>
        <pc:picChg chg="add mod modCrop">
          <ac:chgData name="戴 超" userId="0a653ea0a27b076e" providerId="LiveId" clId="{95891500-714B-B44F-83C9-E9D554E8C420}" dt="2020-04-16T11:27:07.365" v="60" actId="1076"/>
          <ac:picMkLst>
            <pc:docMk/>
            <pc:sldMk cId="909805779" sldId="305"/>
            <ac:picMk id="10" creationId="{FA7F688B-0AB8-1F47-A844-6B8247418EF1}"/>
          </ac:picMkLst>
        </pc:picChg>
        <pc:picChg chg="del">
          <ac:chgData name="戴 超" userId="0a653ea0a27b076e" providerId="LiveId" clId="{95891500-714B-B44F-83C9-E9D554E8C420}" dt="2020-04-16T11:14:50.576" v="27" actId="478"/>
          <ac:picMkLst>
            <pc:docMk/>
            <pc:sldMk cId="909805779" sldId="305"/>
            <ac:picMk id="37" creationId="{00000000-0000-0000-0000-000000000000}"/>
          </ac:picMkLst>
        </pc:picChg>
        <pc:cxnChg chg="add mod">
          <ac:chgData name="戴 超" userId="0a653ea0a27b076e" providerId="LiveId" clId="{95891500-714B-B44F-83C9-E9D554E8C420}" dt="2020-04-16T11:27:22.776" v="62" actId="13822"/>
          <ac:cxnSpMkLst>
            <pc:docMk/>
            <pc:sldMk cId="909805779" sldId="305"/>
            <ac:cxnSpMk id="12" creationId="{18E076AD-5A67-A647-BD30-A4E0E632F106}"/>
          </ac:cxnSpMkLst>
        </pc:cxnChg>
        <pc:cxnChg chg="add mod">
          <ac:chgData name="戴 超" userId="0a653ea0a27b076e" providerId="LiveId" clId="{95891500-714B-B44F-83C9-E9D554E8C420}" dt="2020-04-16T11:27:33.492" v="64" actId="13822"/>
          <ac:cxnSpMkLst>
            <pc:docMk/>
            <pc:sldMk cId="909805779" sldId="305"/>
            <ac:cxnSpMk id="14" creationId="{C79016A4-62F3-1C44-9AEE-3CB39852A9E4}"/>
          </ac:cxnSpMkLst>
        </pc:cxnChg>
        <pc:cxnChg chg="del mod">
          <ac:chgData name="戴 超" userId="0a653ea0a27b076e" providerId="LiveId" clId="{95891500-714B-B44F-83C9-E9D554E8C420}" dt="2020-04-16T11:14:51.463" v="28" actId="478"/>
          <ac:cxnSpMkLst>
            <pc:docMk/>
            <pc:sldMk cId="909805779" sldId="305"/>
            <ac:cxnSpMk id="39" creationId="{00000000-0000-0000-0000-000000000000}"/>
          </ac:cxnSpMkLst>
        </pc:cxnChg>
      </pc:sldChg>
      <pc:sldMasterChg chg="addSp modSp">
        <pc:chgData name="戴 超" userId="0a653ea0a27b076e" providerId="LiveId" clId="{95891500-714B-B44F-83C9-E9D554E8C420}" dt="2020-04-16T10:57:23.702" v="1" actId="1076"/>
        <pc:sldMasterMkLst>
          <pc:docMk/>
          <pc:sldMasterMk cId="0" sldId="2147483648"/>
        </pc:sldMasterMkLst>
        <pc:spChg chg="add mod">
          <ac:chgData name="戴 超" userId="0a653ea0a27b076e" providerId="LiveId" clId="{95891500-714B-B44F-83C9-E9D554E8C420}" dt="2020-04-16T10:57:23.702" v="1" actId="1076"/>
          <ac:spMkLst>
            <pc:docMk/>
            <pc:sldMasterMk cId="0" sldId="2147483648"/>
            <ac:spMk id="2" creationId="{8F18D919-A662-B94E-87D0-8110B3503A7D}"/>
          </ac:spMkLst>
        </pc:spChg>
        <pc:spChg chg="add mod">
          <ac:chgData name="戴 超" userId="0a653ea0a27b076e" providerId="LiveId" clId="{95891500-714B-B44F-83C9-E9D554E8C420}" dt="2020-04-16T10:57:23.702" v="1" actId="1076"/>
          <ac:spMkLst>
            <pc:docMk/>
            <pc:sldMasterMk cId="0" sldId="2147483648"/>
            <ac:spMk id="3" creationId="{443ABF51-D186-8048-9D7C-997D43A04EB3}"/>
          </ac:spMkLst>
        </pc:spChg>
        <pc:picChg chg="add mod">
          <ac:chgData name="戴 超" userId="0a653ea0a27b076e" providerId="LiveId" clId="{95891500-714B-B44F-83C9-E9D554E8C420}" dt="2020-04-16T10:57:23.702" v="1" actId="1076"/>
          <ac:picMkLst>
            <pc:docMk/>
            <pc:sldMasterMk cId="0" sldId="2147483648"/>
            <ac:picMk id="4" creationId="{ABC26233-6531-3140-A572-0AAD6E222B6E}"/>
          </ac:picMkLst>
        </pc:picChg>
      </pc:sldMasterChg>
    </pc:docChg>
  </pc:docChgLst>
  <pc:docChgLst>
    <pc:chgData name="戴 超" userId="0a653ea0a27b076e" providerId="LiveId" clId="{5CBD198A-E92C-6549-A166-05D99121D0D3}"/>
    <pc:docChg chg="modSld modMainMaster">
      <pc:chgData name="戴 超" userId="0a653ea0a27b076e" providerId="LiveId" clId="{5CBD198A-E92C-6549-A166-05D99121D0D3}" dt="2020-05-22T11:05:51.668" v="6" actId="20577"/>
      <pc:docMkLst>
        <pc:docMk/>
      </pc:docMkLst>
      <pc:sldChg chg="modSp">
        <pc:chgData name="戴 超" userId="0a653ea0a27b076e" providerId="LiveId" clId="{5CBD198A-E92C-6549-A166-05D99121D0D3}" dt="2020-05-22T05:59:30.437" v="1" actId="1076"/>
        <pc:sldMkLst>
          <pc:docMk/>
          <pc:sldMk cId="0" sldId="286"/>
        </pc:sldMkLst>
        <pc:spChg chg="mod">
          <ac:chgData name="戴 超" userId="0a653ea0a27b076e" providerId="LiveId" clId="{5CBD198A-E92C-6549-A166-05D99121D0D3}" dt="2020-05-22T05:59:30.437" v="1" actId="1076"/>
          <ac:spMkLst>
            <pc:docMk/>
            <pc:sldMk cId="0" sldId="286"/>
            <ac:spMk id="49" creationId="{00000000-0000-0000-0000-000000000000}"/>
          </ac:spMkLst>
        </pc:spChg>
      </pc:sldChg>
      <pc:sldChg chg="modSp">
        <pc:chgData name="戴 超" userId="0a653ea0a27b076e" providerId="LiveId" clId="{5CBD198A-E92C-6549-A166-05D99121D0D3}" dt="2020-05-22T11:05:51.668" v="6" actId="20577"/>
        <pc:sldMkLst>
          <pc:docMk/>
          <pc:sldMk cId="0" sldId="293"/>
        </pc:sldMkLst>
        <pc:graphicFrameChg chg="modGraphic">
          <ac:chgData name="戴 超" userId="0a653ea0a27b076e" providerId="LiveId" clId="{5CBD198A-E92C-6549-A166-05D99121D0D3}" dt="2020-05-22T11:05:51.668" v="6" actId="20577"/>
          <ac:graphicFrameMkLst>
            <pc:docMk/>
            <pc:sldMk cId="0" sldId="293"/>
            <ac:graphicFrameMk id="2" creationId="{00000000-0000-0000-0000-000000000000}"/>
          </ac:graphicFrameMkLst>
        </pc:graphicFrameChg>
      </pc:sldChg>
      <pc:sldMasterChg chg="modSp">
        <pc:chgData name="戴 超" userId="0a653ea0a27b076e" providerId="LiveId" clId="{5CBD198A-E92C-6549-A166-05D99121D0D3}" dt="2020-05-22T05:59:21.491" v="0" actId="207"/>
        <pc:sldMasterMkLst>
          <pc:docMk/>
          <pc:sldMasterMk cId="0" sldId="2147483648"/>
        </pc:sldMasterMkLst>
        <pc:spChg chg="mod">
          <ac:chgData name="戴 超" userId="0a653ea0a27b076e" providerId="LiveId" clId="{5CBD198A-E92C-6549-A166-05D99121D0D3}" dt="2020-05-22T05:59:21.491" v="0" actId="207"/>
          <ac:spMkLst>
            <pc:docMk/>
            <pc:sldMasterMk cId="0" sldId="2147483648"/>
            <ac:spMk id="2" creationId="{8F18D919-A662-B94E-87D0-8110B3503A7D}"/>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2022/3/21</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18D919-A662-B94E-87D0-8110B3503A7D}"/>
              </a:ext>
            </a:extLst>
          </p:cNvPr>
          <p:cNvSpPr/>
          <p:nvPr userDrawn="1"/>
        </p:nvSpPr>
        <p:spPr>
          <a:xfrm>
            <a:off x="0" y="0"/>
            <a:ext cx="9144000" cy="5143500"/>
          </a:xfrm>
          <a:prstGeom prst="rect">
            <a:avLst/>
          </a:prstGeom>
          <a:solidFill>
            <a:schemeClr val="bg1">
              <a:lumMod val="50000"/>
              <a:alpha val="21961"/>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dirty="0"/>
          </a:p>
        </p:txBody>
      </p:sp>
      <p:sp>
        <p:nvSpPr>
          <p:cNvPr id="3" name="文本框 3">
            <a:extLst>
              <a:ext uri="{FF2B5EF4-FFF2-40B4-BE49-F238E27FC236}">
                <a16:creationId xmlns:a16="http://schemas.microsoft.com/office/drawing/2014/main" id="{443ABF51-D186-8048-9D7C-997D43A04EB3}"/>
              </a:ext>
            </a:extLst>
          </p:cNvPr>
          <p:cNvSpPr txBox="1"/>
          <p:nvPr userDrawn="1"/>
        </p:nvSpPr>
        <p:spPr>
          <a:xfrm>
            <a:off x="8420749" y="80693"/>
            <a:ext cx="612000" cy="252000"/>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12D81C0-A51F-E949-9A0C-39FE47E62780}" type="datetime10">
              <a:rPr kumimoji="1" lang="zh-CN" altLang="en-US" smtClean="0"/>
              <a:pPr/>
              <a:t>22:58</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dirty="0">
                <a:solidFill>
                  <a:srgbClr val="6E4180"/>
                </a:solidFill>
                <a:latin typeface="华文细黑" pitchFamily="2" charset="-122"/>
                <a:ea typeface="华文细黑" pitchFamily="2" charset="-122"/>
              </a:rPr>
              <a:t>2</a:t>
            </a:r>
            <a:r>
              <a:rPr lang="en-US" altLang="zh-CN" sz="8000" dirty="0">
                <a:solidFill>
                  <a:srgbClr val="FFB352"/>
                </a:solidFill>
                <a:latin typeface="华文细黑" pitchFamily="2" charset="-122"/>
                <a:ea typeface="华文细黑" pitchFamily="2" charset="-122"/>
              </a:rPr>
              <a:t>0</a:t>
            </a:r>
            <a:r>
              <a:rPr lang="en-US" altLang="zh-CN" sz="8000" dirty="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2</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462373" y="2961073"/>
            <a:ext cx="2130401" cy="523220"/>
          </a:xfrm>
          <a:prstGeom prst="rect">
            <a:avLst/>
          </a:prstGeom>
          <a:noFill/>
        </p:spPr>
        <p:txBody>
          <a:bodyPr wrap="square" rtlCol="0">
            <a:spAutoFit/>
          </a:bodyPr>
          <a:lstStyle/>
          <a:p>
            <a:pPr algn="ctr"/>
            <a:endParaRPr lang="en-US" altLang="zh-CN" sz="1400" dirty="0">
              <a:solidFill>
                <a:srgbClr val="002060"/>
              </a:solidFill>
              <a:latin typeface="微软雅黑" panose="020B0503020204020204" charset="-122"/>
              <a:ea typeface="微软雅黑" panose="020B0503020204020204" charset="-122"/>
            </a:endParaRPr>
          </a:p>
          <a:p>
            <a:pPr algn="ctr"/>
            <a:r>
              <a:rPr lang="zh-CN" altLang="en-US" sz="1400" dirty="0">
                <a:solidFill>
                  <a:srgbClr val="002060"/>
                </a:solidFill>
                <a:latin typeface="微软雅黑" panose="020B0503020204020204" charset="-122"/>
                <a:ea typeface="微软雅黑" panose="020B0503020204020204" charset="-122"/>
              </a:rPr>
              <a:t>网络编程学习</a:t>
            </a: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charset="-122"/>
                <a:ea typeface="微软雅黑" panose="020B0503020204020204" charset="-122"/>
              </a:rPr>
              <a:t>IPV4</a:t>
            </a:r>
            <a:r>
              <a:rPr lang="zh-CN" altLang="en-US" sz="1800" b="1" dirty="0">
                <a:solidFill>
                  <a:srgbClr val="F45159"/>
                </a:solidFill>
                <a:latin typeface="微软雅黑" panose="020B0503020204020204" charset="-122"/>
                <a:ea typeface="微软雅黑" panose="020B0503020204020204" charset="-122"/>
              </a:rPr>
              <a:t>和</a:t>
            </a:r>
            <a:r>
              <a:rPr lang="en-US" altLang="zh-CN" sz="1800" b="1" dirty="0">
                <a:solidFill>
                  <a:srgbClr val="F45159"/>
                </a:solidFill>
                <a:latin typeface="微软雅黑" panose="020B0503020204020204" charset="-122"/>
                <a:ea typeface="微软雅黑" panose="020B0503020204020204" charset="-122"/>
              </a:rPr>
              <a:t>IPV6</a:t>
            </a:r>
            <a:endParaRPr lang="zh-CN" altLang="en-US" sz="1800" b="1" dirty="0">
              <a:solidFill>
                <a:srgbClr val="F45159"/>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88" y="1264297"/>
            <a:ext cx="4597400" cy="2857500"/>
          </a:xfrm>
          <a:prstGeom prst="rect">
            <a:avLst/>
          </a:prstGeom>
        </p:spPr>
      </p:pic>
      <p:sp>
        <p:nvSpPr>
          <p:cNvPr id="37" name="文本框 36"/>
          <p:cNvSpPr txBox="1"/>
          <p:nvPr/>
        </p:nvSpPr>
        <p:spPr>
          <a:xfrm>
            <a:off x="0" y="4943445"/>
            <a:ext cx="1351652" cy="200055"/>
          </a:xfrm>
          <a:prstGeom prst="rect">
            <a:avLst/>
          </a:prstGeom>
          <a:noFill/>
        </p:spPr>
        <p:txBody>
          <a:bodyPr wrap="none" rtlCol="0">
            <a:spAutoFit/>
          </a:bodyPr>
          <a:lstStyle/>
          <a:p>
            <a:r>
              <a:rPr kumimoji="1" lang="zh-CN" altLang="en-US" sz="700" dirty="0"/>
              <a:t>图片来自网络，侵权联系删除</a:t>
            </a:r>
          </a:p>
        </p:txBody>
      </p:sp>
      <p:sp>
        <p:nvSpPr>
          <p:cNvPr id="38" name="文本框 37"/>
          <p:cNvSpPr txBox="1"/>
          <p:nvPr/>
        </p:nvSpPr>
        <p:spPr>
          <a:xfrm>
            <a:off x="5172529" y="1461940"/>
            <a:ext cx="3713583" cy="2893100"/>
          </a:xfrm>
          <a:prstGeom prst="rect">
            <a:avLst/>
          </a:prstGeom>
          <a:noFill/>
        </p:spPr>
        <p:txBody>
          <a:bodyPr wrap="square" rtlCol="0">
            <a:spAutoFit/>
          </a:bodyPr>
          <a:lstStyle/>
          <a:p>
            <a:r>
              <a:rPr lang="zh-CN" altLang="en-US" sz="1400" b="1" dirty="0">
                <a:latin typeface="Kaiti SC Black" panose="02010600040101010101" pitchFamily="2" charset="-122"/>
                <a:ea typeface="Kaiti SC Black" panose="02010600040101010101" pitchFamily="2" charset="-122"/>
              </a:rPr>
              <a:t>    </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是第一个被广泛应用的</a:t>
            </a:r>
            <a:r>
              <a:rPr lang="en-GB" altLang="zh-CN" sz="1400" b="1" dirty="0" err="1">
                <a:latin typeface="Kaiti SC Black" panose="02010600040101010101" pitchFamily="2" charset="-122"/>
                <a:ea typeface="Kaiti SC Black" panose="02010600040101010101" pitchFamily="2" charset="-122"/>
              </a:rPr>
              <a:t>ip</a:t>
            </a:r>
            <a:r>
              <a:rPr lang="zh-CN" altLang="en-GB" sz="1400" b="1" dirty="0">
                <a:latin typeface="Kaiti SC Black" panose="02010600040101010101" pitchFamily="2" charset="-122"/>
                <a:ea typeface="Kaiti SC Black" panose="02010600040101010101" pitchFamily="2" charset="-122"/>
              </a:rPr>
              <a:t>，</a:t>
            </a:r>
            <a:r>
              <a:rPr lang="en-GB" altLang="zh-CN" sz="1400" b="1" dirty="0">
                <a:latin typeface="Kaiti SC Black" panose="02010600040101010101" pitchFamily="2" charset="-122"/>
                <a:ea typeface="Kaiti SC Black" panose="02010600040101010101" pitchFamily="2" charset="-122"/>
              </a:rPr>
              <a:t>IP</a:t>
            </a:r>
            <a:r>
              <a:rPr lang="zh-CN" altLang="en-US" sz="1400" b="1" dirty="0">
                <a:latin typeface="Kaiti SC Black" panose="02010600040101010101" pitchFamily="2" charset="-122"/>
                <a:ea typeface="Kaiti SC Black" panose="02010600040101010101" pitchFamily="2" charset="-122"/>
              </a:rPr>
              <a:t>是</a:t>
            </a:r>
            <a:r>
              <a:rPr lang="en-GB" altLang="zh-CN" sz="1400" b="1" dirty="0">
                <a:latin typeface="Kaiti SC Black" panose="02010600040101010101" pitchFamily="2" charset="-122"/>
                <a:ea typeface="Kaiti SC Black" panose="02010600040101010101" pitchFamily="2" charset="-122"/>
              </a:rPr>
              <a:t>TCP/IP</a:t>
            </a:r>
            <a:r>
              <a:rPr lang="zh-CN" altLang="en-US" sz="1400" b="1" dirty="0">
                <a:latin typeface="Kaiti SC Black" panose="02010600040101010101" pitchFamily="2" charset="-122"/>
                <a:ea typeface="Kaiti SC Black" panose="02010600040101010101" pitchFamily="2" charset="-122"/>
              </a:rPr>
              <a:t>协议族中网络层的协议，是</a:t>
            </a:r>
            <a:r>
              <a:rPr lang="en-GB" altLang="zh-CN" sz="1400" b="1" dirty="0">
                <a:latin typeface="Kaiti SC Black" panose="02010600040101010101" pitchFamily="2" charset="-122"/>
                <a:ea typeface="Kaiti SC Black" panose="02010600040101010101" pitchFamily="2" charset="-122"/>
              </a:rPr>
              <a:t>TCP/IP</a:t>
            </a:r>
            <a:r>
              <a:rPr lang="zh-CN" altLang="en-US" sz="1400" b="1" dirty="0">
                <a:latin typeface="Kaiti SC Black" panose="02010600040101010101" pitchFamily="2" charset="-122"/>
                <a:ea typeface="Kaiti SC Black" panose="02010600040101010101" pitchFamily="2" charset="-122"/>
              </a:rPr>
              <a:t>协议族的核心协议。</a:t>
            </a:r>
            <a:endParaRPr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    </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的地址长度规定为</a:t>
            </a:r>
            <a:r>
              <a:rPr lang="en-US" altLang="zh-CN" sz="1400" b="1" dirty="0">
                <a:solidFill>
                  <a:srgbClr val="E66B6B"/>
                </a:solidFill>
                <a:latin typeface="Kaiti SC Black" panose="02010600040101010101" pitchFamily="2" charset="-122"/>
                <a:ea typeface="Kaiti SC Black" panose="02010600040101010101" pitchFamily="2" charset="-122"/>
              </a:rPr>
              <a:t>32</a:t>
            </a:r>
            <a:r>
              <a:rPr lang="zh-CN" altLang="en-US" sz="1400" b="1" dirty="0">
                <a:latin typeface="Kaiti SC Black" panose="02010600040101010101" pitchFamily="2" charset="-122"/>
                <a:ea typeface="Kaiti SC Black" panose="02010600040101010101" pitchFamily="2" charset="-122"/>
              </a:rPr>
              <a:t>位，分为</a:t>
            </a:r>
            <a:r>
              <a:rPr lang="zh-CN" altLang="en-US" sz="1400" b="1" dirty="0">
                <a:solidFill>
                  <a:srgbClr val="E66B6B"/>
                </a:solidFill>
                <a:latin typeface="Kaiti SC Black" panose="02010600040101010101" pitchFamily="2" charset="-122"/>
                <a:ea typeface="Kaiti SC Black" panose="02010600040101010101" pitchFamily="2" charset="-122"/>
              </a:rPr>
              <a:t>四段</a:t>
            </a:r>
            <a:r>
              <a:rPr lang="zh-CN" altLang="en-US" sz="1400" b="1" dirty="0">
                <a:latin typeface="Kaiti SC Black" panose="02010600040101010101" pitchFamily="2" charset="-122"/>
                <a:ea typeface="Kaiti SC Black" panose="02010600040101010101" pitchFamily="2" charset="-122"/>
              </a:rPr>
              <a:t>，每段</a:t>
            </a:r>
            <a:r>
              <a:rPr lang="en-US" altLang="zh-CN" sz="1400" b="1" dirty="0">
                <a:latin typeface="Kaiti SC Black" panose="02010600040101010101" pitchFamily="2" charset="-122"/>
                <a:ea typeface="Kaiti SC Black" panose="02010600040101010101" pitchFamily="2" charset="-122"/>
              </a:rPr>
              <a:t>8</a:t>
            </a:r>
            <a:r>
              <a:rPr lang="zh-CN" altLang="en-US" sz="1400" b="1" dirty="0">
                <a:latin typeface="Kaiti SC Black" panose="02010600040101010101" pitchFamily="2" charset="-122"/>
                <a:ea typeface="Kaiti SC Black" panose="02010600040101010101" pitchFamily="2" charset="-122"/>
              </a:rPr>
              <a:t>位且以点隔开，并以十进制形式表示，故每段的数值范围为</a:t>
            </a:r>
            <a:r>
              <a:rPr lang="en-US" altLang="zh-CN" sz="1400" b="1" dirty="0">
                <a:latin typeface="Kaiti SC Black" panose="02010600040101010101" pitchFamily="2" charset="-122"/>
                <a:ea typeface="Kaiti SC Black" panose="02010600040101010101" pitchFamily="2" charset="-122"/>
              </a:rPr>
              <a:t>0~255</a:t>
            </a:r>
            <a:r>
              <a:rPr lang="zh-CN" altLang="en-US" sz="1400" b="1" dirty="0">
                <a:latin typeface="Kaiti SC Black" panose="02010600040101010101" pitchFamily="2" charset="-122"/>
                <a:ea typeface="Kaiti SC Black" panose="02010600040101010101" pitchFamily="2" charset="-122"/>
              </a:rPr>
              <a:t>，即最小的为</a:t>
            </a:r>
            <a:r>
              <a:rPr lang="en-US" altLang="zh-CN" sz="1400" b="1" dirty="0">
                <a:latin typeface="Kaiti SC Black" panose="02010600040101010101" pitchFamily="2" charset="-122"/>
                <a:ea typeface="Kaiti SC Black" panose="02010600040101010101" pitchFamily="2" charset="-122"/>
              </a:rPr>
              <a:t>0.0.0.0</a:t>
            </a:r>
            <a:r>
              <a:rPr lang="zh-CN" altLang="en-US" sz="1400" b="1" dirty="0">
                <a:latin typeface="Kaiti SC Black" panose="02010600040101010101" pitchFamily="2" charset="-122"/>
                <a:ea typeface="Kaiti SC Black" panose="02010600040101010101" pitchFamily="2" charset="-122"/>
              </a:rPr>
              <a:t>，最大为</a:t>
            </a:r>
            <a:r>
              <a:rPr lang="en-US" altLang="zh-CN" sz="1400" b="1" dirty="0">
                <a:latin typeface="Kaiti SC Black" panose="02010600040101010101" pitchFamily="2" charset="-122"/>
                <a:ea typeface="Kaiti SC Black" panose="02010600040101010101" pitchFamily="2" charset="-122"/>
              </a:rPr>
              <a:t>255.255.255.255</a:t>
            </a:r>
            <a:r>
              <a:rPr lang="zh-CN" altLang="en-US" sz="1400" b="1" dirty="0">
                <a:latin typeface="Kaiti SC Black" panose="02010600040101010101" pitchFamily="2" charset="-122"/>
                <a:ea typeface="Kaiti SC Black" panose="02010600040101010101" pitchFamily="2" charset="-122"/>
              </a:rPr>
              <a:t>。</a:t>
            </a:r>
            <a:endParaRPr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    由于</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位数使得其地址资源已被分配完，故产生了</a:t>
            </a:r>
            <a:r>
              <a:rPr lang="en-GB" altLang="zh-CN" sz="1400" b="1" dirty="0">
                <a:solidFill>
                  <a:srgbClr val="E66B6B"/>
                </a:solidFill>
                <a:latin typeface="Kaiti SC Black" panose="02010600040101010101" pitchFamily="2" charset="-122"/>
                <a:ea typeface="Kaiti SC Black" panose="02010600040101010101" pitchFamily="2" charset="-122"/>
              </a:rPr>
              <a:t>ipv6</a:t>
            </a:r>
            <a:r>
              <a:rPr lang="zh-CN" altLang="en-GB" sz="1400" b="1" dirty="0">
                <a:latin typeface="Kaiti SC Black" panose="02010600040101010101" pitchFamily="2" charset="-122"/>
                <a:ea typeface="Kaiti SC Black" panose="02010600040101010101" pitchFamily="2" charset="-122"/>
              </a:rPr>
              <a:t>。</a:t>
            </a:r>
            <a:endParaRPr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    </a:t>
            </a:r>
            <a:r>
              <a:rPr lang="en-GB" altLang="zh-CN" sz="1400" b="1" dirty="0">
                <a:latin typeface="Kaiti SC Black" panose="02010600040101010101" pitchFamily="2" charset="-122"/>
                <a:ea typeface="Kaiti SC Black" panose="02010600040101010101" pitchFamily="2" charset="-122"/>
              </a:rPr>
              <a:t>ipv6</a:t>
            </a:r>
            <a:r>
              <a:rPr lang="zh-CN" altLang="en-US" sz="1400" b="1" dirty="0">
                <a:latin typeface="Kaiti SC Black" panose="02010600040101010101" pitchFamily="2" charset="-122"/>
                <a:ea typeface="Kaiti SC Black" panose="02010600040101010101" pitchFamily="2" charset="-122"/>
              </a:rPr>
              <a:t>的长度是</a:t>
            </a:r>
            <a:r>
              <a:rPr lang="en-GB" altLang="zh-CN" sz="1400" b="1" dirty="0">
                <a:latin typeface="Kaiti SC Black" panose="02010600040101010101" pitchFamily="2" charset="-122"/>
                <a:ea typeface="Kaiti SC Black" panose="02010600040101010101" pitchFamily="2" charset="-122"/>
              </a:rPr>
              <a:t>ipv4</a:t>
            </a:r>
            <a:r>
              <a:rPr lang="zh-CN" altLang="en-US" sz="1400" b="1" dirty="0">
                <a:latin typeface="Kaiti SC Black" panose="02010600040101010101" pitchFamily="2" charset="-122"/>
                <a:ea typeface="Kaiti SC Black" panose="02010600040101010101" pitchFamily="2" charset="-122"/>
              </a:rPr>
              <a:t>的四倍，以</a:t>
            </a:r>
            <a:r>
              <a:rPr lang="zh-CN" altLang="en-US" sz="1400" b="1" dirty="0">
                <a:solidFill>
                  <a:srgbClr val="E66B6B"/>
                </a:solidFill>
                <a:latin typeface="Kaiti SC Black" panose="02010600040101010101" pitchFamily="2" charset="-122"/>
                <a:ea typeface="Kaiti SC Black" panose="02010600040101010101" pitchFamily="2" charset="-122"/>
              </a:rPr>
              <a:t>十六进制</a:t>
            </a:r>
            <a:r>
              <a:rPr lang="zh-CN" altLang="en-US" sz="1400" b="1" dirty="0">
                <a:latin typeface="Kaiti SC Black" panose="02010600040101010101" pitchFamily="2" charset="-122"/>
                <a:ea typeface="Kaiti SC Black" panose="02010600040101010101" pitchFamily="2" charset="-122"/>
              </a:rPr>
              <a:t>形式表示，其被分为</a:t>
            </a:r>
            <a:r>
              <a:rPr lang="en-US" altLang="zh-CN" sz="1400" b="1" dirty="0">
                <a:latin typeface="Kaiti SC Black" panose="02010600040101010101" pitchFamily="2" charset="-122"/>
                <a:ea typeface="Kaiti SC Black" panose="02010600040101010101" pitchFamily="2" charset="-122"/>
              </a:rPr>
              <a:t>8</a:t>
            </a:r>
            <a:r>
              <a:rPr lang="zh-CN" altLang="en-US" sz="1400" b="1" dirty="0">
                <a:latin typeface="Kaiti SC Black" panose="02010600040101010101" pitchFamily="2" charset="-122"/>
                <a:ea typeface="Kaiti SC Black" panose="02010600040101010101" pitchFamily="2" charset="-122"/>
              </a:rPr>
              <a:t>段，每段以冒号隔开。</a:t>
            </a:r>
            <a:endParaRPr kumimoji="1" lang="en-US" altLang="zh-CN" sz="1400" b="1" dirty="0">
              <a:latin typeface="Kaiti SC Black" panose="02010600040101010101" pitchFamily="2" charset="-122"/>
              <a:ea typeface="Kaiti SC Black" panose="02010600040101010101" pitchFamily="2" charset="-122"/>
            </a:endParaRPr>
          </a:p>
          <a:p>
            <a:r>
              <a:rPr kumimoji="1" lang="zh-CN" altLang="en-US" sz="1400" b="1" dirty="0">
                <a:latin typeface="Kaiti SC Black" panose="02010600040101010101" pitchFamily="2" charset="-122"/>
                <a:ea typeface="Kaiti SC Black" panose="02010600040101010101" pitchFamily="2" charset="-122"/>
              </a:rPr>
              <a:t>    其中地址块</a:t>
            </a:r>
            <a:r>
              <a:rPr kumimoji="1" lang="en-US" altLang="zh-CN" sz="1400" b="1" dirty="0">
                <a:solidFill>
                  <a:srgbClr val="E66B6B"/>
                </a:solidFill>
                <a:latin typeface="Kaiti SC Black" panose="02010600040101010101" pitchFamily="2" charset="-122"/>
                <a:ea typeface="Kaiti SC Black" panose="02010600040101010101" pitchFamily="2" charset="-122"/>
              </a:rPr>
              <a:t>127.0.0.1</a:t>
            </a:r>
            <a:r>
              <a:rPr kumimoji="1" lang="zh-CN" altLang="en-US" sz="1400" b="1" dirty="0">
                <a:latin typeface="Kaiti SC Black" panose="02010600040101010101" pitchFamily="2" charset="-122"/>
                <a:ea typeface="Kaiti SC Black" panose="02010600040101010101" pitchFamily="2" charset="-122"/>
              </a:rPr>
              <a:t>被保留作环回通信用</a:t>
            </a:r>
            <a:r>
              <a:rPr kumimoji="1" lang="en-US" altLang="zh-CN" sz="1400" b="1" dirty="0">
                <a:latin typeface="Kaiti SC Black" panose="02010600040101010101" pitchFamily="2" charset="-122"/>
                <a:ea typeface="Kaiti SC Black" panose="02010600040101010101" pitchFamily="2" charset="-122"/>
              </a:rPr>
              <a:t>,</a:t>
            </a:r>
            <a:r>
              <a:rPr kumimoji="1" lang="en-US" altLang="zh-CN" sz="1400" b="1" dirty="0">
                <a:solidFill>
                  <a:srgbClr val="E66B6B"/>
                </a:solidFill>
                <a:latin typeface="Kaiti SC Black" panose="02010600040101010101" pitchFamily="2" charset="-122"/>
                <a:ea typeface="Kaiti SC Black" panose="02010600040101010101" pitchFamily="2" charset="-122"/>
              </a:rPr>
              <a:t>0.0.0.0</a:t>
            </a:r>
            <a:r>
              <a:rPr kumimoji="1" lang="zh-CN" altLang="en-US" sz="1400" b="1" dirty="0">
                <a:latin typeface="Kaiti SC Black" panose="02010600040101010101" pitchFamily="2" charset="-122"/>
                <a:ea typeface="Kaiti SC Black" panose="02010600040101010101" pitchFamily="2" charset="-122"/>
              </a:rPr>
              <a:t>为任意使用。</a:t>
            </a:r>
            <a:endParaRPr lang="en-US" altLang="zh-CN" sz="1400" b="1" dirty="0">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by="(-#ppt_w*2)" calcmode="lin" valueType="num">
                                      <p:cBhvr rctx="PPT">
                                        <p:cTn id="15" dur="500" autoRev="1" fill="hold">
                                          <p:stCondLst>
                                            <p:cond delay="0"/>
                                          </p:stCondLst>
                                        </p:cTn>
                                        <p:tgtEl>
                                          <p:spTgt spid="38"/>
                                        </p:tgtEl>
                                        <p:attrNameLst>
                                          <p:attrName>ppt_w</p:attrName>
                                        </p:attrNameLst>
                                      </p:cBhvr>
                                    </p:anim>
                                    <p:anim by="(#ppt_w*0.50)" calcmode="lin" valueType="num">
                                      <p:cBhvr>
                                        <p:cTn id="16" dur="500" decel="50000" autoRev="1" fill="hold">
                                          <p:stCondLst>
                                            <p:cond delay="0"/>
                                          </p:stCondLst>
                                        </p:cTn>
                                        <p:tgtEl>
                                          <p:spTgt spid="38"/>
                                        </p:tgtEl>
                                        <p:attrNameLst>
                                          <p:attrName>ppt_x</p:attrName>
                                        </p:attrNameLst>
                                      </p:cBhvr>
                                    </p:anim>
                                    <p:anim from="(-#ppt_h/2)" to="(#ppt_y)" calcmode="lin" valueType="num">
                                      <p:cBhvr>
                                        <p:cTn id="17" dur="1000" fill="hold">
                                          <p:stCondLst>
                                            <p:cond delay="0"/>
                                          </p:stCondLst>
                                        </p:cTn>
                                        <p:tgtEl>
                                          <p:spTgt spid="38"/>
                                        </p:tgtEl>
                                        <p:attrNameLst>
                                          <p:attrName>ppt_y</p:attrName>
                                        </p:attrNameLst>
                                      </p:cBhvr>
                                    </p:anim>
                                    <p:animRot by="21600000">
                                      <p:cBhvr>
                                        <p:cTn id="18" dur="1000" fill="hold">
                                          <p:stCondLst>
                                            <p:cond delay="0"/>
                                          </p:stCondLst>
                                        </p:cTn>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端口</a:t>
            </a:r>
            <a:r>
              <a:rPr lang="en-US" altLang="zh-CN" sz="1800" b="1" dirty="0">
                <a:solidFill>
                  <a:srgbClr val="F45159"/>
                </a:solidFill>
                <a:latin typeface="微软雅黑" panose="020B0503020204020204" charset="-122"/>
                <a:ea typeface="微软雅黑" panose="020B0503020204020204" charset="-122"/>
              </a:rPr>
              <a:t>(port)</a:t>
            </a:r>
            <a:endParaRPr lang="zh-CN" altLang="en-US" sz="1800" b="1" dirty="0">
              <a:solidFill>
                <a:srgbClr val="F45159"/>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942" y="997904"/>
            <a:ext cx="1059420" cy="1079324"/>
          </a:xfrm>
          <a:prstGeom prst="rect">
            <a:avLst/>
          </a:prstGeom>
        </p:spPr>
      </p:pic>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942" y="3479846"/>
            <a:ext cx="1059420" cy="1079324"/>
          </a:xfrm>
          <a:prstGeom prst="rect">
            <a:avLst/>
          </a:prstGeom>
        </p:spPr>
      </p:pic>
      <p:cxnSp>
        <p:nvCxnSpPr>
          <p:cNvPr id="39" name="直线箭头连接符 38"/>
          <p:cNvCxnSpPr>
            <a:stCxn id="3" idx="2"/>
            <a:endCxn id="37" idx="0"/>
          </p:cNvCxnSpPr>
          <p:nvPr/>
        </p:nvCxnSpPr>
        <p:spPr>
          <a:xfrm>
            <a:off x="1351652" y="2077228"/>
            <a:ext cx="0" cy="1402618"/>
          </a:xfrm>
          <a:prstGeom prst="straightConnector1">
            <a:avLst/>
          </a:prstGeom>
          <a:ln w="44450" cmpd="tri">
            <a:prstDash val="solid"/>
            <a:headEnd type="triangle"/>
            <a:tailEnd type="triangle"/>
          </a:ln>
        </p:spPr>
        <p:style>
          <a:lnRef idx="3">
            <a:schemeClr val="accent2"/>
          </a:lnRef>
          <a:fillRef idx="0">
            <a:schemeClr val="accent2"/>
          </a:fillRef>
          <a:effectRef idx="2">
            <a:schemeClr val="accent2"/>
          </a:effectRef>
          <a:fontRef idx="minor">
            <a:schemeClr val="tx1"/>
          </a:fontRef>
        </p:style>
      </p:cxnSp>
      <p:sp>
        <p:nvSpPr>
          <p:cNvPr id="41" name="文本框 40"/>
          <p:cNvSpPr txBox="1"/>
          <p:nvPr/>
        </p:nvSpPr>
        <p:spPr>
          <a:xfrm>
            <a:off x="0" y="4943445"/>
            <a:ext cx="1351652" cy="200055"/>
          </a:xfrm>
          <a:prstGeom prst="rect">
            <a:avLst/>
          </a:prstGeom>
          <a:noFill/>
        </p:spPr>
        <p:txBody>
          <a:bodyPr wrap="none" rtlCol="0">
            <a:spAutoFit/>
          </a:bodyPr>
          <a:lstStyle/>
          <a:p>
            <a:r>
              <a:rPr kumimoji="1" lang="zh-CN" altLang="en-US" sz="700" dirty="0"/>
              <a:t>图片来自网络，侵权联系删除</a:t>
            </a:r>
          </a:p>
        </p:txBody>
      </p:sp>
      <p:sp>
        <p:nvSpPr>
          <p:cNvPr id="42" name="文本框 41"/>
          <p:cNvSpPr txBox="1"/>
          <p:nvPr/>
        </p:nvSpPr>
        <p:spPr>
          <a:xfrm>
            <a:off x="1351652" y="2316872"/>
            <a:ext cx="1651129" cy="923330"/>
          </a:xfrm>
          <a:prstGeom prst="rect">
            <a:avLst/>
          </a:prstGeom>
          <a:noFill/>
        </p:spPr>
        <p:txBody>
          <a:bodyPr wrap="square" rtlCol="0">
            <a:spAutoFit/>
          </a:bodyPr>
          <a:lstStyle/>
          <a:p>
            <a:r>
              <a:rPr kumimoji="1" lang="zh-CN" altLang="en-US" b="1" dirty="0">
                <a:latin typeface="Kaiti SC Black" panose="02010600040101010101" pitchFamily="2" charset="-122"/>
                <a:ea typeface="Kaiti SC Black" panose="02010600040101010101" pitchFamily="2" charset="-122"/>
              </a:rPr>
              <a:t>双方电脑上同时运行很多程序，如何保证是对应的程序接受到呢？</a:t>
            </a:r>
          </a:p>
        </p:txBody>
      </p:sp>
      <p:sp>
        <p:nvSpPr>
          <p:cNvPr id="43" name="文本框 42"/>
          <p:cNvSpPr txBox="1"/>
          <p:nvPr/>
        </p:nvSpPr>
        <p:spPr>
          <a:xfrm>
            <a:off x="3468291" y="1762874"/>
            <a:ext cx="5003905" cy="2031325"/>
          </a:xfrm>
          <a:prstGeom prst="rect">
            <a:avLst/>
          </a:prstGeom>
          <a:noFill/>
        </p:spPr>
        <p:txBody>
          <a:bodyPr wrap="square" rtlCol="0">
            <a:spAutoFit/>
          </a:bodyPr>
          <a:lstStyle/>
          <a:p>
            <a:r>
              <a:rPr kumimoji="1" lang="zh-CN" altLang="en-US" sz="1400" b="1" dirty="0">
                <a:latin typeface="Kaiti SC Black" panose="02010600040101010101" pitchFamily="2" charset="-122"/>
                <a:ea typeface="Kaiti SC Black" panose="02010600040101010101" pitchFamily="2" charset="-122"/>
              </a:rPr>
              <a:t>当同时多个程序使用网络时，为了保证信息发送到正确的地方，增加了端口，不同的软件使用使用不同的端口，虽然使用同一个网络，但是因为端口不一样，也能保证信息发送给正确的人。</a:t>
            </a:r>
            <a:endParaRPr kumimoji="1" lang="en-US" altLang="zh-CN" sz="1400" b="1" dirty="0">
              <a:latin typeface="Kaiti SC Black" panose="02010600040101010101" pitchFamily="2" charset="-122"/>
              <a:ea typeface="Kaiti SC Black" panose="02010600040101010101" pitchFamily="2" charset="-122"/>
            </a:endParaRPr>
          </a:p>
          <a:p>
            <a:endParaRPr kumimoji="1" lang="en-US" altLang="zh-CN" sz="1400" b="1" dirty="0">
              <a:latin typeface="Kaiti SC Black" panose="02010600040101010101" pitchFamily="2" charset="-122"/>
              <a:ea typeface="Kaiti SC Black" panose="02010600040101010101" pitchFamily="2" charset="-122"/>
            </a:endParaRPr>
          </a:p>
          <a:p>
            <a:r>
              <a:rPr lang="zh-CN" altLang="en-US" sz="1400" b="1" dirty="0">
                <a:latin typeface="Kaiti SC Black" panose="02010600040101010101" pitchFamily="2" charset="-122"/>
                <a:ea typeface="Kaiti SC Black" panose="02010600040101010101" pitchFamily="2" charset="-122"/>
              </a:rPr>
              <a:t>端口号的范围从</a:t>
            </a:r>
            <a:r>
              <a:rPr lang="en-US" altLang="zh-CN" sz="1400" b="1" dirty="0">
                <a:latin typeface="Kaiti SC Black" panose="02010600040101010101" pitchFamily="2" charset="-122"/>
                <a:ea typeface="Kaiti SC Black" panose="02010600040101010101" pitchFamily="2" charset="-122"/>
              </a:rPr>
              <a:t>0</a:t>
            </a:r>
            <a:r>
              <a:rPr lang="zh-CN" altLang="en-US" sz="1400" b="1" dirty="0">
                <a:latin typeface="Kaiti SC Black" panose="02010600040101010101" pitchFamily="2" charset="-122"/>
                <a:ea typeface="Kaiti SC Black" panose="02010600040101010101" pitchFamily="2" charset="-122"/>
              </a:rPr>
              <a:t>到</a:t>
            </a:r>
            <a:r>
              <a:rPr lang="en-US" altLang="zh-CN" sz="1400" b="1" dirty="0">
                <a:latin typeface="Kaiti SC Black" panose="02010600040101010101" pitchFamily="2" charset="-122"/>
                <a:ea typeface="Kaiti SC Black" panose="02010600040101010101" pitchFamily="2" charset="-122"/>
              </a:rPr>
              <a:t>65535</a:t>
            </a:r>
            <a:r>
              <a:rPr lang="zh-CN" altLang="en-US" sz="1400" b="1" dirty="0">
                <a:latin typeface="Kaiti SC Black" panose="02010600040101010101" pitchFamily="2" charset="-122"/>
                <a:ea typeface="Kaiti SC Black" panose="02010600040101010101" pitchFamily="2" charset="-122"/>
              </a:rPr>
              <a:t>（</a:t>
            </a:r>
            <a:r>
              <a:rPr lang="en-US" altLang="zh-CN" sz="1400" b="1" dirty="0">
                <a:latin typeface="Kaiti SC Black" panose="02010600040101010101" pitchFamily="2" charset="-122"/>
                <a:ea typeface="Kaiti SC Black" panose="02010600040101010101" pitchFamily="2" charset="-122"/>
              </a:rPr>
              <a:t>2^16-1</a:t>
            </a:r>
            <a:r>
              <a:rPr lang="zh-CN" altLang="en-US" sz="1400" b="1" dirty="0">
                <a:latin typeface="Kaiti SC Black" panose="02010600040101010101" pitchFamily="2" charset="-122"/>
                <a:ea typeface="Kaiti SC Black" panose="02010600040101010101" pitchFamily="2" charset="-122"/>
              </a:rPr>
              <a:t>），比如用于浏览网页服务的</a:t>
            </a:r>
            <a:r>
              <a:rPr lang="en-US" altLang="zh-CN" sz="1400" b="1" dirty="0">
                <a:latin typeface="Kaiti SC Black" panose="02010600040101010101" pitchFamily="2" charset="-122"/>
                <a:ea typeface="Kaiti SC Black" panose="02010600040101010101" pitchFamily="2" charset="-122"/>
              </a:rPr>
              <a:t>80</a:t>
            </a:r>
            <a:r>
              <a:rPr lang="zh-CN" altLang="en-US" sz="1400" b="1" dirty="0">
                <a:latin typeface="Kaiti SC Black" panose="02010600040101010101" pitchFamily="2" charset="-122"/>
                <a:ea typeface="Kaiti SC Black" panose="02010600040101010101" pitchFamily="2" charset="-122"/>
              </a:rPr>
              <a:t>端口，用于</a:t>
            </a:r>
            <a:r>
              <a:rPr lang="en-GB" altLang="zh-CN" sz="1400" b="1" dirty="0">
                <a:latin typeface="Kaiti SC Black" panose="02010600040101010101" pitchFamily="2" charset="-122"/>
                <a:ea typeface="Kaiti SC Black" panose="02010600040101010101" pitchFamily="2" charset="-122"/>
              </a:rPr>
              <a:t>FTP</a:t>
            </a:r>
            <a:r>
              <a:rPr lang="zh-CN" altLang="en-US" sz="1400" b="1" dirty="0">
                <a:latin typeface="Kaiti SC Black" panose="02010600040101010101" pitchFamily="2" charset="-122"/>
                <a:ea typeface="Kaiti SC Black" panose="02010600040101010101" pitchFamily="2" charset="-122"/>
              </a:rPr>
              <a:t>服务的</a:t>
            </a:r>
            <a:r>
              <a:rPr lang="en-US" altLang="zh-CN" sz="1400" b="1" dirty="0">
                <a:latin typeface="Kaiti SC Black" panose="02010600040101010101" pitchFamily="2" charset="-122"/>
                <a:ea typeface="Kaiti SC Black" panose="02010600040101010101" pitchFamily="2" charset="-122"/>
              </a:rPr>
              <a:t>21</a:t>
            </a:r>
            <a:r>
              <a:rPr lang="zh-CN" altLang="en-US" sz="1400" b="1" dirty="0">
                <a:latin typeface="Kaiti SC Black" panose="02010600040101010101" pitchFamily="2" charset="-122"/>
                <a:ea typeface="Kaiti SC Black" panose="02010600040101010101" pitchFamily="2" charset="-122"/>
              </a:rPr>
              <a:t>端口等。</a:t>
            </a:r>
            <a:endParaRPr lang="en-US" altLang="zh-CN" sz="1400" b="1" dirty="0">
              <a:latin typeface="Kaiti SC Black" panose="02010600040101010101" pitchFamily="2" charset="-122"/>
              <a:ea typeface="Kaiti SC Black" panose="02010600040101010101" pitchFamily="2" charset="-122"/>
            </a:endParaRPr>
          </a:p>
          <a:p>
            <a:endParaRPr lang="en-US" altLang="zh-CN" sz="1400" b="1" dirty="0">
              <a:latin typeface="Kaiti SC Black" panose="02010600040101010101" pitchFamily="2" charset="-122"/>
              <a:ea typeface="Kaiti SC Black" panose="02010600040101010101" pitchFamily="2" charset="-122"/>
            </a:endParaRPr>
          </a:p>
          <a:p>
            <a:r>
              <a:rPr lang="en-GB" altLang="zh-CN" sz="1400" b="1" dirty="0" err="1">
                <a:latin typeface="Kaiti SC Black" panose="02010600040101010101" pitchFamily="2" charset="-122"/>
                <a:ea typeface="Kaiti SC Black" panose="02010600040101010101" pitchFamily="2" charset="-122"/>
              </a:rPr>
              <a:t>ip</a:t>
            </a:r>
            <a:r>
              <a:rPr lang="zh-CN" altLang="en-US" sz="1400" b="1" dirty="0">
                <a:latin typeface="Kaiti SC Black" panose="02010600040101010101" pitchFamily="2" charset="-122"/>
                <a:ea typeface="Kaiti SC Black" panose="02010600040101010101" pitchFamily="2" charset="-122"/>
              </a:rPr>
              <a:t>地址用于区分不同的主机，而端口号是用于区分一个主机下的不同网络服务</a:t>
            </a:r>
            <a:endParaRPr kumimoji="1" lang="zh-CN" altLang="en-US" sz="1400" b="1" dirty="0">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par>
                                <p:cTn id="26" presetID="3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800" decel="100000"/>
                                        <p:tgtEl>
                                          <p:spTgt spid="37"/>
                                        </p:tgtEl>
                                      </p:cBhvr>
                                    </p:animEffect>
                                    <p:anim calcmode="lin" valueType="num">
                                      <p:cBhvr>
                                        <p:cTn id="29" dur="800" decel="100000" fill="hold"/>
                                        <p:tgtEl>
                                          <p:spTgt spid="37"/>
                                        </p:tgtEl>
                                        <p:attrNameLst>
                                          <p:attrName>style.rotation</p:attrName>
                                        </p:attrNameLst>
                                      </p:cBhvr>
                                      <p:tavLst>
                                        <p:tav tm="0">
                                          <p:val>
                                            <p:fltVal val="-90"/>
                                          </p:val>
                                        </p:tav>
                                        <p:tav tm="100000">
                                          <p:val>
                                            <p:fltVal val="0"/>
                                          </p:val>
                                        </p:tav>
                                      </p:tavLst>
                                    </p:anim>
                                    <p:anim calcmode="lin" valueType="num">
                                      <p:cBhvr>
                                        <p:cTn id="30" dur="800" decel="100000" fill="hold"/>
                                        <p:tgtEl>
                                          <p:spTgt spid="37"/>
                                        </p:tgtEl>
                                        <p:attrNameLst>
                                          <p:attrName>ppt_x</p:attrName>
                                        </p:attrNameLst>
                                      </p:cBhvr>
                                      <p:tavLst>
                                        <p:tav tm="0">
                                          <p:val>
                                            <p:strVal val="#ppt_x+0.4"/>
                                          </p:val>
                                        </p:tav>
                                        <p:tav tm="100000">
                                          <p:val>
                                            <p:strVal val="#ppt_x-0.05"/>
                                          </p:val>
                                        </p:tav>
                                      </p:tavLst>
                                    </p:anim>
                                    <p:anim calcmode="lin" valueType="num">
                                      <p:cBhvr>
                                        <p:cTn id="31" dur="800" decel="100000" fill="hold"/>
                                        <p:tgtEl>
                                          <p:spTgt spid="37"/>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par>
                          <p:cTn id="34" fill="hold">
                            <p:stCondLst>
                              <p:cond delay="2000"/>
                            </p:stCondLst>
                            <p:childTnLst>
                              <p:par>
                                <p:cTn id="35" presetID="16" presetClass="entr" presetSubtype="42"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arn(outHorizontal)">
                                      <p:cBhvr>
                                        <p:cTn id="37" dur="500"/>
                                        <p:tgtEl>
                                          <p:spTgt spid="39"/>
                                        </p:tgtEl>
                                      </p:cBhvr>
                                    </p:animEffect>
                                  </p:childTnLst>
                                </p:cTn>
                              </p:par>
                            </p:childTnLst>
                          </p:cTn>
                        </p:par>
                        <p:par>
                          <p:cTn id="38" fill="hold">
                            <p:stCondLst>
                              <p:cond delay="25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2"/>
                                        </p:tgtEl>
                                        <p:attrNameLst>
                                          <p:attrName>ppt_y</p:attrName>
                                        </p:attrNameLst>
                                      </p:cBhvr>
                                      <p:tavLst>
                                        <p:tav tm="0">
                                          <p:val>
                                            <p:strVal val="#ppt_y"/>
                                          </p:val>
                                        </p:tav>
                                        <p:tav tm="100000">
                                          <p:val>
                                            <p:strVal val="#ppt_y"/>
                                          </p:val>
                                        </p:tav>
                                      </p:tavLst>
                                    </p:anim>
                                    <p:anim calcmode="lin" valueType="num">
                                      <p:cBhvr>
                                        <p:cTn id="4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56" presetClass="entr" presetSubtype="0" fill="hold" grpId="0" nodeType="clickEffect">
                                  <p:stCondLst>
                                    <p:cond delay="0"/>
                                  </p:stCondLst>
                                  <p:iterate type="lt">
                                    <p:tmPct val="10000"/>
                                  </p:iterate>
                                  <p:childTnLst>
                                    <p:set>
                                      <p:cBhvr>
                                        <p:cTn id="49" dur="1" fill="hold">
                                          <p:stCondLst>
                                            <p:cond delay="0"/>
                                          </p:stCondLst>
                                        </p:cTn>
                                        <p:tgtEl>
                                          <p:spTgt spid="43"/>
                                        </p:tgtEl>
                                        <p:attrNameLst>
                                          <p:attrName>style.visibility</p:attrName>
                                        </p:attrNameLst>
                                      </p:cBhvr>
                                      <p:to>
                                        <p:strVal val="visible"/>
                                      </p:to>
                                    </p:set>
                                    <p:anim by="(-#ppt_w*2)" calcmode="lin" valueType="num">
                                      <p:cBhvr rctx="PPT">
                                        <p:cTn id="50" dur="500" autoRev="1" fill="hold">
                                          <p:stCondLst>
                                            <p:cond delay="0"/>
                                          </p:stCondLst>
                                        </p:cTn>
                                        <p:tgtEl>
                                          <p:spTgt spid="43"/>
                                        </p:tgtEl>
                                        <p:attrNameLst>
                                          <p:attrName>ppt_w</p:attrName>
                                        </p:attrNameLst>
                                      </p:cBhvr>
                                    </p:anim>
                                    <p:anim by="(#ppt_w*0.50)" calcmode="lin" valueType="num">
                                      <p:cBhvr>
                                        <p:cTn id="51" dur="500" decel="50000" autoRev="1" fill="hold">
                                          <p:stCondLst>
                                            <p:cond delay="0"/>
                                          </p:stCondLst>
                                        </p:cTn>
                                        <p:tgtEl>
                                          <p:spTgt spid="43"/>
                                        </p:tgtEl>
                                        <p:attrNameLst>
                                          <p:attrName>ppt_x</p:attrName>
                                        </p:attrNameLst>
                                      </p:cBhvr>
                                    </p:anim>
                                    <p:anim from="(-#ppt_h/2)" to="(#ppt_y)" calcmode="lin" valueType="num">
                                      <p:cBhvr>
                                        <p:cTn id="52" dur="1000" fill="hold">
                                          <p:stCondLst>
                                            <p:cond delay="0"/>
                                          </p:stCondLst>
                                        </p:cTn>
                                        <p:tgtEl>
                                          <p:spTgt spid="43"/>
                                        </p:tgtEl>
                                        <p:attrNameLst>
                                          <p:attrName>ppt_y</p:attrName>
                                        </p:attrNameLst>
                                      </p:cBhvr>
                                    </p:anim>
                                    <p:animRot by="21600000">
                                      <p:cBhvr>
                                        <p:cTn id="53" dur="1000" fill="hold">
                                          <p:stCondLst>
                                            <p:cond delay="0"/>
                                          </p:stCondLst>
                                        </p:cTn>
                                        <p:tgtEl>
                                          <p:spTgt spid="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端口转发</a:t>
            </a:r>
          </a:p>
        </p:txBody>
      </p:sp>
      <p:sp>
        <p:nvSpPr>
          <p:cNvPr id="41" name="文本框 40"/>
          <p:cNvSpPr txBox="1"/>
          <p:nvPr/>
        </p:nvSpPr>
        <p:spPr>
          <a:xfrm>
            <a:off x="0" y="4943445"/>
            <a:ext cx="1351652" cy="200055"/>
          </a:xfrm>
          <a:prstGeom prst="rect">
            <a:avLst/>
          </a:prstGeom>
          <a:noFill/>
        </p:spPr>
        <p:txBody>
          <a:bodyPr wrap="none" rtlCol="0">
            <a:spAutoFit/>
          </a:bodyPr>
          <a:lstStyle/>
          <a:p>
            <a:r>
              <a:rPr kumimoji="1" lang="zh-CN" altLang="en-US" sz="700" dirty="0"/>
              <a:t>图片来自网络，侵权联系删除</a:t>
            </a:r>
          </a:p>
        </p:txBody>
      </p:sp>
      <p:sp>
        <p:nvSpPr>
          <p:cNvPr id="43" name="文本框 42"/>
          <p:cNvSpPr txBox="1"/>
          <p:nvPr/>
        </p:nvSpPr>
        <p:spPr>
          <a:xfrm>
            <a:off x="1197298" y="4052431"/>
            <a:ext cx="6522162" cy="523220"/>
          </a:xfrm>
          <a:prstGeom prst="rect">
            <a:avLst/>
          </a:prstGeom>
          <a:noFill/>
        </p:spPr>
        <p:txBody>
          <a:bodyPr wrap="square" rtlCol="0">
            <a:spAutoFit/>
          </a:bodyPr>
          <a:lstStyle/>
          <a:p>
            <a:pPr algn="ctr"/>
            <a:r>
              <a:rPr lang="en-US" altLang="zh-CN" sz="1400" b="1" dirty="0">
                <a:latin typeface="Kaiti SC Black" panose="02010600040101010101" pitchFamily="2" charset="-122"/>
                <a:ea typeface="Kaiti SC Black" panose="02010600040101010101" pitchFamily="2" charset="-122"/>
              </a:rPr>
              <a:t>VirtualBox</a:t>
            </a:r>
            <a:r>
              <a:rPr lang="zh-CN" altLang="en-US" sz="1400" b="1" dirty="0">
                <a:latin typeface="Kaiti SC Black" panose="02010600040101010101" pitchFamily="2" charset="-122"/>
                <a:ea typeface="Kaiti SC Black" panose="02010600040101010101" pitchFamily="2" charset="-122"/>
              </a:rPr>
              <a:t>占用主机</a:t>
            </a:r>
            <a:r>
              <a:rPr lang="en-US" altLang="zh-CN" sz="1400" b="1" dirty="0">
                <a:latin typeface="Kaiti SC Black" panose="02010600040101010101" pitchFamily="2" charset="-122"/>
                <a:ea typeface="Kaiti SC Black" panose="02010600040101010101" pitchFamily="2" charset="-122"/>
              </a:rPr>
              <a:t>(1234)</a:t>
            </a:r>
            <a:r>
              <a:rPr lang="zh-CN" altLang="en-US" sz="1400" b="1" dirty="0">
                <a:latin typeface="Kaiti SC Black" panose="02010600040101010101" pitchFamily="2" charset="-122"/>
                <a:ea typeface="Kaiti SC Black" panose="02010600040101010101" pitchFamily="2" charset="-122"/>
              </a:rPr>
              <a:t>端口</a:t>
            </a:r>
            <a:r>
              <a:rPr lang="en-US" altLang="zh-CN" sz="1400" b="1" dirty="0">
                <a:latin typeface="Kaiti SC Black" panose="02010600040101010101" pitchFamily="2" charset="-122"/>
                <a:ea typeface="Kaiti SC Black" panose="02010600040101010101" pitchFamily="2" charset="-122"/>
              </a:rPr>
              <a:t>, </a:t>
            </a:r>
            <a:r>
              <a:rPr lang="zh-CN" altLang="en-US" sz="1400" b="1" dirty="0">
                <a:latin typeface="Kaiti SC Black" panose="02010600040101010101" pitchFamily="2" charset="-122"/>
                <a:ea typeface="Kaiti SC Black" panose="02010600040101010101" pitchFamily="2" charset="-122"/>
              </a:rPr>
              <a:t>然后转发到</a:t>
            </a:r>
            <a:r>
              <a:rPr lang="en-US" altLang="zh-CN" sz="1400" b="1" dirty="0">
                <a:latin typeface="Kaiti SC Black" panose="02010600040101010101" pitchFamily="2" charset="-122"/>
                <a:ea typeface="Kaiti SC Black" panose="02010600040101010101" pitchFamily="2" charset="-122"/>
              </a:rPr>
              <a:t>Ubuntu(22)</a:t>
            </a:r>
            <a:r>
              <a:rPr lang="zh-CN" altLang="en-US" sz="1400" b="1" dirty="0">
                <a:latin typeface="Kaiti SC Black" panose="02010600040101010101" pitchFamily="2" charset="-122"/>
                <a:ea typeface="Kaiti SC Black" panose="02010600040101010101" pitchFamily="2" charset="-122"/>
              </a:rPr>
              <a:t>端口系统上面</a:t>
            </a:r>
            <a:endParaRPr lang="en-US" altLang="zh-CN" sz="1400" b="1" dirty="0">
              <a:latin typeface="Kaiti SC Black" panose="02010600040101010101" pitchFamily="2" charset="-122"/>
              <a:ea typeface="Kaiti SC Black" panose="02010600040101010101" pitchFamily="2" charset="-122"/>
            </a:endParaRPr>
          </a:p>
          <a:p>
            <a:pPr algn="ctr"/>
            <a:r>
              <a:rPr lang="zh-CN" altLang="en-US" sz="1400" b="1" dirty="0">
                <a:latin typeface="Kaiti SC Black" panose="02010600040101010101" pitchFamily="2" charset="-122"/>
                <a:ea typeface="Kaiti SC Black" panose="02010600040101010101" pitchFamily="2" charset="-122"/>
              </a:rPr>
              <a:t>两个操作系统之间不能直接沟通，需要通过</a:t>
            </a:r>
            <a:r>
              <a:rPr lang="en-US" altLang="zh-CN" sz="1400" b="1" dirty="0" err="1">
                <a:latin typeface="Kaiti SC Black" panose="02010600040101010101" pitchFamily="2" charset="-122"/>
                <a:ea typeface="Kaiti SC Black" panose="02010600040101010101" pitchFamily="2" charset="-122"/>
              </a:rPr>
              <a:t>VirutalBox</a:t>
            </a:r>
            <a:r>
              <a:rPr lang="zh-CN" altLang="en-US" sz="1400" b="1" dirty="0">
                <a:latin typeface="Kaiti SC Black" panose="02010600040101010101" pitchFamily="2" charset="-122"/>
                <a:ea typeface="Kaiti SC Black" panose="02010600040101010101" pitchFamily="2" charset="-122"/>
              </a:rPr>
              <a:t>充当路由器的角色</a:t>
            </a:r>
            <a:endParaRPr lang="en-US" altLang="zh-CN" sz="1400" b="1" dirty="0">
              <a:latin typeface="Kaiti SC Black" panose="02010600040101010101" pitchFamily="2" charset="-122"/>
              <a:ea typeface="Kaiti SC Black" panose="02010600040101010101" pitchFamily="2" charset="-122"/>
            </a:endParaRPr>
          </a:p>
        </p:txBody>
      </p:sp>
      <p:pic>
        <p:nvPicPr>
          <p:cNvPr id="4" name="图片 3">
            <a:extLst>
              <a:ext uri="{FF2B5EF4-FFF2-40B4-BE49-F238E27FC236}">
                <a16:creationId xmlns:a16="http://schemas.microsoft.com/office/drawing/2014/main" id="{E75A083D-6524-2E42-8F8C-489203441D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6939" y="1521372"/>
            <a:ext cx="1747345" cy="1310509"/>
          </a:xfrm>
          <a:prstGeom prst="rect">
            <a:avLst/>
          </a:prstGeom>
        </p:spPr>
      </p:pic>
      <p:pic>
        <p:nvPicPr>
          <p:cNvPr id="6" name="图片 5">
            <a:extLst>
              <a:ext uri="{FF2B5EF4-FFF2-40B4-BE49-F238E27FC236}">
                <a16:creationId xmlns:a16="http://schemas.microsoft.com/office/drawing/2014/main" id="{EFDEBDE6-C3E9-054F-B8F2-4A0FB8D4A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745" y="1174462"/>
            <a:ext cx="1745494" cy="2027853"/>
          </a:xfrm>
          <a:prstGeom prst="rect">
            <a:avLst/>
          </a:prstGeom>
        </p:spPr>
      </p:pic>
      <p:pic>
        <p:nvPicPr>
          <p:cNvPr id="10" name="图片 9">
            <a:extLst>
              <a:ext uri="{FF2B5EF4-FFF2-40B4-BE49-F238E27FC236}">
                <a16:creationId xmlns:a16="http://schemas.microsoft.com/office/drawing/2014/main" id="{FA7F688B-0AB8-1F47-A844-6B8247418E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140"/>
          <a:stretch/>
        </p:blipFill>
        <p:spPr>
          <a:xfrm>
            <a:off x="324552" y="1535459"/>
            <a:ext cx="1745493" cy="1282334"/>
          </a:xfrm>
          <a:prstGeom prst="rect">
            <a:avLst/>
          </a:prstGeom>
        </p:spPr>
      </p:pic>
      <p:cxnSp>
        <p:nvCxnSpPr>
          <p:cNvPr id="12" name="直线箭头连接符 11">
            <a:extLst>
              <a:ext uri="{FF2B5EF4-FFF2-40B4-BE49-F238E27FC236}">
                <a16:creationId xmlns:a16="http://schemas.microsoft.com/office/drawing/2014/main" id="{18E076AD-5A67-A647-BD30-A4E0E632F106}"/>
              </a:ext>
            </a:extLst>
          </p:cNvPr>
          <p:cNvCxnSpPr>
            <a:stCxn id="10" idx="3"/>
            <a:endCxn id="6" idx="1"/>
          </p:cNvCxnSpPr>
          <p:nvPr/>
        </p:nvCxnSpPr>
        <p:spPr>
          <a:xfrm>
            <a:off x="2070045" y="2176626"/>
            <a:ext cx="1480700" cy="117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 name="直线箭头连接符 13">
            <a:extLst>
              <a:ext uri="{FF2B5EF4-FFF2-40B4-BE49-F238E27FC236}">
                <a16:creationId xmlns:a16="http://schemas.microsoft.com/office/drawing/2014/main" id="{C79016A4-62F3-1C44-9AEE-3CB39852A9E4}"/>
              </a:ext>
            </a:extLst>
          </p:cNvPr>
          <p:cNvCxnSpPr>
            <a:stCxn id="6" idx="3"/>
            <a:endCxn id="4" idx="1"/>
          </p:cNvCxnSpPr>
          <p:nvPr/>
        </p:nvCxnSpPr>
        <p:spPr>
          <a:xfrm flipV="1">
            <a:off x="5296239" y="2176627"/>
            <a:ext cx="1480700" cy="117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980577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43"/>
                                        </p:tgtEl>
                                        <p:attrNameLst>
                                          <p:attrName>style.visibility</p:attrName>
                                        </p:attrNameLst>
                                      </p:cBhvr>
                                      <p:to>
                                        <p:strVal val="visible"/>
                                      </p:to>
                                    </p:set>
                                    <p:anim by="(-#ppt_w*2)" calcmode="lin" valueType="num">
                                      <p:cBhvr rctx="PPT">
                                        <p:cTn id="12" dur="500" autoRev="1" fill="hold">
                                          <p:stCondLst>
                                            <p:cond delay="0"/>
                                          </p:stCondLst>
                                        </p:cTn>
                                        <p:tgtEl>
                                          <p:spTgt spid="43"/>
                                        </p:tgtEl>
                                        <p:attrNameLst>
                                          <p:attrName>ppt_w</p:attrName>
                                        </p:attrNameLst>
                                      </p:cBhvr>
                                    </p:anim>
                                    <p:anim by="(#ppt_w*0.50)" calcmode="lin" valueType="num">
                                      <p:cBhvr>
                                        <p:cTn id="13" dur="500" decel="50000" autoRev="1" fill="hold">
                                          <p:stCondLst>
                                            <p:cond delay="0"/>
                                          </p:stCondLst>
                                        </p:cTn>
                                        <p:tgtEl>
                                          <p:spTgt spid="43"/>
                                        </p:tgtEl>
                                        <p:attrNameLst>
                                          <p:attrName>ppt_x</p:attrName>
                                        </p:attrNameLst>
                                      </p:cBhvr>
                                    </p:anim>
                                    <p:anim from="(-#ppt_h/2)" to="(#ppt_y)" calcmode="lin" valueType="num">
                                      <p:cBhvr>
                                        <p:cTn id="14" dur="1000" fill="hold">
                                          <p:stCondLst>
                                            <p:cond delay="0"/>
                                          </p:stCondLst>
                                        </p:cTn>
                                        <p:tgtEl>
                                          <p:spTgt spid="43"/>
                                        </p:tgtEl>
                                        <p:attrNameLst>
                                          <p:attrName>ppt_y</p:attrName>
                                        </p:attrNameLst>
                                      </p:cBhvr>
                                    </p:anim>
                                    <p:animRot by="21600000">
                                      <p:cBhvr>
                                        <p:cTn id="15" dur="1000" fill="hold">
                                          <p:stCondLst>
                                            <p:cond delay="0"/>
                                          </p:stCondLst>
                                        </p:cTn>
                                        <p:tgtEl>
                                          <p:spTgt spid="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FA538"/>
                  </a:solidFill>
                  <a:latin typeface="微软雅黑" panose="020B0503020204020204" charset="-122"/>
                  <a:ea typeface="微软雅黑" panose="020B0503020204020204" charset="-122"/>
                </a:rPr>
                <a:t>TCP</a:t>
              </a:r>
              <a:r>
                <a:rPr lang="zh-CN" altLang="en-US" sz="1400" b="1" dirty="0">
                  <a:solidFill>
                    <a:srgbClr val="FFA538"/>
                  </a:solidFill>
                  <a:latin typeface="微软雅黑" panose="020B0503020204020204" charset="-122"/>
                  <a:ea typeface="微软雅黑" panose="020B0503020204020204" charset="-122"/>
                </a:rPr>
                <a:t>协议</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三次握手</a:t>
            </a:r>
            <a:endPar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a:t>
            </a:r>
            <a:r>
              <a:rPr lang="zh-CN" altLang="en-US" sz="1000" b="1" kern="0" dirty="0">
                <a:solidFill>
                  <a:srgbClr val="FFA538"/>
                </a:solidFill>
                <a:latin typeface="微软雅黑" panose="020B0503020204020204" charset="-122"/>
                <a:ea typeface="微软雅黑" panose="020B0503020204020204" charset="-122"/>
              </a:rPr>
              <a:t> 传输数据</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charset="-122"/>
                <a:ea typeface="微软雅黑" panose="020B0503020204020204" charset="-122"/>
              </a:rPr>
              <a:t>√ </a:t>
            </a:r>
            <a:r>
              <a:rPr lang="zh-CN" altLang="en-US" sz="1000" b="1" kern="0" dirty="0">
                <a:solidFill>
                  <a:srgbClr val="FFA538"/>
                </a:solidFill>
                <a:latin typeface="微软雅黑" panose="020B0503020204020204" charset="-122"/>
                <a:ea typeface="微软雅黑" panose="020B0503020204020204" charset="-122"/>
              </a:rPr>
              <a:t>四次挥手</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建立连接</a:t>
            </a:r>
            <a:endParaRPr lang="en-US" altLang="zh-CN" sz="1800" b="1" dirty="0">
              <a:solidFill>
                <a:srgbClr val="FFA538"/>
              </a:solidFill>
              <a:latin typeface="微软雅黑" panose="020B0503020204020204" charset="-122"/>
              <a:ea typeface="微软雅黑" panose="020B0503020204020204" charset="-122"/>
            </a:endParaRPr>
          </a:p>
        </p:txBody>
      </p:sp>
      <p:sp>
        <p:nvSpPr>
          <p:cNvPr id="3" name="圆角矩形 2"/>
          <p:cNvSpPr/>
          <p:nvPr/>
        </p:nvSpPr>
        <p:spPr>
          <a:xfrm>
            <a:off x="579801" y="1118440"/>
            <a:ext cx="996602" cy="3899424"/>
          </a:xfrm>
          <a:prstGeom prst="roundRect">
            <a:avLst/>
          </a:prstGeom>
          <a:solidFill>
            <a:srgbClr val="00A6B6"/>
          </a:solidFill>
          <a:ln>
            <a:solidFill>
              <a:srgbClr val="00A6B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b="1" dirty="0"/>
              <a:t>服务端</a:t>
            </a:r>
          </a:p>
        </p:txBody>
      </p:sp>
      <p:sp>
        <p:nvSpPr>
          <p:cNvPr id="98" name="圆角矩形 97"/>
          <p:cNvSpPr/>
          <p:nvPr/>
        </p:nvSpPr>
        <p:spPr>
          <a:xfrm>
            <a:off x="4278534" y="1118440"/>
            <a:ext cx="996602" cy="3899424"/>
          </a:xfrm>
          <a:prstGeom prst="roundRect">
            <a:avLst/>
          </a:prstGeom>
          <a:solidFill>
            <a:srgbClr val="E66B6B"/>
          </a:solidFill>
          <a:ln>
            <a:solidFill>
              <a:srgbClr val="E66B6B"/>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zh-CN" altLang="en-US" sz="1600" b="1" dirty="0"/>
              <a:t>客户端</a:t>
            </a:r>
          </a:p>
        </p:txBody>
      </p:sp>
      <p:sp>
        <p:nvSpPr>
          <p:cNvPr id="5" name="矩形 4"/>
          <p:cNvSpPr/>
          <p:nvPr/>
        </p:nvSpPr>
        <p:spPr>
          <a:xfrm>
            <a:off x="526915" y="1498928"/>
            <a:ext cx="1107996" cy="646331"/>
          </a:xfrm>
          <a:prstGeom prst="rect">
            <a:avLst/>
          </a:prstGeom>
          <a:noFill/>
        </p:spPr>
        <p:txBody>
          <a:bodyPr wrap="none" lIns="91440" tIns="45720" rIns="91440" bIns="45720">
            <a:spAutoFit/>
          </a:bodyPr>
          <a:lstStyle/>
          <a:p>
            <a:pPr algn="ctr"/>
            <a:r>
              <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保持监听</a:t>
            </a:r>
            <a:endPar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listen</a:t>
            </a:r>
            <a:endPar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0" name="矩形 99"/>
          <p:cNvSpPr/>
          <p:nvPr/>
        </p:nvSpPr>
        <p:spPr>
          <a:xfrm>
            <a:off x="4222837" y="1628221"/>
            <a:ext cx="1107996" cy="646331"/>
          </a:xfrm>
          <a:prstGeom prst="rect">
            <a:avLst/>
          </a:prstGeom>
          <a:noFill/>
        </p:spPr>
        <p:txBody>
          <a:bodyPr wrap="none" lIns="91440" tIns="45720" rIns="91440" bIns="45720">
            <a:spAutoFit/>
          </a:bodyPr>
          <a:lstStyle/>
          <a:p>
            <a:pPr algn="ctr"/>
            <a:r>
              <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发起同步</a:t>
            </a:r>
            <a:endPar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connect</a:t>
            </a:r>
            <a:endParaRPr lang="zh-CN" altLang="en-US" sz="18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1" name="矩形 100"/>
          <p:cNvSpPr/>
          <p:nvPr/>
        </p:nvSpPr>
        <p:spPr>
          <a:xfrm>
            <a:off x="556114" y="2527477"/>
            <a:ext cx="990977" cy="646331"/>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收到同步</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请求</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SYN_RCVD</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2" name="矩形 101"/>
          <p:cNvSpPr/>
          <p:nvPr/>
        </p:nvSpPr>
        <p:spPr>
          <a:xfrm>
            <a:off x="4076968" y="3378729"/>
            <a:ext cx="1399742"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已建立连接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GB"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ESTABLISHED</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3" name="矩形 102"/>
          <p:cNvSpPr/>
          <p:nvPr/>
        </p:nvSpPr>
        <p:spPr>
          <a:xfrm>
            <a:off x="375420" y="4238612"/>
            <a:ext cx="1399743"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已建立连接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ESTABLISHED</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4" name="矩形 103"/>
          <p:cNvSpPr/>
          <p:nvPr/>
        </p:nvSpPr>
        <p:spPr>
          <a:xfrm>
            <a:off x="4301747" y="2145259"/>
            <a:ext cx="907621" cy="600164"/>
          </a:xfrm>
          <a:prstGeom prst="rect">
            <a:avLst/>
          </a:prstGeom>
          <a:noFill/>
        </p:spPr>
        <p:txBody>
          <a:bodyPr wrap="none" lIns="91440" tIns="45720" rIns="91440" bIns="45720">
            <a:spAutoFit/>
          </a:bodyPr>
          <a:lstStyle/>
          <a:p>
            <a:pPr algn="ctr"/>
            <a:r>
              <a:rPr lang="zh-CN" altLang="en-US"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已发送</a:t>
            </a:r>
            <a:endParaRPr lang="en-US" altLang="zh-CN"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同步请求</a:t>
            </a:r>
            <a:endParaRPr lang="en-US" altLang="zh-CN"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SYN_SEND</a:t>
            </a:r>
            <a:endParaRPr lang="zh-CN" altLang="en-US" sz="11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7" name="左箭头 6"/>
          <p:cNvSpPr/>
          <p:nvPr/>
        </p:nvSpPr>
        <p:spPr>
          <a:xfrm rot="20655015">
            <a:off x="1520810" y="2238655"/>
            <a:ext cx="2828293" cy="2114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SYN</a:t>
            </a:r>
            <a:endParaRPr kumimoji="1" lang="zh-CN" altLang="en-US" dirty="0"/>
          </a:p>
        </p:txBody>
      </p:sp>
      <p:sp>
        <p:nvSpPr>
          <p:cNvPr id="8" name="右箭头 7"/>
          <p:cNvSpPr/>
          <p:nvPr/>
        </p:nvSpPr>
        <p:spPr>
          <a:xfrm rot="765529">
            <a:off x="1556920" y="3128677"/>
            <a:ext cx="2761641" cy="2077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ACK</a:t>
            </a:r>
            <a:r>
              <a:rPr kumimoji="1" lang="zh-CN" altLang="en-US" dirty="0"/>
              <a:t> </a:t>
            </a:r>
            <a:r>
              <a:rPr kumimoji="1" lang="en-US" altLang="zh-CN" dirty="0"/>
              <a:t>&amp;</a:t>
            </a:r>
            <a:r>
              <a:rPr kumimoji="1" lang="zh-CN" altLang="en-US" dirty="0"/>
              <a:t> </a:t>
            </a:r>
            <a:r>
              <a:rPr kumimoji="1" lang="en-US" altLang="zh-CN" dirty="0"/>
              <a:t>SYN</a:t>
            </a:r>
            <a:endParaRPr kumimoji="1" lang="zh-CN" altLang="en-US" dirty="0"/>
          </a:p>
        </p:txBody>
      </p:sp>
      <p:sp>
        <p:nvSpPr>
          <p:cNvPr id="109" name="左箭头 108"/>
          <p:cNvSpPr/>
          <p:nvPr/>
        </p:nvSpPr>
        <p:spPr>
          <a:xfrm rot="20831588">
            <a:off x="1556428" y="4041529"/>
            <a:ext cx="2792292" cy="21147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ACK</a:t>
            </a:r>
            <a:endParaRPr kumimoji="1" lang="zh-CN" altLang="en-US" dirty="0"/>
          </a:p>
        </p:txBody>
      </p:sp>
      <p:sp>
        <p:nvSpPr>
          <p:cNvPr id="200" name="文本框 94"/>
          <p:cNvSpPr txBox="1"/>
          <p:nvPr/>
        </p:nvSpPr>
        <p:spPr>
          <a:xfrm>
            <a:off x="6065125" y="1118440"/>
            <a:ext cx="1713382" cy="400110"/>
          </a:xfrm>
          <a:prstGeom prst="rect">
            <a:avLst/>
          </a:prstGeom>
          <a:noFill/>
        </p:spPr>
        <p:txBody>
          <a:bodyPr wrap="square" rtlCol="0">
            <a:spAutoFit/>
          </a:bodyPr>
          <a:lstStyle/>
          <a:p>
            <a:pPr algn="ctr"/>
            <a:r>
              <a:rPr lang="zh-CN" altLang="en-US" sz="2000" b="1" dirty="0">
                <a:solidFill>
                  <a:srgbClr val="FFB850"/>
                </a:solidFill>
                <a:latin typeface="PingFang SC Medium" panose="020B0400000000000000" pitchFamily="34" charset="-122"/>
                <a:ea typeface="PingFang SC Medium" panose="020B0400000000000000" pitchFamily="34" charset="-122"/>
              </a:rPr>
              <a:t>三次握手</a:t>
            </a:r>
          </a:p>
        </p:txBody>
      </p:sp>
      <p:sp>
        <p:nvSpPr>
          <p:cNvPr id="201" name="文本框 113"/>
          <p:cNvSpPr txBox="1"/>
          <p:nvPr/>
        </p:nvSpPr>
        <p:spPr>
          <a:xfrm>
            <a:off x="5532399" y="1695283"/>
            <a:ext cx="3583687" cy="2031325"/>
          </a:xfrm>
          <a:prstGeom prst="rect">
            <a:avLst/>
          </a:prstGeom>
          <a:noFill/>
        </p:spPr>
        <p:txBody>
          <a:bodyPr wrap="square" rtlCol="0">
            <a:spAutoFit/>
          </a:bodyPr>
          <a:lstStyle/>
          <a:p>
            <a:r>
              <a:rPr lang="zh-CN" altLang="en-US" sz="1400" dirty="0">
                <a:latin typeface="PingFang SC Medium" panose="020B0400000000000000" pitchFamily="34" charset="-122"/>
                <a:ea typeface="PingFang SC Medium" panose="020B0400000000000000" pitchFamily="34" charset="-122"/>
              </a:rPr>
              <a:t>第一步：客户端发送</a:t>
            </a:r>
            <a:r>
              <a:rPr lang="en-GB" altLang="zh-CN" sz="1400" dirty="0">
                <a:latin typeface="PingFang SC Medium" panose="020B0400000000000000" pitchFamily="34" charset="-122"/>
                <a:ea typeface="PingFang SC Medium" panose="020B0400000000000000" pitchFamily="34" charset="-122"/>
              </a:rPr>
              <a:t>SYN</a:t>
            </a:r>
            <a:r>
              <a:rPr lang="zh-CN" altLang="en-US" sz="1400" dirty="0">
                <a:latin typeface="PingFang SC Medium" panose="020B0400000000000000" pitchFamily="34" charset="-122"/>
                <a:ea typeface="PingFang SC Medium" panose="020B0400000000000000" pitchFamily="34" charset="-122"/>
              </a:rPr>
              <a:t>报文给服务器端，进入</a:t>
            </a:r>
            <a:r>
              <a:rPr lang="en-GB" altLang="zh-CN" sz="1400" dirty="0">
                <a:latin typeface="PingFang SC Medium" panose="020B0400000000000000" pitchFamily="34" charset="-122"/>
                <a:ea typeface="PingFang SC Medium" panose="020B0400000000000000" pitchFamily="34" charset="-122"/>
              </a:rPr>
              <a:t>SYN_SEND</a:t>
            </a:r>
            <a:r>
              <a:rPr lang="zh-CN" altLang="en-US" sz="1400" dirty="0">
                <a:latin typeface="PingFang SC Medium" panose="020B0400000000000000" pitchFamily="34" charset="-122"/>
                <a:ea typeface="PingFang SC Medium" panose="020B0400000000000000" pitchFamily="34" charset="-122"/>
              </a:rPr>
              <a:t>状态。</a:t>
            </a:r>
          </a:p>
          <a:p>
            <a:r>
              <a:rPr lang="zh-CN" altLang="en-US" sz="1400" dirty="0">
                <a:latin typeface="PingFang SC Medium" panose="020B0400000000000000" pitchFamily="34" charset="-122"/>
                <a:ea typeface="PingFang SC Medium" panose="020B0400000000000000" pitchFamily="34" charset="-122"/>
              </a:rPr>
              <a:t>第二步：服务器端收到</a:t>
            </a:r>
            <a:r>
              <a:rPr lang="en-GB" altLang="zh-CN" sz="1400" dirty="0">
                <a:latin typeface="PingFang SC Medium" panose="020B0400000000000000" pitchFamily="34" charset="-122"/>
                <a:ea typeface="PingFang SC Medium" panose="020B0400000000000000" pitchFamily="34" charset="-122"/>
              </a:rPr>
              <a:t>SYN</a:t>
            </a:r>
            <a:r>
              <a:rPr lang="zh-CN" altLang="en-US" sz="1400" dirty="0">
                <a:latin typeface="PingFang SC Medium" panose="020B0400000000000000" pitchFamily="34" charset="-122"/>
                <a:ea typeface="PingFang SC Medium" panose="020B0400000000000000" pitchFamily="34" charset="-122"/>
              </a:rPr>
              <a:t>报文，回应一个</a:t>
            </a:r>
            <a:r>
              <a:rPr lang="en-GB" altLang="zh-CN" sz="1400" dirty="0">
                <a:latin typeface="PingFang SC Medium" panose="020B0400000000000000" pitchFamily="34" charset="-122"/>
                <a:ea typeface="PingFang SC Medium" panose="020B0400000000000000" pitchFamily="34" charset="-122"/>
              </a:rPr>
              <a:t>SYN </a:t>
            </a:r>
            <a:r>
              <a:rPr lang="zh-CN" altLang="en-US" sz="1400" dirty="0">
                <a:latin typeface="PingFang SC Medium" panose="020B0400000000000000" pitchFamily="34" charset="-122"/>
                <a:ea typeface="PingFang SC Medium" panose="020B0400000000000000" pitchFamily="34" charset="-122"/>
              </a:rPr>
              <a:t> </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报文，进入</a:t>
            </a:r>
            <a:r>
              <a:rPr lang="en-GB" altLang="zh-CN" sz="1400" i="1" dirty="0">
                <a:latin typeface="PingFang SC Medium" panose="020B0400000000000000" pitchFamily="34" charset="-122"/>
                <a:ea typeface="PingFang SC Medium" panose="020B0400000000000000" pitchFamily="34" charset="-122"/>
              </a:rPr>
              <a:t>SYN_RECV</a:t>
            </a:r>
            <a:r>
              <a:rPr lang="zh-CN" altLang="en-US" sz="1400" dirty="0">
                <a:latin typeface="PingFang SC Medium" panose="020B0400000000000000" pitchFamily="34" charset="-122"/>
                <a:ea typeface="PingFang SC Medium" panose="020B0400000000000000" pitchFamily="34" charset="-122"/>
              </a:rPr>
              <a:t>状态。</a:t>
            </a:r>
          </a:p>
          <a:p>
            <a:r>
              <a:rPr lang="zh-CN" altLang="en-US" sz="1400" dirty="0">
                <a:latin typeface="PingFang SC Medium" panose="020B0400000000000000" pitchFamily="34" charset="-122"/>
                <a:ea typeface="PingFang SC Medium" panose="020B0400000000000000" pitchFamily="34" charset="-122"/>
              </a:rPr>
              <a:t>第三步：客户端收到服务器端的</a:t>
            </a:r>
            <a:r>
              <a:rPr lang="en-GB" altLang="zh-CN" sz="1400" dirty="0">
                <a:latin typeface="PingFang SC Medium" panose="020B0400000000000000" pitchFamily="34" charset="-122"/>
                <a:ea typeface="PingFang SC Medium" panose="020B0400000000000000" pitchFamily="34" charset="-122"/>
              </a:rPr>
              <a:t>SYN</a:t>
            </a:r>
            <a:r>
              <a:rPr lang="zh-CN" altLang="en-US" sz="1400" dirty="0">
                <a:latin typeface="PingFang SC Medium" panose="020B0400000000000000" pitchFamily="34" charset="-122"/>
                <a:ea typeface="PingFang SC Medium" panose="020B0400000000000000" pitchFamily="34" charset="-122"/>
              </a:rPr>
              <a:t>报文，回应一个</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 报文，进入</a:t>
            </a:r>
            <a:r>
              <a:rPr lang="en-GB" altLang="zh-CN" sz="1400" dirty="0">
                <a:latin typeface="PingFang SC Medium" panose="020B0400000000000000" pitchFamily="34" charset="-122"/>
                <a:ea typeface="PingFang SC Medium" panose="020B0400000000000000" pitchFamily="34" charset="-122"/>
              </a:rPr>
              <a:t>Established</a:t>
            </a:r>
            <a:r>
              <a:rPr lang="zh-CN" altLang="en-US" sz="1400" dirty="0">
                <a:latin typeface="PingFang SC Medium" panose="020B0400000000000000" pitchFamily="34" charset="-122"/>
                <a:ea typeface="PingFang SC Medium" panose="020B0400000000000000" pitchFamily="34" charset="-122"/>
              </a:rPr>
              <a:t>状态。</a:t>
            </a:r>
            <a:endParaRPr lang="en-US" altLang="zh-CN" sz="1400" dirty="0">
              <a:latin typeface="PingFang SC Medium" panose="020B0400000000000000" pitchFamily="34" charset="-122"/>
              <a:ea typeface="PingFang SC Medium" panose="020B0400000000000000" pitchFamily="34" charset="-122"/>
            </a:endParaRPr>
          </a:p>
          <a:p>
            <a:endParaRPr lang="zh-CN" altLang="en-US" sz="1400" dirty="0">
              <a:latin typeface="PingFang SC Medium" panose="020B0400000000000000" pitchFamily="34" charset="-122"/>
              <a:ea typeface="PingFang SC Medium" panose="020B0400000000000000" pitchFamily="34" charset="-122"/>
            </a:endParaRPr>
          </a:p>
          <a:p>
            <a:r>
              <a:rPr lang="zh-CN" altLang="en-US" sz="1400" dirty="0">
                <a:latin typeface="PingFang SC Medium" panose="020B0400000000000000" pitchFamily="34" charset="-122"/>
                <a:ea typeface="PingFang SC Medium" panose="020B0400000000000000" pitchFamily="34" charset="-122"/>
              </a:rPr>
              <a:t>三次握手完成，</a:t>
            </a:r>
            <a:r>
              <a:rPr lang="en-GB" altLang="zh-CN" sz="1400" dirty="0">
                <a:latin typeface="PingFang SC Medium" panose="020B0400000000000000" pitchFamily="34" charset="-122"/>
                <a:ea typeface="PingFang SC Medium" panose="020B0400000000000000" pitchFamily="34" charset="-122"/>
              </a:rPr>
              <a:t>TCP</a:t>
            </a:r>
            <a:r>
              <a:rPr lang="zh-CN" altLang="en-US" sz="1400" dirty="0">
                <a:latin typeface="PingFang SC Medium" panose="020B0400000000000000" pitchFamily="34" charset="-122"/>
                <a:ea typeface="PingFang SC Medium" panose="020B0400000000000000" pitchFamily="34" charset="-122"/>
              </a:rPr>
              <a:t>客户端和服务器端成功地建立连接，可以开始传输数据了</a:t>
            </a: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 calcmode="lin" valueType="num">
                                      <p:cBhvr additive="base">
                                        <p:cTn id="16" dur="500" fill="hold"/>
                                        <p:tgtEl>
                                          <p:spTgt spid="98"/>
                                        </p:tgtEl>
                                        <p:attrNameLst>
                                          <p:attrName>ppt_x</p:attrName>
                                        </p:attrNameLst>
                                      </p:cBhvr>
                                      <p:tavLst>
                                        <p:tav tm="0">
                                          <p:val>
                                            <p:strVal val="#ppt_x"/>
                                          </p:val>
                                        </p:tav>
                                        <p:tav tm="100000">
                                          <p:val>
                                            <p:strVal val="#ppt_x"/>
                                          </p:val>
                                        </p:tav>
                                      </p:tavLst>
                                    </p:anim>
                                    <p:anim calcmode="lin" valueType="num">
                                      <p:cBhvr additive="base">
                                        <p:cTn id="17" dur="500" fill="hold"/>
                                        <p:tgtEl>
                                          <p:spTgt spid="98"/>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blinds(horizontal)">
                                      <p:cBhvr>
                                        <p:cTn id="26" dur="500"/>
                                        <p:tgtEl>
                                          <p:spTgt spid="100"/>
                                        </p:tgtEl>
                                      </p:cBhvr>
                                    </p:animEffect>
                                  </p:childTnLst>
                                </p:cTn>
                              </p:par>
                            </p:childTnLst>
                          </p:cTn>
                        </p:par>
                        <p:par>
                          <p:cTn id="27" fill="hold">
                            <p:stCondLst>
                              <p:cond delay="500"/>
                            </p:stCondLst>
                            <p:childTnLst>
                              <p:par>
                                <p:cTn id="28" presetID="55"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 calcmode="lin" valueType="num">
                                      <p:cBhvr>
                                        <p:cTn id="30" dur="1000" fill="hold"/>
                                        <p:tgtEl>
                                          <p:spTgt spid="104"/>
                                        </p:tgtEl>
                                        <p:attrNameLst>
                                          <p:attrName>ppt_w</p:attrName>
                                        </p:attrNameLst>
                                      </p:cBhvr>
                                      <p:tavLst>
                                        <p:tav tm="0">
                                          <p:val>
                                            <p:strVal val="#ppt_w*0.70"/>
                                          </p:val>
                                        </p:tav>
                                        <p:tav tm="100000">
                                          <p:val>
                                            <p:strVal val="#ppt_w"/>
                                          </p:val>
                                        </p:tav>
                                      </p:tavLst>
                                    </p:anim>
                                    <p:anim calcmode="lin" valueType="num">
                                      <p:cBhvr>
                                        <p:cTn id="31" dur="1000" fill="hold"/>
                                        <p:tgtEl>
                                          <p:spTgt spid="104"/>
                                        </p:tgtEl>
                                        <p:attrNameLst>
                                          <p:attrName>ppt_h</p:attrName>
                                        </p:attrNameLst>
                                      </p:cBhvr>
                                      <p:tavLst>
                                        <p:tav tm="0">
                                          <p:val>
                                            <p:strVal val="#ppt_h"/>
                                          </p:val>
                                        </p:tav>
                                        <p:tav tm="100000">
                                          <p:val>
                                            <p:strVal val="#ppt_h"/>
                                          </p:val>
                                        </p:tav>
                                      </p:tavLst>
                                    </p:anim>
                                    <p:animEffect transition="in" filter="fade">
                                      <p:cBhvr>
                                        <p:cTn id="32" dur="1000"/>
                                        <p:tgtEl>
                                          <p:spTgt spid="104"/>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wheel(1)">
                                      <p:cBhvr>
                                        <p:cTn id="40" dur="2000"/>
                                        <p:tgtEl>
                                          <p:spTgt spid="1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500"/>
                            </p:stCondLst>
                            <p:childTnLst>
                              <p:par>
                                <p:cTn id="47" presetID="20" presetClass="entr" presetSubtype="0"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wedge">
                                      <p:cBhvr>
                                        <p:cTn id="49" dur="2000"/>
                                        <p:tgtEl>
                                          <p:spTgt spid="10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109"/>
                                        </p:tgtEl>
                                        <p:attrNameLst>
                                          <p:attrName>style.visibility</p:attrName>
                                        </p:attrNameLst>
                                      </p:cBhvr>
                                      <p:to>
                                        <p:strVal val="visible"/>
                                      </p:to>
                                    </p:set>
                                    <p:animEffect transition="in" filter="wipe(right)">
                                      <p:cBhvr>
                                        <p:cTn id="54" dur="500"/>
                                        <p:tgtEl>
                                          <p:spTgt spid="109"/>
                                        </p:tgtEl>
                                      </p:cBhvr>
                                    </p:animEffect>
                                  </p:childTnLst>
                                </p:cTn>
                              </p:par>
                            </p:childTnLst>
                          </p:cTn>
                        </p:par>
                        <p:par>
                          <p:cTn id="55" fill="hold">
                            <p:stCondLst>
                              <p:cond delay="500"/>
                            </p:stCondLst>
                            <p:childTnLst>
                              <p:par>
                                <p:cTn id="56" presetID="20" presetClass="entr" presetSubtype="0" fill="hold" grpId="0" nodeType="after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edge">
                                      <p:cBhvr>
                                        <p:cTn id="58" dur="2000"/>
                                        <p:tgtEl>
                                          <p:spTgt spid="103"/>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ipe(right)">
                                      <p:cBhvr>
                                        <p:cTn id="61" dur="500"/>
                                        <p:tgtEl>
                                          <p:spTgt spid="200"/>
                                        </p:tgtEl>
                                      </p:cBhvr>
                                    </p:animEffect>
                                  </p:childTnLst>
                                </p:cTn>
                              </p:par>
                            </p:childTnLst>
                          </p:cTn>
                        </p:par>
                        <p:par>
                          <p:cTn id="62" fill="hold">
                            <p:stCondLst>
                              <p:cond delay="2500"/>
                            </p:stCondLst>
                            <p:childTnLst>
                              <p:par>
                                <p:cTn id="63" presetID="56" presetClass="entr" presetSubtype="0" fill="hold" grpId="0" nodeType="afterEffect">
                                  <p:stCondLst>
                                    <p:cond delay="0"/>
                                  </p:stCondLst>
                                  <p:iterate type="lt">
                                    <p:tmPct val="10000"/>
                                  </p:iterate>
                                  <p:childTnLst>
                                    <p:set>
                                      <p:cBhvr>
                                        <p:cTn id="64" dur="1" fill="hold">
                                          <p:stCondLst>
                                            <p:cond delay="0"/>
                                          </p:stCondLst>
                                        </p:cTn>
                                        <p:tgtEl>
                                          <p:spTgt spid="201"/>
                                        </p:tgtEl>
                                        <p:attrNameLst>
                                          <p:attrName>style.visibility</p:attrName>
                                        </p:attrNameLst>
                                      </p:cBhvr>
                                      <p:to>
                                        <p:strVal val="visible"/>
                                      </p:to>
                                    </p:set>
                                    <p:anim by="(-#ppt_w*2)" calcmode="lin" valueType="num">
                                      <p:cBhvr rctx="PPT">
                                        <p:cTn id="65" dur="500" autoRev="1" fill="hold">
                                          <p:stCondLst>
                                            <p:cond delay="0"/>
                                          </p:stCondLst>
                                        </p:cTn>
                                        <p:tgtEl>
                                          <p:spTgt spid="201"/>
                                        </p:tgtEl>
                                        <p:attrNameLst>
                                          <p:attrName>ppt_w</p:attrName>
                                        </p:attrNameLst>
                                      </p:cBhvr>
                                    </p:anim>
                                    <p:anim by="(#ppt_w*0.50)" calcmode="lin" valueType="num">
                                      <p:cBhvr>
                                        <p:cTn id="66" dur="500" decel="50000" autoRev="1" fill="hold">
                                          <p:stCondLst>
                                            <p:cond delay="0"/>
                                          </p:stCondLst>
                                        </p:cTn>
                                        <p:tgtEl>
                                          <p:spTgt spid="201"/>
                                        </p:tgtEl>
                                        <p:attrNameLst>
                                          <p:attrName>ppt_x</p:attrName>
                                        </p:attrNameLst>
                                      </p:cBhvr>
                                    </p:anim>
                                    <p:anim from="(-#ppt_h/2)" to="(#ppt_y)" calcmode="lin" valueType="num">
                                      <p:cBhvr>
                                        <p:cTn id="67" dur="1000" fill="hold">
                                          <p:stCondLst>
                                            <p:cond delay="0"/>
                                          </p:stCondLst>
                                        </p:cTn>
                                        <p:tgtEl>
                                          <p:spTgt spid="201"/>
                                        </p:tgtEl>
                                        <p:attrNameLst>
                                          <p:attrName>ppt_y</p:attrName>
                                        </p:attrNameLst>
                                      </p:cBhvr>
                                    </p:anim>
                                    <p:animRot by="21600000">
                                      <p:cBhvr>
                                        <p:cTn id="68" dur="1000" fill="hold">
                                          <p:stCondLst>
                                            <p:cond delay="0"/>
                                          </p:stCondLst>
                                        </p:cTn>
                                        <p:tgtEl>
                                          <p:spTgt spid="2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98" grpId="0" animBg="1"/>
      <p:bldP spid="5" grpId="0"/>
      <p:bldP spid="100" grpId="0"/>
      <p:bldP spid="101" grpId="0"/>
      <p:bldP spid="102" grpId="0"/>
      <p:bldP spid="103" grpId="0"/>
      <p:bldP spid="104" grpId="0"/>
      <p:bldP spid="7" grpId="0" animBg="1"/>
      <p:bldP spid="8" grpId="0" animBg="1"/>
      <p:bldP spid="109" grpId="0" animBg="1"/>
      <p:bldP spid="200" grpId="0"/>
      <p:bldP spid="2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长连接与短连接</a:t>
            </a:r>
          </a:p>
        </p:txBody>
      </p:sp>
      <p:sp>
        <p:nvSpPr>
          <p:cNvPr id="111" name="文本框 77"/>
          <p:cNvSpPr txBox="1"/>
          <p:nvPr/>
        </p:nvSpPr>
        <p:spPr>
          <a:xfrm>
            <a:off x="1163589" y="1413161"/>
            <a:ext cx="2078101" cy="338554"/>
          </a:xfrm>
          <a:prstGeom prst="rect">
            <a:avLst/>
          </a:prstGeom>
          <a:noFill/>
        </p:spPr>
        <p:txBody>
          <a:bodyPr wrap="square" rtlCol="0">
            <a:spAutoFit/>
          </a:bodyPr>
          <a:lstStyle/>
          <a:p>
            <a:r>
              <a:rPr lang="zh-CN" altLang="en-US" sz="1600" b="1" dirty="0">
                <a:solidFill>
                  <a:srgbClr val="663A77"/>
                </a:solidFill>
                <a:latin typeface="微软雅黑" panose="020B0503020204020204" charset="-122"/>
                <a:ea typeface="微软雅黑" panose="020B0503020204020204" charset="-122"/>
              </a:rPr>
              <a:t>短连接</a:t>
            </a:r>
          </a:p>
        </p:txBody>
      </p:sp>
      <p:sp>
        <p:nvSpPr>
          <p:cNvPr id="112" name="文本框 93"/>
          <p:cNvSpPr txBox="1"/>
          <p:nvPr/>
        </p:nvSpPr>
        <p:spPr>
          <a:xfrm>
            <a:off x="1163589" y="2712015"/>
            <a:ext cx="2078101" cy="338554"/>
          </a:xfrm>
          <a:prstGeom prst="rect">
            <a:avLst/>
          </a:prstGeom>
          <a:noFill/>
        </p:spPr>
        <p:txBody>
          <a:bodyPr wrap="square" rtlCol="0">
            <a:spAutoFit/>
          </a:bodyPr>
          <a:lstStyle/>
          <a:p>
            <a:r>
              <a:rPr lang="zh-CN" altLang="en-US" sz="1600" b="1" dirty="0">
                <a:solidFill>
                  <a:srgbClr val="E87071"/>
                </a:solidFill>
                <a:latin typeface="微软雅黑" panose="020B0503020204020204" charset="-122"/>
                <a:ea typeface="微软雅黑" panose="020B0503020204020204" charset="-122"/>
              </a:rPr>
              <a:t>长连接</a:t>
            </a:r>
          </a:p>
        </p:txBody>
      </p:sp>
      <p:sp>
        <p:nvSpPr>
          <p:cNvPr id="198" name="文本框 113"/>
          <p:cNvSpPr txBox="1"/>
          <p:nvPr/>
        </p:nvSpPr>
        <p:spPr>
          <a:xfrm>
            <a:off x="1163589" y="1852851"/>
            <a:ext cx="7239266" cy="419474"/>
          </a:xfrm>
          <a:prstGeom prst="rect">
            <a:avLst/>
          </a:prstGeom>
          <a:noFill/>
        </p:spPr>
        <p:txBody>
          <a:bodyPr wrap="square" rtlCol="0">
            <a:spAutoFit/>
          </a:bodyPr>
          <a:lstStyle/>
          <a:p>
            <a:pPr>
              <a:lnSpc>
                <a:spcPct val="150000"/>
              </a:lnSpc>
            </a:pPr>
            <a:r>
              <a:rPr lang="zh-CN" altLang="en-US" sz="1600" b="1" dirty="0"/>
              <a:t>建立连接</a:t>
            </a:r>
            <a:r>
              <a:rPr lang="en-US" altLang="zh-CN" sz="1600" b="1" dirty="0"/>
              <a:t>——</a:t>
            </a:r>
            <a:r>
              <a:rPr lang="zh-CN" altLang="en-US" sz="1600" b="1" dirty="0"/>
              <a:t>数据传输</a:t>
            </a:r>
            <a:r>
              <a:rPr lang="en-US" altLang="zh-CN" sz="1600" b="1" dirty="0"/>
              <a:t>——</a:t>
            </a:r>
            <a:r>
              <a:rPr lang="zh-CN" altLang="en-US" sz="1600" b="1" dirty="0"/>
              <a:t>关闭连接</a:t>
            </a:r>
            <a:r>
              <a:rPr lang="en-US" altLang="zh-CN" sz="1600" b="1" dirty="0"/>
              <a:t>...</a:t>
            </a:r>
            <a:r>
              <a:rPr lang="zh-CN" altLang="en-US" sz="1600" b="1" dirty="0"/>
              <a:t>建立连接</a:t>
            </a:r>
            <a:r>
              <a:rPr lang="en-US" altLang="zh-CN" sz="1600" b="1" dirty="0"/>
              <a:t>——</a:t>
            </a:r>
            <a:r>
              <a:rPr lang="zh-CN" altLang="en-US" sz="1600" b="1" dirty="0"/>
              <a:t>数据传输</a:t>
            </a:r>
            <a:r>
              <a:rPr lang="en-US" altLang="zh-CN" sz="1600" b="1" dirty="0"/>
              <a:t>——</a:t>
            </a:r>
            <a:r>
              <a:rPr lang="zh-CN" altLang="en-US" sz="1600" b="1" dirty="0"/>
              <a:t>关闭连接</a:t>
            </a:r>
            <a:endParaRPr lang="zh-CN" altLang="en-US" sz="1000" b="1" dirty="0">
              <a:latin typeface="微软雅黑" panose="020B0503020204020204" charset="-122"/>
              <a:ea typeface="微软雅黑" panose="020B0503020204020204" charset="-122"/>
            </a:endParaRPr>
          </a:p>
        </p:txBody>
      </p:sp>
      <p:sp>
        <p:nvSpPr>
          <p:cNvPr id="199" name="文本框 113"/>
          <p:cNvSpPr txBox="1"/>
          <p:nvPr/>
        </p:nvSpPr>
        <p:spPr>
          <a:xfrm>
            <a:off x="1163589" y="3050569"/>
            <a:ext cx="6759778" cy="419474"/>
          </a:xfrm>
          <a:prstGeom prst="rect">
            <a:avLst/>
          </a:prstGeom>
          <a:noFill/>
        </p:spPr>
        <p:txBody>
          <a:bodyPr wrap="square" rtlCol="0">
            <a:spAutoFit/>
          </a:bodyPr>
          <a:lstStyle/>
          <a:p>
            <a:pPr algn="just">
              <a:lnSpc>
                <a:spcPct val="150000"/>
              </a:lnSpc>
            </a:pPr>
            <a:r>
              <a:rPr lang="zh-CN" altLang="en-US" sz="1600" b="1" dirty="0"/>
              <a:t>建立连接</a:t>
            </a:r>
            <a:r>
              <a:rPr lang="en-US" altLang="zh-CN" sz="1600" b="1" dirty="0"/>
              <a:t>——</a:t>
            </a:r>
            <a:r>
              <a:rPr lang="zh-CN" altLang="en-US" sz="1600" b="1" dirty="0"/>
              <a:t>数据传输</a:t>
            </a:r>
            <a:r>
              <a:rPr lang="en-US" altLang="zh-CN" sz="1600" b="1" dirty="0"/>
              <a:t>...</a:t>
            </a:r>
            <a:r>
              <a:rPr lang="zh-CN" altLang="en-US" sz="1600" b="1" dirty="0"/>
              <a:t>（保持连接）</a:t>
            </a:r>
            <a:r>
              <a:rPr lang="en-US" altLang="zh-CN" sz="1600" b="1" dirty="0"/>
              <a:t>...</a:t>
            </a:r>
            <a:r>
              <a:rPr lang="zh-CN" altLang="en-US" sz="1600" b="1" dirty="0"/>
              <a:t>数据传输</a:t>
            </a:r>
            <a:r>
              <a:rPr lang="en-US" altLang="zh-CN" sz="1600" b="1" dirty="0"/>
              <a:t>——</a:t>
            </a:r>
            <a:r>
              <a:rPr lang="zh-CN" altLang="en-US" sz="1600" b="1" dirty="0"/>
              <a:t>关闭连接</a:t>
            </a:r>
            <a:endParaRPr lang="zh-CN" altLang="en-US" sz="10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wipe(left)">
                                      <p:cBhvr>
                                        <p:cTn id="13" dur="500"/>
                                        <p:tgtEl>
                                          <p:spTgt spid="1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wipe(left)">
                                      <p:cBhvr>
                                        <p:cTn id="16" dur="500"/>
                                        <p:tgtEl>
                                          <p:spTgt spid="19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wipe(left)">
                                      <p:cBhvr>
                                        <p:cTn id="19"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1" grpId="0"/>
      <p:bldP spid="112" grpId="0"/>
      <p:bldP spid="198" grpId="0"/>
      <p:bldP spid="1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charset="-122"/>
                <a:ea typeface="微软雅黑" panose="020B0503020204020204" charset="-122"/>
              </a:rPr>
              <a:t>断开连接</a:t>
            </a:r>
            <a:endParaRPr lang="en-US" altLang="zh-CN" sz="1800" b="1" dirty="0">
              <a:solidFill>
                <a:srgbClr val="FFA538"/>
              </a:solidFill>
              <a:latin typeface="微软雅黑" panose="020B0503020204020204" charset="-122"/>
              <a:ea typeface="微软雅黑" panose="020B0503020204020204" charset="-122"/>
            </a:endParaRPr>
          </a:p>
        </p:txBody>
      </p:sp>
      <p:sp>
        <p:nvSpPr>
          <p:cNvPr id="3" name="圆角矩形 2"/>
          <p:cNvSpPr/>
          <p:nvPr/>
        </p:nvSpPr>
        <p:spPr>
          <a:xfrm>
            <a:off x="579801" y="1118440"/>
            <a:ext cx="996602" cy="3899424"/>
          </a:xfrm>
          <a:prstGeom prst="roundRect">
            <a:avLst/>
          </a:prstGeom>
          <a:solidFill>
            <a:srgbClr val="00A6B6"/>
          </a:solidFill>
          <a:ln>
            <a:solidFill>
              <a:srgbClr val="00A6B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sz="1600" b="1" dirty="0"/>
              <a:t>服务端</a:t>
            </a:r>
          </a:p>
        </p:txBody>
      </p:sp>
      <p:sp>
        <p:nvSpPr>
          <p:cNvPr id="98" name="圆角矩形 97"/>
          <p:cNvSpPr/>
          <p:nvPr/>
        </p:nvSpPr>
        <p:spPr>
          <a:xfrm>
            <a:off x="4278534" y="1118440"/>
            <a:ext cx="996602" cy="3899424"/>
          </a:xfrm>
          <a:prstGeom prst="roundRect">
            <a:avLst/>
          </a:prstGeom>
          <a:solidFill>
            <a:srgbClr val="E66B6B"/>
          </a:solidFill>
          <a:ln>
            <a:solidFill>
              <a:srgbClr val="E66B6B"/>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zh-CN" altLang="en-US" sz="1600" b="1" dirty="0"/>
              <a:t>客户端</a:t>
            </a:r>
          </a:p>
        </p:txBody>
      </p:sp>
      <p:sp>
        <p:nvSpPr>
          <p:cNvPr id="100" name="矩形 99"/>
          <p:cNvSpPr/>
          <p:nvPr/>
        </p:nvSpPr>
        <p:spPr>
          <a:xfrm>
            <a:off x="4350720" y="1418983"/>
            <a:ext cx="800219"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主动关闭</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1" name="矩形 100"/>
          <p:cNvSpPr/>
          <p:nvPr/>
        </p:nvSpPr>
        <p:spPr>
          <a:xfrm>
            <a:off x="597949" y="1766720"/>
            <a:ext cx="851515"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等待关闭</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err="1">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close_wait</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2" name="矩形 101"/>
          <p:cNvSpPr/>
          <p:nvPr/>
        </p:nvSpPr>
        <p:spPr>
          <a:xfrm>
            <a:off x="4346557" y="2631586"/>
            <a:ext cx="920445" cy="553998"/>
          </a:xfrm>
          <a:prstGeom prst="rect">
            <a:avLst/>
          </a:prstGeom>
          <a:noFill/>
        </p:spPr>
        <p:txBody>
          <a:bodyPr wrap="none" lIns="91440" tIns="45720" rIns="91440" bIns="45720">
            <a:spAutoFit/>
          </a:bodyPr>
          <a:lstStyle/>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等待完成</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第二阶段</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FIN_WAIT_2</a:t>
            </a:r>
            <a:endPar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03" name="矩形 102"/>
          <p:cNvSpPr/>
          <p:nvPr/>
        </p:nvSpPr>
        <p:spPr>
          <a:xfrm>
            <a:off x="534121" y="4238612"/>
            <a:ext cx="1082348"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已关闭连接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closed</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7" name="左箭头 6"/>
          <p:cNvSpPr/>
          <p:nvPr/>
        </p:nvSpPr>
        <p:spPr>
          <a:xfrm rot="21087706">
            <a:off x="1587776" y="1719228"/>
            <a:ext cx="2728199" cy="1854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FIN</a:t>
            </a:r>
            <a:endParaRPr kumimoji="1" lang="zh-CN" altLang="en-US" dirty="0"/>
          </a:p>
        </p:txBody>
      </p:sp>
      <p:sp>
        <p:nvSpPr>
          <p:cNvPr id="8" name="右箭头 7"/>
          <p:cNvSpPr/>
          <p:nvPr/>
        </p:nvSpPr>
        <p:spPr>
          <a:xfrm rot="453919">
            <a:off x="1569379" y="2358288"/>
            <a:ext cx="2761641" cy="2077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ACK</a:t>
            </a:r>
            <a:r>
              <a:rPr kumimoji="1" lang="zh-CN" altLang="en-US" dirty="0"/>
              <a:t> </a:t>
            </a:r>
          </a:p>
        </p:txBody>
      </p:sp>
      <p:sp>
        <p:nvSpPr>
          <p:cNvPr id="109" name="左箭头 108"/>
          <p:cNvSpPr/>
          <p:nvPr/>
        </p:nvSpPr>
        <p:spPr>
          <a:xfrm rot="20831588">
            <a:off x="1556428" y="4041529"/>
            <a:ext cx="2792292" cy="21147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ACK</a:t>
            </a:r>
            <a:endParaRPr kumimoji="1" lang="zh-CN" altLang="en-US" dirty="0"/>
          </a:p>
        </p:txBody>
      </p:sp>
      <p:sp>
        <p:nvSpPr>
          <p:cNvPr id="200" name="文本框 94"/>
          <p:cNvSpPr txBox="1"/>
          <p:nvPr/>
        </p:nvSpPr>
        <p:spPr>
          <a:xfrm>
            <a:off x="6017007" y="1218928"/>
            <a:ext cx="1713382" cy="400110"/>
          </a:xfrm>
          <a:prstGeom prst="rect">
            <a:avLst/>
          </a:prstGeom>
          <a:noFill/>
        </p:spPr>
        <p:txBody>
          <a:bodyPr wrap="square" rtlCol="0">
            <a:spAutoFit/>
          </a:bodyPr>
          <a:lstStyle/>
          <a:p>
            <a:pPr algn="ctr"/>
            <a:r>
              <a:rPr lang="zh-CN" altLang="en-US" sz="2000" b="1" dirty="0">
                <a:solidFill>
                  <a:srgbClr val="00A6B6"/>
                </a:solidFill>
                <a:latin typeface="PingFang SC Medium" panose="020B0400000000000000" pitchFamily="34" charset="-122"/>
                <a:ea typeface="PingFang SC Medium" panose="020B0400000000000000" pitchFamily="34" charset="-122"/>
              </a:rPr>
              <a:t>四次挥手</a:t>
            </a:r>
          </a:p>
        </p:txBody>
      </p:sp>
      <p:sp>
        <p:nvSpPr>
          <p:cNvPr id="201" name="文本框 113"/>
          <p:cNvSpPr txBox="1"/>
          <p:nvPr/>
        </p:nvSpPr>
        <p:spPr>
          <a:xfrm>
            <a:off x="5484281" y="1795771"/>
            <a:ext cx="3583687" cy="2246769"/>
          </a:xfrm>
          <a:prstGeom prst="rect">
            <a:avLst/>
          </a:prstGeom>
          <a:noFill/>
        </p:spPr>
        <p:txBody>
          <a:bodyPr wrap="square" rtlCol="0">
            <a:spAutoFit/>
          </a:bodyPr>
          <a:lstStyle/>
          <a:p>
            <a:r>
              <a:rPr lang="zh-CN" altLang="en-US" sz="1400" dirty="0">
                <a:latin typeface="PingFang SC Medium" panose="020B0400000000000000" pitchFamily="34" charset="-122"/>
                <a:ea typeface="PingFang SC Medium" panose="020B0400000000000000" pitchFamily="34" charset="-122"/>
              </a:rPr>
              <a:t>第一步：先由客户端向服务器端发送一个</a:t>
            </a:r>
            <a:r>
              <a:rPr lang="en-GB" altLang="zh-CN" sz="1400" dirty="0">
                <a:latin typeface="PingFang SC Medium" panose="020B0400000000000000" pitchFamily="34" charset="-122"/>
                <a:ea typeface="PingFang SC Medium" panose="020B0400000000000000" pitchFamily="34" charset="-122"/>
              </a:rPr>
              <a:t>FIN</a:t>
            </a:r>
            <a:r>
              <a:rPr lang="zh-CN" altLang="en-GB" sz="1400" dirty="0">
                <a:latin typeface="PingFang SC Medium" panose="020B0400000000000000" pitchFamily="34" charset="-122"/>
                <a:ea typeface="PingFang SC Medium" panose="020B0400000000000000" pitchFamily="34" charset="-122"/>
              </a:rPr>
              <a:t>，</a:t>
            </a:r>
            <a:r>
              <a:rPr lang="zh-CN" altLang="en-US" sz="1400" dirty="0">
                <a:latin typeface="PingFang SC Medium" panose="020B0400000000000000" pitchFamily="34" charset="-122"/>
                <a:ea typeface="PingFang SC Medium" panose="020B0400000000000000" pitchFamily="34" charset="-122"/>
              </a:rPr>
              <a:t>请求关闭数据传输。</a:t>
            </a:r>
          </a:p>
          <a:p>
            <a:r>
              <a:rPr lang="zh-CN" altLang="en-US" sz="1400" dirty="0">
                <a:latin typeface="PingFang SC Medium" panose="020B0400000000000000" pitchFamily="34" charset="-122"/>
                <a:ea typeface="PingFang SC Medium" panose="020B0400000000000000" pitchFamily="34" charset="-122"/>
              </a:rPr>
              <a:t>第二步：当服务器接收到客户端的</a:t>
            </a:r>
            <a:r>
              <a:rPr lang="en-GB" altLang="zh-CN" sz="1400" dirty="0">
                <a:latin typeface="PingFang SC Medium" panose="020B0400000000000000" pitchFamily="34" charset="-122"/>
                <a:ea typeface="PingFang SC Medium" panose="020B0400000000000000" pitchFamily="34" charset="-122"/>
              </a:rPr>
              <a:t>FIN</a:t>
            </a:r>
            <a:r>
              <a:rPr lang="zh-CN" altLang="en-US" sz="1400" dirty="0">
                <a:latin typeface="PingFang SC Medium" panose="020B0400000000000000" pitchFamily="34" charset="-122"/>
                <a:ea typeface="PingFang SC Medium" panose="020B0400000000000000" pitchFamily="34" charset="-122"/>
              </a:rPr>
              <a:t>时，向客户端发送一个</a:t>
            </a:r>
            <a:r>
              <a:rPr lang="en-GB" altLang="zh-CN" sz="1400" dirty="0">
                <a:latin typeface="PingFang SC Medium" panose="020B0400000000000000" pitchFamily="34" charset="-122"/>
                <a:ea typeface="PingFang SC Medium" panose="020B0400000000000000" pitchFamily="34" charset="-122"/>
              </a:rPr>
              <a:t>ACK</a:t>
            </a:r>
            <a:r>
              <a:rPr lang="zh-CN" altLang="en-GB" sz="1400" dirty="0">
                <a:latin typeface="PingFang SC Medium" panose="020B0400000000000000" pitchFamily="34" charset="-122"/>
                <a:ea typeface="PingFang SC Medium" panose="020B0400000000000000" pitchFamily="34" charset="-122"/>
              </a:rPr>
              <a:t>，</a:t>
            </a:r>
            <a:r>
              <a:rPr lang="zh-CN" altLang="en-US" sz="1400" dirty="0">
                <a:latin typeface="PingFang SC Medium" panose="020B0400000000000000" pitchFamily="34" charset="-122"/>
                <a:ea typeface="PingFang SC Medium" panose="020B0400000000000000" pitchFamily="34" charset="-122"/>
              </a:rPr>
              <a:t>其中</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的值等于</a:t>
            </a:r>
            <a:r>
              <a:rPr lang="en-GB" altLang="zh-CN" sz="1400" dirty="0">
                <a:latin typeface="PingFang SC Medium" panose="020B0400000000000000" pitchFamily="34" charset="-122"/>
                <a:ea typeface="PingFang SC Medium" panose="020B0400000000000000" pitchFamily="34" charset="-122"/>
              </a:rPr>
              <a:t>FIN+SEQ</a:t>
            </a:r>
          </a:p>
          <a:p>
            <a:r>
              <a:rPr lang="zh-CN" altLang="en-US" sz="1400" dirty="0">
                <a:latin typeface="PingFang SC Medium" panose="020B0400000000000000" pitchFamily="34" charset="-122"/>
                <a:ea typeface="PingFang SC Medium" panose="020B0400000000000000" pitchFamily="34" charset="-122"/>
              </a:rPr>
              <a:t>第三步：然后服务器向客户端发送一个</a:t>
            </a:r>
            <a:r>
              <a:rPr lang="en-GB" altLang="zh-CN" sz="1400" dirty="0">
                <a:latin typeface="PingFang SC Medium" panose="020B0400000000000000" pitchFamily="34" charset="-122"/>
                <a:ea typeface="PingFang SC Medium" panose="020B0400000000000000" pitchFamily="34" charset="-122"/>
              </a:rPr>
              <a:t>FIN</a:t>
            </a:r>
            <a:r>
              <a:rPr lang="zh-CN" altLang="en-GB" sz="1400" dirty="0">
                <a:latin typeface="PingFang SC Medium" panose="020B0400000000000000" pitchFamily="34" charset="-122"/>
                <a:ea typeface="PingFang SC Medium" panose="020B0400000000000000" pitchFamily="34" charset="-122"/>
              </a:rPr>
              <a:t>，</a:t>
            </a:r>
            <a:r>
              <a:rPr lang="zh-CN" altLang="en-US" sz="1400" dirty="0">
                <a:latin typeface="PingFang SC Medium" panose="020B0400000000000000" pitchFamily="34" charset="-122"/>
                <a:ea typeface="PingFang SC Medium" panose="020B0400000000000000" pitchFamily="34" charset="-122"/>
              </a:rPr>
              <a:t>告诉客户端应用程序关闭。</a:t>
            </a:r>
          </a:p>
          <a:p>
            <a:r>
              <a:rPr lang="zh-CN" altLang="en-US" sz="1400" dirty="0">
                <a:latin typeface="PingFang SC Medium" panose="020B0400000000000000" pitchFamily="34" charset="-122"/>
                <a:ea typeface="PingFang SC Medium" panose="020B0400000000000000" pitchFamily="34" charset="-122"/>
              </a:rPr>
              <a:t>第四步：当客户端收到服务器端的</a:t>
            </a:r>
            <a:r>
              <a:rPr lang="en-GB" altLang="zh-CN" sz="1400" dirty="0">
                <a:latin typeface="PingFang SC Medium" panose="020B0400000000000000" pitchFamily="34" charset="-122"/>
                <a:ea typeface="PingFang SC Medium" panose="020B0400000000000000" pitchFamily="34" charset="-122"/>
              </a:rPr>
              <a:t>FIN</a:t>
            </a:r>
            <a:r>
              <a:rPr lang="zh-CN" altLang="en-US" sz="1400" dirty="0">
                <a:latin typeface="PingFang SC Medium" panose="020B0400000000000000" pitchFamily="34" charset="-122"/>
                <a:ea typeface="PingFang SC Medium" panose="020B0400000000000000" pitchFamily="34" charset="-122"/>
              </a:rPr>
              <a:t>是，回复一个</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给服务器端。其中</a:t>
            </a:r>
            <a:r>
              <a:rPr lang="en-GB" altLang="zh-CN" sz="1400" dirty="0">
                <a:latin typeface="PingFang SC Medium" panose="020B0400000000000000" pitchFamily="34" charset="-122"/>
                <a:ea typeface="PingFang SC Medium" panose="020B0400000000000000" pitchFamily="34" charset="-122"/>
              </a:rPr>
              <a:t>ack</a:t>
            </a:r>
            <a:r>
              <a:rPr lang="zh-CN" altLang="en-US" sz="1400" dirty="0">
                <a:latin typeface="PingFang SC Medium" panose="020B0400000000000000" pitchFamily="34" charset="-122"/>
                <a:ea typeface="PingFang SC Medium" panose="020B0400000000000000" pitchFamily="34" charset="-122"/>
              </a:rPr>
              <a:t>的值等于</a:t>
            </a:r>
            <a:r>
              <a:rPr lang="en-GB" altLang="zh-CN" sz="1400" dirty="0">
                <a:latin typeface="PingFang SC Medium" panose="020B0400000000000000" pitchFamily="34" charset="-122"/>
                <a:ea typeface="PingFang SC Medium" panose="020B0400000000000000" pitchFamily="34" charset="-122"/>
              </a:rPr>
              <a:t>FIN+SEQ</a:t>
            </a:r>
          </a:p>
        </p:txBody>
      </p:sp>
      <p:sp>
        <p:nvSpPr>
          <p:cNvPr id="16" name="右箭头 15"/>
          <p:cNvSpPr/>
          <p:nvPr/>
        </p:nvSpPr>
        <p:spPr>
          <a:xfrm rot="453919">
            <a:off x="1555360" y="2918568"/>
            <a:ext cx="2761641" cy="2077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a:t>FIN</a:t>
            </a:r>
            <a:endParaRPr kumimoji="1" lang="zh-CN" altLang="en-US" dirty="0"/>
          </a:p>
        </p:txBody>
      </p:sp>
      <p:sp>
        <p:nvSpPr>
          <p:cNvPr id="17" name="矩形 16"/>
          <p:cNvSpPr/>
          <p:nvPr/>
        </p:nvSpPr>
        <p:spPr>
          <a:xfrm>
            <a:off x="622874" y="2501482"/>
            <a:ext cx="800219"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被动关闭</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8" name="矩形 17"/>
          <p:cNvSpPr/>
          <p:nvPr/>
        </p:nvSpPr>
        <p:spPr>
          <a:xfrm>
            <a:off x="665316" y="3524982"/>
            <a:ext cx="800219" cy="461665"/>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最后确认</a:t>
            </a:r>
            <a:endParaRPr lang="en-US" altLang="zh-CN"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200" dirty="0" err="1">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last_ack</a:t>
            </a:r>
            <a:endParaRPr lang="zh-CN" altLang="en-US" sz="12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19" name="矩形 18"/>
          <p:cNvSpPr/>
          <p:nvPr/>
        </p:nvSpPr>
        <p:spPr>
          <a:xfrm>
            <a:off x="4310201" y="3721845"/>
            <a:ext cx="933269"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等待时间</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err="1">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time_wait</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20" name="矩形 19"/>
          <p:cNvSpPr/>
          <p:nvPr/>
        </p:nvSpPr>
        <p:spPr>
          <a:xfrm>
            <a:off x="4316612" y="1866816"/>
            <a:ext cx="920445" cy="553998"/>
          </a:xfrm>
          <a:prstGeom prst="rect">
            <a:avLst/>
          </a:prstGeom>
          <a:noFill/>
        </p:spPr>
        <p:txBody>
          <a:bodyPr wrap="none" lIns="91440" tIns="45720" rIns="91440" bIns="45720">
            <a:spAutoFit/>
          </a:bodyPr>
          <a:lstStyle/>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等待完成</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第一阶段</a:t>
            </a:r>
            <a:endPar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FIN_WAIT_1</a:t>
            </a:r>
            <a:endParaRPr lang="zh-CN" altLang="en-US" sz="10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
        <p:nvSpPr>
          <p:cNvPr id="21" name="矩形 20"/>
          <p:cNvSpPr/>
          <p:nvPr/>
        </p:nvSpPr>
        <p:spPr>
          <a:xfrm>
            <a:off x="4229251" y="4476600"/>
            <a:ext cx="1082348" cy="523220"/>
          </a:xfrm>
          <a:prstGeom prst="rect">
            <a:avLst/>
          </a:prstGeom>
          <a:noFill/>
        </p:spPr>
        <p:txBody>
          <a:bodyPr wrap="none" lIns="91440" tIns="45720" rIns="91440" bIns="45720">
            <a:spAutoFit/>
          </a:bodyPr>
          <a:lstStyle/>
          <a:p>
            <a:pPr algn="ctr"/>
            <a:r>
              <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已关闭连接</a:t>
            </a:r>
            <a:endPar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a:p>
            <a:pPr algn="ctr"/>
            <a:r>
              <a:rPr lang="en-US" altLang="zh-CN"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rPr>
              <a:t>close</a:t>
            </a:r>
            <a:endParaRPr lang="zh-CN" altLang="en-US" sz="1400" dirty="0">
              <a:ln w="0"/>
              <a:effectLst>
                <a:outerShdw blurRad="38100" dist="19050" dir="2700000" algn="tl" rotWithShape="0">
                  <a:schemeClr val="dk1">
                    <a:alpha val="40000"/>
                  </a:schemeClr>
                </a:outerShdw>
              </a:effectLst>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 calcmode="lin" valueType="num">
                                      <p:cBhvr additive="base">
                                        <p:cTn id="16" dur="500" fill="hold"/>
                                        <p:tgtEl>
                                          <p:spTgt spid="98"/>
                                        </p:tgtEl>
                                        <p:attrNameLst>
                                          <p:attrName>ppt_x</p:attrName>
                                        </p:attrNameLst>
                                      </p:cBhvr>
                                      <p:tavLst>
                                        <p:tav tm="0">
                                          <p:val>
                                            <p:strVal val="#ppt_x"/>
                                          </p:val>
                                        </p:tav>
                                        <p:tav tm="100000">
                                          <p:val>
                                            <p:strVal val="#ppt_x"/>
                                          </p:val>
                                        </p:tav>
                                      </p:tavLst>
                                    </p:anim>
                                    <p:anim calcmode="lin" valueType="num">
                                      <p:cBhvr additive="base">
                                        <p:cTn id="17"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blinds(horizontal)">
                                      <p:cBhvr>
                                        <p:cTn id="22" dur="500"/>
                                        <p:tgtEl>
                                          <p:spTgt spid="100"/>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wheel(1)">
                                      <p:cBhvr>
                                        <p:cTn id="30" dur="2000"/>
                                        <p:tgtEl>
                                          <p:spTgt spid="101"/>
                                        </p:tgtEl>
                                      </p:cBhvr>
                                    </p:animEffect>
                                  </p:childTnLst>
                                </p:cTn>
                              </p:par>
                            </p:childTnLst>
                          </p:cTn>
                        </p:par>
                        <p:par>
                          <p:cTn id="31" fill="hold">
                            <p:stCondLst>
                              <p:cond delay="3000"/>
                            </p:stCondLst>
                            <p:childTnLst>
                              <p:par>
                                <p:cTn id="32" presetID="2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edge">
                                      <p:cBhvr>
                                        <p:cTn id="34" dur="2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500"/>
                            </p:stCondLst>
                            <p:childTnLst>
                              <p:par>
                                <p:cTn id="41" presetID="20" presetClass="entr" presetSubtype="0" fill="hold" grpId="0" nodeType="after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edge">
                                      <p:cBhvr>
                                        <p:cTn id="43" dur="2000"/>
                                        <p:tgtEl>
                                          <p:spTgt spid="102"/>
                                        </p:tgtEl>
                                      </p:cBhvr>
                                    </p:animEffect>
                                  </p:childTnLst>
                                </p:cTn>
                              </p:par>
                            </p:childTnLst>
                          </p:cTn>
                        </p:par>
                        <p:par>
                          <p:cTn id="44" fill="hold">
                            <p:stCondLst>
                              <p:cond delay="2500"/>
                            </p:stCondLst>
                            <p:childTnLst>
                              <p:par>
                                <p:cTn id="45" presetID="21" presetClass="entr" presetSubtype="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500"/>
                            </p:stCondLst>
                            <p:childTnLst>
                              <p:par>
                                <p:cTn id="54" presetID="21" presetClass="entr" presetSubtype="1"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heel(1)">
                                      <p:cBhvr>
                                        <p:cTn id="56" dur="20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wipe(right)">
                                      <p:cBhvr>
                                        <p:cTn id="61" dur="500"/>
                                        <p:tgtEl>
                                          <p:spTgt spid="109"/>
                                        </p:tgtEl>
                                      </p:cBhvr>
                                    </p:animEffect>
                                  </p:childTnLst>
                                </p:cTn>
                              </p:par>
                            </p:childTnLst>
                          </p:cTn>
                        </p:par>
                        <p:par>
                          <p:cTn id="62" fill="hold">
                            <p:stCondLst>
                              <p:cond delay="500"/>
                            </p:stCondLst>
                            <p:childTnLst>
                              <p:par>
                                <p:cTn id="63" presetID="20" presetClass="entr"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wedge">
                                      <p:cBhvr>
                                        <p:cTn id="65" dur="2000"/>
                                        <p:tgtEl>
                                          <p:spTgt spid="103"/>
                                        </p:tgtEl>
                                      </p:cBhvr>
                                    </p:animEffect>
                                  </p:childTnLst>
                                </p:cTn>
                              </p:par>
                            </p:childTnLst>
                          </p:cTn>
                        </p:par>
                        <p:par>
                          <p:cTn id="66" fill="hold">
                            <p:stCondLst>
                              <p:cond delay="2500"/>
                            </p:stCondLst>
                            <p:childTnLst>
                              <p:par>
                                <p:cTn id="67" presetID="20"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edge">
                                      <p:cBhvr>
                                        <p:cTn id="69" dur="2000"/>
                                        <p:tgtEl>
                                          <p:spTgt spid="19"/>
                                        </p:tgtEl>
                                      </p:cBhvr>
                                    </p:animEffect>
                                  </p:childTnLst>
                                </p:cTn>
                              </p:par>
                            </p:childTnLst>
                          </p:cTn>
                        </p:par>
                        <p:par>
                          <p:cTn id="70" fill="hold">
                            <p:stCondLst>
                              <p:cond delay="4500"/>
                            </p:stCondLst>
                            <p:childTnLst>
                              <p:par>
                                <p:cTn id="71" presetID="20"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edge">
                                      <p:cBhvr>
                                        <p:cTn id="73" dur="2000"/>
                                        <p:tgtEl>
                                          <p:spTgt spid="21"/>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wipe(right)">
                                      <p:cBhvr>
                                        <p:cTn id="76" dur="500"/>
                                        <p:tgtEl>
                                          <p:spTgt spid="200"/>
                                        </p:tgtEl>
                                      </p:cBhvr>
                                    </p:animEffect>
                                  </p:childTnLst>
                                </p:cTn>
                              </p:par>
                            </p:childTnLst>
                          </p:cTn>
                        </p:par>
                        <p:par>
                          <p:cTn id="77" fill="hold">
                            <p:stCondLst>
                              <p:cond delay="6500"/>
                            </p:stCondLst>
                            <p:childTnLst>
                              <p:par>
                                <p:cTn id="78" presetID="56" presetClass="entr" presetSubtype="0" fill="hold" grpId="0" nodeType="afterEffect">
                                  <p:stCondLst>
                                    <p:cond delay="0"/>
                                  </p:stCondLst>
                                  <p:iterate type="lt">
                                    <p:tmPct val="10000"/>
                                  </p:iterate>
                                  <p:childTnLst>
                                    <p:set>
                                      <p:cBhvr>
                                        <p:cTn id="79" dur="1" fill="hold">
                                          <p:stCondLst>
                                            <p:cond delay="0"/>
                                          </p:stCondLst>
                                        </p:cTn>
                                        <p:tgtEl>
                                          <p:spTgt spid="201"/>
                                        </p:tgtEl>
                                        <p:attrNameLst>
                                          <p:attrName>style.visibility</p:attrName>
                                        </p:attrNameLst>
                                      </p:cBhvr>
                                      <p:to>
                                        <p:strVal val="visible"/>
                                      </p:to>
                                    </p:set>
                                    <p:anim by="(-#ppt_w*2)" calcmode="lin" valueType="num">
                                      <p:cBhvr rctx="PPT">
                                        <p:cTn id="80" dur="500" autoRev="1" fill="hold">
                                          <p:stCondLst>
                                            <p:cond delay="0"/>
                                          </p:stCondLst>
                                        </p:cTn>
                                        <p:tgtEl>
                                          <p:spTgt spid="201"/>
                                        </p:tgtEl>
                                        <p:attrNameLst>
                                          <p:attrName>ppt_w</p:attrName>
                                        </p:attrNameLst>
                                      </p:cBhvr>
                                    </p:anim>
                                    <p:anim by="(#ppt_w*0.50)" calcmode="lin" valueType="num">
                                      <p:cBhvr>
                                        <p:cTn id="81" dur="500" decel="50000" autoRev="1" fill="hold">
                                          <p:stCondLst>
                                            <p:cond delay="0"/>
                                          </p:stCondLst>
                                        </p:cTn>
                                        <p:tgtEl>
                                          <p:spTgt spid="201"/>
                                        </p:tgtEl>
                                        <p:attrNameLst>
                                          <p:attrName>ppt_x</p:attrName>
                                        </p:attrNameLst>
                                      </p:cBhvr>
                                    </p:anim>
                                    <p:anim from="(-#ppt_h/2)" to="(#ppt_y)" calcmode="lin" valueType="num">
                                      <p:cBhvr>
                                        <p:cTn id="82" dur="1000" fill="hold">
                                          <p:stCondLst>
                                            <p:cond delay="0"/>
                                          </p:stCondLst>
                                        </p:cTn>
                                        <p:tgtEl>
                                          <p:spTgt spid="201"/>
                                        </p:tgtEl>
                                        <p:attrNameLst>
                                          <p:attrName>ppt_y</p:attrName>
                                        </p:attrNameLst>
                                      </p:cBhvr>
                                    </p:anim>
                                    <p:animRot by="21600000">
                                      <p:cBhvr>
                                        <p:cTn id="83" dur="1000" fill="hold">
                                          <p:stCondLst>
                                            <p:cond delay="0"/>
                                          </p:stCondLst>
                                        </p:cTn>
                                        <p:tgtEl>
                                          <p:spTgt spid="20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98" grpId="0" animBg="1"/>
      <p:bldP spid="100" grpId="0"/>
      <p:bldP spid="101" grpId="0"/>
      <p:bldP spid="102" grpId="0"/>
      <p:bldP spid="103" grpId="0"/>
      <p:bldP spid="7" grpId="0" animBg="1"/>
      <p:bldP spid="8" grpId="0" animBg="1"/>
      <p:bldP spid="109" grpId="0" animBg="1"/>
      <p:bldP spid="200" grpId="0"/>
      <p:bldP spid="201" grpId="0"/>
      <p:bldP spid="16" grpId="0" animBg="1"/>
      <p:bldP spid="1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anose="020B0503020204020204" charset="-122"/>
                  <a:ea typeface="微软雅黑" panose="020B0503020204020204" charset="-122"/>
                </a:rPr>
                <a:t>创建套接字</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 </a:t>
            </a:r>
            <a:r>
              <a:rPr lang="zh-CN" altLang="en-US" sz="1000" b="1" kern="0" dirty="0">
                <a:solidFill>
                  <a:srgbClr val="6C407D"/>
                </a:solidFill>
                <a:latin typeface="微软雅黑" panose="020B0503020204020204" charset="-122"/>
                <a:ea typeface="微软雅黑" panose="020B0503020204020204" charset="-122"/>
              </a:rPr>
              <a:t>服务端创建</a:t>
            </a:r>
            <a:endPar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charset="-122"/>
                <a:ea typeface="微软雅黑" panose="020B0503020204020204" charset="-122"/>
              </a:rPr>
              <a:t>√</a:t>
            </a:r>
            <a:r>
              <a:rPr lang="zh-CN" altLang="en-US" sz="1000" b="1" kern="0" dirty="0">
                <a:solidFill>
                  <a:srgbClr val="6C407D"/>
                </a:solidFill>
                <a:latin typeface="微软雅黑" panose="020B0503020204020204" charset="-122"/>
                <a:ea typeface="微软雅黑" panose="020B0503020204020204" charset="-122"/>
              </a:rPr>
              <a:t> 客户端创建</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服务端</a:t>
            </a:r>
          </a:p>
        </p:txBody>
      </p:sp>
      <p:pic>
        <p:nvPicPr>
          <p:cNvPr id="3" name="图片 2"/>
          <p:cNvPicPr>
            <a:picLocks noChangeAspect="1"/>
          </p:cNvPicPr>
          <p:nvPr/>
        </p:nvPicPr>
        <p:blipFill>
          <a:blip r:embed="rId2"/>
          <a:stretch>
            <a:fillRect/>
          </a:stretch>
        </p:blipFill>
        <p:spPr>
          <a:xfrm>
            <a:off x="895350" y="1042602"/>
            <a:ext cx="7353300" cy="3289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客户端</a:t>
            </a:r>
          </a:p>
        </p:txBody>
      </p:sp>
      <p:pic>
        <p:nvPicPr>
          <p:cNvPr id="2" name="图片 1"/>
          <p:cNvPicPr>
            <a:picLocks noChangeAspect="1"/>
          </p:cNvPicPr>
          <p:nvPr/>
        </p:nvPicPr>
        <p:blipFill>
          <a:blip r:embed="rId2"/>
          <a:stretch>
            <a:fillRect/>
          </a:stretch>
        </p:blipFill>
        <p:spPr>
          <a:xfrm>
            <a:off x="1942298" y="1272005"/>
            <a:ext cx="5105400" cy="1155700"/>
          </a:xfrm>
          <a:prstGeom prst="rect">
            <a:avLst/>
          </a:prstGeom>
        </p:spPr>
      </p:pic>
      <p:sp>
        <p:nvSpPr>
          <p:cNvPr id="6" name="文本框 5"/>
          <p:cNvSpPr txBox="1"/>
          <p:nvPr/>
        </p:nvSpPr>
        <p:spPr>
          <a:xfrm>
            <a:off x="2521198" y="3251952"/>
            <a:ext cx="1198995" cy="276999"/>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客户端连接</a:t>
            </a:r>
          </a:p>
        </p:txBody>
      </p:sp>
      <p:sp>
        <p:nvSpPr>
          <p:cNvPr id="7" name="文本框 6"/>
          <p:cNvSpPr txBox="1"/>
          <p:nvPr/>
        </p:nvSpPr>
        <p:spPr>
          <a:xfrm>
            <a:off x="2521198" y="3609885"/>
            <a:ext cx="4765126" cy="261610"/>
          </a:xfrm>
          <a:prstGeom prst="rect">
            <a:avLst/>
          </a:prstGeom>
          <a:noFill/>
        </p:spPr>
        <p:txBody>
          <a:bodyPr wrap="square" rtlCol="0">
            <a:spAutoFit/>
          </a:bodyPr>
          <a:lstStyle/>
          <a:p>
            <a:pPr algn="just"/>
            <a:r>
              <a:rPr lang="zh-CN" altLang="en-US" sz="1100" b="1" dirty="0">
                <a:latin typeface="微软雅黑" panose="020B0503020204020204" charset="-122"/>
                <a:ea typeface="微软雅黑" panose="020B0503020204020204" charset="-122"/>
              </a:rPr>
              <a:t>客户端主要做连接和发送消息，测试用，主要学习重点还是在服务端</a:t>
            </a: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91"/>
            <a:ext cx="2112848" cy="546242"/>
            <a:chOff x="1258030" y="3593783"/>
            <a:chExt cx="2139699" cy="728323"/>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FFB850"/>
                  </a:solidFill>
                  <a:latin typeface="时尚中黑简体" panose="01010104010101010101" pitchFamily="2" charset="-122"/>
                  <a:ea typeface="时尚中黑简体" panose="01010104010101010101" pitchFamily="2" charset="-122"/>
                </a:rPr>
                <a:t>MongoDB</a:t>
              </a:r>
              <a:r>
                <a:rPr lang="zh-CN" altLang="en-US" sz="1050" b="1" dirty="0">
                  <a:solidFill>
                    <a:srgbClr val="FFB850"/>
                  </a:solidFill>
                  <a:latin typeface="时尚中黑简体" panose="01010104010101010101" pitchFamily="2" charset="-122"/>
                  <a:ea typeface="时尚中黑简体" panose="01010104010101010101" pitchFamily="2" charset="-122"/>
                </a:rPr>
                <a:t>介绍</a:t>
              </a:r>
            </a:p>
          </p:txBody>
        </p:sp>
        <p:sp>
          <p:nvSpPr>
            <p:cNvPr id="12" name="文本框 11"/>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理解集合与文档的概念</a:t>
              </a:r>
            </a:p>
          </p:txBody>
        </p:sp>
      </p:grpSp>
      <p:grpSp>
        <p:nvGrpSpPr>
          <p:cNvPr id="13" name="组合 12"/>
          <p:cNvGrpSpPr/>
          <p:nvPr/>
        </p:nvGrpSpPr>
        <p:grpSpPr>
          <a:xfrm>
            <a:off x="5832728" y="1731688"/>
            <a:ext cx="2219589" cy="753157"/>
            <a:chOff x="1258030" y="3593783"/>
            <a:chExt cx="2139699" cy="1004211"/>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库和集合操作</a:t>
              </a:r>
            </a:p>
          </p:txBody>
        </p:sp>
        <p:sp>
          <p:nvSpPr>
            <p:cNvPr id="16" name="文本框 15"/>
            <p:cNvSpPr txBox="1"/>
            <p:nvPr/>
          </p:nvSpPr>
          <p:spPr>
            <a:xfrm>
              <a:off x="1438395" y="4064513"/>
              <a:ext cx="1915200" cy="533481"/>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创建与删除数据库</a:t>
              </a:r>
              <a:endParaRPr lang="en-US" altLang="zh-CN" sz="1000" b="1" dirty="0">
                <a:latin typeface="微软雅黑" panose="020B0503020204020204" charset="-122"/>
                <a:ea typeface="微软雅黑" panose="020B0503020204020204" charset="-122"/>
              </a:endParaRPr>
            </a:p>
            <a:p>
              <a:pPr algn="just"/>
              <a:r>
                <a:rPr lang="zh-CN" altLang="en-US" sz="1000" b="1" dirty="0">
                  <a:latin typeface="微软雅黑" panose="020B0503020204020204" charset="-122"/>
                  <a:ea typeface="微软雅黑" panose="020B0503020204020204" charset="-122"/>
                </a:rPr>
                <a:t>创建与删除集合</a:t>
              </a:r>
            </a:p>
          </p:txBody>
        </p:sp>
      </p:grpSp>
      <p:grpSp>
        <p:nvGrpSpPr>
          <p:cNvPr id="17" name="组合 16"/>
          <p:cNvGrpSpPr/>
          <p:nvPr/>
        </p:nvGrpSpPr>
        <p:grpSpPr>
          <a:xfrm>
            <a:off x="1137465" y="3065190"/>
            <a:ext cx="2112848" cy="546242"/>
            <a:chOff x="1258030" y="3593783"/>
            <a:chExt cx="2139699" cy="728323"/>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01ACBE"/>
                  </a:solidFill>
                  <a:latin typeface="时尚中黑简体" panose="01010104010101010101" pitchFamily="2" charset="-122"/>
                  <a:ea typeface="时尚中黑简体" panose="01010104010101010101" pitchFamily="2" charset="-122"/>
                </a:rPr>
                <a:t>Python</a:t>
              </a:r>
              <a:r>
                <a:rPr lang="zh-CN" altLang="en-US" sz="1050" b="1" dirty="0">
                  <a:solidFill>
                    <a:srgbClr val="01ACBE"/>
                  </a:solidFill>
                  <a:latin typeface="时尚中黑简体" panose="01010104010101010101" pitchFamily="2" charset="-122"/>
                  <a:ea typeface="时尚中黑简体" panose="01010104010101010101" pitchFamily="2" charset="-122"/>
                </a:rPr>
                <a:t>交互</a:t>
              </a:r>
            </a:p>
          </p:txBody>
        </p:sp>
        <p:sp>
          <p:nvSpPr>
            <p:cNvPr id="20" name="文本框 19"/>
            <p:cNvSpPr txBox="1"/>
            <p:nvPr/>
          </p:nvSpPr>
          <p:spPr>
            <a:xfrm>
              <a:off x="1438395" y="3993811"/>
              <a:ext cx="1915200" cy="328295"/>
            </a:xfrm>
            <a:prstGeom prst="rect">
              <a:avLst/>
            </a:prstGeom>
            <a:noFill/>
          </p:spPr>
          <p:txBody>
            <a:bodyPr wrap="square" rtlCol="0">
              <a:spAutoFit/>
            </a:bodyPr>
            <a:lstStyle/>
            <a:p>
              <a:pPr algn="just"/>
              <a:r>
                <a:rPr lang="en-US" altLang="zh-CN" sz="1000" b="1" dirty="0">
                  <a:latin typeface="微软雅黑" panose="020B0503020204020204" charset="-122"/>
                  <a:ea typeface="微软雅黑" panose="020B0503020204020204" charset="-122"/>
                </a:rPr>
                <a:t>Python</a:t>
              </a:r>
              <a:r>
                <a:rPr lang="zh-CN" altLang="en-US" sz="1000" b="1" dirty="0">
                  <a:latin typeface="微软雅黑" panose="020B0503020204020204" charset="-122"/>
                  <a:ea typeface="微软雅黑" panose="020B0503020204020204" charset="-122"/>
                </a:rPr>
                <a:t>与</a:t>
              </a:r>
              <a:r>
                <a:rPr lang="en-US" altLang="zh-CN" sz="1000" b="1" dirty="0">
                  <a:latin typeface="微软雅黑" panose="020B0503020204020204" charset="-122"/>
                  <a:ea typeface="微软雅黑" panose="020B0503020204020204" charset="-122"/>
                </a:rPr>
                <a:t>MongoDB</a:t>
              </a:r>
              <a:r>
                <a:rPr lang="zh-CN" altLang="en-US" sz="1000" b="1" dirty="0">
                  <a:latin typeface="微软雅黑" panose="020B0503020204020204" charset="-122"/>
                  <a:ea typeface="微软雅黑" panose="020B0503020204020204" charset="-122"/>
                </a:rPr>
                <a:t>的交互</a:t>
              </a:r>
            </a:p>
          </p:txBody>
        </p:sp>
      </p:grpSp>
      <p:grpSp>
        <p:nvGrpSpPr>
          <p:cNvPr id="21" name="组合 20"/>
          <p:cNvGrpSpPr/>
          <p:nvPr/>
        </p:nvGrpSpPr>
        <p:grpSpPr>
          <a:xfrm>
            <a:off x="5832728" y="3065190"/>
            <a:ext cx="2219589" cy="546242"/>
            <a:chOff x="1258030" y="3593783"/>
            <a:chExt cx="2139699" cy="728323"/>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文档操作</a:t>
              </a:r>
            </a:p>
          </p:txBody>
        </p:sp>
        <p:sp>
          <p:nvSpPr>
            <p:cNvPr id="24" name="文本框 23"/>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charset="-122"/>
                  <a:ea typeface="微软雅黑" panose="020B0503020204020204" charset="-122"/>
                </a:rPr>
                <a:t>文档的增删改查</a:t>
              </a: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5" name="Freeform 41"/>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50" b="1"/>
            </a:p>
          </p:txBody>
        </p:sp>
      </p:gr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4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19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24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29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39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对等连接套接字</a:t>
            </a:r>
          </a:p>
        </p:txBody>
      </p:sp>
      <p:sp>
        <p:nvSpPr>
          <p:cNvPr id="6" name="文本框 5"/>
          <p:cNvSpPr txBox="1"/>
          <p:nvPr/>
        </p:nvSpPr>
        <p:spPr>
          <a:xfrm>
            <a:off x="2386444" y="3850950"/>
            <a:ext cx="1473287" cy="276999"/>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对等连接套接字</a:t>
            </a:r>
          </a:p>
        </p:txBody>
      </p:sp>
      <p:sp>
        <p:nvSpPr>
          <p:cNvPr id="7" name="文本框 6"/>
          <p:cNvSpPr txBox="1"/>
          <p:nvPr/>
        </p:nvSpPr>
        <p:spPr>
          <a:xfrm>
            <a:off x="2386444" y="4208883"/>
            <a:ext cx="4765126" cy="261610"/>
          </a:xfrm>
          <a:prstGeom prst="rect">
            <a:avLst/>
          </a:prstGeom>
          <a:noFill/>
        </p:spPr>
        <p:txBody>
          <a:bodyPr wrap="square" rtlCol="0">
            <a:spAutoFit/>
          </a:bodyPr>
          <a:lstStyle/>
          <a:p>
            <a:pPr algn="just"/>
            <a:r>
              <a:rPr lang="zh-CN" altLang="en-US" sz="1100" b="1" dirty="0">
                <a:latin typeface="微软雅黑" panose="020B0503020204020204" charset="-122"/>
                <a:ea typeface="微软雅黑" panose="020B0503020204020204" charset="-122"/>
              </a:rPr>
              <a:t>要想发送数据，还需要使用对等连接套接字</a:t>
            </a:r>
          </a:p>
        </p:txBody>
      </p:sp>
      <p:pic>
        <p:nvPicPr>
          <p:cNvPr id="3" name="图片 2"/>
          <p:cNvPicPr>
            <a:picLocks noChangeAspect="1"/>
          </p:cNvPicPr>
          <p:nvPr/>
        </p:nvPicPr>
        <p:blipFill>
          <a:blip r:embed="rId2"/>
          <a:stretch>
            <a:fillRect/>
          </a:stretch>
        </p:blipFill>
        <p:spPr>
          <a:xfrm>
            <a:off x="177800" y="1154883"/>
            <a:ext cx="8788400" cy="2374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00A7B7"/>
                  </a:solidFill>
                  <a:latin typeface="微软雅黑" panose="020B0503020204020204" charset="-122"/>
                  <a:ea typeface="微软雅黑" panose="020B0503020204020204" charset="-122"/>
                </a:rPr>
                <a:t>发送数据</a:t>
              </a:r>
            </a:p>
          </p:txBody>
        </p:sp>
      </p:grpSp>
      <p:sp>
        <p:nvSpPr>
          <p:cNvPr id="11" name="TextBox 26"/>
          <p:cNvSpPr txBox="1"/>
          <p:nvPr/>
        </p:nvSpPr>
        <p:spPr>
          <a:xfrm>
            <a:off x="3588551" y="3547419"/>
            <a:ext cx="1156703"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 </a:t>
            </a:r>
            <a:r>
              <a:rPr lang="zh-CN" altLang="en-US" sz="1000" b="1" kern="0" dirty="0">
                <a:solidFill>
                  <a:srgbClr val="00A7B7"/>
                </a:solidFill>
                <a:latin typeface="微软雅黑" panose="020B0503020204020204" charset="-122"/>
                <a:ea typeface="微软雅黑" panose="020B0503020204020204" charset="-122"/>
              </a:rPr>
              <a:t>客户端发送数据</a:t>
            </a:r>
            <a:endPar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endParaRPr>
          </a:p>
        </p:txBody>
      </p:sp>
      <p:sp>
        <p:nvSpPr>
          <p:cNvPr id="12" name="TextBox 27"/>
          <p:cNvSpPr txBox="1"/>
          <p:nvPr/>
        </p:nvSpPr>
        <p:spPr>
          <a:xfrm>
            <a:off x="4666884" y="3547419"/>
            <a:ext cx="136815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charset="-122"/>
                <a:ea typeface="微软雅黑" panose="020B0503020204020204" charset="-122"/>
              </a:rPr>
              <a:t>√</a:t>
            </a:r>
            <a:r>
              <a:rPr kumimoji="0" lang="zh-CN" altLang="en-US" sz="1000" b="1" i="0" u="none" strike="noStrike" kern="0" cap="none" spc="0" normalizeH="0" noProof="0" dirty="0">
                <a:ln>
                  <a:noFill/>
                </a:ln>
                <a:solidFill>
                  <a:srgbClr val="00A7B7"/>
                </a:solidFill>
                <a:effectLst/>
                <a:uLnTx/>
                <a:uFillTx/>
                <a:latin typeface="微软雅黑" panose="020B0503020204020204" charset="-122"/>
                <a:ea typeface="微软雅黑" panose="020B0503020204020204" charset="-122"/>
              </a:rPr>
              <a:t> 服务端发送数据</a:t>
            </a:r>
            <a:endParaRPr lang="zh-CN" altLang="en-US" sz="1000" b="1" kern="0" dirty="0">
              <a:solidFill>
                <a:srgbClr val="00A7B7"/>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发送与接收数据</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43" y="1299741"/>
            <a:ext cx="3886200" cy="685800"/>
          </a:xfrm>
          <a:prstGeom prst="rect">
            <a:avLst/>
          </a:prstGeom>
        </p:spPr>
      </p:pic>
      <p:pic>
        <p:nvPicPr>
          <p:cNvPr id="150" name="图片 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241550"/>
            <a:ext cx="3149600" cy="660400"/>
          </a:xfrm>
          <a:prstGeom prst="rect">
            <a:avLst/>
          </a:prstGeom>
        </p:spPr>
      </p:pic>
      <p:pic>
        <p:nvPicPr>
          <p:cNvPr id="152" name="图片 1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43" y="3385153"/>
            <a:ext cx="3124200" cy="647700"/>
          </a:xfrm>
          <a:prstGeom prst="rect">
            <a:avLst/>
          </a:prstGeom>
        </p:spPr>
      </p:pic>
      <p:pic>
        <p:nvPicPr>
          <p:cNvPr id="154" name="图片 1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309784"/>
            <a:ext cx="3251200" cy="635000"/>
          </a:xfrm>
          <a:prstGeom prst="rect">
            <a:avLst/>
          </a:prstGeom>
        </p:spPr>
      </p:pic>
      <p:sp>
        <p:nvSpPr>
          <p:cNvPr id="155" name="文本框 154"/>
          <p:cNvSpPr txBox="1"/>
          <p:nvPr/>
        </p:nvSpPr>
        <p:spPr>
          <a:xfrm>
            <a:off x="5142021" y="1392559"/>
            <a:ext cx="2832609" cy="461665"/>
          </a:xfrm>
          <a:prstGeom prst="rect">
            <a:avLst/>
          </a:prstGeom>
          <a:noFill/>
        </p:spPr>
        <p:txBody>
          <a:bodyPr wrap="square" rtlCol="0">
            <a:spAutoFit/>
          </a:bodyPr>
          <a:lstStyle/>
          <a:p>
            <a:r>
              <a:rPr lang="zh-CN" altLang="en-US" sz="1200" b="1" dirty="0">
                <a:solidFill>
                  <a:srgbClr val="01ACBE"/>
                </a:solidFill>
                <a:latin typeface="时尚中黑简体" panose="01010104010101010101" pitchFamily="2" charset="-122"/>
                <a:ea typeface="时尚中黑简体" panose="01010104010101010101" pitchFamily="2" charset="-122"/>
              </a:rPr>
              <a:t>客户端发送数据</a:t>
            </a:r>
            <a:endParaRPr lang="en-US" altLang="zh-CN" sz="1200" b="1" dirty="0">
              <a:solidFill>
                <a:srgbClr val="01ACBE"/>
              </a:solidFill>
              <a:latin typeface="时尚中黑简体" panose="01010104010101010101" pitchFamily="2" charset="-122"/>
              <a:ea typeface="时尚中黑简体" panose="01010104010101010101" pitchFamily="2" charset="-122"/>
            </a:endParaRPr>
          </a:p>
          <a:p>
            <a:r>
              <a:rPr lang="zh-CN" altLang="en-US" sz="1200" b="1" dirty="0">
                <a:solidFill>
                  <a:srgbClr val="01ACBE"/>
                </a:solidFill>
                <a:latin typeface="时尚中黑简体" panose="01010104010101010101" pitchFamily="2" charset="-122"/>
                <a:ea typeface="时尚中黑简体" panose="01010104010101010101" pitchFamily="2" charset="-122"/>
              </a:rPr>
              <a:t>注意：数据必须是字节类型</a:t>
            </a:r>
          </a:p>
        </p:txBody>
      </p:sp>
      <p:sp>
        <p:nvSpPr>
          <p:cNvPr id="156" name="文本框 155"/>
          <p:cNvSpPr txBox="1"/>
          <p:nvPr/>
        </p:nvSpPr>
        <p:spPr>
          <a:xfrm>
            <a:off x="1320800" y="2479398"/>
            <a:ext cx="2353243" cy="461665"/>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服务端接收数据</a:t>
            </a:r>
            <a:endParaRPr lang="en-US" altLang="zh-CN" sz="1200" b="1" dirty="0">
              <a:solidFill>
                <a:srgbClr val="FFB850"/>
              </a:solidFill>
              <a:latin typeface="时尚中黑简体" panose="01010104010101010101" pitchFamily="2" charset="-122"/>
              <a:ea typeface="时尚中黑简体" panose="01010104010101010101" pitchFamily="2" charset="-122"/>
            </a:endParaRPr>
          </a:p>
          <a:p>
            <a:r>
              <a:rPr lang="en-US" altLang="zh-CN" sz="1200" b="1" dirty="0" err="1">
                <a:solidFill>
                  <a:srgbClr val="FFB850"/>
                </a:solidFill>
                <a:latin typeface="时尚中黑简体" panose="01010104010101010101" pitchFamily="2" charset="-122"/>
                <a:ea typeface="时尚中黑简体" panose="01010104010101010101" pitchFamily="2" charset="-122"/>
              </a:rPr>
              <a:t>recv</a:t>
            </a:r>
            <a:r>
              <a:rPr lang="zh-CN" altLang="en-US" sz="1200" b="1" dirty="0">
                <a:solidFill>
                  <a:srgbClr val="FFB850"/>
                </a:solidFill>
                <a:latin typeface="时尚中黑简体" panose="01010104010101010101" pitchFamily="2" charset="-122"/>
                <a:ea typeface="时尚中黑简体" panose="01010104010101010101" pitchFamily="2" charset="-122"/>
              </a:rPr>
              <a:t>指定接收的最大的长度</a:t>
            </a:r>
          </a:p>
        </p:txBody>
      </p:sp>
      <p:sp>
        <p:nvSpPr>
          <p:cNvPr id="157" name="文本框 156"/>
          <p:cNvSpPr txBox="1"/>
          <p:nvPr/>
        </p:nvSpPr>
        <p:spPr>
          <a:xfrm>
            <a:off x="4921501" y="3584898"/>
            <a:ext cx="1699367" cy="276999"/>
          </a:xfrm>
          <a:prstGeom prst="rect">
            <a:avLst/>
          </a:prstGeom>
          <a:noFill/>
        </p:spPr>
        <p:txBody>
          <a:bodyPr wrap="square" rtlCol="0">
            <a:spAutoFit/>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服务端发送数据</a:t>
            </a:r>
          </a:p>
        </p:txBody>
      </p:sp>
      <p:sp>
        <p:nvSpPr>
          <p:cNvPr id="158" name="文本框 157"/>
          <p:cNvSpPr txBox="1"/>
          <p:nvPr/>
        </p:nvSpPr>
        <p:spPr>
          <a:xfrm>
            <a:off x="1320799" y="4534523"/>
            <a:ext cx="1699367" cy="276999"/>
          </a:xfrm>
          <a:prstGeom prst="rect">
            <a:avLst/>
          </a:prstGeom>
          <a:noFill/>
        </p:spPr>
        <p:txBody>
          <a:bodyPr wrap="square" rtlCol="0">
            <a:spAutoFit/>
          </a:bodyPr>
          <a:lstStyle/>
          <a:p>
            <a:r>
              <a:rPr lang="zh-CN" altLang="en-US" sz="1200" b="1" dirty="0">
                <a:solidFill>
                  <a:srgbClr val="663A77"/>
                </a:solidFill>
                <a:latin typeface="时尚中黑简体" panose="01010104010101010101" pitchFamily="2" charset="-122"/>
                <a:ea typeface="时尚中黑简体" panose="01010104010101010101" pitchFamily="2" charset="-122"/>
              </a:rPr>
              <a:t>客户端接收数据</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blinds(horizontal)">
                                      <p:cBhvr>
                                        <p:cTn id="15" dur="500"/>
                                        <p:tgtEl>
                                          <p:spTgt spid="15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0"/>
                                        </p:tgtEl>
                                        <p:attrNameLst>
                                          <p:attrName>style.visibility</p:attrName>
                                        </p:attrNameLst>
                                      </p:cBhvr>
                                      <p:to>
                                        <p:strVal val="visible"/>
                                      </p:to>
                                    </p:set>
                                    <p:animEffect transition="in" filter="checkerboard(across)">
                                      <p:cBhvr>
                                        <p:cTn id="20" dur="500"/>
                                        <p:tgtEl>
                                          <p:spTgt spid="15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checkerboard(across)">
                                      <p:cBhvr>
                                        <p:cTn id="23" dur="500"/>
                                        <p:tgtEl>
                                          <p:spTgt spid="15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2"/>
                                        </p:tgtEl>
                                        <p:attrNameLst>
                                          <p:attrName>style.visibility</p:attrName>
                                        </p:attrNameLst>
                                      </p:cBhvr>
                                      <p:to>
                                        <p:strVal val="visible"/>
                                      </p:to>
                                    </p:set>
                                    <p:anim calcmode="lin" valueType="num">
                                      <p:cBhvr>
                                        <p:cTn id="28" dur="500" fill="hold"/>
                                        <p:tgtEl>
                                          <p:spTgt spid="152"/>
                                        </p:tgtEl>
                                        <p:attrNameLst>
                                          <p:attrName>ppt_w</p:attrName>
                                        </p:attrNameLst>
                                      </p:cBhvr>
                                      <p:tavLst>
                                        <p:tav tm="0">
                                          <p:val>
                                            <p:fltVal val="0"/>
                                          </p:val>
                                        </p:tav>
                                        <p:tav tm="100000">
                                          <p:val>
                                            <p:strVal val="#ppt_w"/>
                                          </p:val>
                                        </p:tav>
                                      </p:tavLst>
                                    </p:anim>
                                    <p:anim calcmode="lin" valueType="num">
                                      <p:cBhvr>
                                        <p:cTn id="29" dur="500" fill="hold"/>
                                        <p:tgtEl>
                                          <p:spTgt spid="152"/>
                                        </p:tgtEl>
                                        <p:attrNameLst>
                                          <p:attrName>ppt_h</p:attrName>
                                        </p:attrNameLst>
                                      </p:cBhvr>
                                      <p:tavLst>
                                        <p:tav tm="0">
                                          <p:val>
                                            <p:fltVal val="0"/>
                                          </p:val>
                                        </p:tav>
                                        <p:tav tm="100000">
                                          <p:val>
                                            <p:strVal val="#ppt_h"/>
                                          </p:val>
                                        </p:tav>
                                      </p:tavLst>
                                    </p:anim>
                                    <p:animEffect transition="in" filter="fade">
                                      <p:cBhvr>
                                        <p:cTn id="30" dur="500"/>
                                        <p:tgtEl>
                                          <p:spTgt spid="15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7"/>
                                        </p:tgtEl>
                                        <p:attrNameLst>
                                          <p:attrName>style.visibility</p:attrName>
                                        </p:attrNameLst>
                                      </p:cBhvr>
                                      <p:to>
                                        <p:strVal val="visible"/>
                                      </p:to>
                                    </p:set>
                                    <p:anim calcmode="lin" valueType="num">
                                      <p:cBhvr>
                                        <p:cTn id="33" dur="500" fill="hold"/>
                                        <p:tgtEl>
                                          <p:spTgt spid="157"/>
                                        </p:tgtEl>
                                        <p:attrNameLst>
                                          <p:attrName>ppt_w</p:attrName>
                                        </p:attrNameLst>
                                      </p:cBhvr>
                                      <p:tavLst>
                                        <p:tav tm="0">
                                          <p:val>
                                            <p:fltVal val="0"/>
                                          </p:val>
                                        </p:tav>
                                        <p:tav tm="100000">
                                          <p:val>
                                            <p:strVal val="#ppt_w"/>
                                          </p:val>
                                        </p:tav>
                                      </p:tavLst>
                                    </p:anim>
                                    <p:anim calcmode="lin" valueType="num">
                                      <p:cBhvr>
                                        <p:cTn id="34" dur="500" fill="hold"/>
                                        <p:tgtEl>
                                          <p:spTgt spid="157"/>
                                        </p:tgtEl>
                                        <p:attrNameLst>
                                          <p:attrName>ppt_h</p:attrName>
                                        </p:attrNameLst>
                                      </p:cBhvr>
                                      <p:tavLst>
                                        <p:tav tm="0">
                                          <p:val>
                                            <p:fltVal val="0"/>
                                          </p:val>
                                        </p:tav>
                                        <p:tav tm="100000">
                                          <p:val>
                                            <p:strVal val="#ppt_h"/>
                                          </p:val>
                                        </p:tav>
                                      </p:tavLst>
                                    </p:anim>
                                    <p:animEffect transition="in" filter="fade">
                                      <p:cBhvr>
                                        <p:cTn id="35" dur="500"/>
                                        <p:tgtEl>
                                          <p:spTgt spid="15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58"/>
                                        </p:tgtEl>
                                        <p:attrNameLst>
                                          <p:attrName>style.visibility</p:attrName>
                                        </p:attrNameLst>
                                      </p:cBhvr>
                                      <p:to>
                                        <p:strVal val="visible"/>
                                      </p:to>
                                    </p:set>
                                    <p:animEffect transition="in" filter="randombar(horizontal)">
                                      <p:cBhvr>
                                        <p:cTn id="40" dur="500"/>
                                        <p:tgtEl>
                                          <p:spTgt spid="158"/>
                                        </p:tgtEl>
                                      </p:cBhvr>
                                    </p:animEffect>
                                  </p:childTnLst>
                                </p:cTn>
                              </p:par>
                              <p:par>
                                <p:cTn id="41" presetID="14" presetClass="entr" presetSubtype="10" fill="hold"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randombar(horizontal)">
                                      <p:cBhvr>
                                        <p:cTn id="4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P spid="156" grpId="0"/>
      <p:bldP spid="157" grpId="0"/>
      <p:bldP spid="1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关闭</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49843" y="1426741"/>
            <a:ext cx="3886200" cy="431800"/>
          </a:xfrm>
          <a:prstGeom prst="rect">
            <a:avLst/>
          </a:prstGeom>
        </p:spPr>
      </p:pic>
      <p:pic>
        <p:nvPicPr>
          <p:cNvPr id="150" name="图片 1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625561" y="2427664"/>
            <a:ext cx="5337069" cy="431799"/>
          </a:xfrm>
          <a:prstGeom prst="rect">
            <a:avLst/>
          </a:prstGeom>
        </p:spPr>
      </p:pic>
      <p:pic>
        <p:nvPicPr>
          <p:cNvPr id="152" name="图片 15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625560" y="3211864"/>
            <a:ext cx="5337069" cy="431799"/>
          </a:xfrm>
          <a:prstGeom prst="rect">
            <a:avLst/>
          </a:prstGeom>
        </p:spPr>
      </p:pic>
      <p:sp>
        <p:nvSpPr>
          <p:cNvPr id="155" name="文本框 154"/>
          <p:cNvSpPr txBox="1"/>
          <p:nvPr/>
        </p:nvSpPr>
        <p:spPr>
          <a:xfrm>
            <a:off x="5142021" y="1392559"/>
            <a:ext cx="2832609" cy="276999"/>
          </a:xfrm>
          <a:prstGeom prst="rect">
            <a:avLst/>
          </a:prstGeom>
          <a:noFill/>
        </p:spPr>
        <p:txBody>
          <a:bodyPr wrap="square" rtlCol="0">
            <a:spAutoFit/>
          </a:bodyPr>
          <a:lstStyle/>
          <a:p>
            <a:r>
              <a:rPr lang="zh-CN" altLang="en-US" sz="1200" b="1" dirty="0">
                <a:solidFill>
                  <a:srgbClr val="01ACBE"/>
                </a:solidFill>
                <a:latin typeface="时尚中黑简体" panose="01010104010101010101" pitchFamily="2" charset="-122"/>
                <a:ea typeface="时尚中黑简体" panose="01010104010101010101" pitchFamily="2" charset="-122"/>
              </a:rPr>
              <a:t>关闭客户端</a:t>
            </a:r>
          </a:p>
        </p:txBody>
      </p:sp>
      <p:sp>
        <p:nvSpPr>
          <p:cNvPr id="156" name="文本框 155"/>
          <p:cNvSpPr txBox="1"/>
          <p:nvPr/>
        </p:nvSpPr>
        <p:spPr>
          <a:xfrm>
            <a:off x="549843" y="2750199"/>
            <a:ext cx="2353243" cy="461665"/>
          </a:xfrm>
          <a:prstGeom prst="rect">
            <a:avLst/>
          </a:prstGeom>
          <a:noFill/>
        </p:spPr>
        <p:txBody>
          <a:bodyPr wrap="square" rtlCol="0">
            <a:spAutoFit/>
          </a:bodyPr>
          <a:lstStyle/>
          <a:p>
            <a:r>
              <a:rPr lang="zh-CN" altLang="en-US" sz="1200" b="1" dirty="0">
                <a:solidFill>
                  <a:srgbClr val="FFB850"/>
                </a:solidFill>
                <a:latin typeface="时尚中黑简体" panose="01010104010101010101" pitchFamily="2" charset="-122"/>
                <a:ea typeface="时尚中黑简体" panose="01010104010101010101" pitchFamily="2" charset="-122"/>
              </a:rPr>
              <a:t>先关闭对等连接套接字</a:t>
            </a:r>
            <a:endParaRPr lang="en-US" altLang="zh-CN" sz="1200" b="1" dirty="0">
              <a:solidFill>
                <a:srgbClr val="FFB850"/>
              </a:solidFill>
              <a:latin typeface="时尚中黑简体" panose="01010104010101010101" pitchFamily="2" charset="-122"/>
              <a:ea typeface="时尚中黑简体" panose="01010104010101010101" pitchFamily="2" charset="-122"/>
            </a:endParaRPr>
          </a:p>
          <a:p>
            <a:r>
              <a:rPr lang="zh-CN" altLang="en-US" sz="1200" b="1" dirty="0">
                <a:solidFill>
                  <a:srgbClr val="FFB850"/>
                </a:solidFill>
                <a:latin typeface="时尚中黑简体" panose="01010104010101010101" pitchFamily="2" charset="-122"/>
                <a:ea typeface="时尚中黑简体" panose="01010104010101010101" pitchFamily="2" charset="-122"/>
              </a:rPr>
              <a:t>再关闭服务端</a:t>
            </a:r>
          </a:p>
        </p:txBody>
      </p:sp>
      <p:sp>
        <p:nvSpPr>
          <p:cNvPr id="157" name="文本框 156"/>
          <p:cNvSpPr txBox="1"/>
          <p:nvPr/>
        </p:nvSpPr>
        <p:spPr>
          <a:xfrm>
            <a:off x="2492943" y="4314911"/>
            <a:ext cx="3466797" cy="276999"/>
          </a:xfrm>
          <a:prstGeom prst="rect">
            <a:avLst/>
          </a:prstGeom>
          <a:noFill/>
        </p:spPr>
        <p:txBody>
          <a:bodyPr wrap="square" rtlCol="0">
            <a:spAutoFit/>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套接字和文件类似，也是需要关闭的</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blinds(horizontal)">
                                      <p:cBhvr>
                                        <p:cTn id="15" dur="500"/>
                                        <p:tgtEl>
                                          <p:spTgt spid="15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0"/>
                                        </p:tgtEl>
                                        <p:attrNameLst>
                                          <p:attrName>style.visibility</p:attrName>
                                        </p:attrNameLst>
                                      </p:cBhvr>
                                      <p:to>
                                        <p:strVal val="visible"/>
                                      </p:to>
                                    </p:set>
                                    <p:animEffect transition="in" filter="checkerboard(across)">
                                      <p:cBhvr>
                                        <p:cTn id="20" dur="500"/>
                                        <p:tgtEl>
                                          <p:spTgt spid="15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animEffect transition="in" filter="checkerboard(across)">
                                      <p:cBhvr>
                                        <p:cTn id="23" dur="500"/>
                                        <p:tgtEl>
                                          <p:spTgt spid="156"/>
                                        </p:tgtEl>
                                      </p:cBhvr>
                                    </p:animEffec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152"/>
                                        </p:tgtEl>
                                        <p:attrNameLst>
                                          <p:attrName>style.visibility</p:attrName>
                                        </p:attrNameLst>
                                      </p:cBhvr>
                                      <p:to>
                                        <p:strVal val="visible"/>
                                      </p:to>
                                    </p:set>
                                    <p:anim calcmode="lin" valueType="num">
                                      <p:cBhvr>
                                        <p:cTn id="27" dur="500" fill="hold"/>
                                        <p:tgtEl>
                                          <p:spTgt spid="152"/>
                                        </p:tgtEl>
                                        <p:attrNameLst>
                                          <p:attrName>ppt_w</p:attrName>
                                        </p:attrNameLst>
                                      </p:cBhvr>
                                      <p:tavLst>
                                        <p:tav tm="0">
                                          <p:val>
                                            <p:fltVal val="0"/>
                                          </p:val>
                                        </p:tav>
                                        <p:tav tm="100000">
                                          <p:val>
                                            <p:strVal val="#ppt_w"/>
                                          </p:val>
                                        </p:tav>
                                      </p:tavLst>
                                    </p:anim>
                                    <p:anim calcmode="lin" valueType="num">
                                      <p:cBhvr>
                                        <p:cTn id="28" dur="500" fill="hold"/>
                                        <p:tgtEl>
                                          <p:spTgt spid="152"/>
                                        </p:tgtEl>
                                        <p:attrNameLst>
                                          <p:attrName>ppt_h</p:attrName>
                                        </p:attrNameLst>
                                      </p:cBhvr>
                                      <p:tavLst>
                                        <p:tav tm="0">
                                          <p:val>
                                            <p:fltVal val="0"/>
                                          </p:val>
                                        </p:tav>
                                        <p:tav tm="100000">
                                          <p:val>
                                            <p:strVal val="#ppt_h"/>
                                          </p:val>
                                        </p:tav>
                                      </p:tavLst>
                                    </p:anim>
                                    <p:animEffect transition="in" filter="fade">
                                      <p:cBhvr>
                                        <p:cTn id="29" dur="500"/>
                                        <p:tgtEl>
                                          <p:spTgt spid="15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p:cTn id="32" dur="500" fill="hold"/>
                                        <p:tgtEl>
                                          <p:spTgt spid="157"/>
                                        </p:tgtEl>
                                        <p:attrNameLst>
                                          <p:attrName>ppt_w</p:attrName>
                                        </p:attrNameLst>
                                      </p:cBhvr>
                                      <p:tavLst>
                                        <p:tav tm="0">
                                          <p:val>
                                            <p:fltVal val="0"/>
                                          </p:val>
                                        </p:tav>
                                        <p:tav tm="100000">
                                          <p:val>
                                            <p:strVal val="#ppt_w"/>
                                          </p:val>
                                        </p:tav>
                                      </p:tavLst>
                                    </p:anim>
                                    <p:anim calcmode="lin" valueType="num">
                                      <p:cBhvr>
                                        <p:cTn id="33" dur="500" fill="hold"/>
                                        <p:tgtEl>
                                          <p:spTgt spid="157"/>
                                        </p:tgtEl>
                                        <p:attrNameLst>
                                          <p:attrName>ppt_h</p:attrName>
                                        </p:attrNameLst>
                                      </p:cBhvr>
                                      <p:tavLst>
                                        <p:tav tm="0">
                                          <p:val>
                                            <p:fltVal val="0"/>
                                          </p:val>
                                        </p:tav>
                                        <p:tav tm="100000">
                                          <p:val>
                                            <p:strVal val="#ppt_h"/>
                                          </p:val>
                                        </p:tav>
                                      </p:tavLst>
                                    </p:anim>
                                    <p:animEffect transition="in" filter="fade">
                                      <p:cBhvr>
                                        <p:cTn id="34"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P spid="156" grpId="0"/>
      <p:bldP spid="1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阻塞</a:t>
            </a:r>
          </a:p>
        </p:txBody>
      </p:sp>
      <p:sp>
        <p:nvSpPr>
          <p:cNvPr id="155" name="文本框 154"/>
          <p:cNvSpPr txBox="1"/>
          <p:nvPr/>
        </p:nvSpPr>
        <p:spPr>
          <a:xfrm>
            <a:off x="1586336" y="1818042"/>
            <a:ext cx="5971328" cy="276999"/>
          </a:xfrm>
          <a:prstGeom prst="rect">
            <a:avLst/>
          </a:prstGeom>
          <a:noFill/>
        </p:spPr>
        <p:txBody>
          <a:bodyPr wrap="square" rtlCol="0">
            <a:spAutoFit/>
          </a:bodyPr>
          <a:lstStyle/>
          <a:p>
            <a:r>
              <a:rPr lang="zh-CN" altLang="en-US" sz="1200" b="1" dirty="0">
                <a:solidFill>
                  <a:srgbClr val="01ACBE"/>
                </a:solidFill>
                <a:latin typeface="时尚中黑简体" panose="01010104010101010101" pitchFamily="2" charset="-122"/>
                <a:ea typeface="时尚中黑简体" panose="01010104010101010101" pitchFamily="2" charset="-122"/>
              </a:rPr>
              <a:t>当客户端没有连接，或者发送数据的时候，服务端执行 </a:t>
            </a:r>
            <a:r>
              <a:rPr lang="en-GB" altLang="zh-CN" sz="1200" b="1" dirty="0">
                <a:solidFill>
                  <a:srgbClr val="01ACBE"/>
                </a:solidFill>
                <a:latin typeface="时尚中黑简体" panose="01010104010101010101" pitchFamily="2" charset="-122"/>
                <a:ea typeface="时尚中黑简体" panose="01010104010101010101" pitchFamily="2" charset="-122"/>
              </a:rPr>
              <a:t>accept </a:t>
            </a:r>
            <a:r>
              <a:rPr lang="zh-CN" altLang="en-US" sz="1200" b="1" dirty="0">
                <a:solidFill>
                  <a:srgbClr val="01ACBE"/>
                </a:solidFill>
                <a:latin typeface="时尚中黑简体" panose="01010104010101010101" pitchFamily="2" charset="-122"/>
                <a:ea typeface="时尚中黑简体" panose="01010104010101010101" pitchFamily="2" charset="-122"/>
              </a:rPr>
              <a:t>和 </a:t>
            </a:r>
            <a:r>
              <a:rPr lang="en-GB" altLang="zh-CN" sz="1200" b="1" dirty="0" err="1">
                <a:solidFill>
                  <a:srgbClr val="01ACBE"/>
                </a:solidFill>
                <a:latin typeface="时尚中黑简体" panose="01010104010101010101" pitchFamily="2" charset="-122"/>
                <a:ea typeface="时尚中黑简体" panose="01010104010101010101" pitchFamily="2" charset="-122"/>
              </a:rPr>
              <a:t>recv</a:t>
            </a:r>
            <a:r>
              <a:rPr lang="en-GB" altLang="zh-CN" sz="1200" b="1" dirty="0">
                <a:solidFill>
                  <a:srgbClr val="01ACBE"/>
                </a:solidFill>
                <a:latin typeface="时尚中黑简体" panose="01010104010101010101" pitchFamily="2" charset="-122"/>
                <a:ea typeface="时尚中黑简体" panose="01010104010101010101" pitchFamily="2" charset="-122"/>
              </a:rPr>
              <a:t> </a:t>
            </a:r>
            <a:r>
              <a:rPr lang="zh-CN" altLang="en-US" sz="1200" b="1" dirty="0">
                <a:solidFill>
                  <a:srgbClr val="01ACBE"/>
                </a:solidFill>
                <a:latin typeface="时尚中黑简体" panose="01010104010101010101" pitchFamily="2" charset="-122"/>
                <a:ea typeface="时尚中黑简体" panose="01010104010101010101" pitchFamily="2" charset="-122"/>
              </a:rPr>
              <a:t>都会产生阻塞</a:t>
            </a:r>
          </a:p>
        </p:txBody>
      </p:sp>
      <p:sp>
        <p:nvSpPr>
          <p:cNvPr id="11" name="文本框 10"/>
          <p:cNvSpPr txBox="1"/>
          <p:nvPr/>
        </p:nvSpPr>
        <p:spPr>
          <a:xfrm>
            <a:off x="2780157" y="2882468"/>
            <a:ext cx="3519745" cy="646331"/>
          </a:xfrm>
          <a:prstGeom prst="rect">
            <a:avLst/>
          </a:prstGeom>
          <a:noFill/>
        </p:spPr>
        <p:txBody>
          <a:bodyPr wrap="square" rtlCol="0">
            <a:spAutoFit/>
          </a:bodyPr>
          <a:lstStyle/>
          <a:p>
            <a:r>
              <a:rPr lang="zh-CN" altLang="en-US" sz="1200" b="1" dirty="0">
                <a:solidFill>
                  <a:srgbClr val="E87071"/>
                </a:solidFill>
                <a:latin typeface="时尚中黑简体" panose="01010104010101010101" pitchFamily="2" charset="-122"/>
                <a:ea typeface="时尚中黑简体" panose="01010104010101010101" pitchFamily="2" charset="-122"/>
              </a:rPr>
              <a:t>单工： 广播，只收对方的信息，只发不收</a:t>
            </a:r>
          </a:p>
          <a:p>
            <a:r>
              <a:rPr lang="zh-CN" altLang="en-US" sz="1200" b="1" dirty="0">
                <a:solidFill>
                  <a:srgbClr val="E87071"/>
                </a:solidFill>
                <a:latin typeface="时尚中黑简体" panose="01010104010101010101" pitchFamily="2" charset="-122"/>
                <a:ea typeface="时尚中黑简体" panose="01010104010101010101" pitchFamily="2" charset="-122"/>
              </a:rPr>
              <a:t>半双工： 同一时刻只能有一个人讲</a:t>
            </a:r>
          </a:p>
          <a:p>
            <a:r>
              <a:rPr lang="zh-CN" altLang="en-US" sz="1200" b="1" dirty="0">
                <a:solidFill>
                  <a:srgbClr val="E87071"/>
                </a:solidFill>
                <a:latin typeface="时尚中黑简体" panose="01010104010101010101" pitchFamily="2" charset="-122"/>
                <a:ea typeface="时尚中黑简体" panose="01010104010101010101" pitchFamily="2" charset="-122"/>
              </a:rPr>
              <a:t>全双工：可以同时讲和收</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blinds(horizontal)">
                                      <p:cBhvr>
                                        <p:cTn id="10" dur="500"/>
                                        <p:tgtEl>
                                          <p:spTgt spid="155"/>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总结</a:t>
            </a:r>
          </a:p>
        </p:txBody>
      </p:sp>
      <p:sp>
        <p:nvSpPr>
          <p:cNvPr id="3" name="Freeform 48"/>
          <p:cNvSpPr>
            <a:spLocks noEditPoints="1"/>
          </p:cNvSpPr>
          <p:nvPr/>
        </p:nvSpPr>
        <p:spPr bwMode="auto">
          <a:xfrm>
            <a:off x="4306503" y="1799629"/>
            <a:ext cx="505292" cy="549557"/>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ffectLst>
            <a:innerShdw blurRad="12700" dist="11430" dir="135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Arial" panose="020B0604020202020204" pitchFamily="34" charset="0"/>
              <a:ea typeface="微软雅黑" panose="020B0503020204020204" charset="-122"/>
              <a:sym typeface="Arial" panose="020B0604020202020204" pitchFamily="34" charset="0"/>
            </a:endParaRPr>
          </a:p>
        </p:txBody>
      </p:sp>
      <p:grpSp>
        <p:nvGrpSpPr>
          <p:cNvPr id="4" name="组合 3"/>
          <p:cNvGrpSpPr/>
          <p:nvPr/>
        </p:nvGrpSpPr>
        <p:grpSpPr>
          <a:xfrm>
            <a:off x="546098" y="1913752"/>
            <a:ext cx="1911852" cy="738692"/>
            <a:chOff x="3607851" y="1182687"/>
            <a:chExt cx="2196889" cy="984922"/>
          </a:xfrm>
        </p:grpSpPr>
        <p:sp>
          <p:nvSpPr>
            <p:cNvPr id="5" name="圆角矩形 4"/>
            <p:cNvSpPr/>
            <p:nvPr/>
          </p:nvSpPr>
          <p:spPr>
            <a:xfrm>
              <a:off x="3607851"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6" name="组合 5"/>
            <p:cNvGrpSpPr/>
            <p:nvPr/>
          </p:nvGrpSpPr>
          <p:grpSpPr>
            <a:xfrm>
              <a:off x="3881617" y="1251115"/>
              <a:ext cx="1923123" cy="562379"/>
              <a:chOff x="3776606" y="2004244"/>
              <a:chExt cx="1923123" cy="562379"/>
            </a:xfrm>
          </p:grpSpPr>
          <p:sp>
            <p:nvSpPr>
              <p:cNvPr id="7" name="文本框 6"/>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01ACBE"/>
                    </a:solidFill>
                    <a:latin typeface="时尚中黑简体" panose="01010104010101010101" pitchFamily="2" charset="-122"/>
                    <a:ea typeface="时尚中黑简体" panose="01010104010101010101" pitchFamily="2" charset="-122"/>
                  </a:rPr>
                  <a:t>服务端连接</a:t>
                </a:r>
              </a:p>
            </p:txBody>
          </p:sp>
          <p:sp>
            <p:nvSpPr>
              <p:cNvPr id="8" name="文本框 7"/>
              <p:cNvSpPr txBox="1"/>
              <p:nvPr/>
            </p:nvSpPr>
            <p:spPr>
              <a:xfrm>
                <a:off x="3782527" y="2289624"/>
                <a:ext cx="1559316" cy="276999"/>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bind</a:t>
                </a:r>
                <a:r>
                  <a:rPr lang="zh-CN" altLang="en-US" sz="750" b="1" dirty="0">
                    <a:solidFill>
                      <a:prstClr val="black">
                        <a:lumMod val="50000"/>
                        <a:lumOff val="50000"/>
                      </a:prstClr>
                    </a:solidFill>
                    <a:latin typeface="微软雅黑" panose="020B0503020204020204" charset="-122"/>
                    <a:ea typeface="微软雅黑" panose="020B0503020204020204" charset="-122"/>
                  </a:rPr>
                  <a:t>、</a:t>
                </a:r>
                <a:r>
                  <a:rPr lang="en-US" altLang="zh-CN" sz="750" b="1" dirty="0">
                    <a:solidFill>
                      <a:prstClr val="black">
                        <a:lumMod val="50000"/>
                        <a:lumOff val="50000"/>
                      </a:prstClr>
                    </a:solidFill>
                    <a:latin typeface="微软雅黑" panose="020B0503020204020204" charset="-122"/>
                    <a:ea typeface="微软雅黑" panose="020B0503020204020204" charset="-122"/>
                  </a:rPr>
                  <a:t>listen</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9" name="组合 8"/>
          <p:cNvGrpSpPr/>
          <p:nvPr/>
        </p:nvGrpSpPr>
        <p:grpSpPr>
          <a:xfrm>
            <a:off x="6735908" y="3639754"/>
            <a:ext cx="1960223" cy="738692"/>
            <a:chOff x="6568385" y="1182687"/>
            <a:chExt cx="2196889" cy="984922"/>
          </a:xfrm>
        </p:grpSpPr>
        <p:sp>
          <p:nvSpPr>
            <p:cNvPr id="10" name="圆角矩形 9"/>
            <p:cNvSpPr/>
            <p:nvPr/>
          </p:nvSpPr>
          <p:spPr>
            <a:xfrm>
              <a:off x="6568385"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11" name="组合 10"/>
            <p:cNvGrpSpPr/>
            <p:nvPr/>
          </p:nvGrpSpPr>
          <p:grpSpPr>
            <a:xfrm>
              <a:off x="6842151" y="1251115"/>
              <a:ext cx="1923123" cy="562378"/>
              <a:chOff x="3776606" y="2004244"/>
              <a:chExt cx="1923123" cy="562378"/>
            </a:xfrm>
          </p:grpSpPr>
          <p:sp>
            <p:nvSpPr>
              <p:cNvPr id="12" name="文本框 11"/>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663A77"/>
                    </a:solidFill>
                    <a:latin typeface="时尚中黑简体" panose="01010104010101010101" pitchFamily="2" charset="-122"/>
                    <a:ea typeface="时尚中黑简体" panose="01010104010101010101" pitchFamily="2" charset="-122"/>
                  </a:rPr>
                  <a:t>关闭</a:t>
                </a:r>
              </a:p>
            </p:txBody>
          </p:sp>
          <p:sp>
            <p:nvSpPr>
              <p:cNvPr id="13" name="文本框 12"/>
              <p:cNvSpPr txBox="1"/>
              <p:nvPr/>
            </p:nvSpPr>
            <p:spPr>
              <a:xfrm>
                <a:off x="3782527" y="2289624"/>
                <a:ext cx="1559316" cy="276998"/>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close</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14" name="组合 13"/>
          <p:cNvGrpSpPr/>
          <p:nvPr/>
        </p:nvGrpSpPr>
        <p:grpSpPr>
          <a:xfrm>
            <a:off x="546098" y="3639754"/>
            <a:ext cx="1911852" cy="738692"/>
            <a:chOff x="3607851" y="1182687"/>
            <a:chExt cx="2196889" cy="984922"/>
          </a:xfrm>
        </p:grpSpPr>
        <p:sp>
          <p:nvSpPr>
            <p:cNvPr id="15" name="圆角矩形 14"/>
            <p:cNvSpPr/>
            <p:nvPr/>
          </p:nvSpPr>
          <p:spPr>
            <a:xfrm>
              <a:off x="3607851"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16" name="组合 15"/>
            <p:cNvGrpSpPr/>
            <p:nvPr/>
          </p:nvGrpSpPr>
          <p:grpSpPr>
            <a:xfrm>
              <a:off x="3881617" y="1251115"/>
              <a:ext cx="1923123" cy="562379"/>
              <a:chOff x="3776606" y="2004244"/>
              <a:chExt cx="1923123" cy="562379"/>
            </a:xfrm>
          </p:grpSpPr>
          <p:sp>
            <p:nvSpPr>
              <p:cNvPr id="17" name="文本框 16"/>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FFB850"/>
                    </a:solidFill>
                    <a:latin typeface="时尚中黑简体" panose="01010104010101010101" pitchFamily="2" charset="-122"/>
                    <a:ea typeface="时尚中黑简体" panose="01010104010101010101" pitchFamily="2" charset="-122"/>
                  </a:rPr>
                  <a:t>发送与接收</a:t>
                </a:r>
              </a:p>
            </p:txBody>
          </p:sp>
          <p:sp>
            <p:nvSpPr>
              <p:cNvPr id="18" name="文本框 17"/>
              <p:cNvSpPr txBox="1"/>
              <p:nvPr/>
            </p:nvSpPr>
            <p:spPr>
              <a:xfrm>
                <a:off x="3782527" y="2289624"/>
                <a:ext cx="1559316" cy="276999"/>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send</a:t>
                </a:r>
                <a:r>
                  <a:rPr lang="zh-CN" altLang="en-US" sz="750" b="1" dirty="0">
                    <a:solidFill>
                      <a:prstClr val="black">
                        <a:lumMod val="50000"/>
                        <a:lumOff val="50000"/>
                      </a:prstClr>
                    </a:solidFill>
                    <a:latin typeface="微软雅黑" panose="020B0503020204020204" charset="-122"/>
                    <a:ea typeface="微软雅黑" panose="020B0503020204020204" charset="-122"/>
                  </a:rPr>
                  <a:t>、</a:t>
                </a:r>
                <a:r>
                  <a:rPr lang="en-US" altLang="zh-CN" sz="750" b="1" dirty="0" err="1">
                    <a:solidFill>
                      <a:prstClr val="black">
                        <a:lumMod val="50000"/>
                        <a:lumOff val="50000"/>
                      </a:prstClr>
                    </a:solidFill>
                    <a:latin typeface="微软雅黑" panose="020B0503020204020204" charset="-122"/>
                    <a:ea typeface="微软雅黑" panose="020B0503020204020204" charset="-122"/>
                  </a:rPr>
                  <a:t>recv</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19" name="组合 18"/>
          <p:cNvGrpSpPr/>
          <p:nvPr/>
        </p:nvGrpSpPr>
        <p:grpSpPr>
          <a:xfrm>
            <a:off x="6735908" y="1913752"/>
            <a:ext cx="1960223" cy="738692"/>
            <a:chOff x="6568385" y="1182687"/>
            <a:chExt cx="2196889" cy="984922"/>
          </a:xfrm>
        </p:grpSpPr>
        <p:sp>
          <p:nvSpPr>
            <p:cNvPr id="20" name="圆角矩形 19"/>
            <p:cNvSpPr/>
            <p:nvPr/>
          </p:nvSpPr>
          <p:spPr>
            <a:xfrm>
              <a:off x="6568385" y="1182687"/>
              <a:ext cx="2086801" cy="984922"/>
            </a:xfrm>
            <a:prstGeom prst="roundRect">
              <a:avLst/>
            </a:prstGeom>
            <a:noFill/>
            <a:ln w="1905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nvGrpSpPr>
            <p:cNvPr id="21" name="组合 20"/>
            <p:cNvGrpSpPr/>
            <p:nvPr/>
          </p:nvGrpSpPr>
          <p:grpSpPr>
            <a:xfrm>
              <a:off x="6842151" y="1251115"/>
              <a:ext cx="1923123" cy="562379"/>
              <a:chOff x="3776606" y="2004244"/>
              <a:chExt cx="1923123" cy="562379"/>
            </a:xfrm>
          </p:grpSpPr>
          <p:sp>
            <p:nvSpPr>
              <p:cNvPr id="22" name="文本框 21"/>
              <p:cNvSpPr txBox="1"/>
              <p:nvPr/>
            </p:nvSpPr>
            <p:spPr>
              <a:xfrm>
                <a:off x="3776606" y="2004244"/>
                <a:ext cx="1923123" cy="330945"/>
              </a:xfrm>
              <a:prstGeom prst="rect">
                <a:avLst/>
              </a:prstGeom>
              <a:noFill/>
            </p:spPr>
            <p:txBody>
              <a:bodyPr wrap="square" rtlCol="0">
                <a:spAutoFit/>
              </a:bodyPr>
              <a:lstStyle/>
              <a:p>
                <a:r>
                  <a:rPr lang="zh-CN" altLang="en-US" sz="1015" b="1" dirty="0">
                    <a:solidFill>
                      <a:srgbClr val="E87071"/>
                    </a:solidFill>
                    <a:latin typeface="时尚中黑简体" panose="01010104010101010101" pitchFamily="2" charset="-122"/>
                    <a:ea typeface="时尚中黑简体" panose="01010104010101010101" pitchFamily="2" charset="-122"/>
                  </a:rPr>
                  <a:t>客户端连接</a:t>
                </a:r>
              </a:p>
            </p:txBody>
          </p:sp>
          <p:sp>
            <p:nvSpPr>
              <p:cNvPr id="23" name="文本框 22"/>
              <p:cNvSpPr txBox="1"/>
              <p:nvPr/>
            </p:nvSpPr>
            <p:spPr>
              <a:xfrm>
                <a:off x="3782527" y="2289624"/>
                <a:ext cx="1559316" cy="276999"/>
              </a:xfrm>
              <a:prstGeom prst="rect">
                <a:avLst/>
              </a:prstGeom>
              <a:noFill/>
            </p:spPr>
            <p:txBody>
              <a:bodyPr wrap="square" rtlCol="0">
                <a:spAutoFit/>
              </a:bodyPr>
              <a:lstStyle/>
              <a:p>
                <a:pPr algn="just"/>
                <a:r>
                  <a:rPr lang="en-US" altLang="zh-CN" sz="750" b="1" dirty="0">
                    <a:solidFill>
                      <a:prstClr val="black">
                        <a:lumMod val="50000"/>
                        <a:lumOff val="50000"/>
                      </a:prstClr>
                    </a:solidFill>
                    <a:latin typeface="微软雅黑" panose="020B0503020204020204" charset="-122"/>
                    <a:ea typeface="微软雅黑" panose="020B0503020204020204" charset="-122"/>
                  </a:rPr>
                  <a:t>connect</a:t>
                </a:r>
                <a:endParaRPr lang="zh-CN" altLang="en-US" sz="750" b="1" dirty="0">
                  <a:solidFill>
                    <a:prstClr val="black">
                      <a:lumMod val="50000"/>
                      <a:lumOff val="50000"/>
                    </a:prstClr>
                  </a:solidFill>
                  <a:latin typeface="微软雅黑" panose="020B0503020204020204" charset="-122"/>
                  <a:ea typeface="微软雅黑" panose="020B0503020204020204" charset="-122"/>
                </a:endParaRPr>
              </a:p>
            </p:txBody>
          </p:sp>
        </p:grpSp>
      </p:grpSp>
      <p:grpSp>
        <p:nvGrpSpPr>
          <p:cNvPr id="24" name="组合 23"/>
          <p:cNvGrpSpPr/>
          <p:nvPr/>
        </p:nvGrpSpPr>
        <p:grpSpPr>
          <a:xfrm>
            <a:off x="2564511" y="2230963"/>
            <a:ext cx="3976617" cy="1860509"/>
            <a:chOff x="2791188" y="1879600"/>
            <a:chExt cx="6623314" cy="3098800"/>
          </a:xfrm>
          <a:solidFill>
            <a:schemeClr val="bg1">
              <a:lumMod val="75000"/>
            </a:schemeClr>
          </a:solidFill>
        </p:grpSpPr>
        <p:sp>
          <p:nvSpPr>
            <p:cNvPr id="25" name="任意多边形 24"/>
            <p:cNvSpPr/>
            <p:nvPr/>
          </p:nvSpPr>
          <p:spPr>
            <a:xfrm flipH="1">
              <a:off x="7324759" y="1879600"/>
              <a:ext cx="2089743" cy="3098800"/>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6" name="任意多边形 25"/>
            <p:cNvSpPr/>
            <p:nvPr/>
          </p:nvSpPr>
          <p:spPr>
            <a:xfrm>
              <a:off x="2791188" y="1879600"/>
              <a:ext cx="2089743" cy="3098800"/>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7" name="组合 26"/>
          <p:cNvGrpSpPr/>
          <p:nvPr/>
        </p:nvGrpSpPr>
        <p:grpSpPr>
          <a:xfrm>
            <a:off x="3687439" y="2295838"/>
            <a:ext cx="1730756" cy="1730756"/>
            <a:chOff x="4942163" y="2314437"/>
            <a:chExt cx="2307674" cy="2307674"/>
          </a:xfrm>
        </p:grpSpPr>
        <p:grpSp>
          <p:nvGrpSpPr>
            <p:cNvPr id="28" name="组合 27"/>
            <p:cNvGrpSpPr/>
            <p:nvPr/>
          </p:nvGrpSpPr>
          <p:grpSpPr>
            <a:xfrm>
              <a:off x="4942163" y="2314437"/>
              <a:ext cx="2307674" cy="2307674"/>
              <a:chOff x="4942163" y="2314437"/>
              <a:chExt cx="2307674" cy="2307674"/>
            </a:xfrm>
          </p:grpSpPr>
          <p:sp>
            <p:nvSpPr>
              <p:cNvPr id="39" name="椭圆 38"/>
              <p:cNvSpPr/>
              <p:nvPr/>
            </p:nvSpPr>
            <p:spPr>
              <a:xfrm>
                <a:off x="4942163" y="2314437"/>
                <a:ext cx="2307674" cy="2307674"/>
              </a:xfrm>
              <a:prstGeom prst="ellipse">
                <a:avLst/>
              </a:prstGeom>
              <a:gradFill flip="none" rotWithShape="1">
                <a:gsLst>
                  <a:gs pos="0">
                    <a:schemeClr val="bg1">
                      <a:lumMod val="85000"/>
                    </a:schemeClr>
                  </a:gs>
                  <a:gs pos="100000">
                    <a:schemeClr val="bg1"/>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3683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0" name="椭圆 39"/>
              <p:cNvSpPr/>
              <p:nvPr/>
            </p:nvSpPr>
            <p:spPr>
              <a:xfrm>
                <a:off x="5121441" y="2493714"/>
                <a:ext cx="1949119" cy="1949119"/>
              </a:xfrm>
              <a:prstGeom prst="ellipse">
                <a:avLst/>
              </a:prstGeom>
              <a:gradFill>
                <a:gsLst>
                  <a:gs pos="0">
                    <a:schemeClr val="bg1"/>
                  </a:gs>
                  <a:gs pos="100000">
                    <a:schemeClr val="bg1">
                      <a:lumMod val="75000"/>
                    </a:schemeClr>
                  </a:gs>
                </a:gsLst>
                <a:lin ang="2700000" scaled="1"/>
              </a:gradFill>
              <a:ln>
                <a:noFill/>
              </a:ln>
              <a:effectLst>
                <a:outerShdw blurRad="304800" dist="1270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9" name="Group 35"/>
            <p:cNvGrpSpPr>
              <a:grpSpLocks noChangeAspect="1"/>
            </p:cNvGrpSpPr>
            <p:nvPr/>
          </p:nvGrpSpPr>
          <p:grpSpPr bwMode="auto">
            <a:xfrm>
              <a:off x="5224341" y="2507866"/>
              <a:ext cx="1792121" cy="1737814"/>
              <a:chOff x="3477" y="1809"/>
              <a:chExt cx="726" cy="704"/>
            </a:xfrm>
            <a:solidFill>
              <a:schemeClr val="bg1">
                <a:lumMod val="65000"/>
                <a:alpha val="50000"/>
              </a:schemeClr>
            </a:solidFill>
          </p:grpSpPr>
          <p:sp>
            <p:nvSpPr>
              <p:cNvPr id="30" name="Freeform 36"/>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1"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2" name="Freeform 38"/>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3"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4" name="Freeform 40"/>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5"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6"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7"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8"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41" name="组合 40"/>
          <p:cNvGrpSpPr/>
          <p:nvPr/>
        </p:nvGrpSpPr>
        <p:grpSpPr>
          <a:xfrm>
            <a:off x="2135026" y="1823573"/>
            <a:ext cx="1101922" cy="1397177"/>
            <a:chOff x="3075297" y="1684749"/>
            <a:chExt cx="1266206" cy="1862902"/>
          </a:xfrm>
        </p:grpSpPr>
        <p:grpSp>
          <p:nvGrpSpPr>
            <p:cNvPr id="42" name="组合 41"/>
            <p:cNvGrpSpPr/>
            <p:nvPr/>
          </p:nvGrpSpPr>
          <p:grpSpPr>
            <a:xfrm>
              <a:off x="3075297" y="1684749"/>
              <a:ext cx="1266206" cy="1862902"/>
              <a:chOff x="2993266" y="1723328"/>
              <a:chExt cx="1411736" cy="2077014"/>
            </a:xfrm>
          </p:grpSpPr>
          <p:sp>
            <p:nvSpPr>
              <p:cNvPr id="46" name="圆角矩形 45"/>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47" name="椭圆 46"/>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sp>
            <p:nvSpPr>
              <p:cNvPr id="48" name="圆角矩形 47"/>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49" name="椭圆 48"/>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grpSp>
          <p:nvGrpSpPr>
            <p:cNvPr id="43" name="组合 42"/>
            <p:cNvGrpSpPr/>
            <p:nvPr/>
          </p:nvGrpSpPr>
          <p:grpSpPr>
            <a:xfrm>
              <a:off x="3145018" y="1958461"/>
              <a:ext cx="685800" cy="779302"/>
              <a:chOff x="3145018" y="1958461"/>
              <a:chExt cx="685800" cy="779302"/>
            </a:xfrm>
          </p:grpSpPr>
          <p:sp>
            <p:nvSpPr>
              <p:cNvPr id="44" name="文本框 43"/>
              <p:cNvSpPr txBox="1"/>
              <p:nvPr/>
            </p:nvSpPr>
            <p:spPr>
              <a:xfrm>
                <a:off x="3145018" y="1958461"/>
                <a:ext cx="685800" cy="553997"/>
              </a:xfrm>
              <a:prstGeom prst="rect">
                <a:avLst/>
              </a:prstGeom>
              <a:noFill/>
            </p:spPr>
            <p:txBody>
              <a:bodyPr wrap="square" rtlCol="0">
                <a:spAutoFit/>
              </a:bodyPr>
              <a:lstStyle/>
              <a:p>
                <a:pPr algn="ctr"/>
                <a:r>
                  <a:rPr lang="en-US" altLang="zh-CN" sz="2100" b="1" dirty="0">
                    <a:solidFill>
                      <a:srgbClr val="01ACBE"/>
                    </a:solidFill>
                    <a:latin typeface="Impact" panose="020B0806030902050204" pitchFamily="34" charset="0"/>
                  </a:rPr>
                  <a:t>01</a:t>
                </a:r>
                <a:endParaRPr lang="zh-CN" altLang="en-US" sz="2100" b="1" dirty="0">
                  <a:solidFill>
                    <a:srgbClr val="01ACBE"/>
                  </a:solidFill>
                  <a:latin typeface="Impact" panose="020B0806030902050204" pitchFamily="34" charset="0"/>
                </a:endParaRPr>
              </a:p>
            </p:txBody>
          </p:sp>
          <p:sp>
            <p:nvSpPr>
              <p:cNvPr id="45" name="文本框 44"/>
              <p:cNvSpPr txBox="1"/>
              <p:nvPr/>
            </p:nvSpPr>
            <p:spPr>
              <a:xfrm>
                <a:off x="3220023" y="2306877"/>
                <a:ext cx="584875" cy="430886"/>
              </a:xfrm>
              <a:prstGeom prst="rect">
                <a:avLst/>
              </a:prstGeom>
              <a:noFill/>
            </p:spPr>
            <p:txBody>
              <a:bodyPr wrap="square" rtlCol="0">
                <a:spAutoFit/>
              </a:bodyPr>
              <a:lstStyle/>
              <a:p>
                <a:r>
                  <a:rPr lang="en-US" altLang="zh-CN" sz="750" b="1" dirty="0">
                    <a:solidFill>
                      <a:schemeClr val="bg1">
                        <a:lumMod val="65000"/>
                      </a:schemeClr>
                    </a:solidFill>
                    <a:latin typeface="Impact" panose="020B0806030902050204" pitchFamily="34" charset="0"/>
                  </a:rPr>
                  <a:t>OPTION</a:t>
                </a:r>
                <a:endParaRPr lang="zh-CN" altLang="en-US" sz="750" b="1" dirty="0">
                  <a:solidFill>
                    <a:schemeClr val="bg1">
                      <a:lumMod val="65000"/>
                    </a:schemeClr>
                  </a:solidFill>
                  <a:latin typeface="Impact" panose="020B0806030902050204" pitchFamily="34" charset="0"/>
                </a:endParaRPr>
              </a:p>
            </p:txBody>
          </p:sp>
        </p:grpSp>
      </p:grpSp>
      <p:grpSp>
        <p:nvGrpSpPr>
          <p:cNvPr id="50" name="组合 49"/>
          <p:cNvGrpSpPr/>
          <p:nvPr/>
        </p:nvGrpSpPr>
        <p:grpSpPr>
          <a:xfrm>
            <a:off x="6192542" y="1823573"/>
            <a:ext cx="1129801" cy="1397177"/>
            <a:chOff x="8282297" y="1684749"/>
            <a:chExt cx="1266206" cy="1862902"/>
          </a:xfrm>
        </p:grpSpPr>
        <p:grpSp>
          <p:nvGrpSpPr>
            <p:cNvPr id="51" name="组合 50"/>
            <p:cNvGrpSpPr/>
            <p:nvPr/>
          </p:nvGrpSpPr>
          <p:grpSpPr>
            <a:xfrm>
              <a:off x="8282297" y="1684749"/>
              <a:ext cx="1266206" cy="1862902"/>
              <a:chOff x="2993266" y="1723328"/>
              <a:chExt cx="1411736" cy="2077014"/>
            </a:xfrm>
          </p:grpSpPr>
          <p:sp>
            <p:nvSpPr>
              <p:cNvPr id="55" name="圆角矩形 54"/>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56" name="椭圆 55"/>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sp>
            <p:nvSpPr>
              <p:cNvPr id="57" name="圆角矩形 56"/>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58" name="椭圆 57"/>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grpSp>
          <p:nvGrpSpPr>
            <p:cNvPr id="52" name="组合 51"/>
            <p:cNvGrpSpPr/>
            <p:nvPr/>
          </p:nvGrpSpPr>
          <p:grpSpPr>
            <a:xfrm>
              <a:off x="8344684" y="1958461"/>
              <a:ext cx="685800" cy="779302"/>
              <a:chOff x="3145018" y="1958461"/>
              <a:chExt cx="685800" cy="779302"/>
            </a:xfrm>
          </p:grpSpPr>
          <p:sp>
            <p:nvSpPr>
              <p:cNvPr id="53" name="文本框 52"/>
              <p:cNvSpPr txBox="1"/>
              <p:nvPr/>
            </p:nvSpPr>
            <p:spPr>
              <a:xfrm>
                <a:off x="3145018" y="1958461"/>
                <a:ext cx="685800" cy="553997"/>
              </a:xfrm>
              <a:prstGeom prst="rect">
                <a:avLst/>
              </a:prstGeom>
              <a:noFill/>
            </p:spPr>
            <p:txBody>
              <a:bodyPr wrap="square" rtlCol="0">
                <a:spAutoFit/>
              </a:bodyPr>
              <a:lstStyle/>
              <a:p>
                <a:pPr algn="ctr"/>
                <a:r>
                  <a:rPr lang="en-US" altLang="zh-CN" sz="2100" b="1" dirty="0">
                    <a:solidFill>
                      <a:srgbClr val="E87071"/>
                    </a:solidFill>
                    <a:latin typeface="Impact" panose="020B0806030902050204" pitchFamily="34" charset="0"/>
                  </a:rPr>
                  <a:t>02</a:t>
                </a:r>
                <a:endParaRPr lang="zh-CN" altLang="en-US" sz="2100" b="1" dirty="0">
                  <a:solidFill>
                    <a:srgbClr val="E87071"/>
                  </a:solidFill>
                  <a:latin typeface="Impact" panose="020B0806030902050204" pitchFamily="34" charset="0"/>
                </a:endParaRPr>
              </a:p>
            </p:txBody>
          </p:sp>
          <p:sp>
            <p:nvSpPr>
              <p:cNvPr id="54" name="文本框 53"/>
              <p:cNvSpPr txBox="1"/>
              <p:nvPr/>
            </p:nvSpPr>
            <p:spPr>
              <a:xfrm>
                <a:off x="3220023" y="2306877"/>
                <a:ext cx="584875" cy="430886"/>
              </a:xfrm>
              <a:prstGeom prst="rect">
                <a:avLst/>
              </a:prstGeom>
              <a:noFill/>
            </p:spPr>
            <p:txBody>
              <a:bodyPr wrap="square" rtlCol="0">
                <a:spAutoFit/>
              </a:bodyPr>
              <a:lstStyle/>
              <a:p>
                <a:r>
                  <a:rPr lang="en-US" altLang="zh-CN" sz="750" b="1" dirty="0">
                    <a:solidFill>
                      <a:schemeClr val="bg1">
                        <a:lumMod val="65000"/>
                      </a:schemeClr>
                    </a:solidFill>
                    <a:latin typeface="Impact" panose="020B0806030902050204" pitchFamily="34" charset="0"/>
                  </a:rPr>
                  <a:t>OPTION</a:t>
                </a:r>
                <a:endParaRPr lang="zh-CN" altLang="en-US" sz="750" b="1" dirty="0">
                  <a:solidFill>
                    <a:schemeClr val="bg1">
                      <a:lumMod val="65000"/>
                    </a:schemeClr>
                  </a:solidFill>
                  <a:latin typeface="Impact" panose="020B0806030902050204" pitchFamily="34" charset="0"/>
                </a:endParaRPr>
              </a:p>
            </p:txBody>
          </p:sp>
        </p:grpSp>
      </p:grpSp>
      <p:sp>
        <p:nvSpPr>
          <p:cNvPr id="59" name="文本框 46"/>
          <p:cNvSpPr txBox="1"/>
          <p:nvPr/>
        </p:nvSpPr>
        <p:spPr>
          <a:xfrm>
            <a:off x="3899073" y="2887159"/>
            <a:ext cx="1295546" cy="369332"/>
          </a:xfrm>
          <a:prstGeom prst="rect">
            <a:avLst/>
          </a:prstGeom>
          <a:noFill/>
        </p:spPr>
        <p:txBody>
          <a:bodyPr wrap="square" rtlCol="0">
            <a:spAutoFit/>
          </a:bodyPr>
          <a:lstStyle/>
          <a:p>
            <a:pPr algn="ctr"/>
            <a:r>
              <a:rPr lang="zh-CN" altLang="en-US" sz="1800" dirty="0">
                <a:solidFill>
                  <a:schemeClr val="tx1">
                    <a:lumMod val="50000"/>
                    <a:lumOff val="50000"/>
                  </a:schemeClr>
                </a:solidFill>
                <a:effectLst>
                  <a:innerShdw blurRad="76200" dist="38100" dir="13500000">
                    <a:prstClr val="black">
                      <a:alpha val="50000"/>
                    </a:prstClr>
                  </a:innerShdw>
                </a:effectLst>
                <a:latin typeface="LiHei Pro" panose="020B0500000000000000" pitchFamily="34" charset="-122"/>
                <a:ea typeface="LiHei Pro" panose="020B0500000000000000" pitchFamily="34" charset="-122"/>
              </a:rPr>
              <a:t>套接字</a:t>
            </a:r>
            <a:endParaRPr lang="zh-CN" altLang="en-US" sz="900" dirty="0">
              <a:solidFill>
                <a:schemeClr val="tx1">
                  <a:lumMod val="50000"/>
                  <a:lumOff val="50000"/>
                </a:schemeClr>
              </a:solidFill>
              <a:effectLst>
                <a:innerShdw blurRad="76200" dist="38100" dir="13500000">
                  <a:prstClr val="black">
                    <a:alpha val="50000"/>
                  </a:prstClr>
                </a:innerShdw>
              </a:effectLst>
              <a:latin typeface="LiHei Pro" panose="020B0500000000000000" pitchFamily="34" charset="-122"/>
              <a:ea typeface="LiHei Pro" panose="020B0500000000000000" pitchFamily="34" charset="-122"/>
            </a:endParaRPr>
          </a:p>
        </p:txBody>
      </p:sp>
      <p:grpSp>
        <p:nvGrpSpPr>
          <p:cNvPr id="60" name="组合 59"/>
          <p:cNvGrpSpPr/>
          <p:nvPr/>
        </p:nvGrpSpPr>
        <p:grpSpPr>
          <a:xfrm>
            <a:off x="2135026" y="3569800"/>
            <a:ext cx="1101922" cy="1397177"/>
            <a:chOff x="3075297" y="1684749"/>
            <a:chExt cx="1266206" cy="1862902"/>
          </a:xfrm>
        </p:grpSpPr>
        <p:grpSp>
          <p:nvGrpSpPr>
            <p:cNvPr id="61" name="组合 60"/>
            <p:cNvGrpSpPr/>
            <p:nvPr/>
          </p:nvGrpSpPr>
          <p:grpSpPr>
            <a:xfrm>
              <a:off x="3075297" y="1684749"/>
              <a:ext cx="1266206" cy="1862902"/>
              <a:chOff x="2993266" y="1723328"/>
              <a:chExt cx="1411736" cy="2077014"/>
            </a:xfrm>
          </p:grpSpPr>
          <p:sp>
            <p:nvSpPr>
              <p:cNvPr id="65" name="圆角矩形 64"/>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66" name="椭圆 65"/>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sp>
            <p:nvSpPr>
              <p:cNvPr id="67" name="圆角矩形 66"/>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dirty="0"/>
              </a:p>
            </p:txBody>
          </p:sp>
          <p:sp>
            <p:nvSpPr>
              <p:cNvPr id="68" name="椭圆 67"/>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b="1"/>
              </a:p>
            </p:txBody>
          </p:sp>
        </p:grpSp>
        <p:grpSp>
          <p:nvGrpSpPr>
            <p:cNvPr id="62" name="组合 61"/>
            <p:cNvGrpSpPr/>
            <p:nvPr/>
          </p:nvGrpSpPr>
          <p:grpSpPr>
            <a:xfrm>
              <a:off x="3145018" y="1958461"/>
              <a:ext cx="685800" cy="779302"/>
              <a:chOff x="3145018" y="1958461"/>
              <a:chExt cx="685800" cy="779302"/>
            </a:xfrm>
          </p:grpSpPr>
          <p:sp>
            <p:nvSpPr>
              <p:cNvPr id="63" name="文本框 62"/>
              <p:cNvSpPr txBox="1"/>
              <p:nvPr/>
            </p:nvSpPr>
            <p:spPr>
              <a:xfrm>
                <a:off x="3145018" y="1958461"/>
                <a:ext cx="685800" cy="553997"/>
              </a:xfrm>
              <a:prstGeom prst="rect">
                <a:avLst/>
              </a:prstGeom>
              <a:noFill/>
            </p:spPr>
            <p:txBody>
              <a:bodyPr wrap="square" rtlCol="0">
                <a:spAutoFit/>
              </a:bodyPr>
              <a:lstStyle/>
              <a:p>
                <a:pPr algn="ctr"/>
                <a:r>
                  <a:rPr lang="en-US" altLang="zh-CN" sz="2100" b="1" dirty="0">
                    <a:solidFill>
                      <a:srgbClr val="6C407D"/>
                    </a:solidFill>
                    <a:latin typeface="Impact" panose="020B0806030902050204" pitchFamily="34" charset="0"/>
                  </a:rPr>
                  <a:t>03</a:t>
                </a:r>
                <a:endParaRPr lang="zh-CN" altLang="en-US" sz="2100" b="1" dirty="0">
                  <a:solidFill>
                    <a:srgbClr val="6C407D"/>
                  </a:solidFill>
                  <a:latin typeface="Impact" panose="020B0806030902050204" pitchFamily="34" charset="0"/>
                </a:endParaRPr>
              </a:p>
            </p:txBody>
          </p:sp>
          <p:sp>
            <p:nvSpPr>
              <p:cNvPr id="64" name="文本框 63"/>
              <p:cNvSpPr txBox="1"/>
              <p:nvPr/>
            </p:nvSpPr>
            <p:spPr>
              <a:xfrm>
                <a:off x="3220023" y="2306877"/>
                <a:ext cx="584875" cy="430886"/>
              </a:xfrm>
              <a:prstGeom prst="rect">
                <a:avLst/>
              </a:prstGeom>
              <a:noFill/>
            </p:spPr>
            <p:txBody>
              <a:bodyPr wrap="square" rtlCol="0">
                <a:spAutoFit/>
              </a:bodyPr>
              <a:lstStyle/>
              <a:p>
                <a:r>
                  <a:rPr lang="en-US" altLang="zh-CN" sz="750" b="1" dirty="0">
                    <a:solidFill>
                      <a:schemeClr val="bg1">
                        <a:lumMod val="65000"/>
                      </a:schemeClr>
                    </a:solidFill>
                    <a:latin typeface="Impact" panose="020B0806030902050204" pitchFamily="34" charset="0"/>
                  </a:rPr>
                  <a:t>OPTION</a:t>
                </a:r>
                <a:endParaRPr lang="zh-CN" altLang="en-US" sz="750" b="1" dirty="0">
                  <a:solidFill>
                    <a:schemeClr val="bg1">
                      <a:lumMod val="65000"/>
                    </a:schemeClr>
                  </a:solidFill>
                  <a:latin typeface="Impact" panose="020B0806030902050204" pitchFamily="34" charset="0"/>
                </a:endParaRPr>
              </a:p>
            </p:txBody>
          </p:sp>
        </p:grpSp>
      </p:grpSp>
      <p:grpSp>
        <p:nvGrpSpPr>
          <p:cNvPr id="69" name="组合 68"/>
          <p:cNvGrpSpPr/>
          <p:nvPr/>
        </p:nvGrpSpPr>
        <p:grpSpPr>
          <a:xfrm>
            <a:off x="6195783" y="3519142"/>
            <a:ext cx="1129801" cy="1397177"/>
            <a:chOff x="3075297" y="1684749"/>
            <a:chExt cx="1266206" cy="1862902"/>
          </a:xfrm>
        </p:grpSpPr>
        <p:grpSp>
          <p:nvGrpSpPr>
            <p:cNvPr id="70" name="组合 69"/>
            <p:cNvGrpSpPr/>
            <p:nvPr/>
          </p:nvGrpSpPr>
          <p:grpSpPr>
            <a:xfrm>
              <a:off x="3075297" y="1684749"/>
              <a:ext cx="1266206" cy="1862902"/>
              <a:chOff x="2993266" y="1723328"/>
              <a:chExt cx="1411736" cy="2077014"/>
            </a:xfrm>
          </p:grpSpPr>
          <p:sp>
            <p:nvSpPr>
              <p:cNvPr id="74" name="圆角矩形 73"/>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5" name="椭圆 74"/>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6" name="圆角矩形 75"/>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7" name="椭圆 76"/>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71" name="组合 70"/>
            <p:cNvGrpSpPr/>
            <p:nvPr/>
          </p:nvGrpSpPr>
          <p:grpSpPr>
            <a:xfrm>
              <a:off x="3145018" y="1958461"/>
              <a:ext cx="685800" cy="779302"/>
              <a:chOff x="3145018" y="1958461"/>
              <a:chExt cx="685800" cy="779302"/>
            </a:xfrm>
          </p:grpSpPr>
          <p:sp>
            <p:nvSpPr>
              <p:cNvPr id="72" name="文本框 71"/>
              <p:cNvSpPr txBox="1"/>
              <p:nvPr/>
            </p:nvSpPr>
            <p:spPr>
              <a:xfrm>
                <a:off x="3145018" y="1958461"/>
                <a:ext cx="685800" cy="553997"/>
              </a:xfrm>
              <a:prstGeom prst="rect">
                <a:avLst/>
              </a:prstGeom>
              <a:noFill/>
            </p:spPr>
            <p:txBody>
              <a:bodyPr wrap="square" rtlCol="0">
                <a:spAutoFit/>
              </a:bodyPr>
              <a:lstStyle/>
              <a:p>
                <a:pPr algn="ctr"/>
                <a:r>
                  <a:rPr lang="en-US" altLang="zh-CN" sz="2100" dirty="0">
                    <a:solidFill>
                      <a:srgbClr val="FFA538"/>
                    </a:solidFill>
                    <a:latin typeface="Impact" panose="020B0806030902050204" pitchFamily="34" charset="0"/>
                  </a:rPr>
                  <a:t>04</a:t>
                </a:r>
                <a:endParaRPr lang="zh-CN" altLang="en-US" sz="2100" dirty="0">
                  <a:solidFill>
                    <a:srgbClr val="FFA538"/>
                  </a:solidFill>
                  <a:latin typeface="Impact" panose="020B0806030902050204" pitchFamily="34" charset="0"/>
                </a:endParaRPr>
              </a:p>
            </p:txBody>
          </p:sp>
          <p:sp>
            <p:nvSpPr>
              <p:cNvPr id="73" name="文本框 72"/>
              <p:cNvSpPr txBox="1"/>
              <p:nvPr/>
            </p:nvSpPr>
            <p:spPr>
              <a:xfrm>
                <a:off x="3220023" y="2306877"/>
                <a:ext cx="584875" cy="430886"/>
              </a:xfrm>
              <a:prstGeom prst="rect">
                <a:avLst/>
              </a:prstGeom>
              <a:noFill/>
            </p:spPr>
            <p:txBody>
              <a:bodyPr wrap="square" rtlCol="0">
                <a:spAutoFit/>
              </a:bodyPr>
              <a:lstStyle/>
              <a:p>
                <a:r>
                  <a:rPr lang="en-US" altLang="zh-CN" sz="750" dirty="0">
                    <a:solidFill>
                      <a:schemeClr val="bg1">
                        <a:lumMod val="65000"/>
                      </a:schemeClr>
                    </a:solidFill>
                    <a:latin typeface="Impact" panose="020B0806030902050204" pitchFamily="34" charset="0"/>
                  </a:rPr>
                  <a:t>OPTION</a:t>
                </a:r>
                <a:endParaRPr lang="zh-CN" altLang="en-US" sz="750" dirty="0">
                  <a:solidFill>
                    <a:schemeClr val="bg1">
                      <a:lumMod val="65000"/>
                    </a:schemeClr>
                  </a:solidFill>
                  <a:latin typeface="Impact" panose="020B0806030902050204" pitchFamily="34" charset="0"/>
                </a:endParaRPr>
              </a:p>
            </p:txBody>
          </p:sp>
        </p:grpSp>
      </p:grpSp>
    </p:spTree>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00" fill="hold"/>
                                            <p:tgtEl>
                                              <p:spTgt spid="27"/>
                                            </p:tgtEl>
                                            <p:attrNameLst>
                                              <p:attrName>ppt_w</p:attrName>
                                            </p:attrNameLst>
                                          </p:cBhvr>
                                          <p:tavLst>
                                            <p:tav tm="0">
                                              <p:val>
                                                <p:fltVal val="0"/>
                                              </p:val>
                                            </p:tav>
                                            <p:tav tm="100000">
                                              <p:val>
                                                <p:strVal val="#ppt_w"/>
                                              </p:val>
                                            </p:tav>
                                          </p:tavLst>
                                        </p:anim>
                                        <p:anim calcmode="lin" valueType="num">
                                          <p:cBhvr>
                                            <p:cTn id="12" dur="100" fill="hold"/>
                                            <p:tgtEl>
                                              <p:spTgt spid="27"/>
                                            </p:tgtEl>
                                            <p:attrNameLst>
                                              <p:attrName>ppt_h</p:attrName>
                                            </p:attrNameLst>
                                          </p:cBhvr>
                                          <p:tavLst>
                                            <p:tav tm="0">
                                              <p:val>
                                                <p:fltVal val="0"/>
                                              </p:val>
                                            </p:tav>
                                            <p:tav tm="100000">
                                              <p:val>
                                                <p:strVal val="#ppt_h"/>
                                              </p:val>
                                            </p:tav>
                                          </p:tavLst>
                                        </p:anim>
                                        <p:animEffect transition="in" filter="fade">
                                          <p:cBhvr>
                                            <p:cTn id="13" dur="100"/>
                                            <p:tgtEl>
                                              <p:spTgt spid="27"/>
                                            </p:tgtEl>
                                          </p:cBhvr>
                                        </p:animEffect>
                                      </p:childTnLst>
                                    </p:cTn>
                                  </p:par>
                                  <p:par>
                                    <p:cTn id="14" presetID="6" presetClass="emph" presetSubtype="0" fill="hold" nodeType="withEffect">
                                      <p:stCondLst>
                                        <p:cond delay="100"/>
                                      </p:stCondLst>
                                      <p:childTnLst>
                                        <p:animScale>
                                          <p:cBhvr>
                                            <p:cTn id="15" dur="100" fill="hold"/>
                                            <p:tgtEl>
                                              <p:spTgt spid="27"/>
                                            </p:tgtEl>
                                          </p:cBhvr>
                                          <p:by x="110000" y="110000"/>
                                        </p:animScale>
                                      </p:childTnLst>
                                    </p:cTn>
                                  </p:par>
                                  <p:par>
                                    <p:cTn id="16" presetID="6" presetClass="emph" presetSubtype="0" fill="hold" nodeType="withEffect">
                                      <p:stCondLst>
                                        <p:cond delay="200"/>
                                      </p:stCondLst>
                                      <p:childTnLst>
                                        <p:animScale>
                                          <p:cBhvr>
                                            <p:cTn id="17" dur="200" fill="hold"/>
                                            <p:tgtEl>
                                              <p:spTgt spid="27"/>
                                            </p:tgtEl>
                                          </p:cBhvr>
                                          <p:by x="90000" y="90000"/>
                                        </p:animScale>
                                      </p:childTnLst>
                                    </p:cTn>
                                  </p:par>
                                  <p:par>
                                    <p:cTn id="18" presetID="6" presetClass="emph" presetSubtype="0" fill="hold" nodeType="withEffect">
                                      <p:stCondLst>
                                        <p:cond delay="400"/>
                                      </p:stCondLst>
                                      <p:childTnLst>
                                        <p:animScale>
                                          <p:cBhvr>
                                            <p:cTn id="19" dur="100" fill="hold"/>
                                            <p:tgtEl>
                                              <p:spTgt spid="27"/>
                                            </p:tgtEl>
                                          </p:cBhvr>
                                          <p:by x="105000" y="105000"/>
                                        </p:animScale>
                                      </p:childTnLst>
                                    </p:cTn>
                                  </p:par>
                                  <p:par>
                                    <p:cTn id="20" presetID="6" presetClass="emph" presetSubtype="0" fill="hold" nodeType="withEffect">
                                      <p:stCondLst>
                                        <p:cond delay="500"/>
                                      </p:stCondLst>
                                      <p:childTnLst>
                                        <p:animScale>
                                          <p:cBhvr>
                                            <p:cTn id="21" dur="200" fill="hold"/>
                                            <p:tgtEl>
                                              <p:spTgt spid="27"/>
                                            </p:tgtEl>
                                          </p:cBhvr>
                                          <p:by x="95000" y="95000"/>
                                        </p:animScale>
                                      </p:childTnLst>
                                    </p:cTn>
                                  </p:par>
                                </p:childTnLst>
                              </p:cTn>
                            </p:par>
                            <p:par>
                              <p:cTn id="22" fill="hold">
                                <p:stCondLst>
                                  <p:cond delay="14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1900"/>
                                </p:stCondLst>
                                <p:childTnLst>
                                  <p:par>
                                    <p:cTn id="29" presetID="14" presetClass="entr" presetSubtype="1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randombar(horizontal)">
                                          <p:cBhvr>
                                            <p:cTn id="31" dur="500"/>
                                            <p:tgtEl>
                                              <p:spTgt spid="59"/>
                                            </p:tgtEl>
                                          </p:cBhvr>
                                        </p:animEffect>
                                      </p:childTnLst>
                                    </p:cTn>
                                  </p:par>
                                </p:childTnLst>
                              </p:cTn>
                            </p:par>
                            <p:par>
                              <p:cTn id="32" fill="hold">
                                <p:stCondLst>
                                  <p:cond delay="2400"/>
                                </p:stCondLst>
                                <p:childTnLst>
                                  <p:par>
                                    <p:cTn id="33" presetID="16" presetClass="entr" presetSubtype="37"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Vertical)">
                                          <p:cBhvr>
                                            <p:cTn id="35" dur="1000"/>
                                            <p:tgtEl>
                                              <p:spTgt spid="24"/>
                                            </p:tgtEl>
                                          </p:cBhvr>
                                        </p:animEffect>
                                      </p:childTnLst>
                                    </p:cTn>
                                  </p:par>
                                </p:childTnLst>
                              </p:cTn>
                            </p:par>
                            <p:par>
                              <p:cTn id="36" fill="hold">
                                <p:stCondLst>
                                  <p:cond delay="3400"/>
                                </p:stCondLst>
                                <p:childTnLst>
                                  <p:par>
                                    <p:cTn id="37" presetID="2" presetClass="entr" presetSubtype="8" accel="40000" fill="hold" nodeType="afterEffect" p14:presetBounceEnd="40000">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14:bounceEnd="40000">
                                          <p:cBhvr additive="base">
                                            <p:cTn id="39" dur="1500" fill="hold"/>
                                            <p:tgtEl>
                                              <p:spTgt spid="41"/>
                                            </p:tgtEl>
                                            <p:attrNameLst>
                                              <p:attrName>ppt_x</p:attrName>
                                            </p:attrNameLst>
                                          </p:cBhvr>
                                          <p:tavLst>
                                            <p:tav tm="0">
                                              <p:val>
                                                <p:strVal val="0-#ppt_w/2"/>
                                              </p:val>
                                            </p:tav>
                                            <p:tav tm="100000">
                                              <p:val>
                                                <p:strVal val="#ppt_x"/>
                                              </p:val>
                                            </p:tav>
                                          </p:tavLst>
                                        </p:anim>
                                        <p:anim calcmode="lin" valueType="num" p14:bounceEnd="40000">
                                          <p:cBhvr additive="base">
                                            <p:cTn id="40" dur="1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2" accel="40000" fill="hold" nodeType="withEffect" p14:presetBounceEnd="40000">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14:bounceEnd="40000">
                                          <p:cBhvr additive="base">
                                            <p:cTn id="43" dur="150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44" dur="150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8" accel="40000" fill="hold" nodeType="withEffect" p14:presetBounceEnd="40000">
                                      <p:stCondLst>
                                        <p:cond delay="900"/>
                                      </p:stCondLst>
                                      <p:childTnLst>
                                        <p:set>
                                          <p:cBhvr>
                                            <p:cTn id="46" dur="1" fill="hold">
                                              <p:stCondLst>
                                                <p:cond delay="0"/>
                                              </p:stCondLst>
                                            </p:cTn>
                                            <p:tgtEl>
                                              <p:spTgt spid="60"/>
                                            </p:tgtEl>
                                            <p:attrNameLst>
                                              <p:attrName>style.visibility</p:attrName>
                                            </p:attrNameLst>
                                          </p:cBhvr>
                                          <p:to>
                                            <p:strVal val="visible"/>
                                          </p:to>
                                        </p:set>
                                        <p:anim calcmode="lin" valueType="num" p14:bounceEnd="40000">
                                          <p:cBhvr additive="base">
                                            <p:cTn id="47" dur="1500" fill="hold"/>
                                            <p:tgtEl>
                                              <p:spTgt spid="60"/>
                                            </p:tgtEl>
                                            <p:attrNameLst>
                                              <p:attrName>ppt_x</p:attrName>
                                            </p:attrNameLst>
                                          </p:cBhvr>
                                          <p:tavLst>
                                            <p:tav tm="0">
                                              <p:val>
                                                <p:strVal val="0-#ppt_w/2"/>
                                              </p:val>
                                            </p:tav>
                                            <p:tav tm="100000">
                                              <p:val>
                                                <p:strVal val="#ppt_x"/>
                                              </p:val>
                                            </p:tav>
                                          </p:tavLst>
                                        </p:anim>
                                        <p:anim calcmode="lin" valueType="num" p14:bounceEnd="40000">
                                          <p:cBhvr additive="base">
                                            <p:cTn id="48" dur="1500" fill="hold"/>
                                            <p:tgtEl>
                                              <p:spTgt spid="60"/>
                                            </p:tgtEl>
                                            <p:attrNameLst>
                                              <p:attrName>ppt_y</p:attrName>
                                            </p:attrNameLst>
                                          </p:cBhvr>
                                          <p:tavLst>
                                            <p:tav tm="0">
                                              <p:val>
                                                <p:strVal val="#ppt_y"/>
                                              </p:val>
                                            </p:tav>
                                            <p:tav tm="100000">
                                              <p:val>
                                                <p:strVal val="#ppt_y"/>
                                              </p:val>
                                            </p:tav>
                                          </p:tavLst>
                                        </p:anim>
                                      </p:childTnLst>
                                    </p:cTn>
                                  </p:par>
                                  <p:par>
                                    <p:cTn id="49" presetID="2" presetClass="entr" presetSubtype="2" accel="40000" fill="hold" nodeType="withEffect" p14:presetBounceEnd="40000">
                                      <p:stCondLst>
                                        <p:cond delay="1300"/>
                                      </p:stCondLst>
                                      <p:childTnLst>
                                        <p:set>
                                          <p:cBhvr>
                                            <p:cTn id="50" dur="1" fill="hold">
                                              <p:stCondLst>
                                                <p:cond delay="0"/>
                                              </p:stCondLst>
                                            </p:cTn>
                                            <p:tgtEl>
                                              <p:spTgt spid="69"/>
                                            </p:tgtEl>
                                            <p:attrNameLst>
                                              <p:attrName>style.visibility</p:attrName>
                                            </p:attrNameLst>
                                          </p:cBhvr>
                                          <p:to>
                                            <p:strVal val="visible"/>
                                          </p:to>
                                        </p:set>
                                        <p:anim calcmode="lin" valueType="num" p14:bounceEnd="40000">
                                          <p:cBhvr additive="base">
                                            <p:cTn id="51" dur="1500" fill="hold"/>
                                            <p:tgtEl>
                                              <p:spTgt spid="69"/>
                                            </p:tgtEl>
                                            <p:attrNameLst>
                                              <p:attrName>ppt_x</p:attrName>
                                            </p:attrNameLst>
                                          </p:cBhvr>
                                          <p:tavLst>
                                            <p:tav tm="0">
                                              <p:val>
                                                <p:strVal val="1+#ppt_w/2"/>
                                              </p:val>
                                            </p:tav>
                                            <p:tav tm="100000">
                                              <p:val>
                                                <p:strVal val="#ppt_x"/>
                                              </p:val>
                                            </p:tav>
                                          </p:tavLst>
                                        </p:anim>
                                        <p:anim calcmode="lin" valueType="num" p14:bounceEnd="40000">
                                          <p:cBhvr additive="base">
                                            <p:cTn id="52" dur="1500" fill="hold"/>
                                            <p:tgtEl>
                                              <p:spTgt spid="69"/>
                                            </p:tgtEl>
                                            <p:attrNameLst>
                                              <p:attrName>ppt_y</p:attrName>
                                            </p:attrNameLst>
                                          </p:cBhvr>
                                          <p:tavLst>
                                            <p:tav tm="0">
                                              <p:val>
                                                <p:strVal val="#ppt_y"/>
                                              </p:val>
                                            </p:tav>
                                            <p:tav tm="100000">
                                              <p:val>
                                                <p:strVal val="#ppt_y"/>
                                              </p:val>
                                            </p:tav>
                                          </p:tavLst>
                                        </p:anim>
                                      </p:childTnLst>
                                    </p:cTn>
                                  </p:par>
                                </p:childTnLst>
                              </p:cTn>
                            </p:par>
                            <p:par>
                              <p:cTn id="53" fill="hold">
                                <p:stCondLst>
                                  <p:cond delay="49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nodeType="withEffect">
                                      <p:stCondLst>
                                        <p:cond delay="25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53" presetClass="entr" presetSubtype="16" fill="hold" nodeType="withEffect">
                                      <p:stCondLst>
                                        <p:cond delay="5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nodeType="withEffect">
                                      <p:stCondLst>
                                        <p:cond delay="75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00" fill="hold"/>
                                            <p:tgtEl>
                                              <p:spTgt spid="27"/>
                                            </p:tgtEl>
                                            <p:attrNameLst>
                                              <p:attrName>ppt_w</p:attrName>
                                            </p:attrNameLst>
                                          </p:cBhvr>
                                          <p:tavLst>
                                            <p:tav tm="0">
                                              <p:val>
                                                <p:fltVal val="0"/>
                                              </p:val>
                                            </p:tav>
                                            <p:tav tm="100000">
                                              <p:val>
                                                <p:strVal val="#ppt_w"/>
                                              </p:val>
                                            </p:tav>
                                          </p:tavLst>
                                        </p:anim>
                                        <p:anim calcmode="lin" valueType="num">
                                          <p:cBhvr>
                                            <p:cTn id="12" dur="100" fill="hold"/>
                                            <p:tgtEl>
                                              <p:spTgt spid="27"/>
                                            </p:tgtEl>
                                            <p:attrNameLst>
                                              <p:attrName>ppt_h</p:attrName>
                                            </p:attrNameLst>
                                          </p:cBhvr>
                                          <p:tavLst>
                                            <p:tav tm="0">
                                              <p:val>
                                                <p:fltVal val="0"/>
                                              </p:val>
                                            </p:tav>
                                            <p:tav tm="100000">
                                              <p:val>
                                                <p:strVal val="#ppt_h"/>
                                              </p:val>
                                            </p:tav>
                                          </p:tavLst>
                                        </p:anim>
                                        <p:animEffect transition="in" filter="fade">
                                          <p:cBhvr>
                                            <p:cTn id="13" dur="100"/>
                                            <p:tgtEl>
                                              <p:spTgt spid="27"/>
                                            </p:tgtEl>
                                          </p:cBhvr>
                                        </p:animEffect>
                                      </p:childTnLst>
                                    </p:cTn>
                                  </p:par>
                                  <p:par>
                                    <p:cTn id="14" presetID="6" presetClass="emph" presetSubtype="0" fill="hold" nodeType="withEffect">
                                      <p:stCondLst>
                                        <p:cond delay="100"/>
                                      </p:stCondLst>
                                      <p:childTnLst>
                                        <p:animScale>
                                          <p:cBhvr>
                                            <p:cTn id="15" dur="100" fill="hold"/>
                                            <p:tgtEl>
                                              <p:spTgt spid="27"/>
                                            </p:tgtEl>
                                          </p:cBhvr>
                                          <p:by x="110000" y="110000"/>
                                        </p:animScale>
                                      </p:childTnLst>
                                    </p:cTn>
                                  </p:par>
                                  <p:par>
                                    <p:cTn id="16" presetID="6" presetClass="emph" presetSubtype="0" fill="hold" nodeType="withEffect">
                                      <p:stCondLst>
                                        <p:cond delay="200"/>
                                      </p:stCondLst>
                                      <p:childTnLst>
                                        <p:animScale>
                                          <p:cBhvr>
                                            <p:cTn id="17" dur="200" fill="hold"/>
                                            <p:tgtEl>
                                              <p:spTgt spid="27"/>
                                            </p:tgtEl>
                                          </p:cBhvr>
                                          <p:by x="90000" y="90000"/>
                                        </p:animScale>
                                      </p:childTnLst>
                                    </p:cTn>
                                  </p:par>
                                  <p:par>
                                    <p:cTn id="18" presetID="6" presetClass="emph" presetSubtype="0" fill="hold" nodeType="withEffect">
                                      <p:stCondLst>
                                        <p:cond delay="400"/>
                                      </p:stCondLst>
                                      <p:childTnLst>
                                        <p:animScale>
                                          <p:cBhvr>
                                            <p:cTn id="19" dur="100" fill="hold"/>
                                            <p:tgtEl>
                                              <p:spTgt spid="27"/>
                                            </p:tgtEl>
                                          </p:cBhvr>
                                          <p:by x="105000" y="105000"/>
                                        </p:animScale>
                                      </p:childTnLst>
                                    </p:cTn>
                                  </p:par>
                                  <p:par>
                                    <p:cTn id="20" presetID="6" presetClass="emph" presetSubtype="0" fill="hold" nodeType="withEffect">
                                      <p:stCondLst>
                                        <p:cond delay="500"/>
                                      </p:stCondLst>
                                      <p:childTnLst>
                                        <p:animScale>
                                          <p:cBhvr>
                                            <p:cTn id="21" dur="200" fill="hold"/>
                                            <p:tgtEl>
                                              <p:spTgt spid="27"/>
                                            </p:tgtEl>
                                          </p:cBhvr>
                                          <p:by x="95000" y="95000"/>
                                        </p:animScale>
                                      </p:childTnLst>
                                    </p:cTn>
                                  </p:par>
                                </p:childTnLst>
                              </p:cTn>
                            </p:par>
                            <p:par>
                              <p:cTn id="22" fill="hold">
                                <p:stCondLst>
                                  <p:cond delay="1400"/>
                                </p:stCondLst>
                                <p:childTnLst>
                                  <p:par>
                                    <p:cTn id="23" presetID="42"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1900"/>
                                </p:stCondLst>
                                <p:childTnLst>
                                  <p:par>
                                    <p:cTn id="29" presetID="14" presetClass="entr" presetSubtype="1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randombar(horizontal)">
                                          <p:cBhvr>
                                            <p:cTn id="31" dur="500"/>
                                            <p:tgtEl>
                                              <p:spTgt spid="59"/>
                                            </p:tgtEl>
                                          </p:cBhvr>
                                        </p:animEffect>
                                      </p:childTnLst>
                                    </p:cTn>
                                  </p:par>
                                </p:childTnLst>
                              </p:cTn>
                            </p:par>
                            <p:par>
                              <p:cTn id="32" fill="hold">
                                <p:stCondLst>
                                  <p:cond delay="2400"/>
                                </p:stCondLst>
                                <p:childTnLst>
                                  <p:par>
                                    <p:cTn id="33" presetID="16" presetClass="entr" presetSubtype="37"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Vertical)">
                                          <p:cBhvr>
                                            <p:cTn id="35" dur="1000"/>
                                            <p:tgtEl>
                                              <p:spTgt spid="24"/>
                                            </p:tgtEl>
                                          </p:cBhvr>
                                        </p:animEffect>
                                      </p:childTnLst>
                                    </p:cTn>
                                  </p:par>
                                </p:childTnLst>
                              </p:cTn>
                            </p:par>
                            <p:par>
                              <p:cTn id="36" fill="hold">
                                <p:stCondLst>
                                  <p:cond delay="3400"/>
                                </p:stCondLst>
                                <p:childTnLst>
                                  <p:par>
                                    <p:cTn id="37" presetID="2" presetClass="entr" presetSubtype="8" accel="4000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1500" fill="hold"/>
                                            <p:tgtEl>
                                              <p:spTgt spid="41"/>
                                            </p:tgtEl>
                                            <p:attrNameLst>
                                              <p:attrName>ppt_x</p:attrName>
                                            </p:attrNameLst>
                                          </p:cBhvr>
                                          <p:tavLst>
                                            <p:tav tm="0">
                                              <p:val>
                                                <p:strVal val="0-#ppt_w/2"/>
                                              </p:val>
                                            </p:tav>
                                            <p:tav tm="100000">
                                              <p:val>
                                                <p:strVal val="#ppt_x"/>
                                              </p:val>
                                            </p:tav>
                                          </p:tavLst>
                                        </p:anim>
                                        <p:anim calcmode="lin" valueType="num">
                                          <p:cBhvr additive="base">
                                            <p:cTn id="40" dur="1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2" accel="40000" fill="hold"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500" fill="hold"/>
                                            <p:tgtEl>
                                              <p:spTgt spid="50"/>
                                            </p:tgtEl>
                                            <p:attrNameLst>
                                              <p:attrName>ppt_x</p:attrName>
                                            </p:attrNameLst>
                                          </p:cBhvr>
                                          <p:tavLst>
                                            <p:tav tm="0">
                                              <p:val>
                                                <p:strVal val="1+#ppt_w/2"/>
                                              </p:val>
                                            </p:tav>
                                            <p:tav tm="100000">
                                              <p:val>
                                                <p:strVal val="#ppt_x"/>
                                              </p:val>
                                            </p:tav>
                                          </p:tavLst>
                                        </p:anim>
                                        <p:anim calcmode="lin" valueType="num">
                                          <p:cBhvr additive="base">
                                            <p:cTn id="44" dur="150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8" accel="40000" fill="hold" nodeType="withEffect">
                                      <p:stCondLst>
                                        <p:cond delay="9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1500" fill="hold"/>
                                            <p:tgtEl>
                                              <p:spTgt spid="60"/>
                                            </p:tgtEl>
                                            <p:attrNameLst>
                                              <p:attrName>ppt_x</p:attrName>
                                            </p:attrNameLst>
                                          </p:cBhvr>
                                          <p:tavLst>
                                            <p:tav tm="0">
                                              <p:val>
                                                <p:strVal val="0-#ppt_w/2"/>
                                              </p:val>
                                            </p:tav>
                                            <p:tav tm="100000">
                                              <p:val>
                                                <p:strVal val="#ppt_x"/>
                                              </p:val>
                                            </p:tav>
                                          </p:tavLst>
                                        </p:anim>
                                        <p:anim calcmode="lin" valueType="num">
                                          <p:cBhvr additive="base">
                                            <p:cTn id="48" dur="1500" fill="hold"/>
                                            <p:tgtEl>
                                              <p:spTgt spid="60"/>
                                            </p:tgtEl>
                                            <p:attrNameLst>
                                              <p:attrName>ppt_y</p:attrName>
                                            </p:attrNameLst>
                                          </p:cBhvr>
                                          <p:tavLst>
                                            <p:tav tm="0">
                                              <p:val>
                                                <p:strVal val="#ppt_y"/>
                                              </p:val>
                                            </p:tav>
                                            <p:tav tm="100000">
                                              <p:val>
                                                <p:strVal val="#ppt_y"/>
                                              </p:val>
                                            </p:tav>
                                          </p:tavLst>
                                        </p:anim>
                                      </p:childTnLst>
                                    </p:cTn>
                                  </p:par>
                                  <p:par>
                                    <p:cTn id="49" presetID="2" presetClass="entr" presetSubtype="2" accel="40000" fill="hold" nodeType="withEffect">
                                      <p:stCondLst>
                                        <p:cond delay="130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1500" fill="hold"/>
                                            <p:tgtEl>
                                              <p:spTgt spid="69"/>
                                            </p:tgtEl>
                                            <p:attrNameLst>
                                              <p:attrName>ppt_x</p:attrName>
                                            </p:attrNameLst>
                                          </p:cBhvr>
                                          <p:tavLst>
                                            <p:tav tm="0">
                                              <p:val>
                                                <p:strVal val="1+#ppt_w/2"/>
                                              </p:val>
                                            </p:tav>
                                            <p:tav tm="100000">
                                              <p:val>
                                                <p:strVal val="#ppt_x"/>
                                              </p:val>
                                            </p:tav>
                                          </p:tavLst>
                                        </p:anim>
                                        <p:anim calcmode="lin" valueType="num">
                                          <p:cBhvr additive="base">
                                            <p:cTn id="52" dur="1500" fill="hold"/>
                                            <p:tgtEl>
                                              <p:spTgt spid="69"/>
                                            </p:tgtEl>
                                            <p:attrNameLst>
                                              <p:attrName>ppt_y</p:attrName>
                                            </p:attrNameLst>
                                          </p:cBhvr>
                                          <p:tavLst>
                                            <p:tav tm="0">
                                              <p:val>
                                                <p:strVal val="#ppt_y"/>
                                              </p:val>
                                            </p:tav>
                                            <p:tav tm="100000">
                                              <p:val>
                                                <p:strVal val="#ppt_y"/>
                                              </p:val>
                                            </p:tav>
                                          </p:tavLst>
                                        </p:anim>
                                      </p:childTnLst>
                                    </p:cTn>
                                  </p:par>
                                </p:childTnLst>
                              </p:cTn>
                            </p:par>
                            <p:par>
                              <p:cTn id="53" fill="hold">
                                <p:stCondLst>
                                  <p:cond delay="49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nodeType="withEffect">
                                      <p:stCondLst>
                                        <p:cond delay="25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53" presetClass="entr" presetSubtype="16" fill="hold" nodeType="withEffect">
                                      <p:stCondLst>
                                        <p:cond delay="5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nodeType="withEffect">
                                      <p:stCondLst>
                                        <p:cond delay="75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charset="-122"/>
                <a:ea typeface="微软雅黑" panose="020B0503020204020204" charset="-122"/>
              </a:rPr>
              <a:t>作业</a:t>
            </a:r>
          </a:p>
        </p:txBody>
      </p:sp>
      <p:sp>
        <p:nvSpPr>
          <p:cNvPr id="155" name="文本框 154"/>
          <p:cNvSpPr txBox="1"/>
          <p:nvPr/>
        </p:nvSpPr>
        <p:spPr>
          <a:xfrm>
            <a:off x="1586336" y="2039423"/>
            <a:ext cx="5971328" cy="276999"/>
          </a:xfrm>
          <a:prstGeom prst="rect">
            <a:avLst/>
          </a:prstGeom>
          <a:noFill/>
        </p:spPr>
        <p:txBody>
          <a:bodyPr wrap="square" rtlCol="0">
            <a:spAutoFit/>
          </a:bodyPr>
          <a:lstStyle/>
          <a:p>
            <a:r>
              <a:rPr lang="en-US" altLang="zh-CN" sz="1200" b="1" dirty="0">
                <a:solidFill>
                  <a:srgbClr val="01ACBE"/>
                </a:solidFill>
                <a:latin typeface="时尚中黑简体" panose="01010104010101010101" pitchFamily="2" charset="-122"/>
                <a:ea typeface="时尚中黑简体" panose="01010104010101010101" pitchFamily="2" charset="-122"/>
              </a:rPr>
              <a:t>1.</a:t>
            </a:r>
            <a:r>
              <a:rPr lang="zh-CN" altLang="en-US" sz="1200" b="1" dirty="0">
                <a:solidFill>
                  <a:srgbClr val="01ACBE"/>
                </a:solidFill>
                <a:latin typeface="时尚中黑简体" panose="01010104010101010101" pitchFamily="2" charset="-122"/>
                <a:ea typeface="时尚中黑简体" panose="01010104010101010101" pitchFamily="2" charset="-122"/>
              </a:rPr>
              <a:t> 开启一个服务端能够一直接受客户端的信息，并且能够将客户的信息发送回客户端</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blinds(horizontal)">
                                      <p:cBhvr>
                                        <p:cTn id="10"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a:solidFill>
                  <a:srgbClr val="6E4180"/>
                </a:solidFill>
                <a:latin typeface="PMingLiU" panose="02020500000000000000" pitchFamily="18" charset="-120"/>
                <a:ea typeface="PMingLiU" panose="02020500000000000000" pitchFamily="18" charset="-120"/>
              </a:rPr>
              <a:t>2</a:t>
            </a:r>
            <a:r>
              <a:rPr lang="en-US" altLang="zh-CN" sz="9600">
                <a:solidFill>
                  <a:srgbClr val="FFB352"/>
                </a:solidFill>
                <a:latin typeface="PMingLiU" panose="02020500000000000000" pitchFamily="18" charset="-120"/>
                <a:ea typeface="PMingLiU" panose="02020500000000000000" pitchFamily="18" charset="-120"/>
              </a:rPr>
              <a:t>0</a:t>
            </a:r>
            <a:r>
              <a:rPr lang="en-US" altLang="zh-CN" sz="9600">
                <a:solidFill>
                  <a:srgbClr val="E66B6B"/>
                </a:solidFill>
                <a:latin typeface="PMingLiU" panose="02020500000000000000" pitchFamily="18" charset="-120"/>
                <a:ea typeface="PMingLiU" panose="02020500000000000000" pitchFamily="18" charset="-120"/>
              </a:rPr>
              <a:t>2</a:t>
            </a:r>
            <a:r>
              <a:rPr lang="en-US" altLang="zh-CN" sz="9600" dirty="0">
                <a:solidFill>
                  <a:srgbClr val="00A6B6"/>
                </a:solidFill>
                <a:latin typeface="PMingLiU" panose="02020500000000000000" pitchFamily="18" charset="-120"/>
                <a:ea typeface="PMingLiU" panose="02020500000000000000" pitchFamily="18" charset="-120"/>
              </a:rPr>
              <a:t>2</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itchFamily="2" charset="-122"/>
                <a:ea typeface="华文细黑"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charset="-122"/>
                <a:ea typeface="黑体" panose="02010609060101010101"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itchFamily="2" charset="-122"/>
                    <a:ea typeface="华文细黑"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itchFamily="2" charset="-122"/>
                    <a:ea typeface="华文细黑"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251800" cy="644502"/>
            <a:chOff x="1096942" y="3103294"/>
            <a:chExt cx="1107240" cy="644502"/>
          </a:xfrm>
        </p:grpSpPr>
        <p:sp>
          <p:nvSpPr>
            <p:cNvPr id="57" name="文本框 56"/>
            <p:cNvSpPr txBox="1"/>
            <p:nvPr/>
          </p:nvSpPr>
          <p:spPr>
            <a:xfrm>
              <a:off x="1096942" y="3103294"/>
              <a:ext cx="1085222" cy="276999"/>
            </a:xfrm>
            <a:prstGeom prst="rect">
              <a:avLst/>
            </a:prstGeom>
            <a:noFill/>
          </p:spPr>
          <p:txBody>
            <a:bodyPr wrap="square" rtlCol="0">
              <a:spAutoFit/>
            </a:bodyPr>
            <a:lstStyle/>
            <a:p>
              <a:pPr algn="ctr"/>
              <a:r>
                <a:rPr lang="zh-CN" altLang="en-US" sz="1200" b="1" dirty="0">
                  <a:solidFill>
                    <a:srgbClr val="F45159"/>
                  </a:solidFill>
                  <a:latin typeface="微软雅黑" panose="020B0503020204020204" charset="-122"/>
                  <a:ea typeface="微软雅黑" panose="020B0503020204020204" charset="-122"/>
                </a:rPr>
                <a:t>传输模型</a:t>
              </a: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en-US" altLang="zh-CN" sz="1200" b="1" dirty="0">
                  <a:solidFill>
                    <a:srgbClr val="FFA538"/>
                  </a:solidFill>
                  <a:latin typeface="微软雅黑" panose="020B0503020204020204" charset="-122"/>
                  <a:ea typeface="微软雅黑" panose="020B0503020204020204" charset="-122"/>
                </a:rPr>
                <a:t>TCP</a:t>
              </a:r>
              <a:r>
                <a:rPr lang="zh-CN" altLang="en-US" sz="1200" b="1" dirty="0">
                  <a:solidFill>
                    <a:srgbClr val="FFA538"/>
                  </a:solidFill>
                  <a:latin typeface="微软雅黑" panose="020B0503020204020204" charset="-122"/>
                  <a:ea typeface="微软雅黑" panose="020B0503020204020204" charset="-122"/>
                </a:rPr>
                <a:t>协议</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zh-CN" altLang="en-US" sz="1200" b="1" dirty="0">
                  <a:solidFill>
                    <a:srgbClr val="6C407D"/>
                  </a:solidFill>
                  <a:latin typeface="微软雅黑" panose="020B0503020204020204" charset="-122"/>
                  <a:ea typeface="微软雅黑" panose="020B0503020204020204" charset="-122"/>
                </a:rPr>
                <a:t>建立套接字</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itchFamily="2" charset="-122"/>
                <a:ea typeface="华文细黑"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zh-CN" altLang="en-US" sz="1200" b="1" dirty="0">
                  <a:solidFill>
                    <a:srgbClr val="00A7B7"/>
                  </a:solidFill>
                  <a:latin typeface="微软雅黑" panose="020B0503020204020204" charset="-122"/>
                  <a:ea typeface="微软雅黑" panose="020B0503020204020204" charset="-122"/>
                </a:rPr>
                <a:t>传输数据</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itchFamily="2" charset="-122"/>
                <a:ea typeface="华文细黑"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itchFamily="2" charset="-122"/>
                <a:ea typeface="华文细黑"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F45159"/>
                  </a:solidFill>
                  <a:latin typeface="微软雅黑" panose="020B0503020204020204" charset="-122"/>
                  <a:ea typeface="微软雅黑" panose="020B0503020204020204" charset="-122"/>
                </a:rPr>
                <a:t>传输模型</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 </a:t>
            </a:r>
            <a:r>
              <a:rPr lang="zh-CN" altLang="en-US" sz="1000" b="1" kern="0" noProof="0" dirty="0">
                <a:solidFill>
                  <a:srgbClr val="F45159"/>
                </a:solidFill>
                <a:latin typeface="微软雅黑" panose="020B0503020204020204" charset="-122"/>
                <a:ea typeface="微软雅黑" panose="020B0503020204020204" charset="-122"/>
              </a:rPr>
              <a:t>基本认知</a:t>
            </a:r>
            <a:endPar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charset="-122"/>
                <a:ea typeface="微软雅黑" panose="020B0503020204020204" charset="-122"/>
              </a:rPr>
              <a:t>√层次模型</a:t>
            </a:r>
            <a:endParaRPr lang="zh-CN" altLang="en-US" sz="1000" b="1" kern="0" dirty="0">
              <a:solidFill>
                <a:srgbClr val="F451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传输模型</a:t>
            </a:r>
          </a:p>
        </p:txBody>
      </p:sp>
      <p:sp>
        <p:nvSpPr>
          <p:cNvPr id="2" name="椭圆 1"/>
          <p:cNvSpPr/>
          <p:nvPr/>
        </p:nvSpPr>
        <p:spPr>
          <a:xfrm>
            <a:off x="1020198" y="1579418"/>
            <a:ext cx="1496291" cy="77837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sz="1800" b="1" dirty="0">
                <a:latin typeface="Kaiti SC" panose="02010600040101010101" pitchFamily="2" charset="-122"/>
                <a:ea typeface="Kaiti SC" panose="02010600040101010101" pitchFamily="2" charset="-122"/>
              </a:rPr>
              <a:t>应用</a:t>
            </a:r>
            <a:r>
              <a:rPr kumimoji="1" lang="en-US" altLang="zh-CN" sz="1800" b="1" dirty="0">
                <a:latin typeface="Kaiti SC" panose="02010600040101010101" pitchFamily="2" charset="-122"/>
                <a:ea typeface="Kaiti SC" panose="02010600040101010101" pitchFamily="2" charset="-122"/>
              </a:rPr>
              <a:t>A</a:t>
            </a:r>
            <a:endParaRPr kumimoji="1" lang="zh-CN" altLang="en-US" sz="1800" b="1" dirty="0">
              <a:latin typeface="Kaiti SC" panose="02010600040101010101" pitchFamily="2" charset="-122"/>
              <a:ea typeface="Kaiti SC" panose="02010600040101010101" pitchFamily="2" charset="-122"/>
            </a:endParaRPr>
          </a:p>
        </p:txBody>
      </p:sp>
      <p:sp>
        <p:nvSpPr>
          <p:cNvPr id="37" name="椭圆 36"/>
          <p:cNvSpPr/>
          <p:nvPr/>
        </p:nvSpPr>
        <p:spPr>
          <a:xfrm>
            <a:off x="6213133" y="1579418"/>
            <a:ext cx="1496291" cy="77837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800" b="1" dirty="0">
                <a:latin typeface="Kaiti SC" panose="02010600040101010101" pitchFamily="2" charset="-122"/>
                <a:ea typeface="Kaiti SC" panose="02010600040101010101" pitchFamily="2" charset="-122"/>
              </a:rPr>
              <a:t>应用</a:t>
            </a:r>
            <a:r>
              <a:rPr kumimoji="1" lang="en-US" altLang="zh-CN" sz="1800" b="1" dirty="0">
                <a:latin typeface="Kaiti SC" panose="02010600040101010101" pitchFamily="2" charset="-122"/>
                <a:ea typeface="Kaiti SC" panose="02010600040101010101" pitchFamily="2" charset="-122"/>
              </a:rPr>
              <a:t>B</a:t>
            </a:r>
            <a:endParaRPr kumimoji="1" lang="zh-CN" altLang="en-US" sz="1800" b="1" dirty="0">
              <a:latin typeface="Kaiti SC" panose="02010600040101010101" pitchFamily="2" charset="-122"/>
              <a:ea typeface="Kaiti SC" panose="02010600040101010101" pitchFamily="2" charset="-122"/>
            </a:endParaRPr>
          </a:p>
        </p:txBody>
      </p:sp>
      <p:sp>
        <p:nvSpPr>
          <p:cNvPr id="3" name="右箭头 2"/>
          <p:cNvSpPr/>
          <p:nvPr/>
        </p:nvSpPr>
        <p:spPr>
          <a:xfrm>
            <a:off x="2780157" y="1917593"/>
            <a:ext cx="3288134" cy="10202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1800" b="1" dirty="0">
                <a:latin typeface="Kaiti SC" panose="02010600040101010101" pitchFamily="2" charset="-122"/>
                <a:ea typeface="Kaiti SC" panose="02010600040101010101" pitchFamily="2" charset="-122"/>
              </a:rPr>
              <a:t>正常所看到的数据传输</a:t>
            </a:r>
          </a:p>
        </p:txBody>
      </p:sp>
      <p:sp>
        <p:nvSpPr>
          <p:cNvPr id="38" name="下箭头 37"/>
          <p:cNvSpPr/>
          <p:nvPr/>
        </p:nvSpPr>
        <p:spPr>
          <a:xfrm>
            <a:off x="1658766" y="2448476"/>
            <a:ext cx="219154" cy="33250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39" name="下箭头 38"/>
          <p:cNvSpPr/>
          <p:nvPr/>
        </p:nvSpPr>
        <p:spPr>
          <a:xfrm rot="10800000">
            <a:off x="6851701" y="2448476"/>
            <a:ext cx="219154" cy="33250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a:p>
        </p:txBody>
      </p:sp>
      <p:sp>
        <p:nvSpPr>
          <p:cNvPr id="40" name="圆角矩形 39"/>
          <p:cNvSpPr/>
          <p:nvPr/>
        </p:nvSpPr>
        <p:spPr>
          <a:xfrm>
            <a:off x="1216680" y="2947240"/>
            <a:ext cx="1103326" cy="4005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800" b="1" dirty="0"/>
              <a:t>套接字</a:t>
            </a:r>
          </a:p>
        </p:txBody>
      </p:sp>
      <p:sp>
        <p:nvSpPr>
          <p:cNvPr id="41" name="圆角矩形 40"/>
          <p:cNvSpPr/>
          <p:nvPr/>
        </p:nvSpPr>
        <p:spPr>
          <a:xfrm>
            <a:off x="6409615" y="2947240"/>
            <a:ext cx="1103326" cy="4005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800" b="1" dirty="0"/>
              <a:t>Socket</a:t>
            </a:r>
            <a:endParaRPr kumimoji="1" lang="zh-CN" altLang="en-US" sz="1800" b="1" dirty="0"/>
          </a:p>
        </p:txBody>
      </p:sp>
      <p:sp>
        <p:nvSpPr>
          <p:cNvPr id="42" name="下箭头 41"/>
          <p:cNvSpPr/>
          <p:nvPr/>
        </p:nvSpPr>
        <p:spPr>
          <a:xfrm>
            <a:off x="1658766" y="3604702"/>
            <a:ext cx="219154" cy="332509"/>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43" name="下箭头 42"/>
          <p:cNvSpPr/>
          <p:nvPr/>
        </p:nvSpPr>
        <p:spPr>
          <a:xfrm rot="10800000">
            <a:off x="6851701" y="3604702"/>
            <a:ext cx="219154" cy="332509"/>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44" name="菱形 43"/>
          <p:cNvSpPr/>
          <p:nvPr/>
        </p:nvSpPr>
        <p:spPr>
          <a:xfrm>
            <a:off x="888363" y="4111019"/>
            <a:ext cx="1759960" cy="68013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t>网络设备</a:t>
            </a:r>
          </a:p>
        </p:txBody>
      </p:sp>
      <p:sp>
        <p:nvSpPr>
          <p:cNvPr id="45" name="菱形 44"/>
          <p:cNvSpPr/>
          <p:nvPr/>
        </p:nvSpPr>
        <p:spPr>
          <a:xfrm>
            <a:off x="6081298" y="4111020"/>
            <a:ext cx="1759960" cy="68013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t>网络设备</a:t>
            </a:r>
          </a:p>
        </p:txBody>
      </p:sp>
      <p:sp>
        <p:nvSpPr>
          <p:cNvPr id="46" name="右箭头 45"/>
          <p:cNvSpPr/>
          <p:nvPr/>
        </p:nvSpPr>
        <p:spPr>
          <a:xfrm>
            <a:off x="2849627" y="4400074"/>
            <a:ext cx="3030367" cy="10202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1800" b="1" dirty="0"/>
              <a:t>实际数据传输过程</a:t>
            </a:r>
          </a:p>
        </p:txBody>
      </p:sp>
      <p:sp>
        <p:nvSpPr>
          <p:cNvPr id="47" name="下箭头 46"/>
          <p:cNvSpPr/>
          <p:nvPr/>
        </p:nvSpPr>
        <p:spPr>
          <a:xfrm>
            <a:off x="295502" y="1968603"/>
            <a:ext cx="372768" cy="243147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b="1" dirty="0">
                <a:solidFill>
                  <a:schemeClr val="tx1"/>
                </a:solidFill>
              </a:rPr>
              <a:t>从高到低</a:t>
            </a:r>
          </a:p>
        </p:txBody>
      </p:sp>
      <p:sp>
        <p:nvSpPr>
          <p:cNvPr id="49" name="上箭头 48"/>
          <p:cNvSpPr/>
          <p:nvPr/>
        </p:nvSpPr>
        <p:spPr>
          <a:xfrm>
            <a:off x="8042562" y="1931765"/>
            <a:ext cx="372767" cy="2431471"/>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b="1" dirty="0">
                <a:solidFill>
                  <a:schemeClr val="tx1"/>
                </a:solidFill>
              </a:rPr>
              <a:t>从低到高</a:t>
            </a:r>
          </a:p>
        </p:txBody>
      </p:sp>
      <p:cxnSp>
        <p:nvCxnSpPr>
          <p:cNvPr id="56" name="直线箭头连接符 55"/>
          <p:cNvCxnSpPr>
            <a:stCxn id="40" idx="3"/>
            <a:endCxn id="41" idx="1"/>
          </p:cNvCxnSpPr>
          <p:nvPr/>
        </p:nvCxnSpPr>
        <p:spPr>
          <a:xfrm>
            <a:off x="2320006" y="3147501"/>
            <a:ext cx="4089609" cy="0"/>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524554" y="2809324"/>
            <a:ext cx="2045753" cy="338554"/>
          </a:xfrm>
          <a:prstGeom prst="rect">
            <a:avLst/>
          </a:prstGeom>
          <a:noFill/>
        </p:spPr>
        <p:txBody>
          <a:bodyPr wrap="none" rtlCol="0">
            <a:spAutoFit/>
          </a:bodyPr>
          <a:lstStyle/>
          <a:p>
            <a:r>
              <a:rPr kumimoji="1" lang="zh-CN" altLang="en-US" sz="1600" b="1" dirty="0"/>
              <a:t>学习这层的数据传输</a:t>
            </a: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2"/>
                                        </p:tgtEl>
                                        <p:attrNameLst>
                                          <p:attrName>style.visibility</p:attrName>
                                        </p:attrNameLst>
                                      </p:cBhvr>
                                      <p:to>
                                        <p:strVal val="visible"/>
                                      </p:to>
                                    </p:set>
                                    <p:set>
                                      <p:cBhvr>
                                        <p:cTn id="12" dur="455" fill="hold">
                                          <p:stCondLst>
                                            <p:cond delay="0"/>
                                          </p:stCondLst>
                                        </p:cTn>
                                        <p:tgtEl>
                                          <p:spTgt spid="2"/>
                                        </p:tgtEl>
                                        <p:attrNameLst>
                                          <p:attrName>style.rotation</p:attrName>
                                        </p:attrNameLst>
                                      </p:cBhvr>
                                      <p:to>
                                        <p:strVal val="-45.0"/>
                                      </p:to>
                                    </p:set>
                                    <p:anim calcmode="lin" valueType="num">
                                      <p:cBhvr>
                                        <p:cTn id="13"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17" presetID="38" presetClass="entr" presetSubtype="0" accel="50000" fill="hold" grpId="0" nodeType="withEffect">
                                  <p:stCondLst>
                                    <p:cond delay="0"/>
                                  </p:stCondLst>
                                  <p:iterate type="lt">
                                    <p:tmPct val="50000"/>
                                  </p:iterate>
                                  <p:childTnLst>
                                    <p:set>
                                      <p:cBhvr>
                                        <p:cTn id="18" dur="1" fill="hold">
                                          <p:stCondLst>
                                            <p:cond delay="0"/>
                                          </p:stCondLst>
                                        </p:cTn>
                                        <p:tgtEl>
                                          <p:spTgt spid="37"/>
                                        </p:tgtEl>
                                        <p:attrNameLst>
                                          <p:attrName>style.visibility</p:attrName>
                                        </p:attrNameLst>
                                      </p:cBhvr>
                                      <p:to>
                                        <p:strVal val="visible"/>
                                      </p:to>
                                    </p:set>
                                    <p:set>
                                      <p:cBhvr>
                                        <p:cTn id="19" dur="455" fill="hold">
                                          <p:stCondLst>
                                            <p:cond delay="0"/>
                                          </p:stCondLst>
                                        </p:cTn>
                                        <p:tgtEl>
                                          <p:spTgt spid="37"/>
                                        </p:tgtEl>
                                        <p:attrNameLst>
                                          <p:attrName>style.rotation</p:attrName>
                                        </p:attrNameLst>
                                      </p:cBhvr>
                                      <p:to>
                                        <p:strVal val="-45.0"/>
                                      </p:to>
                                    </p:set>
                                    <p:anim calcmode="lin" valueType="num">
                                      <p:cBhvr>
                                        <p:cTn id="20" dur="455" fill="hold">
                                          <p:stCondLst>
                                            <p:cond delay="455"/>
                                          </p:stCondLst>
                                        </p:cTn>
                                        <p:tgtEl>
                                          <p:spTgt spid="37"/>
                                        </p:tgtEl>
                                        <p:attrNameLst>
                                          <p:attrName>style.rotation</p:attrName>
                                        </p:attrNameLst>
                                      </p:cBhvr>
                                      <p:tavLst>
                                        <p:tav tm="0">
                                          <p:val>
                                            <p:fltVal val="-45"/>
                                          </p:val>
                                        </p:tav>
                                        <p:tav tm="69900">
                                          <p:val>
                                            <p:fltVal val="45"/>
                                          </p:val>
                                        </p:tav>
                                        <p:tav tm="100000">
                                          <p:val>
                                            <p:fltVal val="0"/>
                                          </p:val>
                                        </p:tav>
                                      </p:tavLst>
                                    </p:anim>
                                    <p:anim calcmode="lin" valueType="num">
                                      <p:cBhvr>
                                        <p:cTn id="21" dur="455" fill="hold">
                                          <p:stCondLst>
                                            <p:cond delay="0"/>
                                          </p:stCondLst>
                                        </p:cTn>
                                        <p:tgtEl>
                                          <p:spTgt spid="37"/>
                                        </p:tgtEl>
                                        <p:attrNameLst>
                                          <p:attrName>ppt_y</p:attrName>
                                        </p:attrNameLst>
                                      </p:cBhvr>
                                      <p:tavLst>
                                        <p:tav tm="0">
                                          <p:val>
                                            <p:strVal val="#ppt_y-1"/>
                                          </p:val>
                                        </p:tav>
                                        <p:tav tm="100000">
                                          <p:val>
                                            <p:strVal val="#ppt_y-(0.354*#ppt_w-0.172*#ppt_h)"/>
                                          </p:val>
                                        </p:tav>
                                      </p:tavLst>
                                    </p:anim>
                                    <p:anim calcmode="lin" valueType="num">
                                      <p:cBhvr>
                                        <p:cTn id="22" dur="156" decel="50000" autoRev="1" fill="hold">
                                          <p:stCondLst>
                                            <p:cond delay="455"/>
                                          </p:stCondLst>
                                        </p:cTn>
                                        <p:tgtEl>
                                          <p:spTgt spid="37"/>
                                        </p:tgtEl>
                                        <p:attrNameLst>
                                          <p:attrName>ppt_y</p:attrName>
                                        </p:attrNameLst>
                                      </p:cBhvr>
                                      <p:tavLst>
                                        <p:tav tm="0">
                                          <p:val>
                                            <p:strVal val="#ppt_y-(0.354*#ppt_w-0.172*#ppt_h)"/>
                                          </p:val>
                                        </p:tav>
                                        <p:tav tm="100000">
                                          <p:val>
                                            <p:strVal val="#ppt_y-(0.354*#ppt_w-0.172*#ppt_h)-#ppt_h/2"/>
                                          </p:val>
                                        </p:tav>
                                      </p:tavLst>
                                    </p:anim>
                                    <p:anim calcmode="lin" valueType="num">
                                      <p:cBhvr>
                                        <p:cTn id="23" dur="136" fill="hold">
                                          <p:stCondLst>
                                            <p:cond delay="864"/>
                                          </p:stCondLst>
                                        </p:cTn>
                                        <p:tgtEl>
                                          <p:spTgt spid="37"/>
                                        </p:tgtEl>
                                        <p:attrNameLst>
                                          <p:attrName>ppt_y</p:attrName>
                                        </p:attrNameLst>
                                      </p:cBhvr>
                                      <p:tavLst>
                                        <p:tav tm="0">
                                          <p:val>
                                            <p:strVal val="#ppt_y-(0.354*#ppt_w-0.172*#ppt_h)"/>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up)">
                                      <p:cBhvr>
                                        <p:cTn id="32" dur="500"/>
                                        <p:tgtEl>
                                          <p:spTgt spid="3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linds(horizontal)">
                                      <p:cBhvr>
                                        <p:cTn id="39" dur="500"/>
                                        <p:tgtEl>
                                          <p:spTgt spid="4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up)">
                                      <p:cBhvr>
                                        <p:cTn id="47" dur="500"/>
                                        <p:tgtEl>
                                          <p:spTgt spid="4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up)">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 calcmode="lin" valueType="num">
                                      <p:cBhvr>
                                        <p:cTn id="60" dur="500" fill="hold"/>
                                        <p:tgtEl>
                                          <p:spTgt spid="45"/>
                                        </p:tgtEl>
                                        <p:attrNameLst>
                                          <p:attrName>ppt_w</p:attrName>
                                        </p:attrNameLst>
                                      </p:cBhvr>
                                      <p:tavLst>
                                        <p:tav tm="0">
                                          <p:val>
                                            <p:fltVal val="0"/>
                                          </p:val>
                                        </p:tav>
                                        <p:tav tm="100000">
                                          <p:val>
                                            <p:strVal val="#ppt_w"/>
                                          </p:val>
                                        </p:tav>
                                      </p:tavLst>
                                    </p:anim>
                                    <p:anim calcmode="lin" valueType="num">
                                      <p:cBhvr>
                                        <p:cTn id="61" dur="500" fill="hold"/>
                                        <p:tgtEl>
                                          <p:spTgt spid="45"/>
                                        </p:tgtEl>
                                        <p:attrNameLst>
                                          <p:attrName>ppt_h</p:attrName>
                                        </p:attrNameLst>
                                      </p:cBhvr>
                                      <p:tavLst>
                                        <p:tav tm="0">
                                          <p:val>
                                            <p:fltVal val="0"/>
                                          </p:val>
                                        </p:tav>
                                        <p:tav tm="100000">
                                          <p:val>
                                            <p:strVal val="#ppt_h"/>
                                          </p:val>
                                        </p:tav>
                                      </p:tavLst>
                                    </p:anim>
                                    <p:animEffect transition="in" filter="fade">
                                      <p:cBhvr>
                                        <p:cTn id="62" dur="500"/>
                                        <p:tgtEl>
                                          <p:spTgt spid="45"/>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up)">
                                      <p:cBhvr>
                                        <p:cTn id="70" dur="500"/>
                                        <p:tgtEl>
                                          <p:spTgt spid="47"/>
                                        </p:tgtEl>
                                      </p:cBhvr>
                                    </p:animEffect>
                                  </p:childTnLst>
                                </p:cTn>
                              </p:par>
                            </p:childTnLst>
                          </p:cTn>
                        </p:par>
                        <p:par>
                          <p:cTn id="71" fill="hold">
                            <p:stCondLst>
                              <p:cond delay="1500"/>
                            </p:stCondLst>
                            <p:childTnLst>
                              <p:par>
                                <p:cTn id="72" presetID="22" presetClass="entr" presetSubtype="4"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down)">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500"/>
                                        <p:tgtEl>
                                          <p:spTgt spid="56"/>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animBg="1"/>
      <p:bldP spid="37" grpId="0" animBg="1"/>
      <p:bldP spid="3"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9" grpId="0"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层次模型</a:t>
            </a:r>
          </a:p>
        </p:txBody>
      </p:sp>
      <p:graphicFrame>
        <p:nvGraphicFramePr>
          <p:cNvPr id="2" name="表格 1"/>
          <p:cNvGraphicFramePr>
            <a:graphicFrameLocks noGrp="1"/>
          </p:cNvGraphicFramePr>
          <p:nvPr/>
        </p:nvGraphicFramePr>
        <p:xfrm>
          <a:off x="639147" y="950296"/>
          <a:ext cx="7865706" cy="3877557"/>
        </p:xfrm>
        <a:graphic>
          <a:graphicData uri="http://schemas.openxmlformats.org/drawingml/2006/table">
            <a:tbl>
              <a:tblPr firstRow="1" bandRow="1">
                <a:tableStyleId>{B301B821-A1FF-4177-AEE7-76D212191A09}</a:tableStyleId>
              </a:tblPr>
              <a:tblGrid>
                <a:gridCol w="3998167">
                  <a:extLst>
                    <a:ext uri="{9D8B030D-6E8A-4147-A177-3AD203B41FA5}">
                      <a16:colId xmlns:a16="http://schemas.microsoft.com/office/drawing/2014/main" val="20000"/>
                    </a:ext>
                  </a:extLst>
                </a:gridCol>
                <a:gridCol w="1101013">
                  <a:extLst>
                    <a:ext uri="{9D8B030D-6E8A-4147-A177-3AD203B41FA5}">
                      <a16:colId xmlns:a16="http://schemas.microsoft.com/office/drawing/2014/main" val="20001"/>
                    </a:ext>
                  </a:extLst>
                </a:gridCol>
                <a:gridCol w="1194318">
                  <a:extLst>
                    <a:ext uri="{9D8B030D-6E8A-4147-A177-3AD203B41FA5}">
                      <a16:colId xmlns:a16="http://schemas.microsoft.com/office/drawing/2014/main" val="20002"/>
                    </a:ext>
                  </a:extLst>
                </a:gridCol>
                <a:gridCol w="1572208">
                  <a:extLst>
                    <a:ext uri="{9D8B030D-6E8A-4147-A177-3AD203B41FA5}">
                      <a16:colId xmlns:a16="http://schemas.microsoft.com/office/drawing/2014/main" val="20003"/>
                    </a:ext>
                  </a:extLst>
                </a:gridCol>
              </a:tblGrid>
              <a:tr h="623527">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各层说明</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OSI</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七层网络模型</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TCP/IP</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四层网络模型</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对应协议</a:t>
                      </a:r>
                    </a:p>
                  </a:txBody>
                  <a:tcPr anchor="ctr"/>
                </a:tc>
                <a:extLst>
                  <a:ext uri="{0D108BD9-81ED-4DB2-BD59-A6C34878D82A}">
                    <a16:rowId xmlns:a16="http://schemas.microsoft.com/office/drawing/2014/main" val="10000"/>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供操作系统或应用进行网络通信的标准接口</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应用层</a:t>
                      </a:r>
                    </a:p>
                  </a:txBody>
                  <a:tcPr anchor="ctr"/>
                </a:tc>
                <a:tc row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应用层</a:t>
                      </a:r>
                    </a:p>
                  </a:txBody>
                  <a:tcPr anchor="ctr"/>
                </a:tc>
                <a:tc row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Telnet</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FTP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SMTP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DNS</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HTTP</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tc>
                <a:extLst>
                  <a:ext uri="{0D108BD9-81ED-4DB2-BD59-A6C34878D82A}">
                    <a16:rowId xmlns:a16="http://schemas.microsoft.com/office/drawing/2014/main" val="10001"/>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将不同的编码方式转换成网络通信中采用的标准表现形式</a:t>
                      </a:r>
                      <a:r>
                        <a:rPr lang="en-US" altLang="zh-CN" b="1" i="0" dirty="0">
                          <a:latin typeface="Kaiti SC" panose="02010600040101010101" pitchFamily="2" charset="-122"/>
                          <a:ea typeface="Kaiti SC" panose="02010600040101010101" pitchFamily="2" charset="-122"/>
                          <a:cs typeface="LingWai SC Medium" panose="03050602040302020204" pitchFamily="66" charset="-122"/>
                        </a:rPr>
                        <a:t>(</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如</a:t>
                      </a:r>
                      <a:r>
                        <a:rPr lang="en-US" altLang="zh-CN" b="1" i="0" dirty="0">
                          <a:latin typeface="Kaiti SC" panose="02010600040101010101" pitchFamily="2" charset="-122"/>
                          <a:ea typeface="Kaiti SC" panose="02010600040101010101" pitchFamily="2" charset="-122"/>
                          <a:cs typeface="LingWai SC Medium" panose="03050602040302020204" pitchFamily="66" charset="-122"/>
                        </a:rPr>
                        <a:t>: UTF-8)</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表示层</a:t>
                      </a:r>
                    </a:p>
                  </a:txBody>
                  <a:tcPr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不同</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PC</a:t>
                      </a: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不同进程间建立或解除连接，插入同步点</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会话层</a:t>
                      </a:r>
                    </a:p>
                  </a:txBody>
                  <a:tcPr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两个主机间端对端的数据连接与传输</a:t>
                      </a:r>
                    </a:p>
                  </a:txBody>
                  <a:tcPr anchor="ctr">
                    <a:solidFill>
                      <a:srgbClr val="FFB35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传输层</a:t>
                      </a:r>
                    </a:p>
                  </a:txBody>
                  <a:tcPr anchor="ctr">
                    <a:solidFill>
                      <a:srgbClr val="FFB35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传输层</a:t>
                      </a:r>
                    </a:p>
                  </a:txBody>
                  <a:tcPr anchor="ctr">
                    <a:solidFill>
                      <a:srgbClr val="FFB352"/>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TCP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UDP</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solidFill>
                      <a:srgbClr val="FFB352"/>
                    </a:solidFill>
                  </a:tcPr>
                </a:tc>
                <a:extLst>
                  <a:ext uri="{0D108BD9-81ED-4DB2-BD59-A6C34878D82A}">
                    <a16:rowId xmlns:a16="http://schemas.microsoft.com/office/drawing/2014/main" val="10004"/>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选择路由并正确的找着目标主机</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网络层</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网络层</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IP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ARP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RARP</a:t>
                      </a:r>
                      <a:r>
                        <a:rPr lang="zh-CN" altLang="en-GB" b="1" i="0" dirty="0">
                          <a:latin typeface="Kaiti SC" panose="02010600040101010101" pitchFamily="2" charset="-122"/>
                          <a:ea typeface="Kaiti SC" panose="02010600040101010101" pitchFamily="2" charset="-122"/>
                          <a:cs typeface="LingWai SC Medium" panose="03050602040302020204" pitchFamily="66" charset="-122"/>
                        </a:rPr>
                        <a:t>、</a:t>
                      </a:r>
                      <a:r>
                        <a:rPr lang="en-GB" altLang="zh-CN" b="1" i="0" dirty="0">
                          <a:latin typeface="Kaiti SC" panose="02010600040101010101" pitchFamily="2" charset="-122"/>
                          <a:ea typeface="Kaiti SC" panose="02010600040101010101" pitchFamily="2" charset="-122"/>
                          <a:cs typeface="LingWai SC Medium" panose="03050602040302020204" pitchFamily="66" charset="-122"/>
                        </a:rPr>
                        <a:t>ICMP</a:t>
                      </a:r>
                      <a:endParaRPr lang="zh-CN" altLang="en-US" b="1" i="0" dirty="0">
                        <a:latin typeface="Kaiti SC" panose="02010600040101010101" pitchFamily="2" charset="-122"/>
                        <a:ea typeface="Kaiti SC" panose="02010600040101010101" pitchFamily="2" charset="-122"/>
                        <a:cs typeface="LingWai SC Medium" panose="03050602040302020204" pitchFamily="66" charset="-122"/>
                      </a:endParaRPr>
                    </a:p>
                  </a:txBody>
                  <a:tcPr anchor="ctr"/>
                </a:tc>
                <a:extLst>
                  <a:ext uri="{0D108BD9-81ED-4DB2-BD59-A6C34878D82A}">
                    <a16:rowId xmlns:a16="http://schemas.microsoft.com/office/drawing/2014/main" val="10005"/>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两个相邻节点间准确的数据传输</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数据链路层</a:t>
                      </a:r>
                    </a:p>
                  </a:txBody>
                  <a:tcPr anchor="ctr"/>
                </a:tc>
                <a:tc row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数据链路层</a:t>
                      </a:r>
                    </a:p>
                  </a:txBody>
                  <a:tcPr anchor="ctr"/>
                </a:tc>
                <a:tc row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网络通信硬件及接口</a:t>
                      </a:r>
                    </a:p>
                  </a:txBody>
                  <a:tcPr anchor="ctr"/>
                </a:tc>
                <a:extLst>
                  <a:ext uri="{0D108BD9-81ED-4DB2-BD59-A6C34878D82A}">
                    <a16:rowId xmlns:a16="http://schemas.microsoft.com/office/drawing/2014/main" val="10006"/>
                  </a:ext>
                </a:extLst>
              </a:tr>
              <a:tr h="449638">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原始比特数据在物理介质上的传输</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b="1" i="0" dirty="0">
                          <a:latin typeface="Kaiti SC" panose="02010600040101010101" pitchFamily="2" charset="-122"/>
                          <a:ea typeface="Kaiti SC" panose="02010600040101010101" pitchFamily="2" charset="-122"/>
                          <a:cs typeface="LingWai SC Medium" panose="03050602040302020204" pitchFamily="66" charset="-122"/>
                        </a:rPr>
                        <a:t>物理层</a:t>
                      </a:r>
                    </a:p>
                  </a:txBody>
                  <a:tcPr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应用层</a:t>
            </a:r>
          </a:p>
        </p:txBody>
      </p:sp>
      <p:graphicFrame>
        <p:nvGraphicFramePr>
          <p:cNvPr id="2" name="表格 1"/>
          <p:cNvGraphicFramePr>
            <a:graphicFrameLocks noGrp="1"/>
          </p:cNvGraphicFramePr>
          <p:nvPr/>
        </p:nvGraphicFramePr>
        <p:xfrm>
          <a:off x="964163" y="1432431"/>
          <a:ext cx="7060164" cy="2743200"/>
        </p:xfrm>
        <a:graphic>
          <a:graphicData uri="http://schemas.openxmlformats.org/drawingml/2006/table">
            <a:tbl>
              <a:tblPr firstRow="1" bandRow="1">
                <a:tableStyleId>{21E4AEA4-8DFA-4A89-87EB-49C32662AFE0}</a:tableStyleId>
              </a:tblPr>
              <a:tblGrid>
                <a:gridCol w="958166">
                  <a:extLst>
                    <a:ext uri="{9D8B030D-6E8A-4147-A177-3AD203B41FA5}">
                      <a16:colId xmlns:a16="http://schemas.microsoft.com/office/drawing/2014/main" val="20000"/>
                    </a:ext>
                  </a:extLst>
                </a:gridCol>
                <a:gridCol w="6101998">
                  <a:extLst>
                    <a:ext uri="{9D8B030D-6E8A-4147-A177-3AD203B41FA5}">
                      <a16:colId xmlns:a16="http://schemas.microsoft.com/office/drawing/2014/main" val="20001"/>
                    </a:ext>
                  </a:extLst>
                </a:gridCol>
              </a:tblGrid>
              <a:tr h="370840">
                <a:tc>
                  <a:txBody>
                    <a:bodyPr/>
                    <a:lstStyle/>
                    <a:p>
                      <a:pPr algn="ctr"/>
                      <a:r>
                        <a:rPr lang="zh-CN" altLang="en-US" sz="1400" b="1" i="0" dirty="0">
                          <a:latin typeface="Kaiti SC Black" panose="02010600040101010101" pitchFamily="2" charset="-122"/>
                          <a:ea typeface="Kaiti SC Black" panose="02010600040101010101" pitchFamily="2" charset="-122"/>
                        </a:rPr>
                        <a:t>名称</a:t>
                      </a:r>
                    </a:p>
                  </a:txBody>
                  <a:tcPr anchor="ctr"/>
                </a:tc>
                <a:tc>
                  <a:txBody>
                    <a:bodyPr/>
                    <a:lstStyle/>
                    <a:p>
                      <a:pPr algn="ctr"/>
                      <a:r>
                        <a:rPr lang="zh-CN" altLang="en-US" sz="1400" b="1" i="0" dirty="0">
                          <a:latin typeface="Kaiti SC Black" panose="02010600040101010101" pitchFamily="2" charset="-122"/>
                          <a:ea typeface="Kaiti SC Black" panose="02010600040101010101" pitchFamily="2" charset="-122"/>
                        </a:rPr>
                        <a:t>解释</a:t>
                      </a:r>
                    </a:p>
                  </a:txBody>
                  <a:tcPr anchor="ctr"/>
                </a:tc>
                <a:extLst>
                  <a:ext uri="{0D108BD9-81ED-4DB2-BD59-A6C34878D82A}">
                    <a16:rowId xmlns:a16="http://schemas.microsoft.com/office/drawing/2014/main" val="10000"/>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http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超文本传输协议，使用浏览器查询</a:t>
                      </a:r>
                      <a:r>
                        <a:rPr lang="en-GB" altLang="zh-CN" sz="1400" b="1" i="0" u="none" strike="noStrike" kern="1200" dirty="0">
                          <a:effectLst/>
                          <a:latin typeface="Kaiti SC Black" panose="02010600040101010101" pitchFamily="2" charset="-122"/>
                          <a:ea typeface="Kaiti SC Black" panose="02010600040101010101" pitchFamily="2" charset="-122"/>
                        </a:rPr>
                        <a:t>web</a:t>
                      </a:r>
                      <a:r>
                        <a:rPr lang="zh-CN" altLang="en-US" sz="1400" b="1" i="0" u="none" strike="noStrike" kern="1200" dirty="0">
                          <a:effectLst/>
                          <a:latin typeface="Kaiti SC Black" panose="02010600040101010101" pitchFamily="2" charset="-122"/>
                          <a:ea typeface="Kaiti SC Black" panose="02010600040101010101" pitchFamily="2" charset="-122"/>
                        </a:rPr>
                        <a:t>服务器之间传输的协议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1"/>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ftp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文件传输协议，实现网上与主机之间文件交换的协议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2"/>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smtp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简单邮件传输协议，定义了邮件如何在邮件服务器之间传输的协议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3"/>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pop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邮件协议，定义了将用户从邮件服务器下载到本地服务器的协议</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4"/>
                  </a:ext>
                </a:extLst>
              </a:tr>
              <a:tr h="370840">
                <a:tc>
                  <a:txBody>
                    <a:bodyPr/>
                    <a:lstStyle/>
                    <a:p>
                      <a:pPr algn="ctr"/>
                      <a:r>
                        <a:rPr lang="en-GB" altLang="zh-CN" sz="1400" b="1" i="0" u="none" strike="noStrike" kern="1200" dirty="0" err="1">
                          <a:effectLst/>
                          <a:latin typeface="Kaiti SC Black" panose="02010600040101010101" pitchFamily="2" charset="-122"/>
                          <a:ea typeface="Kaiti SC Black" panose="02010600040101010101" pitchFamily="2" charset="-122"/>
                        </a:rPr>
                        <a:t>Telent</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远程登陆协议，远程使用网 上其他计算机使用的协议，以获取其他计算机上运行或存储的信息</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5"/>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DNS</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域名系统，实现域名到</a:t>
                      </a:r>
                      <a:r>
                        <a:rPr lang="en-GB" altLang="zh-CN" sz="1400" b="1" i="0" u="none" strike="noStrike" kern="1200" dirty="0">
                          <a:effectLst/>
                          <a:latin typeface="Kaiti SC Black" panose="02010600040101010101" pitchFamily="2" charset="-122"/>
                          <a:ea typeface="Kaiti SC Black" panose="02010600040101010101" pitchFamily="2" charset="-122"/>
                        </a:rPr>
                        <a:t>IP</a:t>
                      </a:r>
                      <a:r>
                        <a:rPr lang="zh-CN" altLang="en-US" sz="1400" b="1" i="0" u="none" strike="noStrike" kern="1200" dirty="0">
                          <a:effectLst/>
                          <a:latin typeface="Kaiti SC Black" panose="02010600040101010101" pitchFamily="2" charset="-122"/>
                          <a:ea typeface="Kaiti SC Black" panose="02010600040101010101" pitchFamily="2" charset="-122"/>
                        </a:rPr>
                        <a:t>地址之间的转换</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传输层</a:t>
            </a:r>
          </a:p>
        </p:txBody>
      </p:sp>
      <p:grpSp>
        <p:nvGrpSpPr>
          <p:cNvPr id="4" name="组合 3"/>
          <p:cNvGrpSpPr/>
          <p:nvPr/>
        </p:nvGrpSpPr>
        <p:grpSpPr>
          <a:xfrm>
            <a:off x="540230" y="1997466"/>
            <a:ext cx="1276986" cy="303011"/>
            <a:chOff x="1793812" y="4421987"/>
            <a:chExt cx="1702648" cy="404014"/>
          </a:xfrm>
        </p:grpSpPr>
        <p:sp>
          <p:nvSpPr>
            <p:cNvPr id="5" name="圆角矩形 4"/>
            <p:cNvSpPr/>
            <p:nvPr/>
          </p:nvSpPr>
          <p:spPr>
            <a:xfrm>
              <a:off x="1793812" y="4421987"/>
              <a:ext cx="1702648"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6" name="文本框 5"/>
            <p:cNvSpPr txBox="1"/>
            <p:nvPr/>
          </p:nvSpPr>
          <p:spPr>
            <a:xfrm>
              <a:off x="2345695" y="4465800"/>
              <a:ext cx="598883" cy="338554"/>
            </a:xfrm>
            <a:prstGeom prst="rect">
              <a:avLst/>
            </a:prstGeom>
            <a:noFill/>
          </p:spPr>
          <p:txBody>
            <a:bodyPr wrap="none" rtlCol="0">
              <a:spAutoFit/>
            </a:bodyPr>
            <a:lstStyle/>
            <a:p>
              <a:r>
                <a:rPr lang="en-US" altLang="zh-CN" sz="1050" b="1" dirty="0">
                  <a:solidFill>
                    <a:schemeClr val="bg1"/>
                  </a:solidFill>
                  <a:latin typeface="微软雅黑" panose="020B0503020204020204" charset="-122"/>
                  <a:ea typeface="微软雅黑" panose="020B0503020204020204" charset="-122"/>
                </a:rPr>
                <a:t>TCP</a:t>
              </a:r>
              <a:endParaRPr lang="zh-CN" altLang="en-US" sz="1050" b="1" dirty="0">
                <a:solidFill>
                  <a:schemeClr val="bg1"/>
                </a:solidFill>
                <a:latin typeface="微软雅黑" panose="020B0503020204020204" charset="-122"/>
                <a:ea typeface="微软雅黑" panose="020B0503020204020204" charset="-122"/>
              </a:endParaRPr>
            </a:p>
          </p:txBody>
        </p:sp>
      </p:grpSp>
      <p:grpSp>
        <p:nvGrpSpPr>
          <p:cNvPr id="7" name="组合 6"/>
          <p:cNvGrpSpPr/>
          <p:nvPr/>
        </p:nvGrpSpPr>
        <p:grpSpPr>
          <a:xfrm>
            <a:off x="5521736" y="2065255"/>
            <a:ext cx="1276986" cy="303011"/>
            <a:chOff x="4128769" y="4421987"/>
            <a:chExt cx="1702648" cy="404014"/>
          </a:xfrm>
        </p:grpSpPr>
        <p:sp>
          <p:nvSpPr>
            <p:cNvPr id="8" name="圆角矩形 7"/>
            <p:cNvSpPr/>
            <p:nvPr/>
          </p:nvSpPr>
          <p:spPr>
            <a:xfrm flipH="1">
              <a:off x="4128769" y="4421987"/>
              <a:ext cx="1702648" cy="404014"/>
            </a:xfrm>
            <a:prstGeom prst="roundRect">
              <a:avLst>
                <a:gd name="adj" fmla="val 50000"/>
              </a:avLst>
            </a:prstGeom>
            <a:gradFill>
              <a:gsLst>
                <a:gs pos="0">
                  <a:srgbClr val="E45C5B"/>
                </a:gs>
                <a:gs pos="100000">
                  <a:srgbClr val="EA8384"/>
                </a:gs>
              </a:gsLst>
              <a:lin ang="5400000" scaled="1"/>
            </a:gradFill>
            <a:ln w="28575" cap="flat">
              <a:gradFill>
                <a:gsLst>
                  <a:gs pos="100000">
                    <a:srgbClr val="E45C5B"/>
                  </a:gs>
                  <a:gs pos="0">
                    <a:srgbClr val="EA8384"/>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9" name="文本框 8"/>
            <p:cNvSpPr txBox="1"/>
            <p:nvPr/>
          </p:nvSpPr>
          <p:spPr>
            <a:xfrm>
              <a:off x="4658210" y="4462050"/>
              <a:ext cx="643765" cy="338554"/>
            </a:xfrm>
            <a:prstGeom prst="rect">
              <a:avLst/>
            </a:prstGeom>
            <a:noFill/>
          </p:spPr>
          <p:txBody>
            <a:bodyPr wrap="none" rtlCol="0">
              <a:spAutoFit/>
            </a:bodyPr>
            <a:lstStyle/>
            <a:p>
              <a:r>
                <a:rPr lang="en-US" altLang="zh-CN" sz="1050" b="1" dirty="0">
                  <a:solidFill>
                    <a:schemeClr val="bg1"/>
                  </a:solidFill>
                  <a:latin typeface="微软雅黑" panose="020B0503020204020204" charset="-122"/>
                  <a:ea typeface="微软雅黑" panose="020B0503020204020204" charset="-122"/>
                </a:rPr>
                <a:t>UDP</a:t>
              </a:r>
              <a:endParaRPr lang="zh-CN" altLang="en-US" sz="1050" b="1" dirty="0">
                <a:solidFill>
                  <a:schemeClr val="bg1"/>
                </a:solidFill>
                <a:latin typeface="微软雅黑" panose="020B0503020204020204" charset="-122"/>
                <a:ea typeface="微软雅黑" panose="020B0503020204020204" charset="-122"/>
              </a:endParaRPr>
            </a:p>
          </p:txBody>
        </p:sp>
      </p:grpSp>
      <p:sp>
        <p:nvSpPr>
          <p:cNvPr id="10" name="矩形 9"/>
          <p:cNvSpPr/>
          <p:nvPr/>
        </p:nvSpPr>
        <p:spPr>
          <a:xfrm>
            <a:off x="354564" y="2697344"/>
            <a:ext cx="4461397" cy="1356525"/>
          </a:xfrm>
          <a:prstGeom prst="rect">
            <a:avLst/>
          </a:prstGeom>
        </p:spPr>
        <p:txBody>
          <a:bodyPr wrap="square" numCol="1">
            <a:spAutoFit/>
          </a:bodyPr>
          <a:lstStyle/>
          <a:p>
            <a:pPr marL="342900" indent="-342900">
              <a:lnSpc>
                <a:spcPct val="150000"/>
              </a:lnSpc>
              <a:buAutoNum type="arabicPeriod"/>
            </a:pPr>
            <a:r>
              <a:rPr lang="zh-CN" altLang="en-US" sz="1400" b="1" dirty="0">
                <a:latin typeface="Kaiti SC Black" panose="02010600040101010101" pitchFamily="2" charset="-122"/>
                <a:ea typeface="Kaiti SC Black" panose="02010600040101010101" pitchFamily="2" charset="-122"/>
              </a:rPr>
              <a:t>通过三次握手协议建立稳定链接</a:t>
            </a:r>
            <a:endParaRPr lang="en-US" altLang="zh-CN" sz="1400" b="1" dirty="0">
              <a:latin typeface="Kaiti SC Black" panose="02010600040101010101" pitchFamily="2" charset="-122"/>
              <a:ea typeface="Kaiti SC Black" panose="02010600040101010101" pitchFamily="2" charset="-122"/>
            </a:endParaRP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应用数据分割成最合适的数据块发送</a:t>
            </a: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链接可靠，不易出现乱序、丢失等现象</a:t>
            </a:r>
            <a:endParaRPr lang="en-US" altLang="zh-CN" sz="1400" b="1" dirty="0">
              <a:latin typeface="Kaiti SC Black" panose="02010600040101010101" pitchFamily="2" charset="-122"/>
              <a:ea typeface="Kaiti SC Black" panose="02010600040101010101" pitchFamily="2" charset="-122"/>
            </a:endParaRP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连接和检验等都需要花不少时间，效率因此会降低</a:t>
            </a:r>
          </a:p>
        </p:txBody>
      </p:sp>
      <p:sp>
        <p:nvSpPr>
          <p:cNvPr id="11" name="矩形 10"/>
          <p:cNvSpPr/>
          <p:nvPr/>
        </p:nvSpPr>
        <p:spPr>
          <a:xfrm>
            <a:off x="5251148" y="2697344"/>
            <a:ext cx="3538288" cy="1356525"/>
          </a:xfrm>
          <a:prstGeom prst="rect">
            <a:avLst/>
          </a:prstGeom>
        </p:spPr>
        <p:txBody>
          <a:bodyPr wrap="square">
            <a:spAutoFit/>
          </a:bodyPr>
          <a:lstStyle/>
          <a:p>
            <a:pPr marL="342900" indent="-342900">
              <a:lnSpc>
                <a:spcPct val="150000"/>
              </a:lnSpc>
              <a:buAutoNum type="arabicPeriod"/>
            </a:pPr>
            <a:r>
              <a:rPr lang="zh-CN" altLang="en-US" sz="1400" b="1" dirty="0">
                <a:latin typeface="Kaiti SC Black" panose="02010600040101010101" pitchFamily="2" charset="-122"/>
                <a:ea typeface="Kaiti SC Black" panose="02010600040101010101" pitchFamily="2" charset="-122"/>
              </a:rPr>
              <a:t>一次性发送所有数据，无需建立连接</a:t>
            </a:r>
            <a:endParaRPr lang="en-US" altLang="zh-CN" sz="1400" b="1" dirty="0">
              <a:latin typeface="Kaiti SC Black" panose="02010600040101010101" pitchFamily="2" charset="-122"/>
              <a:ea typeface="Kaiti SC Black" panose="02010600040101010101" pitchFamily="2" charset="-122"/>
            </a:endParaRP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服务器可以同时发送给多个客户机</a:t>
            </a: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没有检验，容易会出现信息丢失</a:t>
            </a:r>
          </a:p>
          <a:p>
            <a:pPr marL="342900" indent="-342900">
              <a:lnSpc>
                <a:spcPct val="150000"/>
              </a:lnSpc>
              <a:buFontTx/>
              <a:buAutoNum type="arabicPeriod"/>
            </a:pPr>
            <a:r>
              <a:rPr lang="zh-CN" altLang="en-US" sz="1400" b="1" dirty="0">
                <a:latin typeface="Kaiti SC Black" panose="02010600040101010101" pitchFamily="2" charset="-122"/>
                <a:ea typeface="Kaiti SC Black" panose="02010600040101010101" pitchFamily="2" charset="-122"/>
              </a:rPr>
              <a:t>消耗资源小，处理速度快</a:t>
            </a:r>
          </a:p>
        </p:txBody>
      </p:sp>
      <p:sp>
        <p:nvSpPr>
          <p:cNvPr id="3" name="文本框 2"/>
          <p:cNvSpPr txBox="1"/>
          <p:nvPr/>
        </p:nvSpPr>
        <p:spPr>
          <a:xfrm>
            <a:off x="1087791" y="1102318"/>
            <a:ext cx="6968417" cy="584775"/>
          </a:xfrm>
          <a:prstGeom prst="rect">
            <a:avLst/>
          </a:prstGeom>
          <a:noFill/>
        </p:spPr>
        <p:txBody>
          <a:bodyPr wrap="square" rtlCol="0">
            <a:spAutoFit/>
          </a:bodyPr>
          <a:lstStyle/>
          <a:p>
            <a:pPr algn="ctr"/>
            <a:r>
              <a:rPr lang="zh-CN" altLang="en-US" sz="1600" b="1" dirty="0">
                <a:latin typeface="Kaiti SC Black" panose="02010600040101010101" pitchFamily="2" charset="-122"/>
                <a:ea typeface="Kaiti SC Black" panose="02010600040101010101" pitchFamily="2" charset="-122"/>
              </a:rPr>
              <a:t>网络协议是指通信双方就通信如何进行所必须共同遵守的约定和通信规则的集合。在网络上通信的双方只有遵守相同的协议，才能正确地交流信息</a:t>
            </a:r>
            <a:endParaRPr kumimoji="1" lang="zh-CN" altLang="en-US" sz="1600" b="1" dirty="0">
              <a:latin typeface="Kaiti SC Black" panose="02010600040101010101" pitchFamily="2" charset="-122"/>
              <a:ea typeface="Kaiti SC Black"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par>
                                <p:cTn id="17" presetID="47" presetClass="entr" presetSubtype="0" fill="hold" nodeType="withEffect">
                                  <p:stCondLst>
                                    <p:cond delay="6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par>
                                <p:cTn id="22" presetID="22" presetClass="entr" presetSubtype="1" fill="hold" grpId="0" nodeType="withEffect">
                                  <p:stCondLst>
                                    <p:cond delay="110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47" presetClass="entr" presetSubtype="0" fill="hold" nodeType="withEffect">
                                  <p:stCondLst>
                                    <p:cond delay="6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22" presetClass="entr" presetSubtype="1" fill="hold" grpId="0" nodeType="withEffect">
                                  <p:stCondLst>
                                    <p:cond delay="110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 grpId="0"/>
      <p:bldP spid="1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charset="-122"/>
                <a:ea typeface="微软雅黑" panose="020B0503020204020204" charset="-122"/>
              </a:rPr>
              <a:t>网络层</a:t>
            </a:r>
          </a:p>
        </p:txBody>
      </p:sp>
      <p:graphicFrame>
        <p:nvGraphicFramePr>
          <p:cNvPr id="2" name="表格 1"/>
          <p:cNvGraphicFramePr>
            <a:graphicFrameLocks noGrp="1"/>
          </p:cNvGraphicFramePr>
          <p:nvPr>
            <p:extLst>
              <p:ext uri="{D42A27DB-BD31-4B8C-83A1-F6EECF244321}">
                <p14:modId xmlns:p14="http://schemas.microsoft.com/office/powerpoint/2010/main" val="1662631905"/>
              </p:ext>
            </p:extLst>
          </p:nvPr>
        </p:nvGraphicFramePr>
        <p:xfrm>
          <a:off x="1041918" y="1570005"/>
          <a:ext cx="7060164" cy="1854200"/>
        </p:xfrm>
        <a:graphic>
          <a:graphicData uri="http://schemas.openxmlformats.org/drawingml/2006/table">
            <a:tbl>
              <a:tblPr firstRow="1" bandRow="1">
                <a:tableStyleId>{93296810-A885-4BE3-A3E7-6D5BEEA58F35}</a:tableStyleId>
              </a:tblPr>
              <a:tblGrid>
                <a:gridCol w="958166">
                  <a:extLst>
                    <a:ext uri="{9D8B030D-6E8A-4147-A177-3AD203B41FA5}">
                      <a16:colId xmlns:a16="http://schemas.microsoft.com/office/drawing/2014/main" val="20000"/>
                    </a:ext>
                  </a:extLst>
                </a:gridCol>
                <a:gridCol w="6101998">
                  <a:extLst>
                    <a:ext uri="{9D8B030D-6E8A-4147-A177-3AD203B41FA5}">
                      <a16:colId xmlns:a16="http://schemas.microsoft.com/office/drawing/2014/main" val="20001"/>
                    </a:ext>
                  </a:extLst>
                </a:gridCol>
              </a:tblGrid>
              <a:tr h="370840">
                <a:tc>
                  <a:txBody>
                    <a:bodyPr/>
                    <a:lstStyle/>
                    <a:p>
                      <a:pPr algn="ctr"/>
                      <a:r>
                        <a:rPr lang="zh-CN" altLang="en-US" sz="1800" b="1" i="0" dirty="0">
                          <a:latin typeface="Kaiti SC Black" panose="02010600040101010101" pitchFamily="2" charset="-122"/>
                          <a:ea typeface="Kaiti SC Black" panose="02010600040101010101" pitchFamily="2" charset="-122"/>
                        </a:rPr>
                        <a:t>名称</a:t>
                      </a:r>
                    </a:p>
                  </a:txBody>
                  <a:tcPr anchor="ctr"/>
                </a:tc>
                <a:tc>
                  <a:txBody>
                    <a:bodyPr/>
                    <a:lstStyle/>
                    <a:p>
                      <a:pPr algn="ctr"/>
                      <a:r>
                        <a:rPr lang="zh-CN" altLang="en-US" sz="1800" b="1" i="0" dirty="0">
                          <a:latin typeface="Kaiti SC Black" panose="02010600040101010101" pitchFamily="2" charset="-122"/>
                          <a:ea typeface="Kaiti SC Black" panose="02010600040101010101" pitchFamily="2" charset="-122"/>
                        </a:rPr>
                        <a:t>解释</a:t>
                      </a:r>
                    </a:p>
                  </a:txBody>
                  <a:tcPr anchor="ctr"/>
                </a:tc>
                <a:extLst>
                  <a:ext uri="{0D108BD9-81ED-4DB2-BD59-A6C34878D82A}">
                    <a16:rowId xmlns:a16="http://schemas.microsoft.com/office/drawing/2014/main" val="10000"/>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IP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dirty="0">
                          <a:latin typeface="Kaiti SC Black" panose="02010600040101010101" pitchFamily="2" charset="-122"/>
                          <a:ea typeface="Kaiti SC Black" panose="02010600040101010101" pitchFamily="2" charset="-122"/>
                        </a:rPr>
                        <a:t>因特网上的每台计算机和其它设备都规定了一种地址，叫做“</a:t>
                      </a:r>
                      <a:r>
                        <a:rPr lang="en-GB" altLang="zh-CN" sz="1400" b="1" i="0" dirty="0">
                          <a:latin typeface="Kaiti SC Black" panose="02010600040101010101" pitchFamily="2" charset="-122"/>
                          <a:ea typeface="Kaiti SC Black" panose="02010600040101010101" pitchFamily="2" charset="-122"/>
                        </a:rPr>
                        <a:t>IP </a:t>
                      </a:r>
                      <a:r>
                        <a:rPr lang="zh-CN" altLang="en-US" sz="1400" b="1" i="0" dirty="0">
                          <a:latin typeface="Kaiti SC Black" panose="02010600040101010101" pitchFamily="2" charset="-122"/>
                          <a:ea typeface="Kaiti SC Black" panose="02010600040101010101" pitchFamily="2" charset="-122"/>
                        </a:rPr>
                        <a:t>地址”</a:t>
                      </a:r>
                    </a:p>
                  </a:txBody>
                  <a:tcPr anchor="ctr"/>
                </a:tc>
                <a:extLst>
                  <a:ext uri="{0D108BD9-81ED-4DB2-BD59-A6C34878D82A}">
                    <a16:rowId xmlns:a16="http://schemas.microsoft.com/office/drawing/2014/main" val="10001"/>
                  </a:ext>
                </a:extLst>
              </a:tr>
              <a:tr h="370840">
                <a:tc>
                  <a:txBody>
                    <a:bodyPr/>
                    <a:lstStyle/>
                    <a:p>
                      <a:pPr algn="ctr"/>
                      <a:r>
                        <a:rPr lang="en-GB" altLang="zh-CN" sz="1350" b="1" i="0" u="none" strike="noStrike" kern="1200" dirty="0">
                          <a:solidFill>
                            <a:schemeClr val="dk1"/>
                          </a:solidFill>
                          <a:effectLst/>
                          <a:latin typeface="Kaiti SC Black" panose="02010600040101010101" pitchFamily="2" charset="-122"/>
                          <a:ea typeface="Kaiti SC Black" panose="02010600040101010101" pitchFamily="2" charset="-122"/>
                          <a:cs typeface="+mn-cs"/>
                        </a:rPr>
                        <a:t>ARP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地址转换协议，完成</a:t>
                      </a:r>
                      <a:r>
                        <a:rPr lang="en-GB" altLang="zh-CN" sz="1400" b="1" i="0" u="none" strike="noStrike" kern="1200" dirty="0">
                          <a:effectLst/>
                          <a:latin typeface="Kaiti SC Black" panose="02010600040101010101" pitchFamily="2" charset="-122"/>
                          <a:ea typeface="Kaiti SC Black" panose="02010600040101010101" pitchFamily="2" charset="-122"/>
                        </a:rPr>
                        <a:t>IP</a:t>
                      </a:r>
                      <a:r>
                        <a:rPr lang="zh-CN" altLang="en-US" sz="1400" b="1" i="0" u="none" strike="noStrike" kern="1200" dirty="0">
                          <a:effectLst/>
                          <a:latin typeface="Kaiti SC Black" panose="02010600040101010101" pitchFamily="2" charset="-122"/>
                          <a:ea typeface="Kaiti SC Black" panose="02010600040101010101" pitchFamily="2" charset="-122"/>
                        </a:rPr>
                        <a:t>地址到物理地址</a:t>
                      </a:r>
                      <a:r>
                        <a:rPr lang="en-US" altLang="zh-CN" sz="1400" b="1" i="0" u="none" strike="noStrike" kern="1200" dirty="0">
                          <a:effectLst/>
                          <a:latin typeface="Kaiti SC Black" panose="02010600040101010101" pitchFamily="2" charset="-122"/>
                          <a:ea typeface="Kaiti SC Black" panose="02010600040101010101" pitchFamily="2" charset="-122"/>
                        </a:rPr>
                        <a:t>(MAC)</a:t>
                      </a:r>
                      <a:r>
                        <a:rPr lang="zh-CN" altLang="en-US" sz="1400" b="1" i="0" u="none" strike="noStrike" kern="1200" dirty="0">
                          <a:effectLst/>
                          <a:latin typeface="Kaiti SC Black" panose="02010600040101010101" pitchFamily="2" charset="-122"/>
                          <a:ea typeface="Kaiti SC Black" panose="02010600040101010101" pitchFamily="2" charset="-122"/>
                        </a:rPr>
                        <a:t>的转化</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2"/>
                  </a:ext>
                </a:extLst>
              </a:tr>
              <a:tr h="370840">
                <a:tc>
                  <a:txBody>
                    <a:bodyPr/>
                    <a:lstStyle/>
                    <a:p>
                      <a:pPr algn="ctr"/>
                      <a:r>
                        <a:rPr lang="en-GB" altLang="zh-CN" sz="1400" b="1" i="0" u="none" strike="noStrike" kern="1200" dirty="0">
                          <a:effectLst/>
                          <a:latin typeface="Kaiti SC Black" panose="02010600040101010101" pitchFamily="2" charset="-122"/>
                          <a:ea typeface="Kaiti SC Black" panose="02010600040101010101" pitchFamily="2" charset="-122"/>
                        </a:rPr>
                        <a:t>RARP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反向地址转换协议，完成物理地址到</a:t>
                      </a:r>
                      <a:r>
                        <a:rPr lang="en-GB" altLang="zh-CN" sz="1400" b="1" i="0" u="none" strike="noStrike" kern="1200" dirty="0">
                          <a:effectLst/>
                          <a:latin typeface="Kaiti SC Black" panose="02010600040101010101" pitchFamily="2" charset="-122"/>
                          <a:ea typeface="Kaiti SC Black" panose="02010600040101010101" pitchFamily="2" charset="-122"/>
                        </a:rPr>
                        <a:t>IP</a:t>
                      </a:r>
                      <a:r>
                        <a:rPr lang="zh-CN" altLang="en-US" sz="1400" b="1" i="0" u="none" strike="noStrike" kern="1200" dirty="0">
                          <a:effectLst/>
                          <a:latin typeface="Kaiti SC Black" panose="02010600040101010101" pitchFamily="2" charset="-122"/>
                          <a:ea typeface="Kaiti SC Black" panose="02010600040101010101" pitchFamily="2" charset="-122"/>
                        </a:rPr>
                        <a:t>地址的转换</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3"/>
                  </a:ext>
                </a:extLst>
              </a:tr>
              <a:tr h="370840">
                <a:tc>
                  <a:txBody>
                    <a:bodyPr/>
                    <a:lstStyle/>
                    <a:p>
                      <a:pPr algn="ctr"/>
                      <a:r>
                        <a:rPr lang="en-GB" altLang="zh-CN" sz="1350" b="1" i="0" u="none" strike="noStrike" kern="1200" dirty="0">
                          <a:solidFill>
                            <a:schemeClr val="dk1"/>
                          </a:solidFill>
                          <a:effectLst/>
                          <a:latin typeface="Kaiti SC Black" panose="02010600040101010101" pitchFamily="2" charset="-122"/>
                          <a:ea typeface="Kaiti SC Black" panose="02010600040101010101" pitchFamily="2" charset="-122"/>
                          <a:cs typeface="+mn-cs"/>
                        </a:rPr>
                        <a:t>ICMP</a:t>
                      </a:r>
                      <a:endParaRPr lang="zh-CN" altLang="en-US" sz="1400" b="1" i="0" dirty="0">
                        <a:latin typeface="Kaiti SC Black" panose="02010600040101010101" pitchFamily="2" charset="-122"/>
                        <a:ea typeface="Kaiti SC Black" panose="02010600040101010101" pitchFamily="2" charset="-122"/>
                      </a:endParaRPr>
                    </a:p>
                  </a:txBody>
                  <a:tcPr anchor="ctr"/>
                </a:tc>
                <a:tc>
                  <a:txBody>
                    <a:bodyPr/>
                    <a:lstStyle/>
                    <a:p>
                      <a:r>
                        <a:rPr lang="zh-CN" altLang="en-US" sz="1400" b="1" i="0" u="none" strike="noStrike" kern="1200" dirty="0">
                          <a:effectLst/>
                          <a:latin typeface="Kaiti SC Black" panose="02010600040101010101" pitchFamily="2" charset="-122"/>
                          <a:ea typeface="Kaiti SC Black" panose="02010600040101010101" pitchFamily="2" charset="-122"/>
                        </a:rPr>
                        <a:t>控制报文协议，发送消息，并且报告数据包的传送错误</a:t>
                      </a:r>
                      <a:endParaRPr lang="zh-CN" altLang="en-US" sz="1400" b="1" i="0" dirty="0">
                        <a:latin typeface="Kaiti SC Black" panose="02010600040101010101" pitchFamily="2" charset="-122"/>
                        <a:ea typeface="Kaiti SC Black" panose="02010600040101010101" pitchFamily="2" charset="-122"/>
                      </a:endParaRP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1590</Words>
  <Application>Microsoft Office PowerPoint</Application>
  <PresentationFormat>全屏显示(16:9)</PresentationFormat>
  <Paragraphs>252</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Kaiti SC</vt:lpstr>
      <vt:lpstr>Kaiti SC Black</vt:lpstr>
      <vt:lpstr>LiHei Pro</vt:lpstr>
      <vt:lpstr>PingFang SC Medium</vt:lpstr>
      <vt:lpstr>PMingLiU</vt:lpstr>
      <vt:lpstr>方正兰亭超细黑简体</vt:lpstr>
      <vt:lpstr>黑体</vt:lpstr>
      <vt:lpstr>华文细黑</vt:lpstr>
      <vt:lpstr>时尚中黑简体</vt:lpstr>
      <vt:lpstr>微软雅黑</vt:lpstr>
      <vt:lpstr>造字工房悦黑体验版细体</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邓 豪</cp:lastModifiedBy>
  <cp:revision>70</cp:revision>
  <dcterms:created xsi:type="dcterms:W3CDTF">2016-07-16T02:16:00Z</dcterms:created>
  <dcterms:modified xsi:type="dcterms:W3CDTF">2022-03-21T14:58:57Z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