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2"/>
    <p:sldId id="288" r:id="rId3"/>
    <p:sldId id="257" r:id="rId4"/>
    <p:sldId id="258" r:id="rId5"/>
    <p:sldId id="259" r:id="rId6"/>
    <p:sldId id="260" r:id="rId7"/>
    <p:sldId id="268" r:id="rId8"/>
    <p:sldId id="261" r:id="rId9"/>
    <p:sldId id="265" r:id="rId10"/>
    <p:sldId id="266" r:id="rId11"/>
    <p:sldId id="267" r:id="rId12"/>
    <p:sldId id="269" r:id="rId13"/>
    <p:sldId id="271" r:id="rId14"/>
    <p:sldId id="272" r:id="rId15"/>
    <p:sldId id="277" r:id="rId16"/>
    <p:sldId id="278" r:id="rId17"/>
    <p:sldId id="287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B6B"/>
    <a:srgbClr val="6C407D"/>
    <a:srgbClr val="00A6B6"/>
    <a:srgbClr val="FFB352"/>
    <a:srgbClr val="6E4180"/>
    <a:srgbClr val="FFA538"/>
    <a:srgbClr val="00A7B7"/>
    <a:srgbClr val="F45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405"/>
  </p:normalViewPr>
  <p:slideViewPr>
    <p:cSldViewPr snapToGrid="0">
      <p:cViewPr varScale="1">
        <p:scale>
          <a:sx n="127" d="100"/>
          <a:sy n="127" d="100"/>
        </p:scale>
        <p:origin x="43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>
              <a:alpha val="38824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" name="文本框 3"/>
          <p:cNvSpPr txBox="1"/>
          <p:nvPr userDrawn="1"/>
        </p:nvSpPr>
        <p:spPr>
          <a:xfrm>
            <a:off x="8420749" y="80693"/>
            <a:ext cx="612000" cy="252000"/>
          </a:xfrm>
          <a:prstGeom prst="rect">
            <a:avLst/>
          </a:prstGeom>
          <a:solidFill>
            <a:srgbClr val="D9D9D9">
              <a:alpha val="38824"/>
            </a:srgb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  <a:t>13:55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-635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文本框 31"/>
          <p:cNvSpPr txBox="1"/>
          <p:nvPr/>
        </p:nvSpPr>
        <p:spPr>
          <a:xfrm>
            <a:off x="3247843" y="1694254"/>
            <a:ext cx="361938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rgbClr val="6E418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>
                <a:solidFill>
                  <a:srgbClr val="FFB352"/>
                </a:solidFill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sz="8000">
                <a:solidFill>
                  <a:srgbClr val="E66B6B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00A6B6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endParaRPr lang="zh-CN" altLang="en-US" sz="8000" dirty="0">
              <a:solidFill>
                <a:srgbClr val="00A6B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368675" y="3017520"/>
            <a:ext cx="22396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码趣教育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让代码充满乐趣</a:t>
            </a:r>
            <a:endParaRPr lang="en-US" altLang="zh-CN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网络编程学习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进程的</a:t>
            </a:r>
            <a:r>
              <a:rPr lang="en-US" altLang="zh-CN" sz="1800" b="1" dirty="0" err="1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pid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文本框 63"/>
          <p:cNvSpPr txBox="1"/>
          <p:nvPr/>
        </p:nvSpPr>
        <p:spPr>
          <a:xfrm>
            <a:off x="5936656" y="1276700"/>
            <a:ext cx="17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1ACBE"/>
                </a:solidFill>
                <a:latin typeface="微软雅黑" panose="020B0503020204020204" charset="-122"/>
                <a:ea typeface="微软雅黑" panose="020B0503020204020204" charset="-122"/>
              </a:rPr>
              <a:t>PID</a:t>
            </a:r>
            <a:endParaRPr lang="zh-CN" altLang="en-US" sz="1800" b="1" dirty="0">
              <a:solidFill>
                <a:srgbClr val="01ACB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7" name="文本框 113"/>
          <p:cNvSpPr txBox="1"/>
          <p:nvPr/>
        </p:nvSpPr>
        <p:spPr>
          <a:xfrm>
            <a:off x="4973217" y="1646032"/>
            <a:ext cx="4068146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中，只要进程一创建，系统就会分配一个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</a:rPr>
              <a:t>pid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，在程序运行过程中，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</a:rPr>
              <a:t>pid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都不会改变。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可以通过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</a:rPr>
              <a:t>pid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查看进程对资源的使用情况，也可以通过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PID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来控制进程的运行。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" y="1012299"/>
            <a:ext cx="3701303" cy="3996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0" grpId="0"/>
      <p:bldP spid="1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线程</a:t>
            </a:r>
            <a:r>
              <a:rPr lang="en-US" altLang="zh-CN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ident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6" y="970385"/>
            <a:ext cx="3852217" cy="4079810"/>
          </a:xfrm>
          <a:prstGeom prst="rect">
            <a:avLst/>
          </a:prstGeom>
        </p:spPr>
      </p:pic>
      <p:sp>
        <p:nvSpPr>
          <p:cNvPr id="66" name="文本框 63"/>
          <p:cNvSpPr txBox="1"/>
          <p:nvPr/>
        </p:nvSpPr>
        <p:spPr>
          <a:xfrm>
            <a:off x="1392648" y="1444651"/>
            <a:ext cx="17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ident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113"/>
          <p:cNvSpPr txBox="1"/>
          <p:nvPr/>
        </p:nvSpPr>
        <p:spPr>
          <a:xfrm>
            <a:off x="429209" y="1813983"/>
            <a:ext cx="4068146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线程还是在一个进程当中，因此不会有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PID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线程由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解释器调度，为了调度方便，会有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ident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，类似于操作系统中的</a:t>
            </a:r>
            <a:r>
              <a:rPr lang="en-US" altLang="zh-CN" sz="1200" b="1" dirty="0" err="1">
                <a:latin typeface="微软雅黑" panose="020B0503020204020204" charset="-122"/>
                <a:ea typeface="微软雅黑" panose="020B0503020204020204" charset="-122"/>
              </a:rPr>
              <a:t>pid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6" grpId="0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生存周期</a:t>
            </a:r>
            <a:endParaRPr lang="en-US" altLang="zh-CN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81507" y="2153007"/>
            <a:ext cx="3084171" cy="640364"/>
            <a:chOff x="7127272" y="5444009"/>
            <a:chExt cx="4112228" cy="853819"/>
          </a:xfrm>
        </p:grpSpPr>
        <p:sp>
          <p:nvSpPr>
            <p:cNvPr id="67" name="矩形 66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8" name="矩形 47"/>
            <p:cNvSpPr>
              <a:spLocks noChangeArrowheads="1"/>
            </p:cNvSpPr>
            <p:nvPr/>
          </p:nvSpPr>
          <p:spPr bwMode="auto">
            <a:xfrm>
              <a:off x="7152669" y="5555617"/>
              <a:ext cx="3930273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进程的生命周期开始于 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start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，实例化之后，进程并没有启动，只有启动之后才开始生命周期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69" name="矩形 3"/>
          <p:cNvSpPr>
            <a:spLocks noChangeArrowheads="1"/>
          </p:cNvSpPr>
          <p:nvPr/>
        </p:nvSpPr>
        <p:spPr bwMode="auto">
          <a:xfrm>
            <a:off x="5271982" y="1813445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生命周期</a:t>
            </a: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77" y="1007706"/>
            <a:ext cx="3571243" cy="3986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守护模式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守护模式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6583094" y="1437812"/>
            <a:ext cx="2114688" cy="1426427"/>
            <a:chOff x="1438395" y="3323015"/>
            <a:chExt cx="2819585" cy="1901902"/>
          </a:xfrm>
        </p:grpSpPr>
        <p:sp>
          <p:nvSpPr>
            <p:cNvPr id="86" name="文本框 85"/>
            <p:cNvSpPr txBox="1"/>
            <p:nvPr/>
          </p:nvSpPr>
          <p:spPr>
            <a:xfrm>
              <a:off x="1937082" y="3323015"/>
              <a:ext cx="1822874" cy="531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守护模式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438395" y="3993811"/>
              <a:ext cx="2819585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开启守护模式之后，主进程结束，子进程会自动结束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1" y="900875"/>
            <a:ext cx="6145783" cy="4195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面向对象编程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面向对象编程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966330"/>
            <a:ext cx="4844616" cy="4083863"/>
          </a:xfrm>
          <a:prstGeom prst="rect">
            <a:avLst/>
          </a:prstGeom>
        </p:spPr>
      </p:pic>
      <p:grpSp>
        <p:nvGrpSpPr>
          <p:cNvPr id="149" name="组合 148"/>
          <p:cNvGrpSpPr/>
          <p:nvPr/>
        </p:nvGrpSpPr>
        <p:grpSpPr>
          <a:xfrm>
            <a:off x="5954414" y="1663758"/>
            <a:ext cx="2517782" cy="907992"/>
            <a:chOff x="3776606" y="2004244"/>
            <a:chExt cx="3357043" cy="1210651"/>
          </a:xfrm>
        </p:grpSpPr>
        <p:sp>
          <p:nvSpPr>
            <p:cNvPr id="150" name="文本框 149"/>
            <p:cNvSpPr txBox="1"/>
            <p:nvPr/>
          </p:nvSpPr>
          <p:spPr>
            <a:xfrm>
              <a:off x="3776606" y="2004244"/>
              <a:ext cx="1923123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F92"/>
                  </a:solidFill>
                  <a:latin typeface="微软雅黑" panose="020B0503020204020204" charset="-122"/>
                  <a:ea typeface="微软雅黑" panose="020B0503020204020204" charset="-122"/>
                </a:rPr>
                <a:t>面向对象编程</a:t>
              </a: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3776606" y="2681417"/>
              <a:ext cx="3357043" cy="533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在使用多进程或者多线程时，对应模块可以直接使用，也可以继承之后，定制使用</a:t>
              </a: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文本框 31"/>
          <p:cNvSpPr txBox="1"/>
          <p:nvPr/>
        </p:nvSpPr>
        <p:spPr>
          <a:xfrm>
            <a:off x="3291365" y="1622910"/>
            <a:ext cx="361938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rgbClr val="6E41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>
                <a:solidFill>
                  <a:srgbClr val="FFB35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</a:t>
            </a:r>
            <a:r>
              <a:rPr lang="en-US" altLang="zh-CN" sz="9600">
                <a:solidFill>
                  <a:srgbClr val="E66B6B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>
                <a:solidFill>
                  <a:srgbClr val="00A6B6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endParaRPr lang="zh-CN" altLang="en-US" sz="9600" dirty="0">
              <a:solidFill>
                <a:srgbClr val="00A6B6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650339" y="3101604"/>
            <a:ext cx="18433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让代码充满乐趣</a:t>
            </a:r>
            <a:endParaRPr lang="en-US" altLang="zh-CN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上节课重点回顾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314703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6" name="任意多边形 5"/>
          <p:cNvSpPr/>
          <p:nvPr/>
        </p:nvSpPr>
        <p:spPr>
          <a:xfrm>
            <a:off x="4738065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7" name="任意多边形 6"/>
          <p:cNvSpPr/>
          <p:nvPr/>
        </p:nvSpPr>
        <p:spPr>
          <a:xfrm>
            <a:off x="3314703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8" name="任意多边形 7"/>
          <p:cNvSpPr/>
          <p:nvPr/>
        </p:nvSpPr>
        <p:spPr>
          <a:xfrm>
            <a:off x="4738065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137465" y="1731690"/>
            <a:ext cx="2112848" cy="600829"/>
            <a:chOff x="1258030" y="3593783"/>
            <a:chExt cx="2139699" cy="801106"/>
          </a:xfrm>
        </p:grpSpPr>
        <p:sp>
          <p:nvSpPr>
            <p:cNvPr id="10" name="文本框 9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多任务深入理解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38395" y="4066594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CPU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时间片、进程概念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32728" y="1731691"/>
            <a:ext cx="2219589" cy="546242"/>
            <a:chOff x="1258030" y="3593783"/>
            <a:chExt cx="2139699" cy="728323"/>
          </a:xfrm>
        </p:grpSpPr>
        <p:sp>
          <p:nvSpPr>
            <p:cNvPr id="14" name="文本框 13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并发的多进程实现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multiprocessing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37465" y="3065191"/>
            <a:ext cx="2112848" cy="700131"/>
            <a:chOff x="1258030" y="3593783"/>
            <a:chExt cx="2139699" cy="933508"/>
          </a:xfrm>
        </p:grpSpPr>
        <p:sp>
          <p:nvSpPr>
            <p:cNvPr id="18" name="文本框 17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并发服务器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38395" y="3993811"/>
              <a:ext cx="1915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多线程或者多进程</a:t>
              </a:r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</a:rPr>
                <a:t>实现并发服务器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32728" y="3065190"/>
            <a:ext cx="2219589" cy="546242"/>
            <a:chOff x="1258030" y="3593783"/>
            <a:chExt cx="2139699" cy="728323"/>
          </a:xfrm>
        </p:grpSpPr>
        <p:sp>
          <p:nvSpPr>
            <p:cNvPr id="22" name="文本框 21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多线程实现并发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threading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12943" y="3268546"/>
            <a:ext cx="295264" cy="359899"/>
            <a:chOff x="3683997" y="856343"/>
            <a:chExt cx="576394" cy="702571"/>
          </a:xfrm>
          <a:solidFill>
            <a:srgbClr val="01ACBE"/>
          </a:solidFill>
        </p:grpSpPr>
        <p:sp>
          <p:nvSpPr>
            <p:cNvPr id="26" name="Freeform 34"/>
            <p:cNvSpPr>
              <a:spLocks noEditPoints="1"/>
            </p:cNvSpPr>
            <p:nvPr/>
          </p:nvSpPr>
          <p:spPr bwMode="auto">
            <a:xfrm>
              <a:off x="3683997" y="856343"/>
              <a:ext cx="576394" cy="702571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27" name="Freeform 35"/>
            <p:cNvSpPr>
              <a:spLocks noEditPoints="1"/>
            </p:cNvSpPr>
            <p:nvPr/>
          </p:nvSpPr>
          <p:spPr bwMode="auto">
            <a:xfrm>
              <a:off x="3765921" y="1015436"/>
              <a:ext cx="412546" cy="433758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18094" y="1938120"/>
            <a:ext cx="345848" cy="320930"/>
            <a:chOff x="7903081" y="894379"/>
            <a:chExt cx="675141" cy="626498"/>
          </a:xfrm>
          <a:solidFill>
            <a:srgbClr val="E87071"/>
          </a:solidFill>
        </p:grpSpPr>
        <p:sp>
          <p:nvSpPr>
            <p:cNvPr id="29" name="Freeform 36"/>
            <p:cNvSpPr>
              <a:spLocks noEditPoints="1"/>
            </p:cNvSpPr>
            <p:nvPr/>
          </p:nvSpPr>
          <p:spPr bwMode="auto">
            <a:xfrm>
              <a:off x="7990491" y="894379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>
              <a:off x="8242846" y="1021288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1" name="Freeform 38"/>
            <p:cNvSpPr>
              <a:spLocks noEditPoints="1"/>
            </p:cNvSpPr>
            <p:nvPr/>
          </p:nvSpPr>
          <p:spPr bwMode="auto">
            <a:xfrm>
              <a:off x="7903081" y="1114915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86112" y="1913170"/>
            <a:ext cx="366269" cy="359899"/>
            <a:chOff x="5037571" y="856343"/>
            <a:chExt cx="715006" cy="702571"/>
          </a:xfrm>
          <a:solidFill>
            <a:srgbClr val="FFB850"/>
          </a:solidFill>
        </p:grpSpPr>
        <p:sp>
          <p:nvSpPr>
            <p:cNvPr id="33" name="Freeform 39"/>
            <p:cNvSpPr/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4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5" name="Freeform 41"/>
            <p:cNvSpPr/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18094" y="3273390"/>
            <a:ext cx="363271" cy="343038"/>
            <a:chOff x="6460269" y="872801"/>
            <a:chExt cx="709154" cy="669655"/>
          </a:xfrm>
          <a:solidFill>
            <a:srgbClr val="7D4793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8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9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90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5" name="组合 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771504">
            <a:off x="3575961" y="378943"/>
            <a:ext cx="272244" cy="272209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771504">
            <a:off x="5177750" y="37315"/>
            <a:ext cx="272244" cy="272209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771504">
            <a:off x="4695050" y="474507"/>
            <a:ext cx="402249" cy="40219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771504">
            <a:off x="3897083" y="823288"/>
            <a:ext cx="229240" cy="202742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A7B7"/>
                </a:solidFill>
                <a:latin typeface="黑体" panose="02010609060101010101" charset="-122"/>
                <a:ea typeface="黑体" panose="02010609060101010101" charset="-122"/>
              </a:rPr>
              <a:t>目 录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786895" y="1852418"/>
            <a:ext cx="862552" cy="1012413"/>
            <a:chOff x="1254722" y="1864234"/>
            <a:chExt cx="762943" cy="1012413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1" name="组合 3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3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00B7CA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378895" y="204565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451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400" b="1" dirty="0">
                <a:solidFill>
                  <a:srgbClr val="F451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91192" y="1852418"/>
            <a:ext cx="862552" cy="1019893"/>
            <a:chOff x="2705448" y="1864234"/>
            <a:chExt cx="762943" cy="1019893"/>
          </a:xfrm>
        </p:grpSpPr>
        <p:grpSp>
          <p:nvGrpSpPr>
            <p:cNvPr id="36" name="组合 3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8" name="组合 3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3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FFB757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824946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A538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400" b="1" dirty="0">
                <a:solidFill>
                  <a:srgbClr val="FFA53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01708" y="1846024"/>
            <a:ext cx="862552" cy="1015712"/>
            <a:chOff x="4132381" y="1864234"/>
            <a:chExt cx="762943" cy="1015712"/>
          </a:xfrm>
        </p:grpSpPr>
        <p:grpSp>
          <p:nvGrpSpPr>
            <p:cNvPr id="43" name="组合 4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45" name="组合 4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4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4247986" y="2048949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6C407D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66004" y="1846024"/>
            <a:ext cx="862552" cy="1011898"/>
            <a:chOff x="5617616" y="1872229"/>
            <a:chExt cx="762943" cy="1011898"/>
          </a:xfrm>
        </p:grpSpPr>
        <p:grpSp>
          <p:nvGrpSpPr>
            <p:cNvPr id="50" name="组合 4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52" name="组合 5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5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735850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A7B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400" b="1" dirty="0">
                <a:solidFill>
                  <a:srgbClr val="00A7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29113" y="3091476"/>
            <a:ext cx="1290736" cy="644502"/>
            <a:chOff x="1096942" y="3103294"/>
            <a:chExt cx="1141680" cy="644502"/>
          </a:xfrm>
        </p:grpSpPr>
        <p:sp>
          <p:nvSpPr>
            <p:cNvPr id="57" name="文本框 56"/>
            <p:cNvSpPr txBox="1"/>
            <p:nvPr/>
          </p:nvSpPr>
          <p:spPr>
            <a:xfrm>
              <a:off x="1096942" y="3103294"/>
              <a:ext cx="1141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多任务运行控制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96942" y="3470797"/>
              <a:ext cx="1107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606089" y="3089168"/>
            <a:ext cx="2411642" cy="646044"/>
            <a:chOff x="2020347" y="3100986"/>
            <a:chExt cx="2133141" cy="646044"/>
          </a:xfrm>
        </p:grpSpPr>
        <p:sp>
          <p:nvSpPr>
            <p:cNvPr id="60" name="文本框 59"/>
            <p:cNvSpPr txBox="1"/>
            <p:nvPr/>
          </p:nvSpPr>
          <p:spPr>
            <a:xfrm>
              <a:off x="2020347" y="3100986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A538"/>
                  </a:solidFill>
                  <a:latin typeface="微软雅黑" panose="020B0503020204020204" charset="-122"/>
                  <a:ea typeface="微软雅黑" panose="020B0503020204020204" charset="-122"/>
                </a:rPr>
                <a:t>多任务标识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4237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37840" y="3092402"/>
            <a:ext cx="2411642" cy="642810"/>
            <a:chOff x="3444649" y="3104220"/>
            <a:chExt cx="2133141" cy="642810"/>
          </a:xfrm>
        </p:grpSpPr>
        <p:sp>
          <p:nvSpPr>
            <p:cNvPr id="63" name="文本框 62"/>
            <p:cNvSpPr txBox="1"/>
            <p:nvPr/>
          </p:nvSpPr>
          <p:spPr>
            <a:xfrm>
              <a:off x="3444649" y="3104220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守护模式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28539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68668" y="3073998"/>
            <a:ext cx="2411642" cy="653479"/>
            <a:chOff x="4999811" y="3100203"/>
            <a:chExt cx="2133141" cy="653479"/>
          </a:xfrm>
        </p:grpSpPr>
        <p:sp>
          <p:nvSpPr>
            <p:cNvPr id="66" name="文本框 65"/>
            <p:cNvSpPr txBox="1"/>
            <p:nvPr/>
          </p:nvSpPr>
          <p:spPr>
            <a:xfrm>
              <a:off x="4999811" y="3100203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面向对象编程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91146" y="3476683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771504">
            <a:off x="2317850" y="2354738"/>
            <a:ext cx="307788" cy="272209"/>
            <a:chOff x="1827622" y="1343919"/>
            <a:chExt cx="2304000" cy="2304000"/>
          </a:xfrm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771504">
            <a:off x="3837716" y="2362767"/>
            <a:ext cx="307788" cy="272209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771504">
            <a:off x="5363622" y="2343056"/>
            <a:ext cx="307788" cy="272209"/>
            <a:chOff x="1827622" y="1343919"/>
            <a:chExt cx="2304000" cy="2304000"/>
          </a:xfrm>
        </p:grpSpPr>
        <p:sp>
          <p:nvSpPr>
            <p:cNvPr id="75" name="椭圆 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1771504">
            <a:off x="6861728" y="2346917"/>
            <a:ext cx="307788" cy="272209"/>
            <a:chOff x="1827622" y="1343919"/>
            <a:chExt cx="2304000" cy="2304000"/>
          </a:xfrm>
        </p:grpSpPr>
        <p:sp>
          <p:nvSpPr>
            <p:cNvPr id="78" name="椭圆 7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65624" cy="1728000"/>
            <a:chOff x="1827622" y="1343919"/>
            <a:chExt cx="2353859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304000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2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多任务运行控制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多任务结束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 获取当前进程</a:t>
            </a: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终止当前进程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162566" y="1630297"/>
            <a:ext cx="1276986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10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42488" y="4449587"/>
              <a:ext cx="605293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join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81841" y="2319500"/>
            <a:ext cx="2646551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进程或线程添加 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join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方法之后，会</a:t>
            </a:r>
            <a:r>
              <a:rPr lang="zh-CN" altLang="en-US" sz="1200" b="1" dirty="0">
                <a:solidFill>
                  <a:srgbClr val="E66B6B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等待子任务结束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，如果没有结束则会</a:t>
            </a:r>
            <a:r>
              <a:rPr lang="zh-CN" altLang="en-US" sz="1200" b="1" dirty="0">
                <a:solidFill>
                  <a:srgbClr val="E66B6B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阻塞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，直到子任务结束，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因此</a:t>
            </a:r>
            <a:r>
              <a:rPr lang="en-US" altLang="zh-CN" sz="1200" b="1" dirty="0">
                <a:solidFill>
                  <a:srgbClr val="E66B6B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join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一般都是放在程序的最后面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6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等待子任务结束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41" y="1057668"/>
            <a:ext cx="3602943" cy="3746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获取当前进程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6072990" y="1564044"/>
            <a:ext cx="2371214" cy="600166"/>
            <a:chOff x="3776606" y="2004244"/>
            <a:chExt cx="3161618" cy="800221"/>
          </a:xfrm>
        </p:grpSpPr>
        <p:sp>
          <p:nvSpPr>
            <p:cNvPr id="44" name="文本框 43"/>
            <p:cNvSpPr txBox="1"/>
            <p:nvPr/>
          </p:nvSpPr>
          <p:spPr>
            <a:xfrm>
              <a:off x="3776606" y="2004244"/>
              <a:ext cx="216933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E66B6B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获取进程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776606" y="2496689"/>
              <a:ext cx="316161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900" b="1" dirty="0">
                  <a:latin typeface="微软雅黑" panose="020B0503020204020204" charset="-122"/>
                  <a:ea typeface="微软雅黑" panose="020B0503020204020204" charset="-122"/>
                </a:rPr>
                <a:t>在进程内容获取当前进程，方便查找问题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5" y="999148"/>
            <a:ext cx="4107704" cy="3936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66B6B"/>
                </a:solidFill>
                <a:latin typeface="微软雅黑" panose="020B0503020204020204" charset="-122"/>
                <a:ea typeface="微软雅黑" panose="020B0503020204020204" charset="-122"/>
              </a:rPr>
              <a:t>任务名字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211352" y="4280193"/>
            <a:ext cx="1959540" cy="495904"/>
            <a:chOff x="1843836" y="5248386"/>
            <a:chExt cx="2612720" cy="661206"/>
          </a:xfrm>
        </p:grpSpPr>
        <p:grpSp>
          <p:nvGrpSpPr>
            <p:cNvPr id="23" name="组合 22"/>
            <p:cNvGrpSpPr/>
            <p:nvPr/>
          </p:nvGrpSpPr>
          <p:grpSpPr>
            <a:xfrm>
              <a:off x="1843836" y="5248386"/>
              <a:ext cx="2612720" cy="661206"/>
              <a:chOff x="177079" y="2726539"/>
              <a:chExt cx="2612720" cy="661206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81299" y="2726539"/>
                <a:ext cx="192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00AF92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添加与更改名字</a:t>
                </a: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77079" y="3096126"/>
                <a:ext cx="2612720" cy="291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700" b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修改与添加用户的名字，起到表示作用</a:t>
                </a: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1843837" y="5380943"/>
              <a:ext cx="104219" cy="104219"/>
            </a:xfrm>
            <a:prstGeom prst="ellipse">
              <a:avLst/>
            </a:prstGeom>
            <a:solidFill>
              <a:srgbClr val="00A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b="1"/>
            </a:p>
          </p:txBody>
        </p:sp>
      </p:grpSp>
      <p:pic>
        <p:nvPicPr>
          <p:cNvPr id="88" name="图片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079500"/>
            <a:ext cx="5867400" cy="298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终止任务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69" y="915273"/>
            <a:ext cx="3914238" cy="412559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324300" y="1583820"/>
            <a:ext cx="1797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663A7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终止进程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46522" y="2168626"/>
            <a:ext cx="31177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在正常情况下，主进程的结束，并不会影响子进程，所以我们可以在主进程结束之后，强制终止子进程。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注意线程不能终止，只能等待结束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FA538"/>
                  </a:solidFill>
                  <a:latin typeface="微软雅黑" panose="020B0503020204020204" charset="-122"/>
                  <a:ea typeface="微软雅黑" panose="020B0503020204020204" charset="-122"/>
                </a:rPr>
                <a:t>多任务标识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进程的</a:t>
            </a:r>
            <a:r>
              <a:rPr lang="en-US" altLang="zh-CN" sz="1000" b="1" kern="0" dirty="0" err="1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pid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FA5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线程的</a:t>
            </a:r>
            <a:r>
              <a:rPr lang="en-US" altLang="zh-CN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ident</a:t>
            </a:r>
            <a:endParaRPr lang="zh-CN" altLang="en-US" sz="1000" b="1" kern="0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任务名字</a:t>
            </a:r>
            <a:endParaRPr lang="zh-CN" altLang="en-US" sz="1000" b="1" kern="0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生存状态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第一PPT,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553</Words>
  <Application>Microsoft Office PowerPoint</Application>
  <PresentationFormat>全屏显示(16:9)</PresentationFormat>
  <Paragraphs>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PMingLiU</vt:lpstr>
      <vt:lpstr>方正兰亭超细黑简体</vt:lpstr>
      <vt:lpstr>黑体</vt:lpstr>
      <vt:lpstr>华文细黑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第一PPT,www.1ppt.com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蒋 权</cp:lastModifiedBy>
  <cp:revision>25</cp:revision>
  <dcterms:created xsi:type="dcterms:W3CDTF">2016-07-16T02:16:00Z</dcterms:created>
  <dcterms:modified xsi:type="dcterms:W3CDTF">2022-06-28T05:56:50Z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