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999" r:id="rId2"/>
    <p:sldId id="2000" r:id="rId3"/>
    <p:sldId id="2001" r:id="rId4"/>
    <p:sldId id="1392" r:id="rId5"/>
    <p:sldId id="2006" r:id="rId6"/>
    <p:sldId id="2014" r:id="rId7"/>
    <p:sldId id="2015" r:id="rId8"/>
    <p:sldId id="2019" r:id="rId9"/>
    <p:sldId id="2016" r:id="rId10"/>
    <p:sldId id="2017" r:id="rId11"/>
    <p:sldId id="2018" r:id="rId12"/>
    <p:sldId id="2020" r:id="rId13"/>
    <p:sldId id="752" r:id="rId14"/>
    <p:sldId id="200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4" autoAdjust="0"/>
    <p:restoredTop sz="94674"/>
  </p:normalViewPr>
  <p:slideViewPr>
    <p:cSldViewPr snapToGrid="0">
      <p:cViewPr varScale="1">
        <p:scale>
          <a:sx n="81" d="100"/>
          <a:sy n="81" d="100"/>
        </p:scale>
        <p:origin x="5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DBBE2-043B-4D7B-AD75-5843EDDDAEF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DB4BC-0440-4AFA-89B6-051654B61B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0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8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0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1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35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6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DB4BC-0440-4AFA-89B6-051654B61B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7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00B0-CAA5-4C6E-9F4B-1D0789B563C3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059D-C730-4F49-9CA5-173BFED95A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>
          <a:xfrm>
            <a:off x="787675" y="534687"/>
            <a:ext cx="1330908" cy="260996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5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6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4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8" name="Freeform: Shape 3"/>
          <p:cNvSpPr/>
          <p:nvPr/>
        </p:nvSpPr>
        <p:spPr>
          <a:xfrm>
            <a:off x="9448035" y="4661647"/>
            <a:ext cx="2743966" cy="2196354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Freeform: Shape 3"/>
          <p:cNvSpPr/>
          <p:nvPr/>
        </p:nvSpPr>
        <p:spPr>
          <a:xfrm rot="5400000">
            <a:off x="207487" y="3221511"/>
            <a:ext cx="3429000" cy="3843978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000"/>
                </a:schemeClr>
              </a:gs>
              <a:gs pos="100000">
                <a:schemeClr val="accent2">
                  <a:alpha val="4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68350" y="2015411"/>
            <a:ext cx="8624047" cy="24652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112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6"/>
          <p:cNvSpPr/>
          <p:nvPr/>
        </p:nvSpPr>
        <p:spPr>
          <a:xfrm>
            <a:off x="3954308" y="4490971"/>
            <a:ext cx="3452129" cy="817159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数据可视化汇报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7036069" y="448855"/>
            <a:ext cx="47889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dist"/>
            <a:r>
              <a:rPr lang="en-US" altLang="zh-CN" sz="1800" dirty="0">
                <a:solidFill>
                  <a:schemeClr val="bg2"/>
                </a:solidFill>
              </a:rPr>
              <a:t>SHANGHAI JIAO TONG UNIVERSITY</a:t>
            </a:r>
            <a:endParaRPr lang="en-US" altLang="zh-CN" sz="1800" spc="600" dirty="0">
              <a:solidFill>
                <a:schemeClr val="bg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20" y="2434257"/>
            <a:ext cx="6179506" cy="1627601"/>
          </a:xfrm>
          <a:prstGeom prst="rect">
            <a:avLst/>
          </a:prstGeom>
        </p:spPr>
      </p:pic>
      <p:sp>
        <p:nvSpPr>
          <p:cNvPr id="15" name="矩形: 圆角 6">
            <a:extLst>
              <a:ext uri="{FF2B5EF4-FFF2-40B4-BE49-F238E27FC236}">
                <a16:creationId xmlns:a16="http://schemas.microsoft.com/office/drawing/2014/main" id="{5B5C58D7-DCFF-86B4-9FDF-5456A1848C41}"/>
              </a:ext>
            </a:extLst>
          </p:cNvPr>
          <p:cNvSpPr/>
          <p:nvPr/>
        </p:nvSpPr>
        <p:spPr>
          <a:xfrm>
            <a:off x="3773970" y="5538231"/>
            <a:ext cx="4125692" cy="443185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组员：吴非、申屠佳颖、</a:t>
            </a:r>
            <a:r>
              <a:rPr lang="zh-CN" altLang="en-US" sz="1600" spc="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高鹏轩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6;p19"/>
          <p:cNvSpPr txBox="1"/>
          <p:nvPr/>
        </p:nvSpPr>
        <p:spPr>
          <a:xfrm>
            <a:off x="16037" y="126330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3148" y="527901"/>
            <a:ext cx="11640226" cy="6330099"/>
            <a:chOff x="553148" y="527901"/>
            <a:chExt cx="11640226" cy="6330099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27901"/>
              <a:ext cx="3520796" cy="553857"/>
              <a:chOff x="9454548" y="253003"/>
              <a:chExt cx="3520796" cy="553857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3003"/>
                <a:ext cx="3520796" cy="553857"/>
                <a:chOff x="9454548" y="253003"/>
                <a:chExt cx="3520796" cy="553857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30" y="253003"/>
                  <a:ext cx="2970514" cy="55385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243267" y="621035"/>
              <a:ext cx="2970514" cy="343597"/>
            </a:xfrm>
            <a:prstGeom prst="rect">
              <a:avLst/>
            </a:prstGeom>
            <a:noFill/>
          </p:spPr>
          <p:txBody>
            <a:bodyPr wrap="squar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2-1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图表绘制</a:t>
              </a:r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-</a:t>
              </a:r>
              <a:r>
                <a:rPr lang="en-US" altLang="zh-CN" sz="1600" spc="600" dirty="0" err="1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Earch</a:t>
              </a:r>
              <a:endParaRPr lang="zh-CN" altLang="en-US" sz="1600" spc="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51FCC9-029B-B2C7-C7B7-6A4A7C45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" y="1168105"/>
            <a:ext cx="10033262" cy="53231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06A568-6250-930C-C4B1-BC768BDC8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" y="1253041"/>
            <a:ext cx="9741780" cy="56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6;p19"/>
          <p:cNvSpPr txBox="1"/>
          <p:nvPr/>
        </p:nvSpPr>
        <p:spPr>
          <a:xfrm>
            <a:off x="16037" y="126330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34688"/>
              <a:ext cx="3368402" cy="547070"/>
              <a:chOff x="9454548" y="259790"/>
              <a:chExt cx="336840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9790"/>
                <a:ext cx="3368402" cy="547070"/>
                <a:chOff x="9454548" y="259790"/>
                <a:chExt cx="3368402" cy="547070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29" y="259790"/>
                  <a:ext cx="2818121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037936" y="636424"/>
              <a:ext cx="2991992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2-2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图表绘制</a:t>
              </a:r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-China</a:t>
              </a:r>
              <a:endParaRPr lang="zh-CN" altLang="en-US" sz="1600" spc="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54E633-A6E5-4039-ED38-A504FD63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7941"/>
            <a:ext cx="9266548" cy="4232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8A4899-81AB-6F61-EFDF-B917C4E39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7" y="1107941"/>
            <a:ext cx="9125146" cy="41486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E7BB4A-48C0-6AC5-C8D8-1242BA55B20F}"/>
              </a:ext>
            </a:extLst>
          </p:cNvPr>
          <p:cNvSpPr txBox="1"/>
          <p:nvPr/>
        </p:nvSpPr>
        <p:spPr>
          <a:xfrm>
            <a:off x="9379670" y="1081758"/>
            <a:ext cx="2545237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显示一份中国地图，颜色深浅代表数据量大小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鼠标悬停时显示该省份的相关数据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点击时显示该省份具体的区域的数据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9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/>
          <p:cNvSpPr/>
          <p:nvPr/>
        </p:nvSpPr>
        <p:spPr>
          <a:xfrm>
            <a:off x="7745506" y="2384612"/>
            <a:ext cx="4446495" cy="4473389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: Shape 3"/>
          <p:cNvSpPr/>
          <p:nvPr/>
        </p:nvSpPr>
        <p:spPr>
          <a:xfrm rot="5400000">
            <a:off x="78970" y="5473930"/>
            <a:ext cx="1305098" cy="1463041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000"/>
                </a:schemeClr>
              </a:gs>
              <a:gs pos="100000">
                <a:schemeClr val="accent2">
                  <a:alpha val="4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0" y="1411207"/>
            <a:ext cx="4141694" cy="41416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76300" dist="215900" dir="5400000" sx="91000" sy="91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文本框 21"/>
          <p:cNvSpPr txBox="1"/>
          <p:nvPr/>
        </p:nvSpPr>
        <p:spPr>
          <a:xfrm>
            <a:off x="7415360" y="2697224"/>
            <a:ext cx="1502974" cy="15696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1500" b="1">
                <a:solidFill>
                  <a:srgbClr val="FFFFFF"/>
                </a:solidFill>
                <a:latin typeface="A思源黑体—03"/>
                <a:ea typeface="A思源黑体—03"/>
                <a:cs typeface="A思源黑体—03"/>
                <a:sym typeface="A思源黑体—03"/>
              </a:defRPr>
            </a:lvl1pPr>
          </a:lstStyle>
          <a:p>
            <a:r>
              <a:rPr sz="9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</a:t>
            </a:r>
            <a:r>
              <a:rPr lang="en-US" sz="9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3</a:t>
            </a:r>
            <a:endParaRPr sz="9600" dirty="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矩形 22"/>
          <p:cNvSpPr txBox="1"/>
          <p:nvPr/>
        </p:nvSpPr>
        <p:spPr>
          <a:xfrm>
            <a:off x="2177256" y="2384612"/>
            <a:ext cx="2349359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1218565">
              <a:defRPr sz="4800" b="1" spc="400">
                <a:solidFill>
                  <a:srgbClr val="404040"/>
                </a:solidFill>
                <a:latin typeface="A思源黑体—06"/>
                <a:ea typeface="A思源黑体—06"/>
                <a:cs typeface="A思源黑体—06"/>
                <a:sym typeface="A思源黑体—06"/>
              </a:defRPr>
            </a:lvl1pPr>
          </a:lstStyle>
          <a:p>
            <a:r>
              <a:rPr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后续计划</a:t>
            </a:r>
            <a:endParaRPr sz="4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895128" y="3236359"/>
            <a:ext cx="4106493" cy="38528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3000509000000000000" pitchFamily="2" charset="-122"/>
              </a:rPr>
              <a:t>新的图表，新的数据</a:t>
            </a:r>
          </a:p>
        </p:txBody>
      </p:sp>
      <p:grpSp>
        <p:nvGrpSpPr>
          <p:cNvPr id="9" name="Group 63"/>
          <p:cNvGrpSpPr/>
          <p:nvPr/>
        </p:nvGrpSpPr>
        <p:grpSpPr>
          <a:xfrm>
            <a:off x="787675" y="534687"/>
            <a:ext cx="1330908" cy="260996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10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12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3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11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7036069" y="448855"/>
            <a:ext cx="47889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dist"/>
            <a:r>
              <a:rPr lang="en-US" altLang="zh-CN" sz="1800" dirty="0">
                <a:solidFill>
                  <a:schemeClr val="bg2"/>
                </a:solidFill>
              </a:rPr>
              <a:t>SHANGHAI JIAO TONG UNIVERSITY</a:t>
            </a:r>
            <a:endParaRPr lang="en-US" altLang="zh-CN" sz="1800" spc="600" dirty="0">
              <a:solidFill>
                <a:schemeClr val="bg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1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1"/>
          <p:cNvGrpSpPr/>
          <p:nvPr/>
        </p:nvGrpSpPr>
        <p:grpSpPr>
          <a:xfrm>
            <a:off x="4791828" y="1444692"/>
            <a:ext cx="618149" cy="618149"/>
            <a:chOff x="16562814" y="4401733"/>
            <a:chExt cx="1236298" cy="1236298"/>
          </a:xfrm>
        </p:grpSpPr>
        <p:sp>
          <p:nvSpPr>
            <p:cNvPr id="16" name="Oval 14"/>
            <p:cNvSpPr/>
            <p:nvPr/>
          </p:nvSpPr>
          <p:spPr>
            <a:xfrm>
              <a:off x="16562814" y="4401733"/>
              <a:ext cx="1236298" cy="1236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696484" y="4696715"/>
              <a:ext cx="968956" cy="646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100" cap="all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Open Sans Light" panose="020B0306030504020204" pitchFamily="34" charset="0"/>
                </a:rPr>
                <a:t>02</a:t>
              </a:r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1991910" y="1448030"/>
            <a:ext cx="618149" cy="618149"/>
            <a:chOff x="16524652" y="4282597"/>
            <a:chExt cx="1236298" cy="1236298"/>
          </a:xfrm>
        </p:grpSpPr>
        <p:sp>
          <p:nvSpPr>
            <p:cNvPr id="22" name="Oval 43"/>
            <p:cNvSpPr/>
            <p:nvPr/>
          </p:nvSpPr>
          <p:spPr>
            <a:xfrm>
              <a:off x="16524652" y="4282597"/>
              <a:ext cx="1236298" cy="1236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TextBox 44"/>
            <p:cNvSpPr txBox="1"/>
            <p:nvPr/>
          </p:nvSpPr>
          <p:spPr>
            <a:xfrm>
              <a:off x="16658324" y="4577581"/>
              <a:ext cx="968956" cy="646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100" cap="all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Open Sans Light" panose="020B0306030504020204" pitchFamily="34" charset="0"/>
                </a:rPr>
                <a:t>01</a:t>
              </a:r>
            </a:p>
          </p:txBody>
        </p:sp>
      </p:grpSp>
      <p:sp>
        <p:nvSpPr>
          <p:cNvPr id="27" name="Freeform 54"/>
          <p:cNvSpPr>
            <a:spLocks noEditPoints="1"/>
          </p:cNvSpPr>
          <p:nvPr/>
        </p:nvSpPr>
        <p:spPr bwMode="auto">
          <a:xfrm>
            <a:off x="4354734" y="2158646"/>
            <a:ext cx="437094" cy="426244"/>
          </a:xfrm>
          <a:custGeom>
            <a:avLst/>
            <a:gdLst>
              <a:gd name="T0" fmla="*/ 337 w 362"/>
              <a:gd name="T1" fmla="*/ 0 h 353"/>
              <a:gd name="T2" fmla="*/ 111 w 362"/>
              <a:gd name="T3" fmla="*/ 129 h 353"/>
              <a:gd name="T4" fmla="*/ 81 w 362"/>
              <a:gd name="T5" fmla="*/ 196 h 353"/>
              <a:gd name="T6" fmla="*/ 144 w 362"/>
              <a:gd name="T7" fmla="*/ 274 h 353"/>
              <a:gd name="T8" fmla="*/ 179 w 362"/>
              <a:gd name="T9" fmla="*/ 333 h 353"/>
              <a:gd name="T10" fmla="*/ 281 w 362"/>
              <a:gd name="T11" fmla="*/ 186 h 353"/>
              <a:gd name="T12" fmla="*/ 209 w 362"/>
              <a:gd name="T13" fmla="*/ 238 h 353"/>
              <a:gd name="T14" fmla="*/ 171 w 362"/>
              <a:gd name="T15" fmla="*/ 263 h 353"/>
              <a:gd name="T16" fmla="*/ 154 w 362"/>
              <a:gd name="T17" fmla="*/ 256 h 353"/>
              <a:gd name="T18" fmla="*/ 111 w 362"/>
              <a:gd name="T19" fmla="*/ 242 h 353"/>
              <a:gd name="T20" fmla="*/ 90 w 362"/>
              <a:gd name="T21" fmla="*/ 182 h 353"/>
              <a:gd name="T22" fmla="*/ 115 w 362"/>
              <a:gd name="T23" fmla="*/ 144 h 353"/>
              <a:gd name="T24" fmla="*/ 209 w 362"/>
              <a:gd name="T25" fmla="*/ 237 h 353"/>
              <a:gd name="T26" fmla="*/ 270 w 362"/>
              <a:gd name="T27" fmla="*/ 174 h 353"/>
              <a:gd name="T28" fmla="*/ 220 w 362"/>
              <a:gd name="T29" fmla="*/ 225 h 353"/>
              <a:gd name="T30" fmla="*/ 164 w 362"/>
              <a:gd name="T31" fmla="*/ 97 h 353"/>
              <a:gd name="T32" fmla="*/ 337 w 362"/>
              <a:gd name="T33" fmla="*/ 16 h 353"/>
              <a:gd name="T34" fmla="*/ 62 w 362"/>
              <a:gd name="T35" fmla="*/ 197 h 353"/>
              <a:gd name="T36" fmla="*/ 156 w 362"/>
              <a:gd name="T37" fmla="*/ 291 h 353"/>
              <a:gd name="T38" fmla="*/ 62 w 362"/>
              <a:gd name="T39" fmla="*/ 197 h 353"/>
              <a:gd name="T40" fmla="*/ 58 w 362"/>
              <a:gd name="T41" fmla="*/ 252 h 353"/>
              <a:gd name="T42" fmla="*/ 101 w 362"/>
              <a:gd name="T43" fmla="*/ 295 h 353"/>
              <a:gd name="T44" fmla="*/ 168 w 362"/>
              <a:gd name="T45" fmla="*/ 128 h 353"/>
              <a:gd name="T46" fmla="*/ 168 w 362"/>
              <a:gd name="T47" fmla="*/ 145 h 353"/>
              <a:gd name="T48" fmla="*/ 168 w 362"/>
              <a:gd name="T49" fmla="*/ 128 h 353"/>
              <a:gd name="T50" fmla="*/ 225 w 362"/>
              <a:gd name="T51" fmla="*/ 185 h 353"/>
              <a:gd name="T52" fmla="*/ 209 w 362"/>
              <a:gd name="T53" fmla="*/ 185 h 353"/>
              <a:gd name="T54" fmla="*/ 265 w 362"/>
              <a:gd name="T55" fmla="*/ 112 h 353"/>
              <a:gd name="T56" fmla="*/ 265 w 362"/>
              <a:gd name="T57" fmla="*/ 64 h 353"/>
              <a:gd name="T58" fmla="*/ 265 w 362"/>
              <a:gd name="T59" fmla="*/ 112 h 353"/>
              <a:gd name="T60" fmla="*/ 273 w 362"/>
              <a:gd name="T61" fmla="*/ 88 h 353"/>
              <a:gd name="T62" fmla="*/ 257 w 362"/>
              <a:gd name="T63" fmla="*/ 88 h 353"/>
              <a:gd name="T64" fmla="*/ 193 w 362"/>
              <a:gd name="T65" fmla="*/ 169 h 353"/>
              <a:gd name="T66" fmla="*/ 193 w 362"/>
              <a:gd name="T67" fmla="*/ 153 h 353"/>
              <a:gd name="T68" fmla="*/ 193 w 362"/>
              <a:gd name="T69" fmla="*/ 16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2" h="353">
                <a:moveTo>
                  <a:pt x="350" y="3"/>
                </a:moveTo>
                <a:cubicBezTo>
                  <a:pt x="348" y="1"/>
                  <a:pt x="344" y="0"/>
                  <a:pt x="337" y="0"/>
                </a:cubicBezTo>
                <a:cubicBezTo>
                  <a:pt x="304" y="0"/>
                  <a:pt x="215" y="25"/>
                  <a:pt x="168" y="72"/>
                </a:cubicBezTo>
                <a:cubicBezTo>
                  <a:pt x="156" y="83"/>
                  <a:pt x="119" y="117"/>
                  <a:pt x="111" y="129"/>
                </a:cubicBezTo>
                <a:cubicBezTo>
                  <a:pt x="83" y="136"/>
                  <a:pt x="43" y="152"/>
                  <a:pt x="20" y="174"/>
                </a:cubicBezTo>
                <a:cubicBezTo>
                  <a:pt x="20" y="174"/>
                  <a:pt x="48" y="174"/>
                  <a:pt x="81" y="196"/>
                </a:cubicBezTo>
                <a:cubicBezTo>
                  <a:pt x="76" y="216"/>
                  <a:pt x="82" y="237"/>
                  <a:pt x="99" y="254"/>
                </a:cubicBezTo>
                <a:cubicBezTo>
                  <a:pt x="113" y="267"/>
                  <a:pt x="128" y="274"/>
                  <a:pt x="144" y="274"/>
                </a:cubicBezTo>
                <a:cubicBezTo>
                  <a:pt x="149" y="274"/>
                  <a:pt x="153" y="273"/>
                  <a:pt x="157" y="272"/>
                </a:cubicBezTo>
                <a:cubicBezTo>
                  <a:pt x="179" y="306"/>
                  <a:pt x="179" y="333"/>
                  <a:pt x="179" y="333"/>
                </a:cubicBezTo>
                <a:cubicBezTo>
                  <a:pt x="202" y="311"/>
                  <a:pt x="217" y="270"/>
                  <a:pt x="224" y="242"/>
                </a:cubicBezTo>
                <a:cubicBezTo>
                  <a:pt x="236" y="234"/>
                  <a:pt x="270" y="197"/>
                  <a:pt x="281" y="186"/>
                </a:cubicBezTo>
                <a:cubicBezTo>
                  <a:pt x="338" y="129"/>
                  <a:pt x="362" y="14"/>
                  <a:pt x="350" y="3"/>
                </a:cubicBezTo>
                <a:moveTo>
                  <a:pt x="209" y="238"/>
                </a:moveTo>
                <a:cubicBezTo>
                  <a:pt x="203" y="260"/>
                  <a:pt x="195" y="279"/>
                  <a:pt x="187" y="295"/>
                </a:cubicBezTo>
                <a:cubicBezTo>
                  <a:pt x="183" y="285"/>
                  <a:pt x="178" y="275"/>
                  <a:pt x="171" y="263"/>
                </a:cubicBezTo>
                <a:cubicBezTo>
                  <a:pt x="168" y="259"/>
                  <a:pt x="163" y="256"/>
                  <a:pt x="157" y="256"/>
                </a:cubicBezTo>
                <a:cubicBezTo>
                  <a:pt x="156" y="256"/>
                  <a:pt x="155" y="256"/>
                  <a:pt x="154" y="256"/>
                </a:cubicBezTo>
                <a:cubicBezTo>
                  <a:pt x="150" y="257"/>
                  <a:pt x="147" y="258"/>
                  <a:pt x="144" y="258"/>
                </a:cubicBezTo>
                <a:cubicBezTo>
                  <a:pt x="132" y="258"/>
                  <a:pt x="121" y="252"/>
                  <a:pt x="111" y="242"/>
                </a:cubicBezTo>
                <a:cubicBezTo>
                  <a:pt x="98" y="230"/>
                  <a:pt x="93" y="214"/>
                  <a:pt x="97" y="200"/>
                </a:cubicBezTo>
                <a:cubicBezTo>
                  <a:pt x="98" y="193"/>
                  <a:pt x="96" y="186"/>
                  <a:pt x="90" y="182"/>
                </a:cubicBezTo>
                <a:cubicBezTo>
                  <a:pt x="79" y="175"/>
                  <a:pt x="68" y="170"/>
                  <a:pt x="58" y="167"/>
                </a:cubicBezTo>
                <a:cubicBezTo>
                  <a:pt x="74" y="158"/>
                  <a:pt x="94" y="150"/>
                  <a:pt x="115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209" y="237"/>
                  <a:pt x="209" y="238"/>
                  <a:pt x="209" y="238"/>
                </a:cubicBezTo>
                <a:moveTo>
                  <a:pt x="270" y="174"/>
                </a:moveTo>
                <a:cubicBezTo>
                  <a:pt x="267" y="177"/>
                  <a:pt x="262" y="183"/>
                  <a:pt x="256" y="189"/>
                </a:cubicBezTo>
                <a:cubicBezTo>
                  <a:pt x="245" y="200"/>
                  <a:pt x="230" y="216"/>
                  <a:pt x="220" y="225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37" y="124"/>
                  <a:pt x="154" y="108"/>
                  <a:pt x="164" y="97"/>
                </a:cubicBezTo>
                <a:cubicBezTo>
                  <a:pt x="171" y="92"/>
                  <a:pt x="176" y="87"/>
                  <a:pt x="179" y="83"/>
                </a:cubicBezTo>
                <a:cubicBezTo>
                  <a:pt x="222" y="40"/>
                  <a:pt x="306" y="16"/>
                  <a:pt x="337" y="16"/>
                </a:cubicBezTo>
                <a:cubicBezTo>
                  <a:pt x="337" y="42"/>
                  <a:pt x="315" y="129"/>
                  <a:pt x="270" y="174"/>
                </a:cubicBezTo>
                <a:moveTo>
                  <a:pt x="62" y="197"/>
                </a:moveTo>
                <a:cubicBezTo>
                  <a:pt x="0" y="353"/>
                  <a:pt x="0" y="353"/>
                  <a:pt x="0" y="353"/>
                </a:cubicBezTo>
                <a:cubicBezTo>
                  <a:pt x="156" y="291"/>
                  <a:pt x="156" y="291"/>
                  <a:pt x="156" y="291"/>
                </a:cubicBezTo>
                <a:cubicBezTo>
                  <a:pt x="153" y="291"/>
                  <a:pt x="150" y="291"/>
                  <a:pt x="148" y="291"/>
                </a:cubicBezTo>
                <a:cubicBezTo>
                  <a:pt x="100" y="291"/>
                  <a:pt x="57" y="245"/>
                  <a:pt x="62" y="197"/>
                </a:cubicBezTo>
                <a:moveTo>
                  <a:pt x="29" y="324"/>
                </a:moveTo>
                <a:cubicBezTo>
                  <a:pt x="58" y="252"/>
                  <a:pt x="58" y="252"/>
                  <a:pt x="58" y="252"/>
                </a:cubicBezTo>
                <a:cubicBezTo>
                  <a:pt x="62" y="259"/>
                  <a:pt x="67" y="266"/>
                  <a:pt x="72" y="272"/>
                </a:cubicBezTo>
                <a:cubicBezTo>
                  <a:pt x="81" y="282"/>
                  <a:pt x="91" y="290"/>
                  <a:pt x="101" y="295"/>
                </a:cubicBezTo>
                <a:lnTo>
                  <a:pt x="29" y="324"/>
                </a:lnTo>
                <a:close/>
                <a:moveTo>
                  <a:pt x="168" y="128"/>
                </a:moveTo>
                <a:cubicBezTo>
                  <a:pt x="164" y="128"/>
                  <a:pt x="160" y="132"/>
                  <a:pt x="160" y="136"/>
                </a:cubicBezTo>
                <a:cubicBezTo>
                  <a:pt x="160" y="141"/>
                  <a:pt x="164" y="145"/>
                  <a:pt x="168" y="145"/>
                </a:cubicBezTo>
                <a:cubicBezTo>
                  <a:pt x="173" y="145"/>
                  <a:pt x="176" y="141"/>
                  <a:pt x="176" y="136"/>
                </a:cubicBezTo>
                <a:cubicBezTo>
                  <a:pt x="176" y="132"/>
                  <a:pt x="173" y="128"/>
                  <a:pt x="168" y="128"/>
                </a:cubicBezTo>
                <a:moveTo>
                  <a:pt x="217" y="193"/>
                </a:moveTo>
                <a:cubicBezTo>
                  <a:pt x="221" y="193"/>
                  <a:pt x="225" y="189"/>
                  <a:pt x="225" y="185"/>
                </a:cubicBezTo>
                <a:cubicBezTo>
                  <a:pt x="225" y="180"/>
                  <a:pt x="221" y="177"/>
                  <a:pt x="217" y="177"/>
                </a:cubicBezTo>
                <a:cubicBezTo>
                  <a:pt x="212" y="177"/>
                  <a:pt x="209" y="180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moveTo>
                  <a:pt x="265" y="112"/>
                </a:moveTo>
                <a:cubicBezTo>
                  <a:pt x="278" y="112"/>
                  <a:pt x="289" y="102"/>
                  <a:pt x="289" y="88"/>
                </a:cubicBezTo>
                <a:cubicBezTo>
                  <a:pt x="289" y="75"/>
                  <a:pt x="278" y="64"/>
                  <a:pt x="265" y="64"/>
                </a:cubicBezTo>
                <a:cubicBezTo>
                  <a:pt x="251" y="64"/>
                  <a:pt x="241" y="75"/>
                  <a:pt x="241" y="88"/>
                </a:cubicBezTo>
                <a:cubicBezTo>
                  <a:pt x="241" y="102"/>
                  <a:pt x="251" y="112"/>
                  <a:pt x="265" y="112"/>
                </a:cubicBezTo>
                <a:moveTo>
                  <a:pt x="265" y="80"/>
                </a:moveTo>
                <a:cubicBezTo>
                  <a:pt x="269" y="80"/>
                  <a:pt x="273" y="84"/>
                  <a:pt x="273" y="88"/>
                </a:cubicBezTo>
                <a:cubicBezTo>
                  <a:pt x="273" y="93"/>
                  <a:pt x="269" y="96"/>
                  <a:pt x="265" y="96"/>
                </a:cubicBezTo>
                <a:cubicBezTo>
                  <a:pt x="260" y="96"/>
                  <a:pt x="257" y="93"/>
                  <a:pt x="257" y="88"/>
                </a:cubicBezTo>
                <a:cubicBezTo>
                  <a:pt x="257" y="84"/>
                  <a:pt x="260" y="80"/>
                  <a:pt x="265" y="80"/>
                </a:cubicBezTo>
                <a:moveTo>
                  <a:pt x="193" y="169"/>
                </a:moveTo>
                <a:cubicBezTo>
                  <a:pt x="197" y="169"/>
                  <a:pt x="201" y="165"/>
                  <a:pt x="201" y="161"/>
                </a:cubicBezTo>
                <a:cubicBezTo>
                  <a:pt x="201" y="156"/>
                  <a:pt x="197" y="153"/>
                  <a:pt x="193" y="153"/>
                </a:cubicBezTo>
                <a:cubicBezTo>
                  <a:pt x="188" y="153"/>
                  <a:pt x="185" y="156"/>
                  <a:pt x="185" y="161"/>
                </a:cubicBezTo>
                <a:cubicBezTo>
                  <a:pt x="185" y="165"/>
                  <a:pt x="188" y="169"/>
                  <a:pt x="193" y="16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9" name="Google Shape;86;p19"/>
          <p:cNvSpPr txBox="1"/>
          <p:nvPr/>
        </p:nvSpPr>
        <p:spPr>
          <a:xfrm>
            <a:off x="3796285" y="281763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TITLE HERE</a:t>
            </a:r>
            <a:endParaRPr b="0" i="0" u="none" strike="noStrike" cap="none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54704" y="2520490"/>
            <a:ext cx="193025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>
              <a:lnSpc>
                <a:spcPts val="2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3000509000000000000" pitchFamily="2" charset="-122"/>
              </a:rPr>
              <a:t>新加入一些图如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3000509000000000000" pitchFamily="2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3000509000000000000" pitchFamily="2" charset="-122"/>
              </a:rPr>
              <a:t>直方图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3000509000000000000" pitchFamily="2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3000509000000000000" pitchFamily="2" charset="-122"/>
              </a:rPr>
              <a:t>饼图玫瑰图等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74726" y="2186511"/>
            <a:ext cx="1090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新的图表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721478" y="2183305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新的数据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39" name="Group 63"/>
            <p:cNvGrpSpPr/>
            <p:nvPr/>
          </p:nvGrpSpPr>
          <p:grpSpPr>
            <a:xfrm>
              <a:off x="553148" y="534688"/>
              <a:ext cx="3253392" cy="547070"/>
              <a:chOff x="9454548" y="259790"/>
              <a:chExt cx="325339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42" name="Group 64"/>
              <p:cNvGrpSpPr/>
              <p:nvPr/>
            </p:nvGrpSpPr>
            <p:grpSpPr>
              <a:xfrm>
                <a:off x="9454548" y="259790"/>
                <a:ext cx="3253392" cy="547070"/>
                <a:chOff x="9454548" y="259790"/>
                <a:chExt cx="3253392" cy="547070"/>
              </a:xfrm>
              <a:grpFill/>
            </p:grpSpPr>
            <p:sp>
              <p:nvSpPr>
                <p:cNvPr id="44" name="Rectangle: Rounded Corners 71"/>
                <p:cNvSpPr/>
                <p:nvPr/>
              </p:nvSpPr>
              <p:spPr>
                <a:xfrm>
                  <a:off x="10004830" y="259790"/>
                  <a:ext cx="2703110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45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43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40" name="文本框 49"/>
            <p:cNvSpPr txBox="1"/>
            <p:nvPr/>
          </p:nvSpPr>
          <p:spPr>
            <a:xfrm>
              <a:off x="1243267" y="621035"/>
              <a:ext cx="1323266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后续计划</a:t>
              </a:r>
            </a:p>
          </p:txBody>
        </p:sp>
        <p:sp>
          <p:nvSpPr>
            <p:cNvPr id="41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8A9620-388A-6E30-CB09-8D2DB4CF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22" y="17686"/>
            <a:ext cx="4792815" cy="3195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5F7B47-E290-DD07-F150-4E03C88E4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32" y="50177"/>
            <a:ext cx="5082906" cy="33099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F8FB4C-B484-21E4-5A51-7982195C3046}"/>
              </a:ext>
            </a:extLst>
          </p:cNvPr>
          <p:cNvSpPr txBox="1"/>
          <p:nvPr/>
        </p:nvSpPr>
        <p:spPr>
          <a:xfrm>
            <a:off x="1296194" y="2504548"/>
            <a:ext cx="1941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2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3000509000000000000" pitchFamily="2" charset="-122"/>
              </a:rPr>
              <a:t>尝试寻找精确到市区级的完整历史数据和无症状数据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3000509000000000000" pitchFamily="2" charset="-122"/>
            </a:endParaRPr>
          </a:p>
          <a:p>
            <a:pPr marL="285750" lvl="0" indent="-285750">
              <a:lnSpc>
                <a:spcPts val="2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3000509000000000000" pitchFamily="2" charset="-122"/>
              </a:rPr>
              <a:t>对现有数据进行提取、预处理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3000509000000000000" pitchFamily="2" charset="-122"/>
            </a:endParaRPr>
          </a:p>
          <a:p>
            <a:pPr marL="285750" lvl="0" indent="-285750">
              <a:lnSpc>
                <a:spcPts val="2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3000509000000000000" pitchFamily="2" charset="-122"/>
              </a:rPr>
              <a:t>和图表对接数据接口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3000509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0F0F4F-A380-8FC1-7DA3-E62C347B6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95" y="24667"/>
            <a:ext cx="5082905" cy="39791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769C38-E5D6-B57A-18CC-7E42B5F48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64" y="17686"/>
            <a:ext cx="5822857" cy="35657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225977-7C46-43C3-5407-630A329DD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46" y="357457"/>
            <a:ext cx="10559477" cy="5444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>
          <a:xfrm>
            <a:off x="787675" y="534687"/>
            <a:ext cx="1330908" cy="260996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5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6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4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8" name="Freeform: Shape 3"/>
          <p:cNvSpPr/>
          <p:nvPr/>
        </p:nvSpPr>
        <p:spPr>
          <a:xfrm>
            <a:off x="9448035" y="4661647"/>
            <a:ext cx="2743966" cy="2196354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Freeform: Shape 3"/>
          <p:cNvSpPr/>
          <p:nvPr/>
        </p:nvSpPr>
        <p:spPr>
          <a:xfrm rot="5400000">
            <a:off x="218578" y="3027115"/>
            <a:ext cx="3612305" cy="4049466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000"/>
                </a:schemeClr>
              </a:gs>
              <a:gs pos="100000">
                <a:schemeClr val="accent2">
                  <a:alpha val="4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68350" y="2015411"/>
            <a:ext cx="8624047" cy="24652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112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6"/>
          <p:cNvSpPr/>
          <p:nvPr/>
        </p:nvSpPr>
        <p:spPr>
          <a:xfrm>
            <a:off x="4718599" y="4935744"/>
            <a:ext cx="1923548" cy="443185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pc="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青课</a:t>
            </a:r>
          </a:p>
        </p:txBody>
      </p:sp>
      <p:sp>
        <p:nvSpPr>
          <p:cNvPr id="12" name="文本框 7"/>
          <p:cNvSpPr txBox="1"/>
          <p:nvPr/>
        </p:nvSpPr>
        <p:spPr>
          <a:xfrm>
            <a:off x="2763913" y="2384652"/>
            <a:ext cx="6079679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0" b="1" spc="6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谢谢观看</a:t>
            </a:r>
            <a:endParaRPr kumimoji="0" lang="zh-CN" altLang="en-US" sz="8000" b="1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sp>
        <p:nvSpPr>
          <p:cNvPr id="15" name="文本框 8"/>
          <p:cNvSpPr txBox="1"/>
          <p:nvPr/>
        </p:nvSpPr>
        <p:spPr>
          <a:xfrm>
            <a:off x="2173017" y="3710634"/>
            <a:ext cx="70147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dist"/>
            <a:r>
              <a:rPr lang="en-US" altLang="zh-CN" sz="2400" dirty="0">
                <a:solidFill>
                  <a:schemeClr val="bg2"/>
                </a:solidFill>
              </a:rPr>
              <a:t>SHANGHAI JIAO TONG UNIVERSITY</a:t>
            </a:r>
            <a:endParaRPr lang="en-US" altLang="zh-CN" sz="2400" spc="600" dirty="0">
              <a:solidFill>
                <a:schemeClr val="bg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</p:grpSpPr>
        <p:sp>
          <p:nvSpPr>
            <p:cNvPr id="4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51338" y="815795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2189" y="2240885"/>
            <a:ext cx="3910485" cy="2571465"/>
            <a:chOff x="1042515" y="1905506"/>
            <a:chExt cx="3910485" cy="25714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42515" y="1905506"/>
              <a:ext cx="272176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24"/>
            <p:cNvCxnSpPr/>
            <p:nvPr/>
          </p:nvCxnSpPr>
          <p:spPr>
            <a:xfrm>
              <a:off x="1042515" y="4476971"/>
              <a:ext cx="391048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添加标题"/>
          <p:cNvSpPr/>
          <p:nvPr/>
        </p:nvSpPr>
        <p:spPr>
          <a:xfrm>
            <a:off x="5997644" y="1333558"/>
            <a:ext cx="1188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Segoe UI Light" panose="020B0502040204020203" pitchFamily="34" charset="0"/>
                <a:sym typeface="思源黑体" panose="020B0500000000000000" pitchFamily="34" charset="-122"/>
              </a:rPr>
              <a:t>01</a:t>
            </a:r>
            <a:endParaRPr lang="en-US" sz="48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Segoe UI Light" panose="020B050204020402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12" name="添加标题"/>
          <p:cNvSpPr/>
          <p:nvPr/>
        </p:nvSpPr>
        <p:spPr>
          <a:xfrm>
            <a:off x="5997643" y="2603240"/>
            <a:ext cx="1188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Segoe UI Light" panose="020B0502040204020203" pitchFamily="34" charset="0"/>
                <a:sym typeface="思源黑体" panose="020B0500000000000000" pitchFamily="34" charset="-122"/>
              </a:rPr>
              <a:t>02</a:t>
            </a:r>
            <a:endParaRPr lang="en-US" sz="4800" dirty="0">
              <a:solidFill>
                <a:schemeClr val="accent2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Segoe UI Light" panose="020B050204020402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13" name="添加标题"/>
          <p:cNvSpPr/>
          <p:nvPr/>
        </p:nvSpPr>
        <p:spPr>
          <a:xfrm>
            <a:off x="5999841" y="3934710"/>
            <a:ext cx="1188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Segoe UI Light" panose="020B0502040204020203" pitchFamily="34" charset="0"/>
                <a:sym typeface="思源黑体" panose="020B0500000000000000" pitchFamily="34" charset="-122"/>
              </a:rPr>
              <a:t>03</a:t>
            </a:r>
            <a:endParaRPr lang="en-US" sz="48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Segoe UI Light" panose="020B0502040204020203" pitchFamily="34" charset="0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239001" y="1481198"/>
            <a:ext cx="3978632" cy="641151"/>
            <a:chOff x="7299212" y="1619349"/>
            <a:chExt cx="3978632" cy="641151"/>
          </a:xfrm>
        </p:grpSpPr>
        <p:sp>
          <p:nvSpPr>
            <p:cNvPr id="16" name="文本框 15"/>
            <p:cNvSpPr txBox="1"/>
            <p:nvPr/>
          </p:nvSpPr>
          <p:spPr>
            <a:xfrm>
              <a:off x="7299213" y="161934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" panose="020B0500000000000000" pitchFamily="34" charset="-122"/>
                </a:rPr>
                <a:t>数据的获取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99212" y="2029668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209455" y="2659820"/>
            <a:ext cx="3978632" cy="641151"/>
            <a:chOff x="7299212" y="2710174"/>
            <a:chExt cx="3978632" cy="641151"/>
          </a:xfrm>
        </p:grpSpPr>
        <p:sp>
          <p:nvSpPr>
            <p:cNvPr id="19" name="文本框 18"/>
            <p:cNvSpPr txBox="1"/>
            <p:nvPr/>
          </p:nvSpPr>
          <p:spPr>
            <a:xfrm>
              <a:off x="7299213" y="27101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图表绘制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99212" y="3120493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39001" y="4005067"/>
            <a:ext cx="3978632" cy="641151"/>
            <a:chOff x="7299212" y="3800999"/>
            <a:chExt cx="3978632" cy="641151"/>
          </a:xfrm>
        </p:grpSpPr>
        <p:sp>
          <p:nvSpPr>
            <p:cNvPr id="22" name="文本框 21"/>
            <p:cNvSpPr txBox="1"/>
            <p:nvPr/>
          </p:nvSpPr>
          <p:spPr>
            <a:xfrm>
              <a:off x="7299213" y="38009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后续计划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99212" y="4211318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7" name="文本框 7"/>
          <p:cNvSpPr txBox="1"/>
          <p:nvPr/>
        </p:nvSpPr>
        <p:spPr>
          <a:xfrm>
            <a:off x="1703345" y="2679571"/>
            <a:ext cx="439265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目录 </a:t>
            </a:r>
            <a:endParaRPr lang="en-US" altLang="zh-CN" sz="4800" b="1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spc="600" dirty="0">
                <a:solidFill>
                  <a:schemeClr val="accent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CONTENT</a:t>
            </a:r>
            <a:endParaRPr kumimoji="0" lang="zh-CN" altLang="en-US" sz="4800" b="1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/>
          <p:cNvSpPr/>
          <p:nvPr/>
        </p:nvSpPr>
        <p:spPr>
          <a:xfrm>
            <a:off x="7745506" y="2384612"/>
            <a:ext cx="4446495" cy="4473389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: Shape 3"/>
          <p:cNvSpPr/>
          <p:nvPr/>
        </p:nvSpPr>
        <p:spPr>
          <a:xfrm rot="5400000">
            <a:off x="78970" y="5473930"/>
            <a:ext cx="1305098" cy="1463041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000"/>
                </a:schemeClr>
              </a:gs>
              <a:gs pos="100000">
                <a:schemeClr val="accent2">
                  <a:alpha val="4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0" y="1411207"/>
            <a:ext cx="4141694" cy="41416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76300" dist="215900" dir="5400000" sx="91000" sy="91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文本框 21"/>
          <p:cNvSpPr txBox="1"/>
          <p:nvPr/>
        </p:nvSpPr>
        <p:spPr>
          <a:xfrm>
            <a:off x="7415360" y="2697224"/>
            <a:ext cx="1502974" cy="15696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1500" b="1">
                <a:solidFill>
                  <a:srgbClr val="FFFFFF"/>
                </a:solidFill>
                <a:latin typeface="A思源黑体—03"/>
                <a:ea typeface="A思源黑体—03"/>
                <a:cs typeface="A思源黑体—03"/>
                <a:sym typeface="A思源黑体—03"/>
              </a:defRPr>
            </a:lvl1pPr>
          </a:lstStyle>
          <a:p>
            <a:r>
              <a:rPr sz="9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</a:t>
            </a:r>
            <a:r>
              <a:rPr lang="en-US" sz="9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1</a:t>
            </a:r>
            <a:endParaRPr sz="9600" dirty="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矩形 22"/>
          <p:cNvSpPr txBox="1"/>
          <p:nvPr/>
        </p:nvSpPr>
        <p:spPr>
          <a:xfrm>
            <a:off x="1895128" y="2384612"/>
            <a:ext cx="2913617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1218565">
              <a:defRPr sz="4800" b="1" spc="400">
                <a:solidFill>
                  <a:srgbClr val="404040"/>
                </a:solidFill>
                <a:latin typeface="A思源黑体—06"/>
                <a:ea typeface="A思源黑体—06"/>
                <a:cs typeface="A思源黑体—06"/>
                <a:sym typeface="A思源黑体—06"/>
              </a:defRPr>
            </a:lvl1pPr>
          </a:lstStyle>
          <a:p>
            <a:r>
              <a:rPr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数据的获取</a:t>
            </a:r>
            <a:endParaRPr sz="4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895128" y="3236359"/>
            <a:ext cx="4106493" cy="38528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3000509000000000000" pitchFamily="2" charset="-122"/>
              </a:rPr>
              <a:t>从各个平台爬取数据</a:t>
            </a:r>
          </a:p>
        </p:txBody>
      </p:sp>
      <p:grpSp>
        <p:nvGrpSpPr>
          <p:cNvPr id="9" name="Group 63"/>
          <p:cNvGrpSpPr/>
          <p:nvPr/>
        </p:nvGrpSpPr>
        <p:grpSpPr>
          <a:xfrm>
            <a:off x="787675" y="534687"/>
            <a:ext cx="1330908" cy="260996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10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12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3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11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7036069" y="448855"/>
            <a:ext cx="47889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dist"/>
            <a:r>
              <a:rPr lang="en-US" altLang="zh-CN" sz="1800" dirty="0">
                <a:solidFill>
                  <a:schemeClr val="bg2"/>
                </a:solidFill>
              </a:rPr>
              <a:t>SHANGHAI JIAO TONG UNIVERSITY</a:t>
            </a:r>
            <a:endParaRPr lang="en-US" altLang="zh-CN" sz="1800" spc="600" dirty="0">
              <a:solidFill>
                <a:schemeClr val="bg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7"/>
          <p:cNvSpPr txBox="1"/>
          <p:nvPr/>
        </p:nvSpPr>
        <p:spPr>
          <a:xfrm>
            <a:off x="6096000" y="2418138"/>
            <a:ext cx="23567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Selenium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Google</a:t>
            </a:r>
          </a:p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Firefox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1441790" y="2418138"/>
            <a:ext cx="2364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Requests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Bs4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3" name="Google Shape;86;p19"/>
          <p:cNvSpPr txBox="1"/>
          <p:nvPr/>
        </p:nvSpPr>
        <p:spPr>
          <a:xfrm>
            <a:off x="1441790" y="1990786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静态网页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34688"/>
              <a:ext cx="3253392" cy="547070"/>
              <a:chOff x="9454548" y="259790"/>
              <a:chExt cx="325339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9790"/>
                <a:ext cx="3253392" cy="547070"/>
                <a:chOff x="9454548" y="259790"/>
                <a:chExt cx="3253392" cy="547070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30" y="259790"/>
                  <a:ext cx="2703110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243267" y="621035"/>
              <a:ext cx="1882714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1-1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采用工具</a:t>
              </a: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sp>
        <p:nvSpPr>
          <p:cNvPr id="36" name="Google Shape;86;p19">
            <a:extLst>
              <a:ext uri="{FF2B5EF4-FFF2-40B4-BE49-F238E27FC236}">
                <a16:creationId xmlns:a16="http://schemas.microsoft.com/office/drawing/2014/main" id="{3CB10E14-729D-DA43-14BC-0985C2C26A49}"/>
              </a:ext>
            </a:extLst>
          </p:cNvPr>
          <p:cNvSpPr txBox="1"/>
          <p:nvPr/>
        </p:nvSpPr>
        <p:spPr>
          <a:xfrm>
            <a:off x="6096000" y="1990786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(2)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动态网页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575E921-2AAC-A3B1-8E97-935B684953E6}"/>
              </a:ext>
            </a:extLst>
          </p:cNvPr>
          <p:cNvSpPr txBox="1"/>
          <p:nvPr/>
        </p:nvSpPr>
        <p:spPr>
          <a:xfrm>
            <a:off x="1462237" y="4755662"/>
            <a:ext cx="982207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全球所有国家的历史数据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中国各地区的历史数据，目前精确到省，因为精确到市的数据不完全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这些数据最远到</a:t>
            </a:r>
            <a:r>
              <a:rPr lang="en-US" altLang="zh-CN" dirty="0"/>
              <a:t>2020</a:t>
            </a:r>
            <a:r>
              <a:rPr lang="zh-CN" altLang="en-US" dirty="0"/>
              <a:t>年，目前读取到</a:t>
            </a:r>
            <a:r>
              <a:rPr lang="en-US" altLang="zh-CN" dirty="0"/>
              <a:t>2022</a:t>
            </a:r>
            <a:r>
              <a:rPr lang="zh-CN" altLang="en-US" dirty="0"/>
              <a:t>年，后续有需要可以继续</a:t>
            </a:r>
            <a:endParaRPr lang="en-US" altLang="zh-CN" dirty="0"/>
          </a:p>
        </p:txBody>
      </p:sp>
      <p:sp>
        <p:nvSpPr>
          <p:cNvPr id="23" name="Google Shape;86;p19"/>
          <p:cNvSpPr txBox="1"/>
          <p:nvPr/>
        </p:nvSpPr>
        <p:spPr>
          <a:xfrm>
            <a:off x="16037" y="126330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丁香园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34688"/>
              <a:ext cx="3253392" cy="547070"/>
              <a:chOff x="9454548" y="259790"/>
              <a:chExt cx="325339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9790"/>
                <a:ext cx="3253392" cy="547070"/>
                <a:chOff x="9454548" y="259790"/>
                <a:chExt cx="3253392" cy="547070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30" y="259790"/>
                  <a:ext cx="2703110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243267" y="621035"/>
              <a:ext cx="1882714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1-2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数据平台</a:t>
              </a: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sp>
        <p:nvSpPr>
          <p:cNvPr id="36" name="Google Shape;86;p19">
            <a:extLst>
              <a:ext uri="{FF2B5EF4-FFF2-40B4-BE49-F238E27FC236}">
                <a16:creationId xmlns:a16="http://schemas.microsoft.com/office/drawing/2014/main" id="{3CB10E14-729D-DA43-14BC-0985C2C26A49}"/>
              </a:ext>
            </a:extLst>
          </p:cNvPr>
          <p:cNvSpPr txBox="1"/>
          <p:nvPr/>
        </p:nvSpPr>
        <p:spPr>
          <a:xfrm>
            <a:off x="6096000" y="1990786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0F9D5-B593-5B7E-F665-782FF782E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98" y="1358972"/>
            <a:ext cx="6675174" cy="3396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2A6C47-772D-E569-471F-61D1CD30E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72" y="1358971"/>
            <a:ext cx="3147943" cy="33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67552A7-82C0-2C59-4A33-C6351B5B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624" y="4498758"/>
            <a:ext cx="9121930" cy="1257409"/>
          </a:xfrm>
          <a:prstGeom prst="rect">
            <a:avLst/>
          </a:prstGeom>
        </p:spPr>
      </p:pic>
      <p:sp>
        <p:nvSpPr>
          <p:cNvPr id="23" name="Google Shape;86;p19"/>
          <p:cNvSpPr txBox="1"/>
          <p:nvPr/>
        </p:nvSpPr>
        <p:spPr>
          <a:xfrm>
            <a:off x="16037" y="126330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(2)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国家卫健委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34688"/>
              <a:ext cx="3253392" cy="547070"/>
              <a:chOff x="9454548" y="259790"/>
              <a:chExt cx="325339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9790"/>
                <a:ext cx="3253392" cy="547070"/>
                <a:chOff x="9454548" y="259790"/>
                <a:chExt cx="3253392" cy="547070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30" y="259790"/>
                  <a:ext cx="2703110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243267" y="621035"/>
              <a:ext cx="1882714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1-2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数据平台</a:t>
              </a: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760ADE-BFC2-D2F4-2827-6756CDCE5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624" y="1404376"/>
            <a:ext cx="5662607" cy="29179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82611D-36F6-CE40-B5E7-32ED2EEE1763}"/>
              </a:ext>
            </a:extLst>
          </p:cNvPr>
          <p:cNvSpPr txBox="1"/>
          <p:nvPr/>
        </p:nvSpPr>
        <p:spPr>
          <a:xfrm>
            <a:off x="2184624" y="5724276"/>
            <a:ext cx="531911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中国各城市无症状感染者数据，精确到省，后续会尝试精确到市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可以和丁香园的数据合并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FC7DCF-DDAC-EBDD-9F51-BD5A1E6BB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231" y="1404376"/>
            <a:ext cx="2013206" cy="3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1554015-D20A-D1B4-4557-1F460F08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01" y="1263302"/>
            <a:ext cx="1889924" cy="3215919"/>
          </a:xfrm>
          <a:prstGeom prst="rect">
            <a:avLst/>
          </a:prstGeom>
        </p:spPr>
      </p:pic>
      <p:sp>
        <p:nvSpPr>
          <p:cNvPr id="23" name="Google Shape;86;p19"/>
          <p:cNvSpPr txBox="1"/>
          <p:nvPr/>
        </p:nvSpPr>
        <p:spPr>
          <a:xfrm>
            <a:off x="16037" y="126330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(3)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上海卫健委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34688"/>
              <a:ext cx="3253392" cy="547070"/>
              <a:chOff x="9454548" y="259790"/>
              <a:chExt cx="325339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9790"/>
                <a:ext cx="3253392" cy="547070"/>
                <a:chOff x="9454548" y="259790"/>
                <a:chExt cx="3253392" cy="547070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30" y="259790"/>
                  <a:ext cx="2703110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243267" y="621035"/>
              <a:ext cx="1882714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1-2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数据平台</a:t>
              </a: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C029E8-E224-316E-4F9B-5C626ABD4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43" y="1263302"/>
            <a:ext cx="5575358" cy="24851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E3E08B-6AAD-B526-122F-3466BE6F001B}"/>
              </a:ext>
            </a:extLst>
          </p:cNvPr>
          <p:cNvSpPr txBox="1"/>
          <p:nvPr/>
        </p:nvSpPr>
        <p:spPr>
          <a:xfrm>
            <a:off x="2039143" y="3748467"/>
            <a:ext cx="557535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上海各区的新增确诊病例和无症状感染者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上海新增确诊病例的位置信息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由于上海卫健委的网站排版问题，目前数据只有一个月的量，即</a:t>
            </a:r>
            <a:r>
              <a:rPr lang="en-US" altLang="zh-CN" dirty="0"/>
              <a:t>4</a:t>
            </a:r>
            <a:r>
              <a:rPr lang="zh-CN" altLang="en-US" dirty="0"/>
              <a:t>月份的数据，如果有需求，可以继续爬取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85B9421-3B48-30D7-A330-0ECED9C9C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425" y="1263302"/>
            <a:ext cx="2450079" cy="2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6;p19"/>
          <p:cNvSpPr txBox="1"/>
          <p:nvPr/>
        </p:nvSpPr>
        <p:spPr>
          <a:xfrm>
            <a:off x="16037" y="126330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(4)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百度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3148" y="534688"/>
            <a:ext cx="11640226" cy="6323312"/>
            <a:chOff x="553148" y="534688"/>
            <a:chExt cx="11640226" cy="6323312"/>
          </a:xfrm>
        </p:grpSpPr>
        <p:grpSp>
          <p:nvGrpSpPr>
            <p:cNvPr id="25" name="Group 63"/>
            <p:cNvGrpSpPr/>
            <p:nvPr/>
          </p:nvGrpSpPr>
          <p:grpSpPr>
            <a:xfrm>
              <a:off x="553148" y="534688"/>
              <a:ext cx="3253392" cy="547070"/>
              <a:chOff x="9454548" y="259790"/>
              <a:chExt cx="3253392" cy="54707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28" name="Group 64"/>
              <p:cNvGrpSpPr/>
              <p:nvPr/>
            </p:nvGrpSpPr>
            <p:grpSpPr>
              <a:xfrm>
                <a:off x="9454548" y="259790"/>
                <a:ext cx="3253392" cy="547070"/>
                <a:chOff x="9454548" y="259790"/>
                <a:chExt cx="3253392" cy="547070"/>
              </a:xfrm>
              <a:grpFill/>
            </p:grpSpPr>
            <p:sp>
              <p:nvSpPr>
                <p:cNvPr id="30" name="Rectangle: Rounded Corners 71"/>
                <p:cNvSpPr/>
                <p:nvPr/>
              </p:nvSpPr>
              <p:spPr>
                <a:xfrm>
                  <a:off x="10004830" y="259790"/>
                  <a:ext cx="2703110" cy="5470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1" name="Oval 72"/>
                <p:cNvSpPr/>
                <p:nvPr/>
              </p:nvSpPr>
              <p:spPr>
                <a:xfrm>
                  <a:off x="9454548" y="404790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29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26" name="文本框 49"/>
            <p:cNvSpPr txBox="1"/>
            <p:nvPr/>
          </p:nvSpPr>
          <p:spPr>
            <a:xfrm>
              <a:off x="1243267" y="621035"/>
              <a:ext cx="1882714" cy="343597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63930"/>
              <a:r>
                <a:rPr lang="en-US" altLang="zh-CN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1-2</a:t>
              </a:r>
              <a:r>
                <a:rPr lang="zh-CN" altLang="en-US" sz="1600" spc="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数据平台</a:t>
              </a:r>
            </a:p>
          </p:txBody>
        </p:sp>
        <p:sp>
          <p:nvSpPr>
            <p:cNvPr id="27" name="Freeform: Shape 3"/>
            <p:cNvSpPr/>
            <p:nvPr/>
          </p:nvSpPr>
          <p:spPr>
            <a:xfrm rot="16200000" flipH="1">
              <a:off x="10495498" y="5160124"/>
              <a:ext cx="1420285" cy="1975467"/>
            </a:xfrm>
            <a:custGeom>
              <a:avLst/>
              <a:gdLst>
                <a:gd name="connsiteX0" fmla="*/ 6265131 w 6449339"/>
                <a:gd name="connsiteY0" fmla="*/ 6 h 5162247"/>
                <a:gd name="connsiteX1" fmla="*/ 6449339 w 6449339"/>
                <a:gd name="connsiteY1" fmla="*/ 12452 h 5162247"/>
                <a:gd name="connsiteX2" fmla="*/ 6449339 w 6449339"/>
                <a:gd name="connsiteY2" fmla="*/ 5162247 h 5162247"/>
                <a:gd name="connsiteX3" fmla="*/ 1587731 w 6449339"/>
                <a:gd name="connsiteY3" fmla="*/ 5162247 h 5162247"/>
                <a:gd name="connsiteX4" fmla="*/ 1579908 w 6449339"/>
                <a:gd name="connsiteY4" fmla="*/ 5154419 h 5162247"/>
                <a:gd name="connsiteX5" fmla="*/ 484249 w 6449339"/>
                <a:gd name="connsiteY5" fmla="*/ 4057975 h 5162247"/>
                <a:gd name="connsiteX6" fmla="*/ 55831 w 6449339"/>
                <a:gd name="connsiteY6" fmla="*/ 2459096 h 5162247"/>
                <a:gd name="connsiteX7" fmla="*/ 1225207 w 6449339"/>
                <a:gd name="connsiteY7" fmla="*/ 1291106 h 5162247"/>
                <a:gd name="connsiteX8" fmla="*/ 5833985 w 6449339"/>
                <a:gd name="connsiteY8" fmla="*/ 56188 h 5162247"/>
                <a:gd name="connsiteX9" fmla="*/ 6265131 w 6449339"/>
                <a:gd name="connsiteY9" fmla="*/ 6 h 516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49339" h="5162247">
                  <a:moveTo>
                    <a:pt x="6265131" y="6"/>
                  </a:moveTo>
                  <a:lnTo>
                    <a:pt x="6449339" y="12452"/>
                  </a:lnTo>
                  <a:lnTo>
                    <a:pt x="6449339" y="5162247"/>
                  </a:lnTo>
                  <a:lnTo>
                    <a:pt x="1587731" y="5162247"/>
                  </a:lnTo>
                  <a:lnTo>
                    <a:pt x="1579908" y="5154419"/>
                  </a:lnTo>
                  <a:cubicBezTo>
                    <a:pt x="484249" y="4057975"/>
                    <a:pt x="484249" y="4057975"/>
                    <a:pt x="484249" y="4057975"/>
                  </a:cubicBezTo>
                  <a:cubicBezTo>
                    <a:pt x="66510" y="3637928"/>
                    <a:pt x="-95918" y="3031737"/>
                    <a:pt x="55831" y="2459096"/>
                  </a:cubicBezTo>
                  <a:cubicBezTo>
                    <a:pt x="208668" y="1890524"/>
                    <a:pt x="655719" y="1443700"/>
                    <a:pt x="1225207" y="1291106"/>
                  </a:cubicBezTo>
                  <a:cubicBezTo>
                    <a:pt x="5833985" y="56188"/>
                    <a:pt x="5833985" y="56188"/>
                    <a:pt x="5833985" y="56188"/>
                  </a:cubicBezTo>
                  <a:cubicBezTo>
                    <a:pt x="5976357" y="18039"/>
                    <a:pt x="6121296" y="-357"/>
                    <a:pt x="6265131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9000"/>
                  </a:schemeClr>
                </a:gs>
                <a:gs pos="100000">
                  <a:schemeClr val="accent2">
                    <a:alpha val="4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97" y="414739"/>
            <a:ext cx="1765300" cy="4649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066860-A999-CE59-BF80-6D6CC754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995" y="1300947"/>
            <a:ext cx="4832879" cy="45273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714C6B-367F-A2E8-1696-F03B44205DD5}"/>
              </a:ext>
            </a:extLst>
          </p:cNvPr>
          <p:cNvSpPr txBox="1"/>
          <p:nvPr/>
        </p:nvSpPr>
        <p:spPr>
          <a:xfrm>
            <a:off x="8410804" y="1573528"/>
            <a:ext cx="38461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中国各地区每日新增数据，精确到市和区级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E16756-0A39-57FE-7CBE-F543CA09E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874" y="1573528"/>
            <a:ext cx="240050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/>
          <p:cNvSpPr/>
          <p:nvPr/>
        </p:nvSpPr>
        <p:spPr>
          <a:xfrm>
            <a:off x="7745506" y="2384612"/>
            <a:ext cx="4446495" cy="4473389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: Shape 3"/>
          <p:cNvSpPr/>
          <p:nvPr/>
        </p:nvSpPr>
        <p:spPr>
          <a:xfrm rot="5400000">
            <a:off x="78970" y="5473930"/>
            <a:ext cx="1305098" cy="1463041"/>
          </a:xfrm>
          <a:custGeom>
            <a:avLst/>
            <a:gdLst>
              <a:gd name="connsiteX0" fmla="*/ 6265131 w 6449339"/>
              <a:gd name="connsiteY0" fmla="*/ 6 h 5162247"/>
              <a:gd name="connsiteX1" fmla="*/ 6449339 w 6449339"/>
              <a:gd name="connsiteY1" fmla="*/ 12452 h 5162247"/>
              <a:gd name="connsiteX2" fmla="*/ 6449339 w 6449339"/>
              <a:gd name="connsiteY2" fmla="*/ 5162247 h 5162247"/>
              <a:gd name="connsiteX3" fmla="*/ 1587731 w 6449339"/>
              <a:gd name="connsiteY3" fmla="*/ 5162247 h 5162247"/>
              <a:gd name="connsiteX4" fmla="*/ 1579908 w 6449339"/>
              <a:gd name="connsiteY4" fmla="*/ 5154419 h 5162247"/>
              <a:gd name="connsiteX5" fmla="*/ 484249 w 6449339"/>
              <a:gd name="connsiteY5" fmla="*/ 4057975 h 5162247"/>
              <a:gd name="connsiteX6" fmla="*/ 55831 w 6449339"/>
              <a:gd name="connsiteY6" fmla="*/ 2459096 h 5162247"/>
              <a:gd name="connsiteX7" fmla="*/ 1225207 w 6449339"/>
              <a:gd name="connsiteY7" fmla="*/ 1291106 h 5162247"/>
              <a:gd name="connsiteX8" fmla="*/ 5833985 w 6449339"/>
              <a:gd name="connsiteY8" fmla="*/ 56188 h 5162247"/>
              <a:gd name="connsiteX9" fmla="*/ 6265131 w 6449339"/>
              <a:gd name="connsiteY9" fmla="*/ 6 h 51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49339" h="5162247">
                <a:moveTo>
                  <a:pt x="6265131" y="6"/>
                </a:moveTo>
                <a:lnTo>
                  <a:pt x="6449339" y="12452"/>
                </a:lnTo>
                <a:lnTo>
                  <a:pt x="6449339" y="5162247"/>
                </a:lnTo>
                <a:lnTo>
                  <a:pt x="1587731" y="5162247"/>
                </a:lnTo>
                <a:lnTo>
                  <a:pt x="1579908" y="5154419"/>
                </a:lnTo>
                <a:cubicBezTo>
                  <a:pt x="484249" y="4057975"/>
                  <a:pt x="484249" y="4057975"/>
                  <a:pt x="484249" y="4057975"/>
                </a:cubicBezTo>
                <a:cubicBezTo>
                  <a:pt x="66510" y="3637928"/>
                  <a:pt x="-95918" y="3031737"/>
                  <a:pt x="55831" y="2459096"/>
                </a:cubicBezTo>
                <a:cubicBezTo>
                  <a:pt x="208668" y="1890524"/>
                  <a:pt x="655719" y="1443700"/>
                  <a:pt x="1225207" y="1291106"/>
                </a:cubicBezTo>
                <a:cubicBezTo>
                  <a:pt x="5833985" y="56188"/>
                  <a:pt x="5833985" y="56188"/>
                  <a:pt x="5833985" y="56188"/>
                </a:cubicBezTo>
                <a:cubicBezTo>
                  <a:pt x="5976357" y="18039"/>
                  <a:pt x="6121296" y="-357"/>
                  <a:pt x="6265131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000"/>
                </a:schemeClr>
              </a:gs>
              <a:gs pos="100000">
                <a:schemeClr val="accent2">
                  <a:alpha val="4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0" y="1411207"/>
            <a:ext cx="4141694" cy="41416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76300" dist="215900" dir="5400000" sx="91000" sy="91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文本框 21"/>
          <p:cNvSpPr txBox="1"/>
          <p:nvPr/>
        </p:nvSpPr>
        <p:spPr>
          <a:xfrm>
            <a:off x="7415360" y="2697224"/>
            <a:ext cx="1502974" cy="15696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1500" b="1">
                <a:solidFill>
                  <a:srgbClr val="FFFFFF"/>
                </a:solidFill>
                <a:latin typeface="A思源黑体—03"/>
                <a:ea typeface="A思源黑体—03"/>
                <a:cs typeface="A思源黑体—03"/>
                <a:sym typeface="A思源黑体—03"/>
              </a:defRPr>
            </a:lvl1pPr>
          </a:lstStyle>
          <a:p>
            <a:r>
              <a:rPr sz="9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</a:t>
            </a:r>
            <a:r>
              <a:rPr lang="en-US" sz="9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</a:t>
            </a:r>
            <a:endParaRPr sz="9600" dirty="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矩形 22"/>
          <p:cNvSpPr txBox="1"/>
          <p:nvPr/>
        </p:nvSpPr>
        <p:spPr>
          <a:xfrm>
            <a:off x="1895128" y="2384612"/>
            <a:ext cx="2913617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1218565">
              <a:defRPr sz="4800" b="1" spc="400">
                <a:solidFill>
                  <a:srgbClr val="404040"/>
                </a:solidFill>
                <a:latin typeface="A思源黑体—06"/>
                <a:ea typeface="A思源黑体—06"/>
                <a:cs typeface="A思源黑体—06"/>
                <a:sym typeface="A思源黑体—06"/>
              </a:defRPr>
            </a:lvl1pPr>
          </a:lstStyle>
          <a:p>
            <a:r>
              <a:rPr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图表的绘制</a:t>
            </a:r>
            <a:endParaRPr sz="4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895128" y="3236359"/>
            <a:ext cx="4106493" cy="38528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3000509000000000000" pitchFamily="2" charset="-122"/>
              </a:rPr>
              <a:t>目前实现的图表</a:t>
            </a:r>
          </a:p>
        </p:txBody>
      </p:sp>
      <p:grpSp>
        <p:nvGrpSpPr>
          <p:cNvPr id="9" name="Group 63"/>
          <p:cNvGrpSpPr/>
          <p:nvPr/>
        </p:nvGrpSpPr>
        <p:grpSpPr>
          <a:xfrm>
            <a:off x="787675" y="534687"/>
            <a:ext cx="1330908" cy="260996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10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12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3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11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7036069" y="448855"/>
            <a:ext cx="47889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dist"/>
            <a:r>
              <a:rPr lang="en-US" altLang="zh-CN" sz="1800" dirty="0">
                <a:solidFill>
                  <a:schemeClr val="bg2"/>
                </a:solidFill>
              </a:rPr>
              <a:t>SHANGHAI JIAO TONG UNIVERSITY</a:t>
            </a:r>
            <a:endParaRPr lang="en-US" altLang="zh-CN" sz="1800" spc="600" dirty="0">
              <a:solidFill>
                <a:schemeClr val="bg2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9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C493A"/>
      </a:accent1>
      <a:accent2>
        <a:srgbClr val="EA614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227</TotalTime>
  <Words>372</Words>
  <Application>Microsoft Office PowerPoint</Application>
  <PresentationFormat>宽屏</PresentationFormat>
  <Paragraphs>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Source Han Sans CN</vt:lpstr>
      <vt:lpstr>Source Han Sans SC</vt:lpstr>
      <vt:lpstr>等线</vt:lpstr>
      <vt:lpstr>等线 Light</vt:lpstr>
      <vt:lpstr>思源黑体</vt:lpstr>
      <vt:lpstr>思源黑体 CN Heavy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红色欧美风论文开题报告PPT模板</dc:title>
  <dc:creator>Wavoy</dc:creator>
  <cp:lastModifiedBy>高 鹏轩</cp:lastModifiedBy>
  <cp:revision>19</cp:revision>
  <dcterms:created xsi:type="dcterms:W3CDTF">2021-12-10T02:52:06Z</dcterms:created>
  <dcterms:modified xsi:type="dcterms:W3CDTF">2022-05-05T07:19:33Z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2052-3.1.0.4945</vt:lpwstr>
  </property>
</Properties>
</file>