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1" r:id="rId3"/>
    <p:sldId id="394" r:id="rId5"/>
    <p:sldId id="416" r:id="rId6"/>
    <p:sldId id="398" r:id="rId7"/>
    <p:sldId id="402" r:id="rId8"/>
    <p:sldId id="401" r:id="rId9"/>
    <p:sldId id="415" r:id="rId10"/>
    <p:sldId id="414" r:id="rId11"/>
    <p:sldId id="417" r:id="rId12"/>
    <p:sldId id="403" r:id="rId13"/>
    <p:sldId id="392" r:id="rId14"/>
    <p:sldId id="418" r:id="rId15"/>
    <p:sldId id="395" r:id="rId16"/>
    <p:sldId id="405" r:id="rId17"/>
    <p:sldId id="406" r:id="rId18"/>
    <p:sldId id="407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388" r:id="rId28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子汉" initials="刘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D"/>
    <a:srgbClr val="FAACAA"/>
    <a:srgbClr val="6ABFC0"/>
    <a:srgbClr val="FFFFFF"/>
    <a:srgbClr val="BFE2F3"/>
    <a:srgbClr val="C31823"/>
    <a:srgbClr val="C9151E"/>
    <a:srgbClr val="E9CBBC"/>
    <a:srgbClr val="E0A487"/>
    <a:srgbClr val="D9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92857" autoAdjust="0"/>
  </p:normalViewPr>
  <p:slideViewPr>
    <p:cSldViewPr snapToGrid="0">
      <p:cViewPr varScale="1">
        <p:scale>
          <a:sx n="118" d="100"/>
          <a:sy n="118" d="100"/>
        </p:scale>
        <p:origin x="1280" y="2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3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5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23E53-5BEF-E845-B984-597F9651C9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D97BE-807D-594D-AE05-6AF27CA0987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7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273" y="6071187"/>
            <a:ext cx="262800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34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928" y="5815087"/>
            <a:ext cx="2700000" cy="651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3240000" cy="79980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83" y="6080744"/>
            <a:ext cx="2160000" cy="5181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346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5"/>
            <a:ext cx="1655999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4244283"/>
            <a:ext cx="12192000" cy="899510"/>
          </a:xfrm>
        </p:spPr>
        <p:txBody>
          <a:bodyPr/>
          <a:lstStyle/>
          <a:p>
            <a:r>
              <a:rPr 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编译原理大作业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utorial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0" y="5365663"/>
            <a:ext cx="12192000" cy="604299"/>
          </a:xfrm>
        </p:spPr>
        <p:txBody>
          <a:bodyPr/>
          <a:lstStyle/>
          <a:p>
            <a:pPr marL="0" indent="0">
              <a:lnSpc>
                <a:spcPts val="1600"/>
              </a:lnSpc>
              <a:buNone/>
            </a:pPr>
            <a:endParaRPr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助教：张炜创，黄世远</a:t>
            </a:r>
            <a:endParaRPr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5179" y="933640"/>
            <a:ext cx="11162884" cy="574183"/>
          </a:xfrm>
        </p:spPr>
        <p:txBody>
          <a:bodyPr/>
          <a:lstStyle/>
          <a:p>
            <a:r>
              <a:rPr lang="en-US" sz="3000" dirty="0">
                <a:sym typeface="+mn-ea"/>
              </a:rPr>
              <a:t>Tiny </a:t>
            </a:r>
            <a:r>
              <a:rPr lang="zh-CN" altLang="en-US" sz="3000" dirty="0">
                <a:sym typeface="+mn-ea"/>
              </a:rPr>
              <a:t>语言简介</a:t>
            </a:r>
            <a:br>
              <a:rPr lang="zh-CN" altLang="en-US" sz="3000" dirty="0"/>
            </a:b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36885" y="5274310"/>
            <a:ext cx="1450975" cy="1450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6100" y="1744980"/>
            <a:ext cx="11052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Tiny语言是本次大作业的使用语言。它是一种自定义的，基于张量（tensor）的语言。Tiny语言支持少量功能，包括函数定义，基本数学运算以及打印功能。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75" y="2903855"/>
            <a:ext cx="799211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831975" y="4341495"/>
            <a:ext cx="4187825" cy="127508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5189" y="935545"/>
            <a:ext cx="11162884" cy="574183"/>
          </a:xfrm>
        </p:spPr>
        <p:txBody>
          <a:bodyPr/>
          <a:lstStyle/>
          <a:p>
            <a:r>
              <a:rPr lang="zh-CN" altLang="en-US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一个端到端流程</a:t>
            </a:r>
            <a:endParaRPr lang="en-US" altLang="zh-CN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41025" y="5269230"/>
            <a:ext cx="1450975" cy="145097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14375" y="2896870"/>
            <a:ext cx="1246505" cy="612140"/>
          </a:xfrm>
          <a:prstGeom prst="rect">
            <a:avLst/>
          </a:prstGeom>
          <a:noFill/>
          <a:ln w="19050" cmpd="sng">
            <a:solidFill>
              <a:schemeClr val="accent2">
                <a:lumMod val="60000"/>
                <a:lumOff val="40000"/>
                <a:alpha val="9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14375" y="2995295"/>
            <a:ext cx="1356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tiny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9" idx="3"/>
          </p:cNvCxnSpPr>
          <p:nvPr/>
        </p:nvCxnSpPr>
        <p:spPr>
          <a:xfrm>
            <a:off x="1960880" y="3202940"/>
            <a:ext cx="609600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36340" y="3198495"/>
            <a:ext cx="673735" cy="25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539615" y="2994660"/>
            <a:ext cx="1661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tiny Dialect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97040" y="3006090"/>
            <a:ext cx="1713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Dialect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0480" y="2888615"/>
            <a:ext cx="1165860" cy="612140"/>
          </a:xfrm>
          <a:prstGeom prst="rect">
            <a:avLst/>
          </a:prstGeom>
          <a:noFill/>
          <a:ln w="19050" cmpd="sng">
            <a:solidFill>
              <a:srgbClr val="FFC000">
                <a:alpha val="9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555875" y="3006090"/>
            <a:ext cx="149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tiny AST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10075" y="2899410"/>
            <a:ext cx="1713230" cy="612140"/>
          </a:xfrm>
          <a:prstGeom prst="rect">
            <a:avLst/>
          </a:prstGeom>
          <a:noFill/>
          <a:ln w="19050" cmpd="sng">
            <a:solidFill>
              <a:srgbClr val="FFC000">
                <a:alpha val="9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03390" y="2887980"/>
            <a:ext cx="1621155" cy="612140"/>
          </a:xfrm>
          <a:prstGeom prst="rect">
            <a:avLst/>
          </a:prstGeom>
          <a:noFill/>
          <a:ln w="19050" cmpd="sng">
            <a:solidFill>
              <a:srgbClr val="FFC000">
                <a:alpha val="9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123305" y="3192145"/>
            <a:ext cx="680085" cy="88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462645" y="3207385"/>
            <a:ext cx="680085" cy="88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190355" y="3005455"/>
            <a:ext cx="1385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目标程序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190355" y="2887980"/>
            <a:ext cx="1266825" cy="612140"/>
          </a:xfrm>
          <a:prstGeom prst="rect">
            <a:avLst/>
          </a:prstGeom>
          <a:noFill/>
          <a:ln w="19050" cmpd="sng">
            <a:solidFill>
              <a:srgbClr val="FFC000">
                <a:alpha val="9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831975" y="4369435"/>
            <a:ext cx="41871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在遍历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的过程中，根据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节点的信息，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dialect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定义相应操作，实现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MLIR dialect operation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的绑定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60195" y="1827530"/>
            <a:ext cx="1410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58180" y="2035175"/>
            <a:ext cx="14109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Lowering</a:t>
            </a:r>
            <a:endParaRPr 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36" idx="3"/>
          </p:cNvCxnSpPr>
          <p:nvPr/>
        </p:nvCxnSpPr>
        <p:spPr>
          <a:xfrm flipH="1">
            <a:off x="4046220" y="3205480"/>
            <a:ext cx="8255" cy="113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618095" y="3511550"/>
            <a:ext cx="8890" cy="70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82715" y="4316730"/>
            <a:ext cx="4686935" cy="127508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482715" y="4214495"/>
            <a:ext cx="46869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lower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affine dialect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，进行循环优化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lower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LLVM dialect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，方便下一步输出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LLVM IR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67135" y="150611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159633" y="19137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40673" y="1487676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MLIR</a:t>
            </a:r>
            <a:r>
              <a:rPr lang="en-US" altLang="zh-CN" sz="2400" b="1" dirty="0"/>
              <a:t> </a:t>
            </a:r>
            <a:r>
              <a:rPr lang="zh-CN" altLang="en-US" sz="2400" dirty="0"/>
              <a:t>编译框架简介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467135" y="242608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9633" y="283375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40673" y="239346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Tiny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语言简介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159633" y="375372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40673" y="331724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大作业问题描述</a:t>
            </a:r>
            <a:endParaRPr lang="zh-CN" altLang="en-US" sz="2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159633" y="467369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40673" y="420673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实验流程及演示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67135" y="3345568"/>
            <a:ext cx="843427" cy="443226"/>
            <a:chOff x="666810" y="2586037"/>
            <a:chExt cx="468000" cy="245937"/>
          </a:xfrm>
        </p:grpSpPr>
        <p:sp>
          <p:nvSpPr>
            <p:cNvPr id="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p>
              <a:pPr algn="ctr"/>
              <a:endParaRPr lang="zh-CN" altLang="en-US" sz="3200" b="1"/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67135" y="4265048"/>
            <a:ext cx="843427" cy="443226"/>
            <a:chOff x="666810" y="2586037"/>
            <a:chExt cx="468000" cy="245937"/>
          </a:xfrm>
        </p:grpSpPr>
        <p:sp>
          <p:nvSpPr>
            <p:cNvPr id="2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p>
              <a:pPr algn="ctr"/>
              <a:endParaRPr lang="zh-CN" altLang="en-US" sz="3200" b="1"/>
            </a:p>
          </p:txBody>
        </p:sp>
        <p:sp>
          <p:nvSpPr>
            <p:cNvPr id="29" name="文本框 2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大作业简介</a:t>
            </a: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495" y="1795780"/>
            <a:ext cx="1013714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作业主要内容（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20分）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基础部分（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分）：考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察词法与语法分析知识，要求补全Tiny语言的词法与语法分析代码，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并对“var”的表示引入新的扩展。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进阶部分（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对代码优化问题进行初步探索，要求对Tiny语言的transpose()函数进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行冗余代码消除。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5238115"/>
            <a:ext cx="1013714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作业形式：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小组作业，要求两人一组合作完成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大作业问题描述</a:t>
            </a: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495" y="1663065"/>
            <a:ext cx="1203325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基础部分：词法分析与语法分析（14 分）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一、词法分析（7 分）：对关键字和变量名进行分析。要求: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能够识别“return”、“def”和“var”三个关键字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按照如下要求识别变量名：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变量名以字母开头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变量名由字母、数字和下划线组成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变量名中有数字时，数字应该位于变量名末尾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例如：有效的变量名可以是 a123, b_4, placeholder 等。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无效的变量名可以是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b23c, b23_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大作业问题描述</a:t>
            </a: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495" y="1643380"/>
            <a:ext cx="10674350" cy="482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基础部分：词法分析与语法分析（14 分）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二、语法分析（7 分）：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 Tiny 语言中一维或二维 Tensor 的声明及定义进行语法分析。语法必须符合以下要求：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必须以“var”开头，后面为变量名及变量类型，最后为变量的初始化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语法分析器已支持以下两种声明及初始化方式，以一个二维 Tensor 为例：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var a = [[1, 2, 3], [4, 5, 6]];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var a&lt;2,3&gt; = [1, 2, 3, 4, 5, 6];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需要同学们拓展 parser 功能支持第三种形式：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var a[2][3] = [1, 2, 3, 4,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5, 6];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大作业问题描述</a:t>
            </a: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8335" y="1703705"/>
            <a:ext cx="106743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进阶部分：代码优化（6 分）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代码优化：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进行冗余代码的消除。Tiny 语言内置的 transpose 函数会对矩阵进行转置操作。然而，对同一个矩阵进行两次转置运算会得到原本的矩阵，相当于没有转置。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优化原因：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矩阵的转置运算是通过嵌套 for循环实现的，而嵌套循环是影响程序运行速度的重要因素。因此，侦测到这种冗余代码并进行消除是十分必要的。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474720" y="4996815"/>
            <a:ext cx="48787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def </a:t>
            </a:r>
            <a:r>
              <a:rPr lang="en-US" sz="2000" b="0">
                <a:solidFill>
                  <a:srgbClr val="795E26"/>
                </a:solidFill>
                <a:latin typeface="Consolas" panose="020B0609020204030204" charset="0"/>
                <a:ea typeface="宋体" panose="02010600030101010101" pitchFamily="2" charset="-122"/>
              </a:rPr>
              <a:t>transpose_transpose</a:t>
            </a:r>
            <a:r>
              <a:rPr lang="en-US" sz="20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(x) {  </a:t>
            </a:r>
            <a:r>
              <a:rPr lang="en-US" sz="2000" b="0">
                <a:solidFill>
                  <a:srgbClr val="AF00DB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20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2000" b="0">
                <a:solidFill>
                  <a:srgbClr val="795E26"/>
                </a:solidFill>
                <a:latin typeface="Consolas" panose="020B0609020204030204" charset="0"/>
                <a:ea typeface="宋体" panose="02010600030101010101" pitchFamily="2" charset="-122"/>
              </a:rPr>
              <a:t>transpose</a:t>
            </a:r>
            <a:r>
              <a:rPr lang="en-US" sz="20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sz="2000" b="0">
                <a:solidFill>
                  <a:srgbClr val="795E26"/>
                </a:solidFill>
                <a:latin typeface="Consolas" panose="020B0609020204030204" charset="0"/>
                <a:ea typeface="宋体" panose="02010600030101010101" pitchFamily="2" charset="-122"/>
              </a:rPr>
              <a:t>transpose</a:t>
            </a:r>
            <a:r>
              <a:rPr lang="en-US" sz="2000" b="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(x));}</a:t>
            </a:r>
            <a:endParaRPr lang="en-US" altLang="en-US" sz="2000" b="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67135" y="150611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159633" y="19137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40673" y="1487676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MLIR</a:t>
            </a:r>
            <a:r>
              <a:rPr lang="en-US" altLang="zh-CN" sz="2400" b="1" dirty="0"/>
              <a:t> </a:t>
            </a:r>
            <a:r>
              <a:rPr lang="zh-CN" altLang="en-US" sz="2400" dirty="0"/>
              <a:t>编译框架简介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467135" y="242608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9633" y="283375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40673" y="239346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Tiny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语言简介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159633" y="375372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40673" y="331724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大作业问题描述</a:t>
            </a:r>
            <a:endParaRPr lang="zh-CN" altLang="en-US" sz="2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159633" y="467369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40673" y="420673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实验流程及演示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67135" y="3345568"/>
            <a:ext cx="843427" cy="443226"/>
            <a:chOff x="666810" y="2586037"/>
            <a:chExt cx="468000" cy="245937"/>
          </a:xfrm>
        </p:grpSpPr>
        <p:sp>
          <p:nvSpPr>
            <p:cNvPr id="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p>
              <a:pPr algn="ctr"/>
              <a:endParaRPr lang="zh-CN" altLang="en-US" sz="3200" b="1"/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67135" y="4265048"/>
            <a:ext cx="843427" cy="443226"/>
            <a:chOff x="666810" y="2586037"/>
            <a:chExt cx="468000" cy="245937"/>
          </a:xfrm>
        </p:grpSpPr>
        <p:sp>
          <p:nvSpPr>
            <p:cNvPr id="2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p>
              <a:pPr algn="ctr"/>
              <a:endParaRPr lang="zh-CN" altLang="en-US" sz="3200" b="1"/>
            </a:p>
          </p:txBody>
        </p:sp>
        <p:sp>
          <p:nvSpPr>
            <p:cNvPr id="29" name="文本框 2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60281" y="1110947"/>
            <a:ext cx="87769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实验环境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构建步骤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部分的实现与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阶部分的实现与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实验演示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88523" y="790513"/>
            <a:ext cx="108983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实验环境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推荐操作系统：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Ubuntu 20.04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推荐虚拟机软件：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VMware workstation pro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构建步骤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clang,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lld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ninja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sudo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apt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sudo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apt install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cmake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sudo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apt-get install clang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lld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sudo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apt install ninja-build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67135" y="150611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159633" y="19137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40673" y="1487676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MLIR</a:t>
            </a:r>
            <a:r>
              <a:rPr lang="en-US" altLang="zh-CN" sz="2400" b="1" dirty="0"/>
              <a:t> </a:t>
            </a:r>
            <a:r>
              <a:rPr lang="zh-CN" altLang="en-US" sz="2400" dirty="0"/>
              <a:t>编译框架简介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467135" y="242608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9633" y="283375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40673" y="239727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Tiny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语言简介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467135" y="3346061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4159633" y="375372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40673" y="331724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大作业问题描述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467135" y="4266034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4159633" y="467369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40673" y="420673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实验流程及演示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20093" y="664604"/>
            <a:ext cx="1089831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构建步骤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安装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MLIR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clone https://github.com/Jason048/llvm-project.git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-project/build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-project/build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-G Ninja ../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-DLLVM_ENABLE_PROJECTS=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mlir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-DLLVM_BUILD_EXAMPLES=ON \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-DLLVM_TARGETS_TO_BUILD="X86;NVPTX;AMDGPU" \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-DCMAKE_BUILD_TYPE=Release \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-DLLVM_ENABLE_ASSERTIONS=ON \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-DCMAKE_C_COMPILER=clang -DCMAKE_CXX_COMPILER=clang++ -	DLLVM_ENABLE_LLD=ON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484" y="4542589"/>
            <a:ext cx="8795538" cy="2197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77014" y="623256"/>
            <a:ext cx="108983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构建步骤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编译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MLIR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--build . --target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check-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mlir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如果运行结果如下图所示，证明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MLIR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已经安装并成功编译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760" y="2008251"/>
            <a:ext cx="9324975" cy="1085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833" y="3182482"/>
            <a:ext cx="1089831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安装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tiny_project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clone https://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github.com/Jason048/tiny_project.git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编译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tiny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LLVM_DIR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=/Path/to/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-project/build/lib/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MLIR_DIR=/Path/to/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-project/build/lib/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mlir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-G Ninja ..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60" y="5609965"/>
            <a:ext cx="9191816" cy="666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7684" y="702023"/>
            <a:ext cx="1089831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基础部分的实现与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(/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tiny_project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/tiny/include/tiny/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Lexer.h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在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Lexer.h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"TODO"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，可以看到需要补充的代码位置。 实现以下功能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能够识别“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三个关键字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按照如下要求识别变量名：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•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变量名以字母开头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•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变量名由字母、数字和下划线组成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•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变量名中有数字时，数字应该位于变量名末尾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：有效的变量名可以是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a123, b_4, placeholder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 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语法分析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(/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tiny_project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/tiny/include/tiny/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Parser.h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Parser.h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"TODO"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，可以看到需要补充的代码位置。 实现以下功能 </a:t>
            </a:r>
            <a:b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语法变量必须以“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开头，后面为变量名及类型，最后为变量的初始化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语法分析器已支持以下两种初始化形式，以一个二维矩阵为例：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•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= [[1, 2, 3], [4, 5, 6]]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      •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a&lt;2,3&gt; = [1, 2, 3, 4, 5, 6]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同学们额外支持第三种新的形式：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•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a[2][3] = [1, 2, 3, 4, 5, 6]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7684" y="839675"/>
            <a:ext cx="1089831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基础部分的实现与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词法分析器验证（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test_1 - test_4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验证当词法单元命名不规范时是否提示错误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--build . --target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tiny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cd ../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build/bin/tiny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test/tiny/parser/test_1.tiny -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emit=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法分析器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test_5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test_6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test_5: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验证语法分析器能否识别出三种声明及初始化方式，输出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-emit=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build/bin/tiny test/tiny/parser/test_5.tiny -emit=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test_6: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执行以下指令查看输入程序的运行结果（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-emit=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build/bin/tiny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test/tiny/parser/test_6.tiny -emit=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b="1" dirty="0"/>
            </a:b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26175" y="702023"/>
            <a:ext cx="1089831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进阶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的实现与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实现以下功能： 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tiny dialect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的冗余转置代码优化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补充完整。最终实现冗余代码的消除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build/bin/tiny test/tiny/parser/test_7.tiny -emit=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mlir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-opt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683" y="2762881"/>
            <a:ext cx="9118555" cy="2764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0920" y="885526"/>
            <a:ext cx="7394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谢谢</a:t>
            </a:r>
            <a:r>
              <a:rPr lang="en-US" altLang="zh-CN" sz="6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! </a:t>
            </a:r>
            <a:r>
              <a:rPr lang="zh-CN" altLang="en-US" sz="6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！</a:t>
            </a:r>
            <a:endParaRPr lang="en-US" altLang="zh-CN" sz="6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67135" y="150611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159633" y="19137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40673" y="1487676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MLIR</a:t>
            </a:r>
            <a:r>
              <a:rPr lang="en-US" altLang="zh-CN" sz="2400" b="1" dirty="0"/>
              <a:t> </a:t>
            </a:r>
            <a:r>
              <a:rPr lang="zh-CN" altLang="en-US" sz="2400" dirty="0"/>
              <a:t>编译框架简介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467135" y="242608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9633" y="283375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40673" y="239346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Tiny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语言简介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159633" y="375372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40673" y="331724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大作业问题描述</a:t>
            </a:r>
            <a:endParaRPr lang="zh-CN" altLang="en-US" sz="2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159633" y="467369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40673" y="420673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实验流程及演示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3467135" y="3345568"/>
            <a:ext cx="843427" cy="443226"/>
            <a:chOff x="666810" y="2586037"/>
            <a:chExt cx="468000" cy="245937"/>
          </a:xfrm>
        </p:grpSpPr>
        <p:sp>
          <p:nvSpPr>
            <p:cNvPr id="27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67135" y="4265048"/>
            <a:ext cx="843427" cy="443226"/>
            <a:chOff x="666810" y="2586037"/>
            <a:chExt cx="468000" cy="245937"/>
          </a:xfrm>
        </p:grpSpPr>
        <p:sp>
          <p:nvSpPr>
            <p:cNvPr id="30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p>
              <a:pPr algn="ctr"/>
              <a:endParaRPr lang="zh-CN" altLang="en-US" sz="3200" b="1"/>
            </a:p>
          </p:txBody>
        </p:sp>
        <p:sp>
          <p:nvSpPr>
            <p:cNvPr id="31" name="文本框 30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5179" y="933640"/>
            <a:ext cx="11162884" cy="574183"/>
          </a:xfrm>
        </p:spPr>
        <p:txBody>
          <a:bodyPr/>
          <a:lstStyle/>
          <a:p>
            <a:r>
              <a:rPr lang="zh-CN" sz="3000" dirty="0">
                <a:sym typeface="+mn-ea"/>
              </a:rPr>
              <a:t>以</a:t>
            </a:r>
            <a:r>
              <a:rPr lang="en-US" altLang="zh-CN" sz="3000" dirty="0">
                <a:sym typeface="+mn-ea"/>
              </a:rPr>
              <a:t>TensorFlow</a:t>
            </a:r>
            <a:r>
              <a:rPr lang="zh-CN" altLang="en-US" sz="3000" dirty="0">
                <a:sym typeface="+mn-ea"/>
              </a:rPr>
              <a:t>为引</a:t>
            </a:r>
            <a:r>
              <a:rPr lang="en-US" altLang="zh-CN" sz="3000" dirty="0">
                <a:sym typeface="+mn-ea"/>
              </a:rPr>
              <a:t> </a:t>
            </a:r>
            <a:br>
              <a:rPr lang="zh-CN" altLang="en-US" sz="3000" dirty="0"/>
            </a:b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4975" y="1696720"/>
            <a:ext cx="101276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TensorFlow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是一个端到端开源机器学习平台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在TensorFlow中，使用计算图 (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computational graph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 来表示计算任务。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74215" y="5696585"/>
            <a:ext cx="4719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函数f(x,y)=x^2y+y+2对应的计算图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905" y="3023235"/>
            <a:ext cx="3371850" cy="2520315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V="1">
            <a:off x="4674870" y="3302000"/>
            <a:ext cx="1856105" cy="58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93535" y="3118485"/>
            <a:ext cx="4305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节点表示具体操作，比如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multiplication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674870" y="4473575"/>
            <a:ext cx="1845945" cy="18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93535" y="4540250"/>
            <a:ext cx="180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边表示数据流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5179" y="933640"/>
            <a:ext cx="11162884" cy="574183"/>
          </a:xfrm>
        </p:spPr>
        <p:txBody>
          <a:bodyPr/>
          <a:lstStyle/>
          <a:p>
            <a:r>
              <a:rPr lang="zh-CN" sz="3000" dirty="0">
                <a:sym typeface="+mn-ea"/>
              </a:rPr>
              <a:t>以</a:t>
            </a:r>
            <a:r>
              <a:rPr lang="en-US" altLang="zh-CN" sz="3000" dirty="0">
                <a:sym typeface="+mn-ea"/>
              </a:rPr>
              <a:t>TensorFlow</a:t>
            </a:r>
            <a:r>
              <a:rPr lang="zh-CN" altLang="en-US" sz="3000" dirty="0">
                <a:sym typeface="+mn-ea"/>
              </a:rPr>
              <a:t>为引</a:t>
            </a:r>
            <a:r>
              <a:rPr lang="en-US" altLang="zh-CN" sz="3000" dirty="0">
                <a:sym typeface="+mn-ea"/>
              </a:rPr>
              <a:t> </a:t>
            </a:r>
            <a:br>
              <a:rPr lang="zh-CN" altLang="en-US" sz="3000" dirty="0"/>
            </a:b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2665730"/>
            <a:ext cx="6821805" cy="2726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970" y="1723390"/>
            <a:ext cx="460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TensorFlow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生态：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左大括号 3"/>
          <p:cNvSpPr/>
          <p:nvPr/>
        </p:nvSpPr>
        <p:spPr>
          <a:xfrm rot="16200000">
            <a:off x="2832100" y="4073525"/>
            <a:ext cx="274955" cy="3128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99970" y="594868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基于图的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3345" y="1943100"/>
            <a:ext cx="520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SSA(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Static single assignment)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5963920" y="205422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63280" y="1943100"/>
            <a:ext cx="343852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存在问题：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间的抽象级别差距太大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不同层次内部的优化手段无法复用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迁移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各部分基础设施大量重复（重复造轮子）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6730" y="1830705"/>
            <a:ext cx="486410" cy="40576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5179" y="933640"/>
            <a:ext cx="11162884" cy="574183"/>
          </a:xfrm>
        </p:spPr>
        <p:txBody>
          <a:bodyPr/>
          <a:lstStyle/>
          <a:p>
            <a:r>
              <a:rPr lang="zh-CN" sz="3000" dirty="0">
                <a:sym typeface="+mn-ea"/>
              </a:rPr>
              <a:t>什么是</a:t>
            </a:r>
            <a:r>
              <a:rPr lang="en-US" altLang="zh-CN" sz="3000" dirty="0">
                <a:sym typeface="+mn-ea"/>
              </a:rPr>
              <a:t>MLIR </a:t>
            </a:r>
            <a:r>
              <a:rPr lang="zh-CN" altLang="en-US" sz="3000" dirty="0">
                <a:sym typeface="+mn-ea"/>
              </a:rPr>
              <a:t>？</a:t>
            </a:r>
            <a:br>
              <a:rPr lang="zh-CN" altLang="en-US" sz="3000" dirty="0"/>
            </a:b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36885" y="5274310"/>
            <a:ext cx="1450975" cy="1450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4340" y="2879090"/>
            <a:ext cx="111639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The MLIR project is a novel approach to building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reusable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extensible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compiler infrastructure. MLIR aims to address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fragmentation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 compilation for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heterogeneous hardware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, significantly reduce the cost of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building domain specific compilers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, and aid in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connecting existing compilers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together.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798320"/>
            <a:ext cx="7854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IR (Multi-Level Intermediate Representation)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19455" y="2236470"/>
            <a:ext cx="602615" cy="304165"/>
          </a:xfrm>
          <a:custGeom>
            <a:avLst/>
            <a:gdLst>
              <a:gd name="connisteX0" fmla="*/ 0 w 937502"/>
              <a:gd name="connsiteY0" fmla="*/ 0 h 486256"/>
              <a:gd name="connisteX1" fmla="*/ 304165 w 937502"/>
              <a:gd name="connsiteY1" fmla="*/ 436245 h 486256"/>
              <a:gd name="connisteX2" fmla="*/ 821690 w 937502"/>
              <a:gd name="connsiteY2" fmla="*/ 466725 h 486256"/>
              <a:gd name="connisteX3" fmla="*/ 933450 w 937502"/>
              <a:gd name="connsiteY3" fmla="*/ 456565 h 486256"/>
              <a:gd name="connisteX4" fmla="*/ 902970 w 937502"/>
              <a:gd name="connsiteY4" fmla="*/ 456565 h 48625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937502" h="486257">
                <a:moveTo>
                  <a:pt x="0" y="0"/>
                </a:moveTo>
                <a:cubicBezTo>
                  <a:pt x="50165" y="86360"/>
                  <a:pt x="139700" y="342900"/>
                  <a:pt x="304165" y="436245"/>
                </a:cubicBezTo>
                <a:cubicBezTo>
                  <a:pt x="468630" y="529590"/>
                  <a:pt x="695960" y="462915"/>
                  <a:pt x="821690" y="466725"/>
                </a:cubicBezTo>
                <a:cubicBezTo>
                  <a:pt x="947420" y="470535"/>
                  <a:pt x="916940" y="458470"/>
                  <a:pt x="933450" y="456565"/>
                </a:cubicBezTo>
                <a:cubicBezTo>
                  <a:pt x="949960" y="454660"/>
                  <a:pt x="911225" y="456565"/>
                  <a:pt x="902970" y="456565"/>
                </a:cubicBezTo>
              </a:path>
            </a:pathLst>
          </a:custGeom>
          <a:noFill/>
          <a:ln w="3175" cmpd="sng">
            <a:solidFill>
              <a:schemeClr val="accent1">
                <a:shade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88745" y="2399030"/>
            <a:ext cx="761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machine learning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machine learning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是其应用领域之一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1385" y="4992370"/>
            <a:ext cx="2473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一个可重用、可扩展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的开源编译框架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395345" y="4765675"/>
            <a:ext cx="398145" cy="151193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63975" y="4577080"/>
            <a:ext cx="5862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解决软件碎片化问题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为异构硬件提供编译支持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降低领域专用编译器的构建难度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将现有的优秀编译器工作连接在一起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29385" y="2378710"/>
            <a:ext cx="6755130" cy="415925"/>
          </a:xfrm>
          <a:prstGeom prst="rect">
            <a:avLst/>
          </a:prstGeom>
          <a:noFill/>
          <a:ln w="19050" cmpd="sng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4554" y="935545"/>
            <a:ext cx="11162884" cy="574183"/>
          </a:xfrm>
        </p:spPr>
        <p:txBody>
          <a:bodyPr/>
          <a:lstStyle/>
          <a:p>
            <a:r>
              <a:rPr lang="en-US" altLang="zh-CN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MLIR</a:t>
            </a:r>
            <a:r>
              <a:rPr lang="zh-CN" altLang="en-US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的核心概念：</a:t>
            </a:r>
            <a:r>
              <a:rPr lang="en-US" altLang="zh-CN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sz="3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ialect</a:t>
            </a:r>
            <a:endParaRPr lang="en-US" altLang="zh-CN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54665" y="5193665"/>
            <a:ext cx="1450975" cy="14509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1642745"/>
            <a:ext cx="2301240" cy="4945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350" y="1810385"/>
            <a:ext cx="74041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针对前面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TensorFlow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中提到的一系列问题，有什么比较好的解决方案？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IR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表示！！！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315" y="3046095"/>
            <a:ext cx="1165860" cy="612140"/>
          </a:xfrm>
          <a:prstGeom prst="rect">
            <a:avLst/>
          </a:prstGeom>
          <a:noFill/>
          <a:ln w="19050" cmpd="sng">
            <a:solidFill>
              <a:srgbClr val="0070C0">
                <a:alpha val="9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5300" y="3155315"/>
            <a:ext cx="111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1527175" y="3352165"/>
            <a:ext cx="609600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02635" y="3347720"/>
            <a:ext cx="75120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4645" y="3144520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MLIR Dialect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90995" y="3155315"/>
            <a:ext cx="1385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目标程序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6775" y="3037840"/>
            <a:ext cx="1165860" cy="612140"/>
          </a:xfrm>
          <a:prstGeom prst="rect">
            <a:avLst/>
          </a:prstGeom>
          <a:noFill/>
          <a:ln w="19050" cmpd="sng">
            <a:solidFill>
              <a:srgbClr val="0070C0">
                <a:alpha val="9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75535" y="3175635"/>
            <a:ext cx="111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53840" y="3048635"/>
            <a:ext cx="1885950" cy="612140"/>
          </a:xfrm>
          <a:prstGeom prst="rect">
            <a:avLst/>
          </a:prstGeom>
          <a:noFill/>
          <a:ln w="19050" cmpd="sng">
            <a:solidFill>
              <a:srgbClr val="0070C0">
                <a:alpha val="9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90995" y="3037840"/>
            <a:ext cx="1266825" cy="612140"/>
          </a:xfrm>
          <a:prstGeom prst="rect">
            <a:avLst/>
          </a:prstGeom>
          <a:noFill/>
          <a:ln w="19050" cmpd="sng">
            <a:solidFill>
              <a:srgbClr val="0070C0">
                <a:alpha val="9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939790" y="3341370"/>
            <a:ext cx="75120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" y="3862705"/>
            <a:ext cx="5338445" cy="2454275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3211195" y="3791585"/>
            <a:ext cx="1287780" cy="25965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4584065" y="3905885"/>
            <a:ext cx="1318260" cy="537845"/>
          </a:xfrm>
          <a:custGeom>
            <a:avLst/>
            <a:gdLst>
              <a:gd name="connisteX0" fmla="*/ 0 w 1318260"/>
              <a:gd name="connsiteY0" fmla="*/ 44859 h 537714"/>
              <a:gd name="connisteX1" fmla="*/ 892810 w 1318260"/>
              <a:gd name="connsiteY1" fmla="*/ 24539 h 537714"/>
              <a:gd name="connisteX2" fmla="*/ 1257935 w 1318260"/>
              <a:gd name="connsiteY2" fmla="*/ 349024 h 537714"/>
              <a:gd name="connisteX3" fmla="*/ 1297940 w 1318260"/>
              <a:gd name="connsiteY3" fmla="*/ 521744 h 537714"/>
              <a:gd name="connisteX4" fmla="*/ 1318260 w 1318260"/>
              <a:gd name="connsiteY4" fmla="*/ 521744 h 5377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318260" h="537715">
                <a:moveTo>
                  <a:pt x="0" y="44860"/>
                </a:moveTo>
                <a:cubicBezTo>
                  <a:pt x="171450" y="34065"/>
                  <a:pt x="641350" y="-36420"/>
                  <a:pt x="892810" y="24540"/>
                </a:cubicBezTo>
                <a:cubicBezTo>
                  <a:pt x="1144270" y="85500"/>
                  <a:pt x="1176655" y="249330"/>
                  <a:pt x="1257935" y="349025"/>
                </a:cubicBezTo>
                <a:cubicBezTo>
                  <a:pt x="1339215" y="448720"/>
                  <a:pt x="1285875" y="487455"/>
                  <a:pt x="1297940" y="521745"/>
                </a:cubicBezTo>
                <a:cubicBezTo>
                  <a:pt x="1310005" y="556035"/>
                  <a:pt x="1315085" y="524920"/>
                  <a:pt x="1318260" y="52174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498975" y="4397375"/>
            <a:ext cx="1058545" cy="46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641975" y="3959860"/>
            <a:ext cx="2626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统一使用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MLIR Dialect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来定义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5179" y="933640"/>
            <a:ext cx="11162884" cy="574183"/>
          </a:xfrm>
        </p:spPr>
        <p:txBody>
          <a:bodyPr/>
          <a:lstStyle/>
          <a:p>
            <a:r>
              <a:rPr lang="zh-CN" sz="3000" dirty="0">
                <a:sym typeface="+mn-ea"/>
              </a:rPr>
              <a:t>以</a:t>
            </a:r>
            <a:r>
              <a:rPr lang="en-US" altLang="zh-CN" sz="3000" dirty="0">
                <a:sym typeface="+mn-ea"/>
              </a:rPr>
              <a:t>TensorFlow</a:t>
            </a:r>
            <a:r>
              <a:rPr lang="zh-CN" altLang="en-US" sz="3000" dirty="0">
                <a:sym typeface="+mn-ea"/>
              </a:rPr>
              <a:t>为例</a:t>
            </a:r>
            <a:r>
              <a:rPr lang="en-US" altLang="zh-CN" sz="3000" dirty="0">
                <a:sym typeface="+mn-ea"/>
              </a:rPr>
              <a:t> </a:t>
            </a:r>
            <a:br>
              <a:rPr lang="zh-CN" altLang="en-US" sz="3000" dirty="0"/>
            </a:br>
            <a:endParaRPr lang="zh-CN" altLang="en-US" sz="3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8" descr="https://images.chinahighlights.com/allpicture/2018/05/dab5040896fc485ba7d6c410.webp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1653540"/>
            <a:ext cx="9041765" cy="4878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67135" y="150611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159633" y="19137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40673" y="1487676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MLIR</a:t>
            </a:r>
            <a:r>
              <a:rPr lang="en-US" altLang="zh-CN" sz="2400" b="1" dirty="0"/>
              <a:t> </a:t>
            </a:r>
            <a:r>
              <a:rPr lang="zh-CN" altLang="en-US" sz="2400" dirty="0"/>
              <a:t>编译框架简介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467135" y="242608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9633" y="283375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40673" y="239346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Tiny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语言简介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159633" y="375372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540673" y="331724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大作业问题描述</a:t>
            </a:r>
            <a:endParaRPr lang="zh-CN" altLang="en-US" sz="24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4159633" y="467369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540673" y="420673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实验流程及演示</a:t>
            </a:r>
            <a:endParaRPr lang="zh-CN" altLang="en-US" sz="2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3467135" y="3345568"/>
            <a:ext cx="843427" cy="443226"/>
            <a:chOff x="666810" y="2586037"/>
            <a:chExt cx="468000" cy="245937"/>
          </a:xfrm>
        </p:grpSpPr>
        <p:sp>
          <p:nvSpPr>
            <p:cNvPr id="3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p>
              <a:pPr algn="ctr"/>
              <a:endParaRPr lang="zh-CN" altLang="en-US" sz="3200" b="1"/>
            </a:p>
          </p:txBody>
        </p:sp>
        <p:sp>
          <p:nvSpPr>
            <p:cNvPr id="39" name="文本框 3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67135" y="4265048"/>
            <a:ext cx="843427" cy="443226"/>
            <a:chOff x="666810" y="2586037"/>
            <a:chExt cx="468000" cy="245937"/>
          </a:xfrm>
        </p:grpSpPr>
        <p:sp>
          <p:nvSpPr>
            <p:cNvPr id="41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p>
              <a:pPr algn="ctr"/>
              <a:endParaRPr lang="zh-CN" altLang="en-US" sz="3200" b="1"/>
            </a:p>
          </p:txBody>
        </p:sp>
        <p:sp>
          <p:nvSpPr>
            <p:cNvPr id="42" name="文本框 41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KSO_WM_UNIT_PLACING_PICTURE_USER_VIEWPORT" val="{&quot;height&quot;:18000,&quot;width&quot;:18000}"/>
</p:tagLst>
</file>

<file path=ppt/tags/tag2.xml><?xml version="1.0" encoding="utf-8"?>
<p:tagLst xmlns:p="http://schemas.openxmlformats.org/presentationml/2006/main">
  <p:tag name="KSO_WM_UNIT_PLACING_PICTURE_USER_VIEWPORT" val="{&quot;height&quot;:18000,&quot;width&quot;:18000}"/>
</p:tagLst>
</file>

<file path=ppt/tags/tag3.xml><?xml version="1.0" encoding="utf-8"?>
<p:tagLst xmlns:p="http://schemas.openxmlformats.org/presentationml/2006/main">
  <p:tag name="KSO_WM_UNIT_PLACING_PICTURE_USER_VIEWPORT" val="{&quot;height&quot;:18000,&quot;width&quot;:18000}"/>
</p:tagLst>
</file>

<file path=ppt/tags/tag4.xml><?xml version="1.0" encoding="utf-8"?>
<p:tagLst xmlns:p="http://schemas.openxmlformats.org/presentationml/2006/main">
  <p:tag name="KSO_WM_UNIT_PLACING_PICTURE_USER_VIEWPORT" val="{&quot;height&quot;:18000,&quot;width&quot;:18000}"/>
</p:tagLst>
</file>

<file path=ppt/tags/tag5.xml><?xml version="1.0" encoding="utf-8"?>
<p:tagLst xmlns:p="http://schemas.openxmlformats.org/presentationml/2006/main">
  <p:tag name="COMMONDATA" val="eyJoZGlkIjoiOTYyNzZlOTRjNTAwNzIzNjdjODlhZmY0YWZlZGIwODYifQ==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4413</Words>
  <Application>WPS 演示</Application>
  <PresentationFormat>宽屏</PresentationFormat>
  <Paragraphs>310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黑体</vt:lpstr>
      <vt:lpstr>等线</vt:lpstr>
      <vt:lpstr>Arial Unicode MS</vt:lpstr>
      <vt:lpstr>等线 Light</vt:lpstr>
      <vt:lpstr>Consolas</vt:lpstr>
      <vt:lpstr>Times New Roman</vt:lpstr>
      <vt:lpstr>2016-VI主题</vt:lpstr>
      <vt:lpstr>编译原理大作业Tutorial</vt:lpstr>
      <vt:lpstr>目录 Contents</vt:lpstr>
      <vt:lpstr>目录 Contents</vt:lpstr>
      <vt:lpstr>以TensorFlow为引  </vt:lpstr>
      <vt:lpstr>以TensorFlow为引  </vt:lpstr>
      <vt:lpstr>什么是MLIR ？ </vt:lpstr>
      <vt:lpstr>MLIR的核心概念：Dialect</vt:lpstr>
      <vt:lpstr>以TensorFlow为例  </vt:lpstr>
      <vt:lpstr>目录 Contents</vt:lpstr>
      <vt:lpstr>Tiny 语言简介 </vt:lpstr>
      <vt:lpstr>一个端到端流程</vt:lpstr>
      <vt:lpstr>目录 Contents</vt:lpstr>
      <vt:lpstr>大作业简介</vt:lpstr>
      <vt:lpstr>大作业问题描述</vt:lpstr>
      <vt:lpstr>大作业问题描述</vt:lpstr>
      <vt:lpstr>大作业问题描述</vt:lpstr>
      <vt:lpstr>目录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WPS_676887264</cp:lastModifiedBy>
  <cp:revision>1681</cp:revision>
  <dcterms:created xsi:type="dcterms:W3CDTF">2016-01-21T16:32:00Z</dcterms:created>
  <dcterms:modified xsi:type="dcterms:W3CDTF">2022-04-30T11:38:25Z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7B07E2ECF3C04EEA8C0A407A9AB5E3B4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eyJoZGlkIjoiOTYyNzZlOTRjNTAwNzIzNjdjODlhZmY0YWZlZGIwODYifQ==</vt:lpwstr>
  </property>
</Properties>
</file>