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24"/>
  </p:notesMasterIdLst>
  <p:sldIdLst>
    <p:sldId id="256" r:id="rId2"/>
    <p:sldId id="261" r:id="rId3"/>
    <p:sldId id="262" r:id="rId4"/>
    <p:sldId id="260" r:id="rId5"/>
    <p:sldId id="257" r:id="rId6"/>
    <p:sldId id="273" r:id="rId7"/>
    <p:sldId id="269" r:id="rId8"/>
    <p:sldId id="263" r:id="rId9"/>
    <p:sldId id="264" r:id="rId10"/>
    <p:sldId id="265" r:id="rId11"/>
    <p:sldId id="266" r:id="rId12"/>
    <p:sldId id="274" r:id="rId13"/>
    <p:sldId id="275" r:id="rId14"/>
    <p:sldId id="276" r:id="rId15"/>
    <p:sldId id="268" r:id="rId16"/>
    <p:sldId id="271" r:id="rId17"/>
    <p:sldId id="277" r:id="rId18"/>
    <p:sldId id="258" r:id="rId19"/>
    <p:sldId id="278" r:id="rId20"/>
    <p:sldId id="279" r:id="rId21"/>
    <p:sldId id="280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01292-AA3C-2C4C-A384-A89E1E5A7BFE}" v="556" dt="2018-05-30T03:50:40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/>
    <p:restoredTop sz="94695"/>
  </p:normalViewPr>
  <p:slideViewPr>
    <p:cSldViewPr snapToGrid="0" snapToObjects="1">
      <p:cViewPr varScale="1">
        <p:scale>
          <a:sx n="113" d="100"/>
          <a:sy n="113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flaagan" userId="07bad07a9dbdac54" providerId="LiveId" clId="{42301292-AA3C-2C4C-A384-A89E1E5A7BFE}"/>
    <pc:docChg chg="custSel addSld delSld modSld">
      <pc:chgData name="tyler flaagan" userId="07bad07a9dbdac54" providerId="LiveId" clId="{42301292-AA3C-2C4C-A384-A89E1E5A7BFE}" dt="2018-05-30T03:50:40.676" v="555" actId="20577"/>
      <pc:docMkLst>
        <pc:docMk/>
      </pc:docMkLst>
      <pc:sldChg chg="modSp">
        <pc:chgData name="tyler flaagan" userId="07bad07a9dbdac54" providerId="LiveId" clId="{42301292-AA3C-2C4C-A384-A89E1E5A7BFE}" dt="2018-05-30T03:50:40.676" v="555" actId="20577"/>
        <pc:sldMkLst>
          <pc:docMk/>
          <pc:sldMk cId="3630695798" sldId="257"/>
        </pc:sldMkLst>
        <pc:spChg chg="mod">
          <ac:chgData name="tyler flaagan" userId="07bad07a9dbdac54" providerId="LiveId" clId="{42301292-AA3C-2C4C-A384-A89E1E5A7BFE}" dt="2018-05-30T03:50:40.676" v="555" actId="20577"/>
          <ac:spMkLst>
            <pc:docMk/>
            <pc:sldMk cId="3630695798" sldId="257"/>
            <ac:spMk id="3" creationId="{88A291CA-E143-EF49-80E8-CDC1211B7B1A}"/>
          </ac:spMkLst>
        </pc:spChg>
      </pc:sldChg>
      <pc:sldChg chg="add">
        <pc:chgData name="tyler flaagan" userId="07bad07a9dbdac54" providerId="LiveId" clId="{42301292-AA3C-2C4C-A384-A89E1E5A7BFE}" dt="2018-05-30T03:44:12.829" v="144"/>
        <pc:sldMkLst>
          <pc:docMk/>
          <pc:sldMk cId="3623239422" sldId="258"/>
        </pc:sldMkLst>
      </pc:sldChg>
      <pc:sldChg chg="del">
        <pc:chgData name="tyler flaagan" userId="07bad07a9dbdac54" providerId="LiveId" clId="{42301292-AA3C-2C4C-A384-A89E1E5A7BFE}" dt="2018-05-30T03:46:55.807" v="149" actId="2696"/>
        <pc:sldMkLst>
          <pc:docMk/>
          <pc:sldMk cId="1393598744" sldId="259"/>
        </pc:sldMkLst>
      </pc:sldChg>
      <pc:sldChg chg="modSp">
        <pc:chgData name="tyler flaagan" userId="07bad07a9dbdac54" providerId="LiveId" clId="{42301292-AA3C-2C4C-A384-A89E1E5A7BFE}" dt="2018-05-30T03:35:21.762" v="27" actId="27636"/>
        <pc:sldMkLst>
          <pc:docMk/>
          <pc:sldMk cId="3533614716" sldId="261"/>
        </pc:sldMkLst>
        <pc:spChg chg="mod">
          <ac:chgData name="tyler flaagan" userId="07bad07a9dbdac54" providerId="LiveId" clId="{42301292-AA3C-2C4C-A384-A89E1E5A7BFE}" dt="2018-05-30T03:35:21.762" v="27" actId="27636"/>
          <ac:spMkLst>
            <pc:docMk/>
            <pc:sldMk cId="3533614716" sldId="261"/>
            <ac:spMk id="3" creationId="{A90CB21D-E517-F94F-A8D2-0EF97A09A02E}"/>
          </ac:spMkLst>
        </pc:spChg>
      </pc:sldChg>
      <pc:sldChg chg="modSp">
        <pc:chgData name="tyler flaagan" userId="07bad07a9dbdac54" providerId="LiveId" clId="{42301292-AA3C-2C4C-A384-A89E1E5A7BFE}" dt="2018-05-30T03:42:23.258" v="130" actId="20577"/>
        <pc:sldMkLst>
          <pc:docMk/>
          <pc:sldMk cId="4135801255" sldId="262"/>
        </pc:sldMkLst>
        <pc:spChg chg="mod">
          <ac:chgData name="tyler flaagan" userId="07bad07a9dbdac54" providerId="LiveId" clId="{42301292-AA3C-2C4C-A384-A89E1E5A7BFE}" dt="2018-05-30T03:42:23.258" v="130" actId="20577"/>
          <ac:spMkLst>
            <pc:docMk/>
            <pc:sldMk cId="4135801255" sldId="262"/>
            <ac:spMk id="3" creationId="{0507A779-F5F4-7D4E-AEFA-A68EA964D42E}"/>
          </ac:spMkLst>
        </pc:spChg>
      </pc:sldChg>
      <pc:sldChg chg="modSp">
        <pc:chgData name="tyler flaagan" userId="07bad07a9dbdac54" providerId="LiveId" clId="{42301292-AA3C-2C4C-A384-A89E1E5A7BFE}" dt="2018-05-30T03:49:20.178" v="440" actId="20577"/>
        <pc:sldMkLst>
          <pc:docMk/>
          <pc:sldMk cId="2044668419" sldId="270"/>
        </pc:sldMkLst>
        <pc:spChg chg="mod">
          <ac:chgData name="tyler flaagan" userId="07bad07a9dbdac54" providerId="LiveId" clId="{42301292-AA3C-2C4C-A384-A89E1E5A7BFE}" dt="2018-05-30T03:48:05.920" v="195" actId="20577"/>
          <ac:spMkLst>
            <pc:docMk/>
            <pc:sldMk cId="2044668419" sldId="270"/>
            <ac:spMk id="2" creationId="{C8A168B2-AB6E-D044-A09A-C0A6AB5E747B}"/>
          </ac:spMkLst>
        </pc:spChg>
        <pc:spChg chg="mod">
          <ac:chgData name="tyler flaagan" userId="07bad07a9dbdac54" providerId="LiveId" clId="{42301292-AA3C-2C4C-A384-A89E1E5A7BFE}" dt="2018-05-30T03:49:20.178" v="440" actId="20577"/>
          <ac:spMkLst>
            <pc:docMk/>
            <pc:sldMk cId="2044668419" sldId="270"/>
            <ac:spMk id="3" creationId="{41B91CB9-CC39-264A-B013-BDC961E6A0D0}"/>
          </ac:spMkLst>
        </pc:spChg>
      </pc:sldChg>
      <pc:sldChg chg="modSp">
        <pc:chgData name="tyler flaagan" userId="07bad07a9dbdac54" providerId="LiveId" clId="{42301292-AA3C-2C4C-A384-A89E1E5A7BFE}" dt="2018-05-30T03:44:23.421" v="148" actId="20577"/>
        <pc:sldMkLst>
          <pc:docMk/>
          <pc:sldMk cId="174824242" sldId="271"/>
        </pc:sldMkLst>
        <pc:spChg chg="mod">
          <ac:chgData name="tyler flaagan" userId="07bad07a9dbdac54" providerId="LiveId" clId="{42301292-AA3C-2C4C-A384-A89E1E5A7BFE}" dt="2018-05-30T03:44:23.421" v="148" actId="20577"/>
          <ac:spMkLst>
            <pc:docMk/>
            <pc:sldMk cId="174824242" sldId="271"/>
            <ac:spMk id="3" creationId="{F1AFDC44-C3F5-C64D-86C4-5665FD892622}"/>
          </ac:spMkLst>
        </pc:spChg>
      </pc:sldChg>
      <pc:sldChg chg="del">
        <pc:chgData name="tyler flaagan" userId="07bad07a9dbdac54" providerId="LiveId" clId="{42301292-AA3C-2C4C-A384-A89E1E5A7BFE}" dt="2018-05-30T03:35:23.948" v="28" actId="2696"/>
        <pc:sldMkLst>
          <pc:docMk/>
          <pc:sldMk cId="2742049781" sldId="272"/>
        </pc:sldMkLst>
      </pc:sldChg>
      <pc:sldChg chg="modSp">
        <pc:chgData name="tyler flaagan" userId="07bad07a9dbdac54" providerId="LiveId" clId="{42301292-AA3C-2C4C-A384-A89E1E5A7BFE}" dt="2018-05-30T03:41:00.040" v="40" actId="20577"/>
        <pc:sldMkLst>
          <pc:docMk/>
          <pc:sldMk cId="1934293707" sldId="273"/>
        </pc:sldMkLst>
        <pc:spChg chg="mod">
          <ac:chgData name="tyler flaagan" userId="07bad07a9dbdac54" providerId="LiveId" clId="{42301292-AA3C-2C4C-A384-A89E1E5A7BFE}" dt="2018-05-30T03:41:00.040" v="40" actId="20577"/>
          <ac:spMkLst>
            <pc:docMk/>
            <pc:sldMk cId="1934293707" sldId="273"/>
            <ac:spMk id="3" creationId="{70802CAE-7716-044E-9FC4-0A3D3A4A943B}"/>
          </ac:spMkLst>
        </pc:spChg>
      </pc:sldChg>
      <pc:sldChg chg="modSp">
        <pc:chgData name="tyler flaagan" userId="07bad07a9dbdac54" providerId="LiveId" clId="{42301292-AA3C-2C4C-A384-A89E1E5A7BFE}" dt="2018-05-30T03:42:05.090" v="58" actId="20577"/>
        <pc:sldMkLst>
          <pc:docMk/>
          <pc:sldMk cId="2345213071" sldId="274"/>
        </pc:sldMkLst>
        <pc:spChg chg="mod">
          <ac:chgData name="tyler flaagan" userId="07bad07a9dbdac54" providerId="LiveId" clId="{42301292-AA3C-2C4C-A384-A89E1E5A7BFE}" dt="2018-05-30T03:42:05.090" v="58" actId="20577"/>
          <ac:spMkLst>
            <pc:docMk/>
            <pc:sldMk cId="2345213071" sldId="274"/>
            <ac:spMk id="3" creationId="{6A3D263A-5A2F-E040-BD11-BDF412A74DE7}"/>
          </ac:spMkLst>
        </pc:spChg>
      </pc:sldChg>
      <pc:sldChg chg="add">
        <pc:chgData name="tyler flaagan" userId="07bad07a9dbdac54" providerId="LiveId" clId="{42301292-AA3C-2C4C-A384-A89E1E5A7BFE}" dt="2018-05-30T03:44:12.829" v="144"/>
        <pc:sldMkLst>
          <pc:docMk/>
          <pc:sldMk cId="2172541772" sldId="277"/>
        </pc:sldMkLst>
      </pc:sldChg>
      <pc:sldChg chg="modSp add del">
        <pc:chgData name="tyler flaagan" userId="07bad07a9dbdac54" providerId="LiveId" clId="{42301292-AA3C-2C4C-A384-A89E1E5A7BFE}" dt="2018-05-30T03:44:10.666" v="143" actId="2696"/>
        <pc:sldMkLst>
          <pc:docMk/>
          <pc:sldMk cId="2624164800" sldId="277"/>
        </pc:sldMkLst>
        <pc:spChg chg="mod">
          <ac:chgData name="tyler flaagan" userId="07bad07a9dbdac54" providerId="LiveId" clId="{42301292-AA3C-2C4C-A384-A89E1E5A7BFE}" dt="2018-05-30T03:43:06.805" v="142" actId="20577"/>
          <ac:spMkLst>
            <pc:docMk/>
            <pc:sldMk cId="2624164800" sldId="277"/>
            <ac:spMk id="2" creationId="{8577BC64-3145-A945-AFF0-282E0AF59DAB}"/>
          </ac:spMkLst>
        </pc:spChg>
        <pc:spChg chg="mod">
          <ac:chgData name="tyler flaagan" userId="07bad07a9dbdac54" providerId="LiveId" clId="{42301292-AA3C-2C4C-A384-A89E1E5A7BFE}" dt="2018-05-30T03:43:03.593" v="132" actId="27636"/>
          <ac:spMkLst>
            <pc:docMk/>
            <pc:sldMk cId="2624164800" sldId="277"/>
            <ac:spMk id="5" creationId="{4069EF04-991C-734A-AF2F-F683687A50DF}"/>
          </ac:spMkLst>
        </pc:spChg>
      </pc:sldChg>
      <pc:sldChg chg="add">
        <pc:chgData name="tyler flaagan" userId="07bad07a9dbdac54" providerId="LiveId" clId="{42301292-AA3C-2C4C-A384-A89E1E5A7BFE}" dt="2018-05-30T03:44:12.829" v="144"/>
        <pc:sldMkLst>
          <pc:docMk/>
          <pc:sldMk cId="862342311" sldId="278"/>
        </pc:sldMkLst>
      </pc:sldChg>
      <pc:sldChg chg="add">
        <pc:chgData name="tyler flaagan" userId="07bad07a9dbdac54" providerId="LiveId" clId="{42301292-AA3C-2C4C-A384-A89E1E5A7BFE}" dt="2018-05-30T03:44:12.829" v="144"/>
        <pc:sldMkLst>
          <pc:docMk/>
          <pc:sldMk cId="2684088589" sldId="279"/>
        </pc:sldMkLst>
      </pc:sldChg>
      <pc:sldChg chg="add">
        <pc:chgData name="tyler flaagan" userId="07bad07a9dbdac54" providerId="LiveId" clId="{42301292-AA3C-2C4C-A384-A89E1E5A7BFE}" dt="2018-05-30T03:44:12.829" v="144"/>
        <pc:sldMkLst>
          <pc:docMk/>
          <pc:sldMk cId="3055555898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concepts are important to keep in mind as you are planning.</a:t>
            </a:r>
          </a:p>
          <a:p>
            <a:endParaRPr lang="en-US" dirty="0"/>
          </a:p>
          <a:p>
            <a:r>
              <a:rPr lang="en-US" dirty="0" err="1"/>
              <a:t>FoW</a:t>
            </a:r>
            <a:endParaRPr lang="en-US" dirty="0"/>
          </a:p>
          <a:p>
            <a:r>
              <a:rPr lang="en-US" dirty="0"/>
              <a:t>Nobody knows what is going on but everyone wants to know. As you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8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Internet is full of attackers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DAD68F-459C-C645-9FCF-A6D0A2E3A8CA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16C-FE96-5746-8F70-2F3D9BCB54D4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528-5F09-2347-91EC-D697FF9F594C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9FA4-96CE-7E46-880C-9434F822D9FC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658-5F5A-2A43-8706-3C628225AF93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98-EF38-D445-9ADA-9B263986DE01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B97-86F7-6146-A0CC-CDD7A77122BE}" type="datetime1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6F5-4C33-7C44-A036-D4232F65710C}" type="datetime1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21D-F7C0-C847-9693-62594C267001}" type="datetime1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2DF4-169C-0744-BB30-B884E7E55F54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1431-8628-AE43-850F-9B5BE82D1609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42098-B9DB-484E-9F5A-44CB11867B24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ift.readthedocs.org/en/latest/user/packag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ps1s/DARKSURGEON#packag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F1C7-BA6C-FC4B-BA59-27CB423F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27A4-E53A-004E-8910-FEC9D14A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policies and plans</a:t>
            </a:r>
          </a:p>
          <a:p>
            <a:r>
              <a:rPr lang="en-US" dirty="0"/>
              <a:t>Standard Operating Procedures (SOP’s) </a:t>
            </a:r>
          </a:p>
          <a:p>
            <a:pPr lvl="1"/>
            <a:r>
              <a:rPr lang="en-US" dirty="0"/>
              <a:t>Technical processes</a:t>
            </a:r>
          </a:p>
          <a:p>
            <a:pPr lvl="1"/>
            <a:r>
              <a:rPr lang="en-US" dirty="0"/>
              <a:t>Techniques</a:t>
            </a:r>
          </a:p>
          <a:p>
            <a:pPr lvl="1"/>
            <a:r>
              <a:rPr lang="en-US" dirty="0"/>
              <a:t>Checklists</a:t>
            </a:r>
          </a:p>
          <a:p>
            <a:pPr lvl="1"/>
            <a:r>
              <a:rPr lang="en-US" dirty="0"/>
              <a:t>Forms </a:t>
            </a:r>
          </a:p>
          <a:p>
            <a:r>
              <a:rPr lang="en-US" dirty="0"/>
              <a:t>Should be comprehensive where your policies and plans are more abstract</a:t>
            </a:r>
          </a:p>
          <a:p>
            <a:r>
              <a:rPr lang="en-US" dirty="0"/>
              <a:t>Following SOP’s helps to reduce error</a:t>
            </a:r>
          </a:p>
          <a:p>
            <a:r>
              <a:rPr lang="en-US" dirty="0"/>
              <a:t>Distributed to all team members and training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3E979-371D-324F-8C15-7264D68C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31ABD-AE1E-6E49-8945-79A8B1C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4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3828-4A75-AC4F-8D62-5DF5EA51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 with outside parties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6DF2-FA12-6548-B20C-83D272F4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Policies should be created with guidance from management, legal, PR, etc. </a:t>
            </a:r>
          </a:p>
          <a:p>
            <a:r>
              <a:rPr lang="en-US" dirty="0"/>
              <a:t>Customers and external parties</a:t>
            </a:r>
          </a:p>
          <a:p>
            <a:r>
              <a:rPr lang="en-US" dirty="0"/>
              <a:t>Media</a:t>
            </a:r>
          </a:p>
          <a:p>
            <a:r>
              <a:rPr lang="en-US" dirty="0"/>
              <a:t>Law enforcement</a:t>
            </a:r>
          </a:p>
          <a:p>
            <a:r>
              <a:rPr lang="en-US" dirty="0"/>
              <a:t>ISP</a:t>
            </a:r>
          </a:p>
          <a:p>
            <a:r>
              <a:rPr lang="en-US" dirty="0"/>
              <a:t>Software vendors</a:t>
            </a:r>
          </a:p>
          <a:p>
            <a:r>
              <a:rPr lang="en-US" dirty="0"/>
              <a:t>Other IR Teams &amp; Organizations</a:t>
            </a:r>
          </a:p>
          <a:p>
            <a:pPr lvl="1"/>
            <a:r>
              <a:rPr lang="en-US" dirty="0"/>
              <a:t>US-CERT</a:t>
            </a:r>
          </a:p>
          <a:p>
            <a:r>
              <a:rPr lang="en-US" dirty="0"/>
              <a:t>Owners of attacking addresses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A898-59B2-A94D-903C-9CD8DF01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4CEF3-CC30-C745-8801-6EA8E44D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BD1D-5C64-6647-AC40-391421AE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263A-5A2F-E040-BD11-BDF412A7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Central vs Distributed team</a:t>
            </a:r>
          </a:p>
          <a:p>
            <a:r>
              <a:rPr lang="en-US" dirty="0"/>
              <a:t>Staffing models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Partially outsourced</a:t>
            </a:r>
          </a:p>
          <a:p>
            <a:pPr lvl="1"/>
            <a:r>
              <a:rPr lang="en-US" dirty="0"/>
              <a:t>Fully outsourced</a:t>
            </a:r>
          </a:p>
          <a:p>
            <a:r>
              <a:rPr lang="en-US" dirty="0"/>
              <a:t>Considerations</a:t>
            </a:r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Fully outsourced team may not be onsite in an hour or 2</a:t>
            </a:r>
          </a:p>
          <a:p>
            <a:r>
              <a:rPr lang="en-US" dirty="0"/>
              <a:t>Cost</a:t>
            </a:r>
          </a:p>
          <a:p>
            <a:pPr lvl="1"/>
            <a:r>
              <a:rPr lang="en-US" dirty="0"/>
              <a:t>Full time employees can be expensive</a:t>
            </a:r>
          </a:p>
          <a:p>
            <a:pPr lvl="1"/>
            <a:r>
              <a:rPr lang="en-US" dirty="0"/>
              <a:t>So can contractors for a large response</a:t>
            </a:r>
          </a:p>
          <a:p>
            <a:r>
              <a:rPr lang="en-US" dirty="0"/>
              <a:t>Expertise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055E9-8EF3-0449-BA94-38F991E1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0DF66-724F-824A-BEC6-3F55B330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CF1F-F4EF-2C46-BA26-E977982E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97C0-E146-9E4E-B01A-3E805EDF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of work</a:t>
            </a:r>
          </a:p>
          <a:p>
            <a:pPr lvl="1"/>
            <a:r>
              <a:rPr lang="en-US" dirty="0"/>
              <a:t>Current and future </a:t>
            </a:r>
          </a:p>
          <a:p>
            <a:r>
              <a:rPr lang="en-US" dirty="0"/>
              <a:t>Division of responsibility</a:t>
            </a:r>
          </a:p>
          <a:p>
            <a:r>
              <a:rPr lang="en-US" dirty="0"/>
              <a:t>Sensitive information</a:t>
            </a:r>
          </a:p>
          <a:p>
            <a:pPr lvl="1"/>
            <a:r>
              <a:rPr lang="en-US" dirty="0"/>
              <a:t>PII, PHI, IP, etc. </a:t>
            </a:r>
          </a:p>
          <a:p>
            <a:r>
              <a:rPr lang="en-US" dirty="0"/>
              <a:t>Lack of organization knowledge</a:t>
            </a:r>
          </a:p>
          <a:p>
            <a:r>
              <a:rPr lang="en-US" dirty="0"/>
              <a:t>Lack of correlation</a:t>
            </a:r>
          </a:p>
          <a:p>
            <a:pPr lvl="1"/>
            <a:r>
              <a:rPr lang="en-US" dirty="0"/>
              <a:t>May not have access to everything</a:t>
            </a:r>
          </a:p>
          <a:p>
            <a:endParaRPr lang="en-US" dirty="0"/>
          </a:p>
          <a:p>
            <a:r>
              <a:rPr lang="en-US" dirty="0"/>
              <a:t>What about maintaining the skill in-house?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7D10A-D615-E341-9D0D-D2CE179C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29F40-9444-B34A-882B-D49BBC74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8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D278-9B5F-004B-BBF4-DF244644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B4C8-4F1A-904E-9AD6-853EA4C5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  <a:p>
            <a:r>
              <a:rPr lang="en-US" dirty="0"/>
              <a:t>Legal</a:t>
            </a:r>
          </a:p>
          <a:p>
            <a:r>
              <a:rPr lang="en-US" dirty="0"/>
              <a:t>PR</a:t>
            </a:r>
          </a:p>
          <a:p>
            <a:r>
              <a:rPr lang="en-US" dirty="0"/>
              <a:t>HR</a:t>
            </a:r>
          </a:p>
          <a:p>
            <a:r>
              <a:rPr lang="en-US" dirty="0"/>
              <a:t>Physical Security Management</a:t>
            </a:r>
          </a:p>
          <a:p>
            <a:r>
              <a:rPr lang="en-US" dirty="0"/>
              <a:t>Information assurance</a:t>
            </a:r>
          </a:p>
          <a:p>
            <a:pPr lvl="1"/>
            <a:r>
              <a:rPr lang="en-US" dirty="0"/>
              <a:t>(Security)</a:t>
            </a:r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(Admins)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46546-392D-B745-B40C-2356CB5A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D05A0-C855-6942-8DC8-F2D1DE3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ADA7-7FC5-4B49-A16C-D9A40E35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Incidents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D7DF-D1CD-1046-9031-402DEE6B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things could be happening at once</a:t>
            </a:r>
          </a:p>
          <a:p>
            <a:r>
              <a:rPr lang="en-US" dirty="0"/>
              <a:t>Prioritized system based on severity</a:t>
            </a:r>
          </a:p>
          <a:p>
            <a:r>
              <a:rPr lang="en-US" dirty="0"/>
              <a:t>Category or Severity</a:t>
            </a:r>
          </a:p>
          <a:p>
            <a:r>
              <a:rPr lang="en-US" dirty="0"/>
              <a:t>Based on relevant factors</a:t>
            </a:r>
          </a:p>
          <a:p>
            <a:pPr lvl="1"/>
            <a:r>
              <a:rPr lang="en-US" dirty="0"/>
              <a:t>CIA </a:t>
            </a:r>
          </a:p>
          <a:p>
            <a:pPr lvl="1"/>
            <a:r>
              <a:rPr lang="en-US" dirty="0"/>
              <a:t>Business Impact</a:t>
            </a:r>
          </a:p>
          <a:p>
            <a:pPr lvl="1"/>
            <a:r>
              <a:rPr lang="en-US" dirty="0"/>
              <a:t>Time and cost required</a:t>
            </a:r>
          </a:p>
          <a:p>
            <a:r>
              <a:rPr lang="en-US" dirty="0"/>
              <a:t>Written guidelines for prioritizing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EB76-1010-2C44-A368-C2C29F0E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05B0E-C4F0-1647-9A62-CE9BE21E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0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04A4-0F82-2C45-AE46-813508EC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DC44-C3F5-C64D-86C4-5665FD89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everything you need..</a:t>
            </a:r>
          </a:p>
          <a:p>
            <a:pPr lvl="1"/>
            <a:r>
              <a:rPr lang="en-US" dirty="0"/>
              <a:t>Ready?</a:t>
            </a:r>
          </a:p>
          <a:p>
            <a:pPr lvl="1"/>
            <a:r>
              <a:rPr lang="en-US" dirty="0"/>
              <a:t>Updated?</a:t>
            </a:r>
          </a:p>
          <a:p>
            <a:pPr lvl="1"/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Do the people on staff know how to use the software you say you’re going to use? 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Go-bag/Fly-away kit</a:t>
            </a:r>
          </a:p>
          <a:p>
            <a:pPr lvl="2"/>
            <a:r>
              <a:rPr lang="en-US" dirty="0"/>
              <a:t>Don’t cannibalize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BC846-E42D-C143-987C-584174E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61B46-BB1D-B346-BCB4-13988297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707413" cy="4351337"/>
          </a:xfrm>
        </p:spPr>
        <p:txBody>
          <a:bodyPr/>
          <a:lstStyle/>
          <a:p>
            <a:r>
              <a:rPr lang="en-US" dirty="0"/>
              <a:t>Go-Bag – commonly used term by teams where last minute travel is common</a:t>
            </a:r>
          </a:p>
          <a:p>
            <a:pPr lvl="1"/>
            <a:r>
              <a:rPr lang="en-US" dirty="0"/>
              <a:t>Should be pre-stocked and ready to go</a:t>
            </a:r>
          </a:p>
          <a:p>
            <a:pPr lvl="1"/>
            <a:r>
              <a:rPr lang="en-US" dirty="0"/>
              <a:t>Anything needed to work offsite</a:t>
            </a:r>
          </a:p>
          <a:p>
            <a:r>
              <a:rPr lang="en-US" dirty="0"/>
              <a:t>Computers</a:t>
            </a:r>
          </a:p>
          <a:p>
            <a:pPr lvl="1"/>
            <a:r>
              <a:rPr lang="en-US" dirty="0"/>
              <a:t>Laptops</a:t>
            </a:r>
          </a:p>
          <a:p>
            <a:pPr lvl="1"/>
            <a:r>
              <a:rPr lang="en-US" dirty="0"/>
              <a:t>Small, portable servers?</a:t>
            </a:r>
          </a:p>
          <a:p>
            <a:r>
              <a:rPr lang="en-US" dirty="0"/>
              <a:t>External Storage</a:t>
            </a:r>
          </a:p>
          <a:p>
            <a:pPr lvl="1"/>
            <a:r>
              <a:rPr lang="en-US" dirty="0"/>
              <a:t>Flash drives</a:t>
            </a:r>
          </a:p>
          <a:p>
            <a:pPr lvl="1"/>
            <a:r>
              <a:rPr lang="en-US" dirty="0"/>
              <a:t>Larger drives</a:t>
            </a:r>
          </a:p>
          <a:p>
            <a:r>
              <a:rPr lang="en-US" dirty="0"/>
              <a:t>Write-blocker</a:t>
            </a:r>
          </a:p>
          <a:p>
            <a:pPr lvl="1"/>
            <a:r>
              <a:rPr lang="en-US" dirty="0"/>
              <a:t>Ensure any evidence drives stay forensically sound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7D683-74E0-E54F-AEE2-E79E1DA885E6}"/>
              </a:ext>
            </a:extLst>
          </p:cNvPr>
          <p:cNvSpPr txBox="1">
            <a:spLocks/>
          </p:cNvSpPr>
          <p:nvPr/>
        </p:nvSpPr>
        <p:spPr>
          <a:xfrm>
            <a:off x="6140037" y="1828800"/>
            <a:ext cx="4707413" cy="464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Cables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Network</a:t>
            </a:r>
          </a:p>
          <a:p>
            <a:r>
              <a:rPr lang="en-US" dirty="0"/>
              <a:t>Small hub or network tap</a:t>
            </a:r>
          </a:p>
          <a:p>
            <a:r>
              <a:rPr lang="en-US" dirty="0"/>
              <a:t>Anti-static bags</a:t>
            </a:r>
          </a:p>
          <a:p>
            <a:r>
              <a:rPr lang="en-US" dirty="0"/>
              <a:t>Notebooks</a:t>
            </a:r>
          </a:p>
          <a:p>
            <a:endParaRPr lang="en-US" dirty="0"/>
          </a:p>
          <a:p>
            <a:r>
              <a:rPr lang="en-US" dirty="0"/>
              <a:t>Company Credit Card</a:t>
            </a:r>
          </a:p>
          <a:p>
            <a:pPr lvl="1"/>
            <a:r>
              <a:rPr lang="en-US" dirty="0"/>
              <a:t>Food</a:t>
            </a:r>
          </a:p>
          <a:p>
            <a:pPr lvl="1"/>
            <a:r>
              <a:rPr lang="en-US" dirty="0"/>
              <a:t>Hotel</a:t>
            </a:r>
          </a:p>
          <a:p>
            <a:pPr lvl="1"/>
            <a:r>
              <a:rPr lang="en-US" dirty="0"/>
              <a:t>Transportation</a:t>
            </a:r>
          </a:p>
          <a:p>
            <a:pPr lvl="1"/>
            <a:r>
              <a:rPr lang="en-US" dirty="0"/>
              <a:t>Courier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A859-239A-2B43-8A31-B615D865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2C47-7A6A-E24C-A08A-4EC20DAA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4467"/>
          </a:xfrm>
        </p:spPr>
        <p:txBody>
          <a:bodyPr>
            <a:normAutofit/>
          </a:bodyPr>
          <a:lstStyle/>
          <a:p>
            <a:r>
              <a:rPr lang="en-US" dirty="0"/>
              <a:t>Really never know what you’re getting into before the IR happens</a:t>
            </a:r>
          </a:p>
          <a:p>
            <a:pPr lvl="1"/>
            <a:r>
              <a:rPr lang="en-US" dirty="0"/>
              <a:t>What types of systems are affected?</a:t>
            </a:r>
          </a:p>
          <a:p>
            <a:pPr lvl="2"/>
            <a:r>
              <a:rPr lang="en-US" dirty="0"/>
              <a:t>Windows or Linux?</a:t>
            </a:r>
          </a:p>
          <a:p>
            <a:pPr lvl="2"/>
            <a:r>
              <a:rPr lang="en-US" dirty="0"/>
              <a:t>Servers or user workstations?</a:t>
            </a:r>
          </a:p>
          <a:p>
            <a:pPr lvl="2"/>
            <a:r>
              <a:rPr lang="en-US" dirty="0"/>
              <a:t>Mobile or embedded devices?</a:t>
            </a:r>
          </a:p>
          <a:p>
            <a:pPr lvl="1"/>
            <a:r>
              <a:rPr lang="en-US" dirty="0"/>
              <a:t>What kind of software will you need?</a:t>
            </a:r>
          </a:p>
          <a:p>
            <a:r>
              <a:rPr lang="en-US" dirty="0"/>
              <a:t>A few free toolkits/distributions available</a:t>
            </a:r>
          </a:p>
          <a:p>
            <a:pPr lvl="1"/>
            <a:r>
              <a:rPr lang="en-US" dirty="0"/>
              <a:t>SIFT </a:t>
            </a:r>
          </a:p>
          <a:p>
            <a:pPr lvl="2"/>
            <a:r>
              <a:rPr lang="en-US" dirty="0"/>
              <a:t>Developed by Rob Lee with SANS</a:t>
            </a:r>
          </a:p>
          <a:p>
            <a:pPr lvl="1"/>
            <a:r>
              <a:rPr lang="en-US" dirty="0"/>
              <a:t>DARKSURGEON</a:t>
            </a:r>
          </a:p>
          <a:p>
            <a:pPr lvl="2"/>
            <a:r>
              <a:rPr lang="en-US" dirty="0"/>
              <a:t>New project, collection of tools for IR, forensics, malware analysis, network defense</a:t>
            </a:r>
          </a:p>
          <a:p>
            <a:pPr lvl="1"/>
            <a:r>
              <a:rPr lang="en-US" dirty="0"/>
              <a:t>Commercial solutions…</a:t>
            </a:r>
          </a:p>
          <a:p>
            <a:pPr lvl="1"/>
            <a:r>
              <a:rPr lang="en-US" dirty="0"/>
              <a:t>Roll your own</a:t>
            </a:r>
          </a:p>
          <a:p>
            <a:pPr lvl="2"/>
            <a:r>
              <a:rPr lang="en-US" dirty="0"/>
              <a:t>Your own distro, whatever software you need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A7F52-4CFB-5344-A437-85F43AF6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D5226-3191-E743-BE64-15B653FE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3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15B0-E0DF-D944-A5E5-CF6959B9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7F8F-05F7-E64C-B975-51EE597C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open-source IR and forensic tools</a:t>
            </a:r>
          </a:p>
          <a:p>
            <a:r>
              <a:rPr lang="en-US" dirty="0"/>
              <a:t>Based on Ubuntu 16.04</a:t>
            </a:r>
          </a:p>
          <a:p>
            <a:r>
              <a:rPr lang="en-US" dirty="0"/>
              <a:t>Hundreds of </a:t>
            </a:r>
            <a:r>
              <a:rPr lang="en-US" dirty="0">
                <a:hlinkClick r:id="rId2"/>
              </a:rPr>
              <a:t>packages available</a:t>
            </a:r>
            <a:endParaRPr lang="en-US" dirty="0"/>
          </a:p>
          <a:p>
            <a:pPr lvl="1"/>
            <a:r>
              <a:rPr lang="en-US" dirty="0"/>
              <a:t>Timeline generation tools</a:t>
            </a:r>
          </a:p>
          <a:p>
            <a:pPr lvl="1"/>
            <a:r>
              <a:rPr lang="en-US" dirty="0"/>
              <a:t>Memory analysis tools</a:t>
            </a:r>
          </a:p>
          <a:p>
            <a:pPr lvl="1"/>
            <a:r>
              <a:rPr lang="en-US" dirty="0"/>
              <a:t>Tools for working with disk and disk images</a:t>
            </a:r>
          </a:p>
          <a:p>
            <a:pPr lvl="1"/>
            <a:r>
              <a:rPr lang="en-US" dirty="0"/>
              <a:t>Tons more…</a:t>
            </a:r>
          </a:p>
          <a:p>
            <a:r>
              <a:rPr lang="en-US" dirty="0"/>
              <a:t>Wide filesystem and evidence file support</a:t>
            </a:r>
          </a:p>
          <a:p>
            <a:r>
              <a:rPr lang="en-US" dirty="0"/>
              <a:t>Threat hunting capabilities</a:t>
            </a:r>
          </a:p>
          <a:p>
            <a:r>
              <a:rPr lang="en-US" dirty="0"/>
              <a:t>Malware analysis capabilities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6E04B-F27C-7D4D-8A4D-80EB85A2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09D23-2AF2-6640-9376-F3F56344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D2D97-2DE0-E545-A51D-701D6156D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635" y="365760"/>
            <a:ext cx="2057401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4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112B37-0ABA-644E-AAF6-F53848FD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97" y="640080"/>
            <a:ext cx="5954533" cy="55881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4156-B30C-4AE1-9886-0D236EC01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F265A-DF11-9141-A777-6FD57485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Preventing Incidents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B21D-E517-F94F-A8D2-0EF97A09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Successful IR requires an attempt at prevention </a:t>
            </a:r>
          </a:p>
          <a:p>
            <a:r>
              <a:rPr lang="en-US" sz="1600" dirty="0"/>
              <a:t>Defensive Security</a:t>
            </a:r>
          </a:p>
          <a:p>
            <a:pPr lvl="1"/>
            <a:r>
              <a:rPr lang="en-US" dirty="0"/>
              <a:t>Firewalling</a:t>
            </a:r>
          </a:p>
          <a:p>
            <a:pPr lvl="1"/>
            <a:r>
              <a:rPr lang="en-US" dirty="0"/>
              <a:t>Network segmentation</a:t>
            </a:r>
          </a:p>
          <a:p>
            <a:pPr lvl="1"/>
            <a:r>
              <a:rPr lang="en-US" dirty="0"/>
              <a:t>Patching</a:t>
            </a:r>
          </a:p>
          <a:p>
            <a:pPr lvl="1"/>
            <a:r>
              <a:rPr lang="en-US" dirty="0"/>
              <a:t>Least privilege designs</a:t>
            </a:r>
          </a:p>
          <a:p>
            <a:pPr lvl="1"/>
            <a:r>
              <a:rPr lang="en-US" dirty="0"/>
              <a:t>Network logging</a:t>
            </a:r>
          </a:p>
          <a:p>
            <a:pPr lvl="1"/>
            <a:r>
              <a:rPr lang="en-US" dirty="0"/>
              <a:t>Host based logging</a:t>
            </a:r>
          </a:p>
          <a:p>
            <a:pPr lvl="1"/>
            <a:r>
              <a:rPr lang="en-US" dirty="0"/>
              <a:t>Planning</a:t>
            </a:r>
          </a:p>
          <a:p>
            <a:pPr lvl="1"/>
            <a:r>
              <a:rPr lang="en-US" dirty="0"/>
              <a:t>User training</a:t>
            </a:r>
          </a:p>
          <a:p>
            <a:pPr lvl="1"/>
            <a:r>
              <a:rPr lang="en-US" dirty="0"/>
              <a:t>Risk assessments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00359-EF2F-794D-94E4-A994A25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EFA69-D42C-D643-9BFA-885C4459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1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2DE1-798A-064A-9319-1556CDF3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DARKSURGEON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45E0-8103-5449-A250-2A5A2B3A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in mid-May 2018</a:t>
            </a:r>
          </a:p>
          <a:p>
            <a:r>
              <a:rPr lang="en-US" dirty="0"/>
              <a:t>Based on Windows 10</a:t>
            </a:r>
          </a:p>
          <a:p>
            <a:r>
              <a:rPr lang="en-US" dirty="0"/>
              <a:t>Utilizes Packer and Vagrant scripts to build the machine</a:t>
            </a:r>
          </a:p>
          <a:p>
            <a:r>
              <a:rPr lang="en-US" dirty="0"/>
              <a:t>Machine is hardened</a:t>
            </a:r>
          </a:p>
          <a:p>
            <a:r>
              <a:rPr lang="en-US" dirty="0"/>
              <a:t>Many </a:t>
            </a:r>
            <a:r>
              <a:rPr lang="en-US" dirty="0">
                <a:hlinkClick r:id="rId2"/>
              </a:rPr>
              <a:t>tools available</a:t>
            </a:r>
            <a:endParaRPr lang="en-US" dirty="0"/>
          </a:p>
          <a:p>
            <a:pPr lvl="1"/>
            <a:r>
              <a:rPr lang="en-US" dirty="0"/>
              <a:t>Debuggers</a:t>
            </a:r>
          </a:p>
          <a:p>
            <a:pPr lvl="1"/>
            <a:r>
              <a:rPr lang="en-US" dirty="0"/>
              <a:t>Network defense tools and scripts</a:t>
            </a:r>
          </a:p>
          <a:p>
            <a:pPr lvl="1"/>
            <a:r>
              <a:rPr lang="en-US" dirty="0"/>
              <a:t>Document analysis tools</a:t>
            </a:r>
          </a:p>
          <a:p>
            <a:pPr lvl="1"/>
            <a:r>
              <a:rPr lang="en-US" dirty="0"/>
              <a:t>File forensics tools</a:t>
            </a:r>
          </a:p>
          <a:p>
            <a:pPr lvl="1"/>
            <a:r>
              <a:rPr lang="en-US" dirty="0"/>
              <a:t>Memory forensics tools</a:t>
            </a:r>
          </a:p>
          <a:p>
            <a:pPr lvl="1"/>
            <a:r>
              <a:rPr lang="en-US" dirty="0"/>
              <a:t>Network analysis tools</a:t>
            </a:r>
          </a:p>
          <a:p>
            <a:pPr lvl="1"/>
            <a:r>
              <a:rPr lang="en-US" dirty="0"/>
              <a:t>…and more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C565C-3F9C-3145-99B9-3BDD396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75FBA-9585-EC4D-9843-34A07418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88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5A4A-E69B-464F-9E7A-FE172F72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Tools for Different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F8A1-795C-8548-81A6-05FF9A7D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</a:t>
            </a:r>
          </a:p>
          <a:p>
            <a:pPr lvl="1"/>
            <a:r>
              <a:rPr lang="en-US" dirty="0"/>
              <a:t>FTK Imager</a:t>
            </a:r>
          </a:p>
          <a:p>
            <a:pPr lvl="1"/>
            <a:r>
              <a:rPr lang="en-US" dirty="0"/>
              <a:t>MANDIANT </a:t>
            </a:r>
            <a:r>
              <a:rPr lang="en-US" dirty="0" err="1"/>
              <a:t>Memoryze</a:t>
            </a:r>
            <a:endParaRPr lang="en-US" dirty="0"/>
          </a:p>
          <a:p>
            <a:pPr lvl="1"/>
            <a:r>
              <a:rPr lang="en-US" dirty="0"/>
              <a:t>Volatility</a:t>
            </a:r>
          </a:p>
          <a:p>
            <a:r>
              <a:rPr lang="en-US" dirty="0"/>
              <a:t>Network State, Processes</a:t>
            </a:r>
          </a:p>
          <a:p>
            <a:pPr lvl="1"/>
            <a:r>
              <a:rPr lang="en-US" dirty="0" err="1"/>
              <a:t>PSTools</a:t>
            </a:r>
            <a:r>
              <a:rPr lang="en-US" dirty="0"/>
              <a:t> – </a:t>
            </a:r>
            <a:r>
              <a:rPr lang="en-US" dirty="0" err="1"/>
              <a:t>SysInternals</a:t>
            </a:r>
            <a:endParaRPr lang="en-US" dirty="0"/>
          </a:p>
          <a:p>
            <a:pPr lvl="2"/>
            <a:r>
              <a:rPr lang="en-US" dirty="0"/>
              <a:t>Processes, Routing table, ARP Cache</a:t>
            </a:r>
          </a:p>
          <a:p>
            <a:r>
              <a:rPr lang="en-US" dirty="0"/>
              <a:t>Network Traffic</a:t>
            </a:r>
          </a:p>
          <a:p>
            <a:pPr lvl="1"/>
            <a:r>
              <a:rPr lang="en-US" dirty="0"/>
              <a:t>Wireshark</a:t>
            </a:r>
          </a:p>
          <a:p>
            <a:pPr lvl="1"/>
            <a:r>
              <a:rPr lang="en-US" dirty="0" err="1"/>
              <a:t>NetworkMiner</a:t>
            </a:r>
            <a:endParaRPr lang="en-US" dirty="0"/>
          </a:p>
          <a:p>
            <a:pPr lvl="1"/>
            <a:r>
              <a:rPr lang="en-US"/>
              <a:t>Kismet</a:t>
            </a:r>
            <a:endParaRPr lang="en-US" dirty="0"/>
          </a:p>
          <a:p>
            <a:r>
              <a:rPr lang="en-US" dirty="0"/>
              <a:t>Hard Disks</a:t>
            </a:r>
          </a:p>
          <a:p>
            <a:pPr lvl="1"/>
            <a:r>
              <a:rPr lang="en-US" dirty="0" err="1"/>
              <a:t>Sleuthkit</a:t>
            </a:r>
            <a:r>
              <a:rPr lang="en-US" dirty="0"/>
              <a:t> &amp; Autopsy</a:t>
            </a:r>
          </a:p>
          <a:p>
            <a:pPr lvl="1"/>
            <a:r>
              <a:rPr lang="en-US" dirty="0" err="1"/>
              <a:t>dd</a:t>
            </a:r>
            <a:endParaRPr lang="en-US" dirty="0"/>
          </a:p>
          <a:p>
            <a:pPr lvl="1"/>
            <a:r>
              <a:rPr lang="en-US" dirty="0" err="1"/>
              <a:t>EnCase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18BD2-BF1E-3D4F-B3B6-73C103B3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4626D-BE09-5F43-BCCA-96BC4E5E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5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68B2-AB6E-D044-A09A-C0A6AB5E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1CB9-CC39-264A-B013-BDC961E6A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involved employees should be trained on all of the previous</a:t>
            </a:r>
          </a:p>
          <a:p>
            <a:pPr lvl="1"/>
            <a:r>
              <a:rPr lang="en-US" dirty="0"/>
              <a:t>Refresher training when updates are made</a:t>
            </a:r>
          </a:p>
          <a:p>
            <a:pPr lvl="1"/>
            <a:r>
              <a:rPr lang="en-US" dirty="0"/>
              <a:t>Admins, IA, responders, management</a:t>
            </a:r>
          </a:p>
          <a:p>
            <a:endParaRPr lang="en-US" dirty="0"/>
          </a:p>
          <a:p>
            <a:r>
              <a:rPr lang="en-US" dirty="0"/>
              <a:t>Practice makes perfect</a:t>
            </a:r>
          </a:p>
          <a:p>
            <a:r>
              <a:rPr lang="en-US" dirty="0"/>
              <a:t>Challenging environment creates errors, practice prevents that</a:t>
            </a:r>
          </a:p>
          <a:p>
            <a:r>
              <a:rPr lang="en-US" dirty="0"/>
              <a:t>Real world examples are best</a:t>
            </a:r>
          </a:p>
          <a:p>
            <a:r>
              <a:rPr lang="en-US" dirty="0"/>
              <a:t>Example: Red vs Blue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3672-F9BC-634C-970D-F7EEBEA2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8D00E-A4F2-FC45-ABF2-949E6B93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6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6386-018D-804E-828F-34E016BE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Establishing an Incident Response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A779-F5F4-7D4E-AEFA-A68EA964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requirement</a:t>
            </a:r>
          </a:p>
          <a:p>
            <a:r>
              <a:rPr lang="en-US" dirty="0"/>
              <a:t>Complex undertaking</a:t>
            </a:r>
          </a:p>
          <a:p>
            <a:r>
              <a:rPr lang="en-US" dirty="0"/>
              <a:t>Takes planning and organization</a:t>
            </a:r>
          </a:p>
          <a:p>
            <a:r>
              <a:rPr lang="en-US" dirty="0"/>
              <a:t>Goal is to mitigate risk</a:t>
            </a:r>
          </a:p>
          <a:p>
            <a:endParaRPr lang="en-US" dirty="0"/>
          </a:p>
          <a:p>
            <a:r>
              <a:rPr lang="en-US" dirty="0"/>
              <a:t>Start by defining what an incident is</a:t>
            </a:r>
          </a:p>
          <a:p>
            <a:pPr lvl="1"/>
            <a:r>
              <a:rPr lang="en-US" dirty="0"/>
              <a:t>What is a “major incident”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63413-F051-1941-8550-913A6C73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A27C-483D-CC40-990E-6080303E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0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04DC-4D3D-DB48-A190-BF3BB0D5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Planning…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C1E8-B674-B94D-BC1A-32FC6964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Blue Team Handbook: Incident Response Edition</a:t>
            </a:r>
          </a:p>
          <a:p>
            <a:r>
              <a:rPr lang="en-US" dirty="0"/>
              <a:t>Military Concepts</a:t>
            </a:r>
          </a:p>
          <a:p>
            <a:r>
              <a:rPr lang="en-US" dirty="0"/>
              <a:t>OODA Loop</a:t>
            </a:r>
          </a:p>
          <a:p>
            <a:pPr lvl="1"/>
            <a:r>
              <a:rPr lang="en-US" dirty="0"/>
              <a:t>You should not always be reacting. Observe Orient Decide Act</a:t>
            </a:r>
          </a:p>
          <a:p>
            <a:r>
              <a:rPr lang="en-US" dirty="0" err="1"/>
              <a:t>FoW</a:t>
            </a:r>
            <a:r>
              <a:rPr lang="en-US" dirty="0"/>
              <a:t> – </a:t>
            </a:r>
            <a:r>
              <a:rPr lang="en-US" i="1" dirty="0"/>
              <a:t>Fog of War</a:t>
            </a:r>
          </a:p>
          <a:p>
            <a:pPr lvl="1"/>
            <a:r>
              <a:rPr lang="en-US" dirty="0"/>
              <a:t>Nobody knows what is going on</a:t>
            </a:r>
          </a:p>
          <a:p>
            <a:pPr lvl="1"/>
            <a:r>
              <a:rPr lang="en-US" dirty="0"/>
              <a:t>Control the fog</a:t>
            </a:r>
          </a:p>
          <a:p>
            <a:r>
              <a:rPr lang="en-US" dirty="0"/>
              <a:t>Friction</a:t>
            </a:r>
          </a:p>
          <a:p>
            <a:pPr lvl="1"/>
            <a:r>
              <a:rPr lang="en-US" dirty="0"/>
              <a:t>Tense Situation</a:t>
            </a:r>
          </a:p>
          <a:p>
            <a:r>
              <a:rPr lang="en-US" dirty="0"/>
              <a:t>Unity of Command</a:t>
            </a:r>
          </a:p>
          <a:p>
            <a:pPr lvl="1"/>
            <a:r>
              <a:rPr lang="en-US" dirty="0"/>
              <a:t>Everyone should understand the decision making process and players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4AC1D-D20A-A048-AC1F-49D4C909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14A05-1F07-9841-A1B1-659F3066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5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is </a:t>
            </a:r>
            <a:r>
              <a:rPr lang="en-US" b="1" dirty="0"/>
              <a:t>KEY </a:t>
            </a:r>
            <a:r>
              <a:rPr lang="en-US" dirty="0"/>
              <a:t>to successful IR</a:t>
            </a:r>
          </a:p>
          <a:p>
            <a:r>
              <a:rPr lang="en-US" dirty="0"/>
              <a:t>Be ready for a stressful environment</a:t>
            </a:r>
          </a:p>
          <a:p>
            <a:pPr lvl="1"/>
            <a:r>
              <a:rPr lang="en-US" dirty="0"/>
              <a:t>Time sensitive</a:t>
            </a:r>
          </a:p>
          <a:p>
            <a:pPr lvl="1"/>
            <a:r>
              <a:rPr lang="en-US" dirty="0"/>
              <a:t>Leadership pressure</a:t>
            </a:r>
          </a:p>
          <a:p>
            <a:r>
              <a:rPr lang="en-US" dirty="0"/>
              <a:t>Having a comprehensive plan is essential</a:t>
            </a:r>
          </a:p>
          <a:p>
            <a:r>
              <a:rPr lang="en-US" dirty="0"/>
              <a:t>Reduce the panic, and follow </a:t>
            </a:r>
            <a:r>
              <a:rPr lang="en-US"/>
              <a:t>the process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2C54-9CDC-4747-99C2-1DC67765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for common attack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2CAE-7716-044E-9FC4-0A3D3A4A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0-Days</a:t>
            </a:r>
          </a:p>
          <a:p>
            <a:pPr lvl="1"/>
            <a:r>
              <a:rPr lang="en-US" dirty="0"/>
              <a:t>Can’t </a:t>
            </a:r>
            <a:r>
              <a:rPr lang="en-US" i="1" dirty="0"/>
              <a:t>really </a:t>
            </a:r>
            <a:r>
              <a:rPr lang="en-US" dirty="0"/>
              <a:t>prepare, but be ready to patch</a:t>
            </a:r>
          </a:p>
          <a:p>
            <a:pPr lvl="1"/>
            <a:r>
              <a:rPr lang="en-US" dirty="0" err="1"/>
              <a:t>Drupalgeddon</a:t>
            </a:r>
            <a:r>
              <a:rPr lang="en-US" dirty="0"/>
              <a:t> example</a:t>
            </a:r>
          </a:p>
          <a:p>
            <a:r>
              <a:rPr lang="en-US" dirty="0"/>
              <a:t>Data theft</a:t>
            </a:r>
          </a:p>
          <a:p>
            <a:r>
              <a:rPr lang="en-US" dirty="0"/>
              <a:t>DDOS</a:t>
            </a:r>
          </a:p>
          <a:p>
            <a:r>
              <a:rPr lang="en-US" dirty="0"/>
              <a:t>Elevation of privilege</a:t>
            </a:r>
          </a:p>
          <a:p>
            <a:r>
              <a:rPr lang="en-US" dirty="0"/>
              <a:t>Malware/virus outbreak</a:t>
            </a:r>
          </a:p>
          <a:p>
            <a:r>
              <a:rPr lang="en-US" dirty="0"/>
              <a:t>Phishing </a:t>
            </a:r>
          </a:p>
          <a:p>
            <a:r>
              <a:rPr lang="en-US" dirty="0"/>
              <a:t>Root access</a:t>
            </a:r>
          </a:p>
          <a:p>
            <a:r>
              <a:rPr lang="en-US" dirty="0"/>
              <a:t>Unauthorized access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175AE-2E7C-D642-B096-27275619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A0AC4-2247-BF45-859C-25C60CCA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9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CC05-0747-9C42-B3B3-BA4396FB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/>
              <a:t>Items IR should include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31F6-4A9B-BA4F-967E-9D957A6E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Policy &amp; Plan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Guidelines for communications with other entities</a:t>
            </a:r>
          </a:p>
          <a:p>
            <a:r>
              <a:rPr lang="en-US" dirty="0"/>
              <a:t>Team structure</a:t>
            </a:r>
          </a:p>
          <a:p>
            <a:r>
              <a:rPr lang="en-US" dirty="0"/>
              <a:t>Relationships &amp; lines of communications for both internal and external</a:t>
            </a:r>
          </a:p>
          <a:p>
            <a:r>
              <a:rPr lang="en-US" dirty="0"/>
              <a:t>IR Team Services</a:t>
            </a:r>
          </a:p>
          <a:p>
            <a:r>
              <a:rPr lang="en-US" dirty="0"/>
              <a:t>Staffing &amp; 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A2A7C-2469-BC40-82D5-CAECE253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BF9C1-B2A2-6249-B527-20661286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CA40-3583-4A4B-BC70-66F9182A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C9B3-C916-014A-9B3D-9FD67A05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Individualized to the organization</a:t>
            </a:r>
          </a:p>
          <a:p>
            <a:r>
              <a:rPr lang="en-US" dirty="0"/>
              <a:t>Statement of management commitment</a:t>
            </a:r>
          </a:p>
          <a:p>
            <a:r>
              <a:rPr lang="en-US" dirty="0"/>
              <a:t>Purpose and objectives of the policy</a:t>
            </a:r>
          </a:p>
          <a:p>
            <a:r>
              <a:rPr lang="en-US" dirty="0"/>
              <a:t>Scope of the policy</a:t>
            </a:r>
          </a:p>
          <a:p>
            <a:r>
              <a:rPr lang="en-US" dirty="0"/>
              <a:t>Definition of computer incident</a:t>
            </a:r>
          </a:p>
          <a:p>
            <a:r>
              <a:rPr lang="en-US" dirty="0"/>
              <a:t>Organizational information</a:t>
            </a:r>
          </a:p>
          <a:p>
            <a:pPr lvl="1"/>
            <a:r>
              <a:rPr lang="en-US" dirty="0"/>
              <a:t>Team structure</a:t>
            </a:r>
          </a:p>
          <a:p>
            <a:pPr lvl="1"/>
            <a:r>
              <a:rPr lang="en-US" dirty="0"/>
              <a:t>Communication</a:t>
            </a:r>
          </a:p>
          <a:p>
            <a:r>
              <a:rPr lang="en-US" dirty="0"/>
              <a:t>Incident rating</a:t>
            </a:r>
          </a:p>
          <a:p>
            <a:r>
              <a:rPr lang="en-US" dirty="0"/>
              <a:t>Reporting and contact forms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5E6A2-936E-894C-BB69-FCB5E77F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432C7-045E-5543-B268-831EDCAB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FD52-7F04-0F4D-B7E8-A2DC9F8A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4379-A3E3-264C-901B-1CAA8428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  <a:p>
            <a:r>
              <a:rPr lang="en-US" dirty="0"/>
              <a:t>Strategies and goals</a:t>
            </a:r>
          </a:p>
          <a:p>
            <a:r>
              <a:rPr lang="en-US" dirty="0"/>
              <a:t>Senior management approval</a:t>
            </a:r>
          </a:p>
          <a:p>
            <a:r>
              <a:rPr lang="en-US" dirty="0"/>
              <a:t>Organizational approach to incident response</a:t>
            </a:r>
          </a:p>
          <a:p>
            <a:r>
              <a:rPr lang="en-US" dirty="0"/>
              <a:t>How the team communicates with others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External</a:t>
            </a:r>
          </a:p>
          <a:p>
            <a:r>
              <a:rPr lang="en-US" dirty="0"/>
              <a:t>How you will measure the response capability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99EA8-4F36-0C48-BE82-3F653B29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0EA8C-9A7D-EB4A-9964-217FFAF7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966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13146</TotalTime>
  <Words>959</Words>
  <Application>Microsoft Macintosh PowerPoint</Application>
  <PresentationFormat>Widescreen</PresentationFormat>
  <Paragraphs>294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Wingdings 2</vt:lpstr>
      <vt:lpstr>View</vt:lpstr>
      <vt:lpstr>Preparation</vt:lpstr>
      <vt:lpstr>Preventing Incidents</vt:lpstr>
      <vt:lpstr>Establishing an Incident Response Capability</vt:lpstr>
      <vt:lpstr>Before Planning…</vt:lpstr>
      <vt:lpstr>Planning</vt:lpstr>
      <vt:lpstr>Preparation for common attack types</vt:lpstr>
      <vt:lpstr>Items IR should include</vt:lpstr>
      <vt:lpstr>Policy Elements</vt:lpstr>
      <vt:lpstr>Plan Elements</vt:lpstr>
      <vt:lpstr>Procedure Elements</vt:lpstr>
      <vt:lpstr>Communications with outside parties</vt:lpstr>
      <vt:lpstr>Team Structure</vt:lpstr>
      <vt:lpstr>Outsourcing Considerations</vt:lpstr>
      <vt:lpstr>Organizational Dependencies</vt:lpstr>
      <vt:lpstr>Prioritizing Incidents</vt:lpstr>
      <vt:lpstr>Toolset</vt:lpstr>
      <vt:lpstr>Go-Bag</vt:lpstr>
      <vt:lpstr>Software</vt:lpstr>
      <vt:lpstr>SIFT</vt:lpstr>
      <vt:lpstr>DARKSURGEON</vt:lpstr>
      <vt:lpstr>Different Tools for Different Sources</vt:lpstr>
      <vt:lpstr>Training &amp; Practice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Welu</dc:creator>
  <cp:lastModifiedBy>Flaagan, Tyler</cp:lastModifiedBy>
  <cp:revision>187</cp:revision>
  <cp:lastPrinted>2018-01-16T14:21:07Z</cp:lastPrinted>
  <dcterms:created xsi:type="dcterms:W3CDTF">2017-12-01T19:44:46Z</dcterms:created>
  <dcterms:modified xsi:type="dcterms:W3CDTF">2018-05-30T03:50:40Z</dcterms:modified>
</cp:coreProperties>
</file>