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2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8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20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Windows Live" clId="Web-{28EB0B2C-BD10-4DD4-83AF-0D24453218CF}"/>
    <pc:docChg chg="addSld delSld">
      <pc:chgData name="Cody Welu" userId="dd11e835665ee3ed" providerId="Windows Live" clId="Web-{28EB0B2C-BD10-4DD4-83AF-0D24453218CF}" dt="2018-05-24T14:51:38.278" v="1"/>
      <pc:docMkLst>
        <pc:docMk/>
      </pc:docMkLst>
      <pc:sldChg chg="new del">
        <pc:chgData name="Cody Welu" userId="dd11e835665ee3ed" providerId="Windows Live" clId="Web-{28EB0B2C-BD10-4DD4-83AF-0D24453218CF}" dt="2018-05-24T14:51:38.278" v="1"/>
        <pc:sldMkLst>
          <pc:docMk/>
          <pc:sldMk cId="245711104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Containment, Eradication, Recovery, Lessons Learned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C58F-EA10-7841-9DD7-7B3608A4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27D9-6C58-7A46-9C0A-8EB771B1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98864" cy="4351337"/>
          </a:xfrm>
        </p:spPr>
        <p:txBody>
          <a:bodyPr/>
          <a:lstStyle/>
          <a:p>
            <a:r>
              <a:rPr lang="en-US" dirty="0"/>
              <a:t>Keep a low profile</a:t>
            </a:r>
          </a:p>
          <a:p>
            <a:pPr lvl="1"/>
            <a:r>
              <a:rPr lang="en-US" dirty="0"/>
              <a:t>Avoid tipping your hand to the attacker</a:t>
            </a:r>
          </a:p>
          <a:p>
            <a:pPr lvl="1"/>
            <a:r>
              <a:rPr lang="en-US" dirty="0"/>
              <a:t>Don’t start looking for the attacker from the compromised machine with obvious methods</a:t>
            </a:r>
          </a:p>
          <a:p>
            <a:pPr lvl="2"/>
            <a:r>
              <a:rPr lang="en-US" dirty="0"/>
              <a:t>Ping, traceroute, </a:t>
            </a:r>
            <a:r>
              <a:rPr lang="en-US" dirty="0" err="1"/>
              <a:t>nslookup</a:t>
            </a:r>
            <a:endParaRPr lang="en-US" dirty="0"/>
          </a:p>
          <a:p>
            <a:r>
              <a:rPr lang="en-US" dirty="0"/>
              <a:t>Prevent more damage caused by the attacker</a:t>
            </a:r>
          </a:p>
          <a:p>
            <a:r>
              <a:rPr lang="en-US" dirty="0"/>
              <a:t>Possible short term actions</a:t>
            </a:r>
          </a:p>
          <a:p>
            <a:pPr lvl="1"/>
            <a:r>
              <a:rPr lang="en-US" dirty="0"/>
              <a:t>Disconnect the network cable</a:t>
            </a:r>
          </a:p>
          <a:p>
            <a:pPr lvl="1"/>
            <a:r>
              <a:rPr lang="en-US" dirty="0"/>
              <a:t>Pull the power</a:t>
            </a:r>
          </a:p>
          <a:p>
            <a:pPr lvl="2"/>
            <a:r>
              <a:rPr lang="en-US" dirty="0"/>
              <a:t>Destroys volatile memory, could damage drive</a:t>
            </a:r>
          </a:p>
          <a:p>
            <a:pPr lvl="1"/>
            <a:r>
              <a:rPr lang="en-US" dirty="0"/>
              <a:t>Isolate the switch port, or put it on an “infected VLAN”</a:t>
            </a:r>
          </a:p>
          <a:p>
            <a:pPr lvl="1"/>
            <a:r>
              <a:rPr lang="en-US" dirty="0"/>
              <a:t>Apply network-based firewalls to isolate the affected machine</a:t>
            </a:r>
          </a:p>
          <a:p>
            <a:r>
              <a:rPr lang="en-US" dirty="0"/>
              <a:t>If you remove the system or disable it, be sure to inform the business unit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4D149-29B5-AB4A-9367-EEFC1D08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99CC0-5172-F44B-A6AD-ED74A936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4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8FBE-AFD3-B44A-A481-38E4B8C2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044-8691-9844-BCEE-526794AC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Especially in the case you need to preserve for legal proceedings, documentation is essential</a:t>
            </a:r>
          </a:p>
          <a:p>
            <a:r>
              <a:rPr lang="en-US" dirty="0"/>
              <a:t>Talk with legal professionals to be sure your evidence can be admissible in court</a:t>
            </a:r>
          </a:p>
          <a:p>
            <a:r>
              <a:rPr lang="en-US" dirty="0"/>
              <a:t>Account for evidence with a chain of custody</a:t>
            </a:r>
          </a:p>
          <a:p>
            <a:r>
              <a:rPr lang="en-US" dirty="0"/>
              <a:t>Keep an evidence log</a:t>
            </a:r>
          </a:p>
          <a:p>
            <a:pPr lvl="1"/>
            <a:r>
              <a:rPr lang="en-US" dirty="0"/>
              <a:t>Identifying information - location, model number, hostname, IP address, etc.</a:t>
            </a:r>
          </a:p>
          <a:p>
            <a:pPr lvl="1"/>
            <a:r>
              <a:rPr lang="en-US" dirty="0"/>
              <a:t>Name and title of individuals who collected the evidence</a:t>
            </a:r>
          </a:p>
          <a:p>
            <a:pPr lvl="1"/>
            <a:r>
              <a:rPr lang="en-US" dirty="0"/>
              <a:t>Time and date</a:t>
            </a:r>
          </a:p>
          <a:p>
            <a:pPr lvl="1"/>
            <a:r>
              <a:rPr lang="en-US" dirty="0"/>
              <a:t>Evidence storage locations</a:t>
            </a:r>
          </a:p>
          <a:p>
            <a:r>
              <a:rPr lang="en-US" dirty="0"/>
              <a:t>NIST guide on evidence preservation</a:t>
            </a:r>
          </a:p>
          <a:p>
            <a:pPr lvl="1"/>
            <a:r>
              <a:rPr lang="en-US" i="1" dirty="0"/>
              <a:t>NIST SP 800-86, Guide to Integrating Forensic Techniques into Incident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7BED3-6A45-6F49-A455-6337920A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C0FF-5D89-C549-BC0A-2A92C77C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8CAF-AD2A-DE4D-8C5D-75C15D1B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forensic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5E71-9D0D-8A46-B241-512D1F3F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quicker you can create a forensic image of the affected systems, the better</a:t>
            </a:r>
          </a:p>
          <a:p>
            <a:r>
              <a:rPr lang="en-US" dirty="0"/>
              <a:t>Image the memory and filesystem</a:t>
            </a:r>
          </a:p>
          <a:p>
            <a:pPr lvl="1"/>
            <a:r>
              <a:rPr lang="en-US" dirty="0"/>
              <a:t>You’ll lose data if you turn off the system</a:t>
            </a:r>
          </a:p>
          <a:p>
            <a:r>
              <a:rPr lang="en-US" dirty="0"/>
              <a:t>Volatility and </a:t>
            </a:r>
            <a:r>
              <a:rPr lang="en-US" dirty="0" err="1"/>
              <a:t>Memoryze</a:t>
            </a:r>
            <a:r>
              <a:rPr lang="en-US" dirty="0"/>
              <a:t> can capture memory</a:t>
            </a:r>
          </a:p>
          <a:p>
            <a:pPr lvl="1"/>
            <a:r>
              <a:rPr lang="en-US" dirty="0"/>
              <a:t>As well as provide some analysis capabilities – more on that later</a:t>
            </a:r>
          </a:p>
          <a:p>
            <a:r>
              <a:rPr lang="en-US" dirty="0"/>
              <a:t>Bit-by-bit images to get all filesystem data is best</a:t>
            </a:r>
          </a:p>
          <a:p>
            <a:r>
              <a:rPr lang="en-US" dirty="0"/>
              <a:t>Create hashes of the original and images</a:t>
            </a:r>
          </a:p>
          <a:p>
            <a:endParaRPr lang="en-US" dirty="0"/>
          </a:p>
          <a:p>
            <a:r>
              <a:rPr lang="en-US" dirty="0"/>
              <a:t>Not all incidents will allow for full backups and analysis</a:t>
            </a:r>
          </a:p>
          <a:p>
            <a:pPr lvl="1"/>
            <a:r>
              <a:rPr lang="en-US" dirty="0"/>
              <a:t>More time sensitive incidents will require live forensics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F4E58-45D9-BF42-8054-EC583732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20735-8E59-0D46-B09C-E6DAD2F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8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799D-9C2F-5A44-A16B-6584606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how to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7C07-BAB8-D44B-B0F1-E59F3B23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Analyze logs and other forensic information</a:t>
            </a:r>
          </a:p>
          <a:p>
            <a:r>
              <a:rPr lang="en-US" sz="2000" dirty="0"/>
              <a:t>How far did the attacker go?</a:t>
            </a:r>
          </a:p>
          <a:p>
            <a:pPr lvl="1"/>
            <a:r>
              <a:rPr lang="en-US" sz="1800" dirty="0"/>
              <a:t>Be sure to check neighboring systems for compromise</a:t>
            </a:r>
          </a:p>
          <a:p>
            <a:pPr lvl="1"/>
            <a:r>
              <a:rPr lang="en-US" sz="1800" dirty="0"/>
              <a:t>Lateral movement</a:t>
            </a:r>
          </a:p>
          <a:p>
            <a:r>
              <a:rPr lang="en-US" sz="2000" dirty="0"/>
              <a:t>Determine longer term containment strategies</a:t>
            </a:r>
          </a:p>
          <a:p>
            <a:pPr lvl="1"/>
            <a:r>
              <a:rPr lang="en-US" sz="1800" dirty="0"/>
              <a:t>Ultimately a business decision informed by the incident handler’s input</a:t>
            </a:r>
          </a:p>
          <a:p>
            <a:r>
              <a:rPr lang="en-US" sz="2000" dirty="0"/>
              <a:t>Move into long term containment phase after backups and evidence have been acquired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6FB5-A0CF-8C47-85F4-06096414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46B2-E14E-E94F-B85F-BAFD0DA6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1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5307-78F9-184A-80E8-B86E8703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E053-700C-874A-9C2E-88CFEBD6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44000" cy="4351337"/>
          </a:xfrm>
        </p:spPr>
        <p:txBody>
          <a:bodyPr/>
          <a:lstStyle/>
          <a:p>
            <a:r>
              <a:rPr lang="en-US" dirty="0"/>
              <a:t>Can begin making changes to the system once forensic artifacts have been obtained</a:t>
            </a:r>
          </a:p>
          <a:p>
            <a:r>
              <a:rPr lang="en-US" dirty="0"/>
              <a:t>If the system can be kept offline, move to the eradication phase</a:t>
            </a:r>
          </a:p>
          <a:p>
            <a:r>
              <a:rPr lang="en-US" dirty="0"/>
              <a:t>If the system must be kept online, perform long term containment options</a:t>
            </a:r>
          </a:p>
          <a:p>
            <a:pPr lvl="1"/>
            <a:r>
              <a:rPr lang="en-US" dirty="0"/>
              <a:t>Patch the system and network</a:t>
            </a:r>
          </a:p>
          <a:p>
            <a:pPr lvl="1"/>
            <a:r>
              <a:rPr lang="en-US" dirty="0"/>
              <a:t>Change passwords</a:t>
            </a:r>
          </a:p>
          <a:p>
            <a:pPr lvl="1"/>
            <a:r>
              <a:rPr lang="en-US" dirty="0"/>
              <a:t>Apply firewalls</a:t>
            </a:r>
          </a:p>
          <a:p>
            <a:pPr lvl="1"/>
            <a:r>
              <a:rPr lang="en-US" dirty="0"/>
              <a:t>Use IPS</a:t>
            </a:r>
          </a:p>
          <a:p>
            <a:pPr lvl="1"/>
            <a:r>
              <a:rPr lang="en-US" dirty="0"/>
              <a:t>Shutdown backdoor processes used by the attacker</a:t>
            </a:r>
          </a:p>
          <a:p>
            <a:r>
              <a:rPr lang="en-US" dirty="0"/>
              <a:t>Long term containment may be long term, but it should still be temporary</a:t>
            </a:r>
          </a:p>
          <a:p>
            <a:pPr lvl="1"/>
            <a:r>
              <a:rPr lang="en-US" dirty="0"/>
              <a:t>Running in production only until a clean replacement system is ready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49139-9169-2546-B5DD-9DBC9782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145D7-73AC-734B-8430-C951D2AE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A54-F889-D949-856A-CA23C844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7C73-0997-0840-8DFA-A9BD80C0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eradication is to actually get rid of the attacker</a:t>
            </a:r>
          </a:p>
          <a:p>
            <a:pPr lvl="1"/>
            <a:r>
              <a:rPr lang="en-US" dirty="0"/>
              <a:t>Containment should stop the bleeding</a:t>
            </a:r>
          </a:p>
          <a:p>
            <a:pPr lvl="1"/>
            <a:r>
              <a:rPr lang="en-US" dirty="0"/>
              <a:t>Eradication is actually removing the attacker’s artifacts</a:t>
            </a:r>
          </a:p>
          <a:p>
            <a:endParaRPr lang="en-US" dirty="0"/>
          </a:p>
          <a:p>
            <a:r>
              <a:rPr lang="en-US" dirty="0"/>
              <a:t>Re-format and re-build the machine</a:t>
            </a:r>
          </a:p>
          <a:p>
            <a:pPr lvl="1"/>
            <a:r>
              <a:rPr lang="en-US" dirty="0"/>
              <a:t>Sure way to remove all of the attacker’s artifacts</a:t>
            </a:r>
          </a:p>
          <a:p>
            <a:r>
              <a:rPr lang="en-US" dirty="0"/>
              <a:t>Restoring from system backups</a:t>
            </a:r>
          </a:p>
          <a:p>
            <a:pPr lvl="1"/>
            <a:r>
              <a:rPr lang="en-US" dirty="0"/>
              <a:t>Be sure it’s a clean backup!</a:t>
            </a:r>
          </a:p>
          <a:p>
            <a:r>
              <a:rPr lang="en-US" dirty="0"/>
              <a:t>Remove all the artifacts manually from the existing system</a:t>
            </a:r>
          </a:p>
          <a:p>
            <a:pPr lvl="1"/>
            <a:r>
              <a:rPr lang="en-US" dirty="0"/>
              <a:t>Be sure you don’t miss anything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C2B2-165E-6A45-93D2-38C08AD3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CFEF-39FF-A742-890F-8D490E77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8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745-E7E5-7B4A-9F5B-50D979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your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3E88-655B-B14F-A392-61F0403D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70848" cy="4351337"/>
          </a:xfrm>
        </p:spPr>
        <p:txBody>
          <a:bodyPr/>
          <a:lstStyle/>
          <a:p>
            <a:r>
              <a:rPr lang="en-US" dirty="0"/>
              <a:t>One of the most important, sometimes overlooked portions of the eradication phase</a:t>
            </a:r>
          </a:p>
          <a:p>
            <a:r>
              <a:rPr lang="en-US" dirty="0"/>
              <a:t>Rebuilding is great, removing malicious software is great</a:t>
            </a:r>
          </a:p>
          <a:p>
            <a:pPr lvl="1"/>
            <a:r>
              <a:rPr lang="en-US" dirty="0"/>
              <a:t>But what is stopping it from happening again?</a:t>
            </a:r>
          </a:p>
          <a:p>
            <a:r>
              <a:rPr lang="en-US" dirty="0"/>
              <a:t>You MUST fix the vulnerabilities</a:t>
            </a:r>
          </a:p>
          <a:p>
            <a:r>
              <a:rPr lang="en-US" dirty="0"/>
              <a:t>Put additional defensive measures in place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Move the system to a new IP address</a:t>
            </a:r>
          </a:p>
          <a:p>
            <a:pPr lvl="1"/>
            <a:r>
              <a:rPr lang="en-US" dirty="0"/>
              <a:t>Change DNS names</a:t>
            </a:r>
          </a:p>
          <a:p>
            <a:pPr lvl="1"/>
            <a:r>
              <a:rPr lang="en-US" dirty="0"/>
              <a:t>Apply patches</a:t>
            </a:r>
          </a:p>
          <a:p>
            <a:pPr lvl="1"/>
            <a:r>
              <a:rPr lang="en-US" dirty="0"/>
              <a:t>Harden the system</a:t>
            </a:r>
          </a:p>
          <a:p>
            <a:pPr lvl="1"/>
            <a:r>
              <a:rPr lang="en-US" dirty="0"/>
              <a:t>Apply monitoring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9D8D-3CC8-CE44-A747-4DD17FD1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6F07-0C73-4B47-A493-63D68697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9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2B5C-BCB8-A048-A627-254AFF1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E8A9-4576-0842-AD64-6A6C54C1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put a rebuilt system into production, perform a vulnerability analysis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Related vulnerabilities</a:t>
            </a:r>
          </a:p>
          <a:p>
            <a:pPr lvl="1"/>
            <a:r>
              <a:rPr lang="en-US" dirty="0"/>
              <a:t>Scan the entire existing network in addition to the rebuilt system </a:t>
            </a:r>
          </a:p>
          <a:p>
            <a:r>
              <a:rPr lang="en-US" dirty="0"/>
              <a:t>Vulnerability scanners can help</a:t>
            </a:r>
          </a:p>
          <a:p>
            <a:pPr lvl="1"/>
            <a:r>
              <a:rPr lang="en-US" dirty="0"/>
              <a:t>Nessus, OpenVAS, </a:t>
            </a:r>
            <a:r>
              <a:rPr lang="en-US" dirty="0" err="1"/>
              <a:t>NeXpose</a:t>
            </a:r>
            <a:r>
              <a:rPr lang="en-US" dirty="0"/>
              <a:t>, etc.</a:t>
            </a:r>
          </a:p>
          <a:p>
            <a:r>
              <a:rPr lang="en-US" dirty="0"/>
              <a:t>Be sure to not put a vulnerable system back into production!</a:t>
            </a:r>
          </a:p>
          <a:p>
            <a:r>
              <a:rPr lang="en-US" dirty="0"/>
              <a:t>Attackers will often leverage the same vulnerability across multiple systems</a:t>
            </a:r>
          </a:p>
          <a:p>
            <a:pPr lvl="1"/>
            <a:r>
              <a:rPr lang="en-US" dirty="0"/>
              <a:t>Look everywhere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305C7-34A3-3E42-923E-FC87B20D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A9FFF-4538-454D-9007-617581C4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2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B405-B68A-E54B-8D04-F0C7FA6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E320-19E6-E04B-B834-9AC2CDBD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goal of recovery is to bring the impacted systems back online to production</a:t>
            </a:r>
          </a:p>
          <a:p>
            <a:r>
              <a:rPr lang="en-US" sz="2000" dirty="0"/>
              <a:t>Validate the system is back online and running normally</a:t>
            </a:r>
          </a:p>
          <a:p>
            <a:r>
              <a:rPr lang="en-US" sz="2000" dirty="0"/>
              <a:t>Typically will have the business unit assist in testing functionality</a:t>
            </a:r>
          </a:p>
          <a:p>
            <a:r>
              <a:rPr lang="en-US" sz="2000" dirty="0"/>
              <a:t>Restoring in off-hours is best</a:t>
            </a:r>
          </a:p>
          <a:p>
            <a:pPr lvl="1"/>
            <a:r>
              <a:rPr lang="en-US" sz="1800" dirty="0"/>
              <a:t>Easier to monitor</a:t>
            </a:r>
          </a:p>
          <a:p>
            <a:pPr lvl="1"/>
            <a:r>
              <a:rPr lang="en-US" sz="1800" dirty="0"/>
              <a:t>Might be over-ruled, the business often will want to restore asap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7CD05-46FB-EA45-B5DC-CA38C3D4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AD4A6-492D-E14A-88AC-44F9BEE7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962-559D-144B-B897-F3E047BE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-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169F-B3B0-9140-B5AA-05498E5F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major portion of the recovery phase is continued monitoring</a:t>
            </a:r>
          </a:p>
          <a:p>
            <a:r>
              <a:rPr lang="en-US" dirty="0"/>
              <a:t>Continually look for evidence of the intrusion</a:t>
            </a:r>
          </a:p>
          <a:p>
            <a:pPr lvl="1"/>
            <a:r>
              <a:rPr lang="en-US" dirty="0"/>
              <a:t>On the recovered systems</a:t>
            </a:r>
          </a:p>
          <a:p>
            <a:pPr lvl="1"/>
            <a:r>
              <a:rPr lang="en-US" dirty="0"/>
              <a:t>On the entire network</a:t>
            </a:r>
          </a:p>
          <a:p>
            <a:r>
              <a:rPr lang="en-US" dirty="0"/>
              <a:t>Check regularly for re-compromise</a:t>
            </a:r>
          </a:p>
          <a:p>
            <a:pPr lvl="1"/>
            <a:r>
              <a:rPr lang="en-US" dirty="0"/>
              <a:t>Script this!</a:t>
            </a:r>
          </a:p>
          <a:p>
            <a:pPr lvl="1"/>
            <a:r>
              <a:rPr lang="en-US" dirty="0"/>
              <a:t>Look for the specific indicators</a:t>
            </a:r>
          </a:p>
          <a:p>
            <a:r>
              <a:rPr lang="en-US" dirty="0"/>
              <a:t>Utilize network and host-based IPS/IDS</a:t>
            </a:r>
          </a:p>
          <a:p>
            <a:pPr lvl="1"/>
            <a:r>
              <a:rPr lang="en-US" dirty="0"/>
              <a:t>Add indicators of the compromise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34CA-4A6D-D04A-A29F-021EFCF2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E703F-974A-014F-BB08-FFE541B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hopefully done lots of planning beforehand</a:t>
            </a:r>
          </a:p>
          <a:p>
            <a:r>
              <a:rPr lang="en-US" dirty="0"/>
              <a:t>We’ve found and verified the presence of an incident</a:t>
            </a:r>
          </a:p>
          <a:p>
            <a:pPr lvl="1"/>
            <a:r>
              <a:rPr lang="en-US" dirty="0"/>
              <a:t>We know what’s affected</a:t>
            </a:r>
          </a:p>
          <a:p>
            <a:pPr lvl="1"/>
            <a:r>
              <a:rPr lang="en-US" dirty="0"/>
              <a:t>Have a good idea how they got in</a:t>
            </a:r>
          </a:p>
          <a:p>
            <a:r>
              <a:rPr lang="en-US" dirty="0"/>
              <a:t>Determined there’s enough evidence to declare an incident</a:t>
            </a:r>
          </a:p>
          <a:p>
            <a:endParaRPr lang="en-US" dirty="0"/>
          </a:p>
          <a:p>
            <a:r>
              <a:rPr lang="en-US" dirty="0"/>
              <a:t>Before we decide how to contain the incident, let’s characterize the incident (CSIRT Case Classification)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Criticality</a:t>
            </a:r>
          </a:p>
          <a:p>
            <a:pPr lvl="1"/>
            <a:r>
              <a:rPr lang="en-US" dirty="0"/>
              <a:t>Sensitivity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10AF-65E2-AC48-9551-4B680EE5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2FC3-3163-AB44-9099-8BF129ED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and improving</a:t>
            </a:r>
          </a:p>
          <a:p>
            <a:r>
              <a:rPr lang="en-US" dirty="0"/>
              <a:t>Develop a follow up report</a:t>
            </a:r>
          </a:p>
          <a:p>
            <a:r>
              <a:rPr lang="en-US" dirty="0"/>
              <a:t>Start as soon as possible, use notes compiled throughout the IR</a:t>
            </a:r>
          </a:p>
          <a:p>
            <a:r>
              <a:rPr lang="en-US" dirty="0"/>
              <a:t>Report compiled by the on site team and lead incident handler</a:t>
            </a:r>
          </a:p>
          <a:p>
            <a:r>
              <a:rPr lang="en-US" dirty="0"/>
              <a:t>Have all parties review the report</a:t>
            </a:r>
          </a:p>
          <a:p>
            <a:r>
              <a:rPr lang="en-US" dirty="0"/>
              <a:t>Hold a meeting within a few days of the end of the incident</a:t>
            </a:r>
          </a:p>
          <a:p>
            <a:r>
              <a:rPr lang="en-US" dirty="0"/>
              <a:t>Use what you learned to improve</a:t>
            </a:r>
          </a:p>
          <a:p>
            <a:pPr lvl="1"/>
            <a:r>
              <a:rPr lang="en-US" dirty="0"/>
              <a:t>Fix your processes</a:t>
            </a:r>
          </a:p>
          <a:p>
            <a:pPr lvl="1"/>
            <a:r>
              <a:rPr lang="en-US" dirty="0"/>
              <a:t>Fix your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6211C-BAAD-0142-80FB-7C585AA1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2A6D-C000-E545-9D74-11355CD8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D242-2AFD-D34B-B6AA-0774C741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07DC-8A99-AD4E-9F7C-D99EE107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happened?</a:t>
            </a:r>
          </a:p>
          <a:p>
            <a:r>
              <a:rPr lang="en-US" dirty="0"/>
              <a:t>How well did the response work?</a:t>
            </a:r>
          </a:p>
          <a:p>
            <a:r>
              <a:rPr lang="en-US" dirty="0"/>
              <a:t>Were documented procedures adequate?</a:t>
            </a:r>
          </a:p>
          <a:p>
            <a:r>
              <a:rPr lang="en-US" dirty="0"/>
              <a:t>What other information could have been used sooner?</a:t>
            </a:r>
          </a:p>
          <a:p>
            <a:r>
              <a:rPr lang="en-US" dirty="0"/>
              <a:t>What hurdles were there?</a:t>
            </a:r>
          </a:p>
          <a:p>
            <a:r>
              <a:rPr lang="en-US" dirty="0"/>
              <a:t>What would you do differently next time?</a:t>
            </a:r>
          </a:p>
          <a:p>
            <a:r>
              <a:rPr lang="en-US" dirty="0"/>
              <a:t>Could information sharing have been improved?</a:t>
            </a:r>
          </a:p>
          <a:p>
            <a:r>
              <a:rPr lang="en-US" dirty="0"/>
              <a:t>What can we do next time to prevent any problems?</a:t>
            </a:r>
          </a:p>
          <a:p>
            <a:r>
              <a:rPr lang="en-US" dirty="0"/>
              <a:t>How can we detect similar incidents in the future?</a:t>
            </a:r>
          </a:p>
          <a:p>
            <a:r>
              <a:rPr lang="en-US" dirty="0"/>
              <a:t>Are any additional tools or resources needed?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89D5-8877-A84D-ADE1-DE4A4BA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809DE-C43B-F647-BA26-53E83A3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B4F0-EB96-1042-BC59-4926403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21C3-7716-E94F-8659-5EED753A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42816" cy="4351337"/>
          </a:xfrm>
        </p:spPr>
        <p:txBody>
          <a:bodyPr>
            <a:normAutofit/>
          </a:bodyPr>
          <a:lstStyle/>
          <a:p>
            <a:r>
              <a:rPr lang="en-US" dirty="0"/>
              <a:t>Denial of Service</a:t>
            </a:r>
          </a:p>
          <a:p>
            <a:pPr lvl="1"/>
            <a:r>
              <a:rPr lang="en-US" dirty="0"/>
              <a:t>DOS or DDOS</a:t>
            </a:r>
          </a:p>
          <a:p>
            <a:r>
              <a:rPr lang="en-US" dirty="0"/>
              <a:t>Compromised Information</a:t>
            </a:r>
          </a:p>
          <a:p>
            <a:pPr lvl="1"/>
            <a:r>
              <a:rPr lang="en-US" dirty="0"/>
              <a:t>Disclosure of sensitive corporate information or intellectual property</a:t>
            </a:r>
          </a:p>
          <a:p>
            <a:r>
              <a:rPr lang="en-US" dirty="0"/>
              <a:t>Compromised Asset</a:t>
            </a:r>
          </a:p>
          <a:p>
            <a:pPr lvl="1"/>
            <a:r>
              <a:rPr lang="en-US" dirty="0"/>
              <a:t>Compromised host, network device, user account, application</a:t>
            </a:r>
          </a:p>
          <a:p>
            <a:pPr lvl="1"/>
            <a:r>
              <a:rPr lang="en-US" dirty="0"/>
              <a:t>Malware, root account, rootkit, etc.</a:t>
            </a:r>
          </a:p>
          <a:p>
            <a:r>
              <a:rPr lang="en-US" dirty="0"/>
              <a:t>Unlawful Activity</a:t>
            </a:r>
          </a:p>
          <a:p>
            <a:pPr lvl="1"/>
            <a:r>
              <a:rPr lang="en-US" dirty="0"/>
              <a:t>Theft, Fraud, Computer Safety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A5B70-A929-5143-A0E8-82EDA037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7D5F-C417-E945-A9A7-F1DDA151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629A3A-4CC8-F44A-8B45-9AB951611564}"/>
              </a:ext>
            </a:extLst>
          </p:cNvPr>
          <p:cNvSpPr txBox="1">
            <a:spLocks/>
          </p:cNvSpPr>
          <p:nvPr/>
        </p:nvSpPr>
        <p:spPr>
          <a:xfrm>
            <a:off x="6277356" y="1828800"/>
            <a:ext cx="424281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Internal Hacking</a:t>
            </a:r>
          </a:p>
          <a:p>
            <a:pPr lvl="1"/>
            <a:r>
              <a:rPr lang="en-US" dirty="0"/>
              <a:t>Suspicious activity originating from inside the network, excluding malware</a:t>
            </a:r>
          </a:p>
          <a:p>
            <a:r>
              <a:rPr lang="en-US" dirty="0"/>
              <a:t>External Hacking</a:t>
            </a:r>
          </a:p>
          <a:p>
            <a:pPr lvl="1"/>
            <a:r>
              <a:rPr lang="en-US" dirty="0"/>
              <a:t>Suspicious activity originating from outside the network, excluding malware</a:t>
            </a:r>
          </a:p>
          <a:p>
            <a:r>
              <a:rPr lang="en-US" dirty="0"/>
              <a:t>Email</a:t>
            </a:r>
          </a:p>
          <a:p>
            <a:pPr lvl="1"/>
            <a:r>
              <a:rPr lang="en-US" dirty="0"/>
              <a:t>Spoofed email, spam, phishing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Policy Violation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7C4C-745B-CF42-BF12-BD685B7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9BBF-499F-2A48-A8B4-64C10B4F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affecting critical systems</a:t>
            </a:r>
          </a:p>
          <a:p>
            <a:pPr lvl="1"/>
            <a:r>
              <a:rPr lang="en-US" dirty="0"/>
              <a:t>Potential to impact revenue or customers</a:t>
            </a:r>
          </a:p>
          <a:p>
            <a:pPr lvl="1"/>
            <a:r>
              <a:rPr lang="en-US" dirty="0"/>
              <a:t>Active hacking, compromised critical asset, virus outbreak, etc.</a:t>
            </a:r>
          </a:p>
          <a:p>
            <a:pPr lvl="1"/>
            <a:r>
              <a:rPr lang="en-US" dirty="0"/>
              <a:t>Initial response time: 60 minutes</a:t>
            </a:r>
          </a:p>
          <a:p>
            <a:r>
              <a:rPr lang="en-US" dirty="0"/>
              <a:t>Incident affecting non-critical systems</a:t>
            </a:r>
          </a:p>
          <a:p>
            <a:pPr lvl="1"/>
            <a:r>
              <a:rPr lang="en-US" dirty="0"/>
              <a:t>Not revenue or customer impacting</a:t>
            </a:r>
          </a:p>
          <a:p>
            <a:pPr lvl="1"/>
            <a:r>
              <a:rPr lang="en-US" dirty="0"/>
              <a:t>Time-sensitive employee investigations</a:t>
            </a:r>
          </a:p>
          <a:p>
            <a:pPr lvl="1"/>
            <a:r>
              <a:rPr lang="en-US" dirty="0"/>
              <a:t>Policy violations, unauthorized access, compromised asset, inactive hacking</a:t>
            </a:r>
          </a:p>
          <a:p>
            <a:pPr lvl="1"/>
            <a:r>
              <a:rPr lang="en-US" dirty="0"/>
              <a:t>Initial response time; 4 hours</a:t>
            </a:r>
          </a:p>
          <a:p>
            <a:r>
              <a:rPr lang="en-US" dirty="0"/>
              <a:t>Possible incident affecting non-critical systems</a:t>
            </a:r>
          </a:p>
          <a:p>
            <a:pPr lvl="1"/>
            <a:r>
              <a:rPr lang="en-US" dirty="0"/>
              <a:t>Employee investigations not time sensitive, longer-term investigations</a:t>
            </a:r>
          </a:p>
          <a:p>
            <a:pPr lvl="1"/>
            <a:r>
              <a:rPr lang="en-US" dirty="0"/>
              <a:t>Email, forensics request, policy violation</a:t>
            </a:r>
          </a:p>
          <a:p>
            <a:pPr lvl="1"/>
            <a:r>
              <a:rPr lang="en-US" dirty="0"/>
              <a:t>Initial response time: 48 hours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9581A-CEA8-7D4E-A83D-3B4ABC4E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4B448-2562-FB43-B1BF-3DA412BB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F1F5-8AB2-894D-8188-8972CEC8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69CD-D2C5-CD4E-98FC-D936DEC5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07424" cy="4351337"/>
          </a:xfrm>
        </p:spPr>
        <p:txBody>
          <a:bodyPr/>
          <a:lstStyle/>
          <a:p>
            <a:r>
              <a:rPr lang="en-US" dirty="0"/>
              <a:t>Helps define the “need to know” and who should be in the loop</a:t>
            </a:r>
          </a:p>
          <a:p>
            <a:r>
              <a:rPr lang="en-US" dirty="0"/>
              <a:t>Level 1: Extremely sensitive</a:t>
            </a:r>
          </a:p>
          <a:p>
            <a:pPr lvl="1"/>
            <a:r>
              <a:rPr lang="en-US" dirty="0"/>
              <a:t>Forensics request, destruction of property, unlawful activity, compromised information, etc.</a:t>
            </a:r>
          </a:p>
          <a:p>
            <a:pPr lvl="1"/>
            <a:r>
              <a:rPr lang="en-US" dirty="0"/>
              <a:t>Informed: CSIRT, Management</a:t>
            </a:r>
          </a:p>
          <a:p>
            <a:pPr lvl="2"/>
            <a:r>
              <a:rPr lang="en-US" dirty="0"/>
              <a:t>Computer Security Incident Response Team</a:t>
            </a:r>
          </a:p>
          <a:p>
            <a:r>
              <a:rPr lang="en-US" dirty="0"/>
              <a:t>Level 2: Sensitive</a:t>
            </a:r>
          </a:p>
          <a:p>
            <a:pPr lvl="1"/>
            <a:r>
              <a:rPr lang="en-US" dirty="0"/>
              <a:t>Hacking, unauthorized access</a:t>
            </a:r>
          </a:p>
          <a:p>
            <a:pPr lvl="1"/>
            <a:r>
              <a:rPr lang="en-US" dirty="0"/>
              <a:t>Informed: CSIRT, Management, System owners, Operations</a:t>
            </a:r>
          </a:p>
          <a:p>
            <a:r>
              <a:rPr lang="en-US" dirty="0"/>
              <a:t>Level 3: Not sensitive</a:t>
            </a:r>
          </a:p>
          <a:p>
            <a:pPr lvl="1"/>
            <a:r>
              <a:rPr lang="en-US" dirty="0"/>
              <a:t>Denial of service, virus, email</a:t>
            </a:r>
          </a:p>
          <a:p>
            <a:pPr lvl="1"/>
            <a:r>
              <a:rPr lang="en-US" dirty="0"/>
              <a:t>Informed: Employees can be informed as well of isolated infections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1B07-D446-B04B-9F0C-6E388A7D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3FD3-246D-4C45-90AD-34503478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E42D-73AA-3F4F-BAF7-7DBC6BA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 appropriate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E8E7-F01E-A642-B973-BA5A3F10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Thorough planning should help in identifying who should be informed </a:t>
            </a:r>
          </a:p>
          <a:p>
            <a:r>
              <a:rPr lang="en-US" dirty="0"/>
              <a:t>A senior manager should sponsor the IR team</a:t>
            </a:r>
          </a:p>
          <a:p>
            <a:pPr lvl="1"/>
            <a:r>
              <a:rPr lang="en-US" dirty="0"/>
              <a:t>CISO, CIO, Legal counsel, etc.</a:t>
            </a:r>
          </a:p>
          <a:p>
            <a:pPr lvl="1"/>
            <a:r>
              <a:rPr lang="en-US" dirty="0"/>
              <a:t>Notify them when declaring an incident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 call or visit for the critical incidents</a:t>
            </a:r>
          </a:p>
          <a:p>
            <a:r>
              <a:rPr lang="en-US" dirty="0"/>
              <a:t>Local or organizational incident-handling team</a:t>
            </a:r>
          </a:p>
          <a:p>
            <a:r>
              <a:rPr lang="en-US" dirty="0"/>
              <a:t>Impacted business unit</a:t>
            </a:r>
          </a:p>
          <a:p>
            <a:endParaRPr lang="en-US" dirty="0"/>
          </a:p>
          <a:p>
            <a:r>
              <a:rPr lang="en-US" dirty="0"/>
              <a:t>Start tracking the incident</a:t>
            </a:r>
          </a:p>
          <a:p>
            <a:pPr lvl="1"/>
            <a:r>
              <a:rPr lang="en-US" dirty="0"/>
              <a:t>Utilize an incident tracking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3720-1F2D-D645-930F-42622D5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1C94F-B9C6-D54D-B655-3735B0F5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6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E9D7-16BC-8B4A-B0D2-640AD7B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D36A-1386-B448-8C89-B7B4EFEA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keep the problem from getting worse</a:t>
            </a:r>
          </a:p>
          <a:p>
            <a:endParaRPr lang="en-US" dirty="0"/>
          </a:p>
          <a:p>
            <a:r>
              <a:rPr lang="en-US" dirty="0"/>
              <a:t>A number of ways to effectively contain the incident</a:t>
            </a:r>
          </a:p>
          <a:p>
            <a:pPr lvl="1"/>
            <a:r>
              <a:rPr lang="en-US" dirty="0"/>
              <a:t>Shut down the system</a:t>
            </a:r>
          </a:p>
          <a:p>
            <a:pPr lvl="1"/>
            <a:r>
              <a:rPr lang="en-US" dirty="0"/>
              <a:t>Disconnect the system from the network</a:t>
            </a:r>
          </a:p>
          <a:p>
            <a:pPr lvl="1"/>
            <a:r>
              <a:rPr lang="en-US" dirty="0"/>
              <a:t>Disable certain affected functions of the system</a:t>
            </a:r>
          </a:p>
          <a:p>
            <a:endParaRPr lang="en-US" dirty="0"/>
          </a:p>
          <a:p>
            <a:r>
              <a:rPr lang="en-US" dirty="0"/>
              <a:t>Specific strategy details will vary based on</a:t>
            </a:r>
          </a:p>
          <a:p>
            <a:pPr lvl="1"/>
            <a:r>
              <a:rPr lang="en-US" dirty="0"/>
              <a:t>The type of incident </a:t>
            </a:r>
          </a:p>
          <a:p>
            <a:pPr lvl="1"/>
            <a:r>
              <a:rPr lang="en-US" dirty="0"/>
              <a:t>The goals of the containment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E814-D857-9744-91C2-D902EB41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3EEF3-7148-B94D-8078-9637B598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19CF-80E8-4947-81A0-68247012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method decision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70AE-8436-E04B-B344-5F74F3D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damage or theft of data or resources</a:t>
            </a:r>
          </a:p>
          <a:p>
            <a:r>
              <a:rPr lang="en-US" dirty="0"/>
              <a:t>Evidence preservation requirements</a:t>
            </a:r>
          </a:p>
          <a:p>
            <a:r>
              <a:rPr lang="en-US" dirty="0"/>
              <a:t>Availability of services</a:t>
            </a:r>
          </a:p>
          <a:p>
            <a:r>
              <a:rPr lang="en-US" dirty="0"/>
              <a:t>Effort needed to implement</a:t>
            </a:r>
          </a:p>
          <a:p>
            <a:r>
              <a:rPr lang="en-US" dirty="0"/>
              <a:t>Feasibility</a:t>
            </a:r>
          </a:p>
          <a:p>
            <a:r>
              <a:rPr lang="en-US" dirty="0"/>
              <a:t>Effectiveness of the strategy</a:t>
            </a:r>
          </a:p>
          <a:p>
            <a:r>
              <a:rPr lang="en-US" dirty="0"/>
              <a:t>Duration of the strategy</a:t>
            </a:r>
          </a:p>
          <a:p>
            <a:pPr lvl="1"/>
            <a:r>
              <a:rPr lang="en-US" dirty="0"/>
              <a:t>Temporary solution?</a:t>
            </a:r>
          </a:p>
          <a:p>
            <a:pPr lvl="1"/>
            <a:r>
              <a:rPr lang="en-US" dirty="0"/>
              <a:t>More permanent?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D6AF1-98F5-AC40-AF76-56D2D9E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DEF5-4286-0E49-AE43-2F63AB33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2C7-3ADF-C949-B567-278A527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5843-77C8-D540-A6E9-70C5D62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to tip your hand?</a:t>
            </a:r>
          </a:p>
          <a:p>
            <a:pPr lvl="1"/>
            <a:r>
              <a:rPr lang="en-US" dirty="0"/>
              <a:t>Some organizations may setup a sandbox and monitor the attacker</a:t>
            </a:r>
          </a:p>
          <a:p>
            <a:pPr lvl="1"/>
            <a:r>
              <a:rPr lang="en-US" dirty="0"/>
              <a:t>Some organizations may determine leaving everything online with stringent monitoring is a better short-term solution</a:t>
            </a:r>
          </a:p>
          <a:p>
            <a:pPr lvl="2"/>
            <a:r>
              <a:rPr lang="en-US" dirty="0"/>
              <a:t>Further determine what’s happening, what is affected</a:t>
            </a:r>
          </a:p>
          <a:p>
            <a:pPr lvl="2"/>
            <a:r>
              <a:rPr lang="en-US" dirty="0"/>
              <a:t>Dangerous solution – could lead to further compromise</a:t>
            </a:r>
          </a:p>
          <a:p>
            <a:r>
              <a:rPr lang="en-US" dirty="0"/>
              <a:t>Might cause additional damage</a:t>
            </a:r>
          </a:p>
          <a:p>
            <a:pPr lvl="1"/>
            <a:r>
              <a:rPr lang="en-US" dirty="0"/>
              <a:t>Removing internet access from some malware could cause it to behave differently</a:t>
            </a:r>
          </a:p>
          <a:p>
            <a:pPr lvl="2"/>
            <a:r>
              <a:rPr lang="en-US" dirty="0"/>
              <a:t>Malware could start encrypting files when it loses connectivity</a:t>
            </a:r>
          </a:p>
          <a:p>
            <a:pPr lvl="1"/>
            <a:r>
              <a:rPr lang="en-US" dirty="0"/>
              <a:t>Making changes could damage evidence</a:t>
            </a:r>
          </a:p>
          <a:p>
            <a:pPr lvl="2"/>
            <a:r>
              <a:rPr lang="en-US" dirty="0"/>
              <a:t>May need evidence for determining the full scope of the incident</a:t>
            </a:r>
          </a:p>
          <a:p>
            <a:pPr lvl="2"/>
            <a:r>
              <a:rPr lang="en-US" dirty="0"/>
              <a:t>May need evidence for legal purposes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EFB14-65BD-8F4E-A45D-2215CA15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67C4-AF83-394C-82A8-0EA4CB3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946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9818</TotalTime>
  <Words>1486</Words>
  <Application>Microsoft Macintosh PowerPoint</Application>
  <PresentationFormat>Widescreen</PresentationFormat>
  <Paragraphs>271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Containment, Eradication, Recovery, Lessons Learned</vt:lpstr>
      <vt:lpstr>Where we’re at</vt:lpstr>
      <vt:lpstr>Category</vt:lpstr>
      <vt:lpstr>Criticality</vt:lpstr>
      <vt:lpstr>Sensitivity</vt:lpstr>
      <vt:lpstr>Inform appropriate entities</vt:lpstr>
      <vt:lpstr>Containment</vt:lpstr>
      <vt:lpstr>Containment method decision criteria</vt:lpstr>
      <vt:lpstr>Costs of containment</vt:lpstr>
      <vt:lpstr>Short term containment</vt:lpstr>
      <vt:lpstr>Gathering evidence</vt:lpstr>
      <vt:lpstr>Create forensic images</vt:lpstr>
      <vt:lpstr>Determine how to continue</vt:lpstr>
      <vt:lpstr>Long term containment</vt:lpstr>
      <vt:lpstr>Eradication</vt:lpstr>
      <vt:lpstr>Improve your defense</vt:lpstr>
      <vt:lpstr>Assess the system</vt:lpstr>
      <vt:lpstr>Recovery</vt:lpstr>
      <vt:lpstr>Recovery - monitoring</vt:lpstr>
      <vt:lpstr>Lessons Learned</vt:lpstr>
      <vt:lpstr>Questions to address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165</cp:revision>
  <cp:lastPrinted>2018-01-16T14:21:07Z</cp:lastPrinted>
  <dcterms:created xsi:type="dcterms:W3CDTF">2017-12-01T19:44:46Z</dcterms:created>
  <dcterms:modified xsi:type="dcterms:W3CDTF">2018-05-25T16:31:36Z</dcterms:modified>
</cp:coreProperties>
</file>