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2" r:id="rId1"/>
  </p:sldMasterIdLst>
  <p:notesMasterIdLst>
    <p:notesMasterId r:id="rId31"/>
  </p:notesMasterIdLst>
  <p:sldIdLst>
    <p:sldId id="256" r:id="rId2"/>
    <p:sldId id="261" r:id="rId3"/>
    <p:sldId id="292" r:id="rId4"/>
    <p:sldId id="296" r:id="rId5"/>
    <p:sldId id="297" r:id="rId6"/>
    <p:sldId id="307" r:id="rId7"/>
    <p:sldId id="309" r:id="rId8"/>
    <p:sldId id="313" r:id="rId9"/>
    <p:sldId id="298" r:id="rId10"/>
    <p:sldId id="314" r:id="rId11"/>
    <p:sldId id="315" r:id="rId12"/>
    <p:sldId id="316" r:id="rId13"/>
    <p:sldId id="317" r:id="rId14"/>
    <p:sldId id="318" r:id="rId15"/>
    <p:sldId id="293" r:id="rId16"/>
    <p:sldId id="294" r:id="rId17"/>
    <p:sldId id="326" r:id="rId18"/>
    <p:sldId id="327" r:id="rId19"/>
    <p:sldId id="329" r:id="rId20"/>
    <p:sldId id="295" r:id="rId21"/>
    <p:sldId id="320" r:id="rId22"/>
    <p:sldId id="325" r:id="rId23"/>
    <p:sldId id="299" r:id="rId24"/>
    <p:sldId id="301" r:id="rId25"/>
    <p:sldId id="303" r:id="rId26"/>
    <p:sldId id="306" r:id="rId27"/>
    <p:sldId id="321" r:id="rId28"/>
    <p:sldId id="322" r:id="rId29"/>
    <p:sldId id="32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038604-0DC1-F643-AFD7-E704C6ED2349}">
          <p14:sldIdLst>
            <p14:sldId id="256"/>
            <p14:sldId id="261"/>
          </p14:sldIdLst>
        </p14:section>
        <p14:section name="Information Gathering" id="{2D71510B-D9C4-5E40-BD61-58372C32DB03}">
          <p14:sldIdLst>
            <p14:sldId id="292"/>
            <p14:sldId id="296"/>
            <p14:sldId id="297"/>
            <p14:sldId id="307"/>
            <p14:sldId id="309"/>
            <p14:sldId id="313"/>
            <p14:sldId id="298"/>
            <p14:sldId id="314"/>
            <p14:sldId id="315"/>
            <p14:sldId id="316"/>
            <p14:sldId id="317"/>
            <p14:sldId id="318"/>
          </p14:sldIdLst>
        </p14:section>
        <p14:section name="Threat Modeling/Vulnerability Analysis" id="{EB9D54E3-1A7D-0C42-BE49-46230B266674}">
          <p14:sldIdLst>
            <p14:sldId id="293"/>
          </p14:sldIdLst>
        </p14:section>
        <p14:section name="Exploitation" id="{FA1F01E5-CB2B-7E4B-BDE4-2D738F907CFC}">
          <p14:sldIdLst>
            <p14:sldId id="294"/>
            <p14:sldId id="326"/>
            <p14:sldId id="327"/>
            <p14:sldId id="329"/>
          </p14:sldIdLst>
        </p14:section>
        <p14:section name="Post-Exploitation" id="{BA357B27-1350-6E4C-AF09-B5A435B944B8}">
          <p14:sldIdLst>
            <p14:sldId id="295"/>
            <p14:sldId id="320"/>
            <p14:sldId id="325"/>
            <p14:sldId id="299"/>
            <p14:sldId id="301"/>
            <p14:sldId id="303"/>
            <p14:sldId id="306"/>
            <p14:sldId id="321"/>
            <p14:sldId id="322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09E39F-5150-264F-9431-775D89C8BF1A}" v="1669" dt="2018-05-30T05:04:36.9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1"/>
    <p:restoredTop sz="94622"/>
  </p:normalViewPr>
  <p:slideViewPr>
    <p:cSldViewPr snapToGrid="0" snapToObjects="1">
      <p:cViewPr varScale="1">
        <p:scale>
          <a:sx n="113" d="100"/>
          <a:sy n="113" d="100"/>
        </p:scale>
        <p:origin x="80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ler flaagan" userId="07bad07a9dbdac54" providerId="LiveId" clId="{9009E39F-5150-264F-9431-775D89C8BF1A}"/>
    <pc:docChg chg="custSel addSld delSld modSld modSection">
      <pc:chgData name="tyler flaagan" userId="07bad07a9dbdac54" providerId="LiveId" clId="{9009E39F-5150-264F-9431-775D89C8BF1A}" dt="2018-05-30T05:04:36.917" v="1669" actId="20577"/>
      <pc:docMkLst>
        <pc:docMk/>
      </pc:docMkLst>
      <pc:sldChg chg="modSp">
        <pc:chgData name="tyler flaagan" userId="07bad07a9dbdac54" providerId="LiveId" clId="{9009E39F-5150-264F-9431-775D89C8BF1A}" dt="2018-05-30T04:50:10.269" v="668" actId="20577"/>
        <pc:sldMkLst>
          <pc:docMk/>
          <pc:sldMk cId="550552523" sldId="299"/>
        </pc:sldMkLst>
        <pc:spChg chg="mod">
          <ac:chgData name="tyler flaagan" userId="07bad07a9dbdac54" providerId="LiveId" clId="{9009E39F-5150-264F-9431-775D89C8BF1A}" dt="2018-05-30T04:50:10.269" v="668" actId="20577"/>
          <ac:spMkLst>
            <pc:docMk/>
            <pc:sldMk cId="550552523" sldId="299"/>
            <ac:spMk id="3" creationId="{AE377195-9ED1-6B4D-A4B4-33117443D83C}"/>
          </ac:spMkLst>
        </pc:spChg>
      </pc:sldChg>
      <pc:sldChg chg="modSp">
        <pc:chgData name="tyler flaagan" userId="07bad07a9dbdac54" providerId="LiveId" clId="{9009E39F-5150-264F-9431-775D89C8BF1A}" dt="2018-05-30T04:54:50.675" v="957" actId="20577"/>
        <pc:sldMkLst>
          <pc:docMk/>
          <pc:sldMk cId="1805867220" sldId="301"/>
        </pc:sldMkLst>
        <pc:spChg chg="mod">
          <ac:chgData name="tyler flaagan" userId="07bad07a9dbdac54" providerId="LiveId" clId="{9009E39F-5150-264F-9431-775D89C8BF1A}" dt="2018-05-30T04:54:50.675" v="957" actId="20577"/>
          <ac:spMkLst>
            <pc:docMk/>
            <pc:sldMk cId="1805867220" sldId="301"/>
            <ac:spMk id="3" creationId="{5A3F9D19-F637-A24B-8F22-F2F056271432}"/>
          </ac:spMkLst>
        </pc:spChg>
      </pc:sldChg>
      <pc:sldChg chg="modSp">
        <pc:chgData name="tyler flaagan" userId="07bad07a9dbdac54" providerId="LiveId" clId="{9009E39F-5150-264F-9431-775D89C8BF1A}" dt="2018-05-30T05:00:13.869" v="1132" actId="5793"/>
        <pc:sldMkLst>
          <pc:docMk/>
          <pc:sldMk cId="359815748" sldId="303"/>
        </pc:sldMkLst>
        <pc:spChg chg="mod">
          <ac:chgData name="tyler flaagan" userId="07bad07a9dbdac54" providerId="LiveId" clId="{9009E39F-5150-264F-9431-775D89C8BF1A}" dt="2018-05-30T05:00:13.869" v="1132" actId="5793"/>
          <ac:spMkLst>
            <pc:docMk/>
            <pc:sldMk cId="359815748" sldId="303"/>
            <ac:spMk id="3" creationId="{89FD29F3-B6AC-6F46-8BE5-997C0AE662FD}"/>
          </ac:spMkLst>
        </pc:spChg>
      </pc:sldChg>
      <pc:sldChg chg="del">
        <pc:chgData name="tyler flaagan" userId="07bad07a9dbdac54" providerId="LiveId" clId="{9009E39F-5150-264F-9431-775D89C8BF1A}" dt="2018-05-30T05:02:48.057" v="1345" actId="2696"/>
        <pc:sldMkLst>
          <pc:docMk/>
          <pc:sldMk cId="2052119663" sldId="305"/>
        </pc:sldMkLst>
      </pc:sldChg>
      <pc:sldChg chg="addSp modSp">
        <pc:chgData name="tyler flaagan" userId="07bad07a9dbdac54" providerId="LiveId" clId="{9009E39F-5150-264F-9431-775D89C8BF1A}" dt="2018-05-30T04:35:55.740" v="37" actId="20577"/>
        <pc:sldMkLst>
          <pc:docMk/>
          <pc:sldMk cId="3629635643" sldId="313"/>
        </pc:sldMkLst>
        <pc:spChg chg="mod">
          <ac:chgData name="tyler flaagan" userId="07bad07a9dbdac54" providerId="LiveId" clId="{9009E39F-5150-264F-9431-775D89C8BF1A}" dt="2018-05-30T04:35:55.740" v="37" actId="20577"/>
          <ac:spMkLst>
            <pc:docMk/>
            <pc:sldMk cId="3629635643" sldId="313"/>
            <ac:spMk id="3" creationId="{2AA7DFF9-B42F-104B-A7C2-A254E450908B}"/>
          </ac:spMkLst>
        </pc:spChg>
        <pc:spChg chg="add mod">
          <ac:chgData name="tyler flaagan" userId="07bad07a9dbdac54" providerId="LiveId" clId="{9009E39F-5150-264F-9431-775D89C8BF1A}" dt="2018-05-30T04:35:15.368" v="4" actId="20577"/>
          <ac:spMkLst>
            <pc:docMk/>
            <pc:sldMk cId="3629635643" sldId="313"/>
            <ac:spMk id="6" creationId="{CC5D9776-59E9-9C40-9B8B-BA57BC0B18B1}"/>
          </ac:spMkLst>
        </pc:spChg>
      </pc:sldChg>
      <pc:sldChg chg="modSp">
        <pc:chgData name="tyler flaagan" userId="07bad07a9dbdac54" providerId="LiveId" clId="{9009E39F-5150-264F-9431-775D89C8BF1A}" dt="2018-05-30T04:46:43.525" v="445" actId="20577"/>
        <pc:sldMkLst>
          <pc:docMk/>
          <pc:sldMk cId="412645548" sldId="320"/>
        </pc:sldMkLst>
        <pc:spChg chg="mod">
          <ac:chgData name="tyler flaagan" userId="07bad07a9dbdac54" providerId="LiveId" clId="{9009E39F-5150-264F-9431-775D89C8BF1A}" dt="2018-05-30T04:46:43.525" v="445" actId="20577"/>
          <ac:spMkLst>
            <pc:docMk/>
            <pc:sldMk cId="412645548" sldId="320"/>
            <ac:spMk id="3" creationId="{B9DF0C94-9165-9C4C-A440-87BF12B9408B}"/>
          </ac:spMkLst>
        </pc:spChg>
      </pc:sldChg>
      <pc:sldChg chg="modSp">
        <pc:chgData name="tyler flaagan" userId="07bad07a9dbdac54" providerId="LiveId" clId="{9009E39F-5150-264F-9431-775D89C8BF1A}" dt="2018-05-30T05:01:58.683" v="1197" actId="1076"/>
        <pc:sldMkLst>
          <pc:docMk/>
          <pc:sldMk cId="3438632051" sldId="321"/>
        </pc:sldMkLst>
        <pc:picChg chg="mod">
          <ac:chgData name="tyler flaagan" userId="07bad07a9dbdac54" providerId="LiveId" clId="{9009E39F-5150-264F-9431-775D89C8BF1A}" dt="2018-05-30T05:01:58.683" v="1197" actId="1076"/>
          <ac:picMkLst>
            <pc:docMk/>
            <pc:sldMk cId="3438632051" sldId="321"/>
            <ac:picMk id="6" creationId="{CAAD07F0-FF9D-474F-9E17-E1FDD4B88CFD}"/>
          </ac:picMkLst>
        </pc:picChg>
      </pc:sldChg>
      <pc:sldChg chg="addSp delSp modSp">
        <pc:chgData name="tyler flaagan" userId="07bad07a9dbdac54" providerId="LiveId" clId="{9009E39F-5150-264F-9431-775D89C8BF1A}" dt="2018-05-30T05:04:36.917" v="1669" actId="20577"/>
        <pc:sldMkLst>
          <pc:docMk/>
          <pc:sldMk cId="2799831017" sldId="322"/>
        </pc:sldMkLst>
        <pc:spChg chg="mod">
          <ac:chgData name="tyler flaagan" userId="07bad07a9dbdac54" providerId="LiveId" clId="{9009E39F-5150-264F-9431-775D89C8BF1A}" dt="2018-05-30T05:02:46.508" v="1344"/>
          <ac:spMkLst>
            <pc:docMk/>
            <pc:sldMk cId="2799831017" sldId="322"/>
            <ac:spMk id="2" creationId="{A03CA434-D2C4-4048-90BB-784EFC1E92BB}"/>
          </ac:spMkLst>
        </pc:spChg>
        <pc:spChg chg="mod">
          <ac:chgData name="tyler flaagan" userId="07bad07a9dbdac54" providerId="LiveId" clId="{9009E39F-5150-264F-9431-775D89C8BF1A}" dt="2018-05-30T05:04:36.917" v="1669" actId="20577"/>
          <ac:spMkLst>
            <pc:docMk/>
            <pc:sldMk cId="2799831017" sldId="322"/>
            <ac:spMk id="3" creationId="{7D69130F-889C-0A49-A6FD-082F0D1DC315}"/>
          </ac:spMkLst>
        </pc:spChg>
        <pc:spChg chg="add del mod">
          <ac:chgData name="tyler flaagan" userId="07bad07a9dbdac54" providerId="LiveId" clId="{9009E39F-5150-264F-9431-775D89C8BF1A}" dt="2018-05-30T05:02:40.682" v="1343"/>
          <ac:spMkLst>
            <pc:docMk/>
            <pc:sldMk cId="2799831017" sldId="322"/>
            <ac:spMk id="6" creationId="{1056029C-61F7-114C-8098-1388A48A5A97}"/>
          </ac:spMkLst>
        </pc:spChg>
      </pc:sldChg>
      <pc:sldChg chg="modSp">
        <pc:chgData name="tyler flaagan" userId="07bad07a9dbdac54" providerId="LiveId" clId="{9009E39F-5150-264F-9431-775D89C8BF1A}" dt="2018-05-30T05:01:38.358" v="1196" actId="20577"/>
        <pc:sldMkLst>
          <pc:docMk/>
          <pc:sldMk cId="1357654522" sldId="324"/>
        </pc:sldMkLst>
        <pc:spChg chg="mod">
          <ac:chgData name="tyler flaagan" userId="07bad07a9dbdac54" providerId="LiveId" clId="{9009E39F-5150-264F-9431-775D89C8BF1A}" dt="2018-05-30T05:01:38.358" v="1196" actId="20577"/>
          <ac:spMkLst>
            <pc:docMk/>
            <pc:sldMk cId="1357654522" sldId="324"/>
            <ac:spMk id="3" creationId="{1B7D9E8D-F148-9F40-A3D6-52525D3FE6F5}"/>
          </ac:spMkLst>
        </pc:spChg>
      </pc:sldChg>
      <pc:sldChg chg="modSp">
        <pc:chgData name="tyler flaagan" userId="07bad07a9dbdac54" providerId="LiveId" clId="{9009E39F-5150-264F-9431-775D89C8BF1A}" dt="2018-05-30T04:47:08.427" v="545" actId="20577"/>
        <pc:sldMkLst>
          <pc:docMk/>
          <pc:sldMk cId="746671501" sldId="325"/>
        </pc:sldMkLst>
        <pc:spChg chg="mod">
          <ac:chgData name="tyler flaagan" userId="07bad07a9dbdac54" providerId="LiveId" clId="{9009E39F-5150-264F-9431-775D89C8BF1A}" dt="2018-05-30T04:47:08.427" v="545" actId="20577"/>
          <ac:spMkLst>
            <pc:docMk/>
            <pc:sldMk cId="746671501" sldId="325"/>
            <ac:spMk id="3" creationId="{153BBAB8-8D78-CE4B-B376-0078E41E41CB}"/>
          </ac:spMkLst>
        </pc:spChg>
      </pc:sldChg>
      <pc:sldChg chg="modSp add">
        <pc:chgData name="tyler flaagan" userId="07bad07a9dbdac54" providerId="LiveId" clId="{9009E39F-5150-264F-9431-775D89C8BF1A}" dt="2018-05-30T04:45:04.314" v="368" actId="20577"/>
        <pc:sldMkLst>
          <pc:docMk/>
          <pc:sldMk cId="1598333054" sldId="326"/>
        </pc:sldMkLst>
        <pc:spChg chg="mod">
          <ac:chgData name="tyler flaagan" userId="07bad07a9dbdac54" providerId="LiveId" clId="{9009E39F-5150-264F-9431-775D89C8BF1A}" dt="2018-05-30T04:37:43.181" v="51" actId="20577"/>
          <ac:spMkLst>
            <pc:docMk/>
            <pc:sldMk cId="1598333054" sldId="326"/>
            <ac:spMk id="2" creationId="{9FD10DF2-D153-D744-A4D6-21D8B49A73DF}"/>
          </ac:spMkLst>
        </pc:spChg>
        <pc:spChg chg="mod">
          <ac:chgData name="tyler flaagan" userId="07bad07a9dbdac54" providerId="LiveId" clId="{9009E39F-5150-264F-9431-775D89C8BF1A}" dt="2018-05-30T04:45:04.314" v="368" actId="20577"/>
          <ac:spMkLst>
            <pc:docMk/>
            <pc:sldMk cId="1598333054" sldId="326"/>
            <ac:spMk id="3" creationId="{55064F48-B27B-A44C-BADD-3867299B605A}"/>
          </ac:spMkLst>
        </pc:spChg>
        <pc:spChg chg="mod">
          <ac:chgData name="tyler flaagan" userId="07bad07a9dbdac54" providerId="LiveId" clId="{9009E39F-5150-264F-9431-775D89C8BF1A}" dt="2018-05-30T04:36:20.677" v="39" actId="27636"/>
          <ac:spMkLst>
            <pc:docMk/>
            <pc:sldMk cId="1598333054" sldId="326"/>
            <ac:spMk id="5" creationId="{BFECA3E5-42F3-9B47-A2AB-FEBA8FA80964}"/>
          </ac:spMkLst>
        </pc:spChg>
      </pc:sldChg>
      <pc:sldChg chg="modSp add">
        <pc:chgData name="tyler flaagan" userId="07bad07a9dbdac54" providerId="LiveId" clId="{9009E39F-5150-264F-9431-775D89C8BF1A}" dt="2018-05-30T04:45:56.171" v="419" actId="20577"/>
        <pc:sldMkLst>
          <pc:docMk/>
          <pc:sldMk cId="1273444742" sldId="327"/>
        </pc:sldMkLst>
        <pc:spChg chg="mod">
          <ac:chgData name="tyler flaagan" userId="07bad07a9dbdac54" providerId="LiveId" clId="{9009E39F-5150-264F-9431-775D89C8BF1A}" dt="2018-05-30T04:45:56.171" v="419" actId="20577"/>
          <ac:spMkLst>
            <pc:docMk/>
            <pc:sldMk cId="1273444742" sldId="327"/>
            <ac:spMk id="2" creationId="{52C7160E-CE19-9541-9DCD-30CC2D31DC49}"/>
          </ac:spMkLst>
        </pc:spChg>
        <pc:spChg chg="mod">
          <ac:chgData name="tyler flaagan" userId="07bad07a9dbdac54" providerId="LiveId" clId="{9009E39F-5150-264F-9431-775D89C8BF1A}" dt="2018-05-30T04:45:29.788" v="383"/>
          <ac:spMkLst>
            <pc:docMk/>
            <pc:sldMk cId="1273444742" sldId="327"/>
            <ac:spMk id="3" creationId="{D107C057-915D-D643-9D87-C222CC58BF24}"/>
          </ac:spMkLst>
        </pc:spChg>
        <pc:spChg chg="mod">
          <ac:chgData name="tyler flaagan" userId="07bad07a9dbdac54" providerId="LiveId" clId="{9009E39F-5150-264F-9431-775D89C8BF1A}" dt="2018-05-30T04:45:23.945" v="370" actId="27636"/>
          <ac:spMkLst>
            <pc:docMk/>
            <pc:sldMk cId="1273444742" sldId="327"/>
            <ac:spMk id="5" creationId="{D62F8874-1BED-7B4F-90A5-748E67F762F1}"/>
          </ac:spMkLst>
        </pc:spChg>
      </pc:sldChg>
      <pc:sldChg chg="modSp add del">
        <pc:chgData name="tyler flaagan" userId="07bad07a9dbdac54" providerId="LiveId" clId="{9009E39F-5150-264F-9431-775D89C8BF1A}" dt="2018-05-30T04:46:38.887" v="444" actId="2696"/>
        <pc:sldMkLst>
          <pc:docMk/>
          <pc:sldMk cId="2027435541" sldId="328"/>
        </pc:sldMkLst>
        <pc:spChg chg="mod">
          <ac:chgData name="tyler flaagan" userId="07bad07a9dbdac54" providerId="LiveId" clId="{9009E39F-5150-264F-9431-775D89C8BF1A}" dt="2018-05-30T04:45:57.521" v="421" actId="27636"/>
          <ac:spMkLst>
            <pc:docMk/>
            <pc:sldMk cId="2027435541" sldId="328"/>
            <ac:spMk id="5" creationId="{C54C6A9D-1EB5-2145-8F9E-6BEF5787A051}"/>
          </ac:spMkLst>
        </pc:spChg>
      </pc:sldChg>
      <pc:sldChg chg="modSp add">
        <pc:chgData name="tyler flaagan" userId="07bad07a9dbdac54" providerId="LiveId" clId="{9009E39F-5150-264F-9431-775D89C8BF1A}" dt="2018-05-30T04:46:36.022" v="443" actId="20577"/>
        <pc:sldMkLst>
          <pc:docMk/>
          <pc:sldMk cId="2667291621" sldId="329"/>
        </pc:sldMkLst>
        <pc:spChg chg="mod">
          <ac:chgData name="tyler flaagan" userId="07bad07a9dbdac54" providerId="LiveId" clId="{9009E39F-5150-264F-9431-775D89C8BF1A}" dt="2018-05-30T04:46:30.868" v="432" actId="20577"/>
          <ac:spMkLst>
            <pc:docMk/>
            <pc:sldMk cId="2667291621" sldId="329"/>
            <ac:spMk id="2" creationId="{06799C8C-A3DD-B74B-97D5-A96E475C8CD5}"/>
          </ac:spMkLst>
        </pc:spChg>
        <pc:spChg chg="mod">
          <ac:chgData name="tyler flaagan" userId="07bad07a9dbdac54" providerId="LiveId" clId="{9009E39F-5150-264F-9431-775D89C8BF1A}" dt="2018-05-30T04:46:36.022" v="443" actId="20577"/>
          <ac:spMkLst>
            <pc:docMk/>
            <pc:sldMk cId="2667291621" sldId="329"/>
            <ac:spMk id="3" creationId="{2BFB417D-502B-2D42-97A7-11BA1DFAC0E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185E1-C45F-C543-893E-48E276FF3E75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8B87E-4C85-4C4A-ADC1-6C40DBC3F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3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4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ADAD68F-459C-C645-9FCF-A6D0A2E3A8CA}" type="datetime1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416C-FE96-5746-8F70-2F3D9BCB54D4}" type="datetime1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6528-5F09-2347-91EC-D697FF9F594C}" type="datetime1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9FA4-96CE-7E46-880C-9434F822D9FC}" type="datetime1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A658-5F5A-2A43-8706-3C628225AF93}" type="datetime1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3D98-EF38-D445-9ADA-9B263986DE01}" type="datetime1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8B97-86F7-6146-A0CC-CDD7A77122BE}" type="datetime1">
              <a:rPr lang="en-US" smtClean="0"/>
              <a:t>5/29/18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26F5-4C33-7C44-A036-D4232F65710C}" type="datetime1">
              <a:rPr lang="en-US" smtClean="0"/>
              <a:t>5/29/18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521D-F7C0-C847-9693-62594C267001}" type="datetime1">
              <a:rPr lang="en-US" smtClean="0"/>
              <a:t>5/29/18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2DF4-169C-0744-BB30-B884E7E55F54}" type="datetime1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1431-8628-AE43-850F-9B5BE82D1609}" type="datetime1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9042098-B9DB-484E-9F5A-44CB11867B24}" type="datetime1">
              <a:rPr lang="en-US" smtClean="0"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9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Attackers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Incident Response</a:t>
            </a:r>
          </a:p>
        </p:txBody>
      </p:sp>
    </p:spTree>
    <p:extLst>
      <p:ext uri="{BB962C8B-B14F-4D97-AF65-F5344CB8AC3E}">
        <p14:creationId xmlns:p14="http://schemas.microsoft.com/office/powerpoint/2010/main" val="1219898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EDF65-E4F4-544F-9ED1-2EE8122BB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Tunnels/Proxies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AF4D2-9A16-C142-B2EF-D011592F2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traffic that touches network should be tunneled</a:t>
            </a:r>
          </a:p>
          <a:p>
            <a:pPr lvl="1"/>
            <a:r>
              <a:rPr lang="en-US" dirty="0"/>
              <a:t>Using cloud services (AWS, Azure, GCP,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Web browsing should go through a local proxy first</a:t>
            </a:r>
          </a:p>
          <a:p>
            <a:pPr lvl="1"/>
            <a:r>
              <a:rPr lang="en-US" dirty="0"/>
              <a:t>Burp, OWASP ZAP</a:t>
            </a:r>
          </a:p>
          <a:p>
            <a:endParaRPr lang="en-US" dirty="0"/>
          </a:p>
          <a:p>
            <a:r>
              <a:rPr lang="en-US" dirty="0"/>
              <a:t>Command line tools</a:t>
            </a:r>
          </a:p>
          <a:p>
            <a:pPr lvl="1"/>
            <a:r>
              <a:rPr lang="en-US" dirty="0"/>
              <a:t>Run from cloud instance</a:t>
            </a:r>
          </a:p>
          <a:p>
            <a:pPr lvl="1"/>
            <a:r>
              <a:rPr lang="en-US" dirty="0"/>
              <a:t>Run using </a:t>
            </a:r>
            <a:r>
              <a:rPr lang="en-US" dirty="0" err="1"/>
              <a:t>proxychains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C1BA5-AAB8-0B43-A0B2-DA0595A56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421BC-0B9D-FE40-AEC6-A53776EE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342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28ABB-CA0C-CD48-8C26-029BD8C9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Active Recon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6C204-C737-B649-992D-B69ADFAC0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 scanning</a:t>
            </a:r>
          </a:p>
          <a:p>
            <a:r>
              <a:rPr lang="en-US" dirty="0"/>
              <a:t>Banner grabbing</a:t>
            </a:r>
          </a:p>
          <a:p>
            <a:r>
              <a:rPr lang="en-US" dirty="0"/>
              <a:t>SNMP Sweeps</a:t>
            </a:r>
          </a:p>
          <a:p>
            <a:r>
              <a:rPr lang="en-US" dirty="0"/>
              <a:t>Email enumeration</a:t>
            </a:r>
          </a:p>
          <a:p>
            <a:pPr lvl="1"/>
            <a:r>
              <a:rPr lang="en-US" dirty="0"/>
              <a:t>OWA? Zimbra?</a:t>
            </a:r>
          </a:p>
          <a:p>
            <a:r>
              <a:rPr lang="en-US" dirty="0"/>
              <a:t>DNS</a:t>
            </a:r>
          </a:p>
          <a:p>
            <a:pPr lvl="1"/>
            <a:r>
              <a:rPr lang="en-US" dirty="0"/>
              <a:t>Zone Transfers</a:t>
            </a:r>
          </a:p>
          <a:p>
            <a:pPr lvl="2"/>
            <a:r>
              <a:rPr lang="en-US" dirty="0"/>
              <a:t>Loud</a:t>
            </a:r>
          </a:p>
          <a:p>
            <a:r>
              <a:rPr lang="en-US" dirty="0"/>
              <a:t>Manual website review</a:t>
            </a:r>
          </a:p>
          <a:p>
            <a:r>
              <a:rPr lang="en-US" dirty="0"/>
              <a:t>Web app enumeration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0A2D8-FE08-A640-A29D-DE563C7E5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E90FF-D0B2-7842-9AD4-B0236E09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46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9FAF6-8A7A-2D46-84D6-18CCD6A2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Recon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00FA8-26D7-2040-BCE4-41F66419D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addresses</a:t>
            </a:r>
          </a:p>
          <a:p>
            <a:pPr lvl="1"/>
            <a:r>
              <a:rPr lang="en-US" dirty="0"/>
              <a:t>Targets</a:t>
            </a:r>
          </a:p>
          <a:p>
            <a:pPr lvl="1"/>
            <a:r>
              <a:rPr lang="en-US" dirty="0"/>
              <a:t>Topology</a:t>
            </a:r>
          </a:p>
          <a:p>
            <a:pPr lvl="1"/>
            <a:r>
              <a:rPr lang="en-US" dirty="0"/>
              <a:t>Ports</a:t>
            </a:r>
          </a:p>
          <a:p>
            <a:pPr lvl="1"/>
            <a:r>
              <a:rPr lang="en-US" dirty="0"/>
              <a:t>OS’s</a:t>
            </a:r>
          </a:p>
          <a:p>
            <a:pPr lvl="1"/>
            <a:r>
              <a:rPr lang="en-US" dirty="0"/>
              <a:t>Version info</a:t>
            </a:r>
          </a:p>
          <a:p>
            <a:r>
              <a:rPr lang="en-US" dirty="0"/>
              <a:t>Potential vulnerabilities</a:t>
            </a:r>
          </a:p>
          <a:p>
            <a:r>
              <a:rPr lang="en-US" dirty="0"/>
              <a:t>Possible defensive measures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3D40E9-D8BB-A245-857B-69B66F8B6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A828F-D4B3-F849-AF0F-7587EDA1B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222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9398F-D64C-2348-BCFC-0F03EDC15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4F364-B378-6240-BAE5-F7A3D8CEE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 scanning</a:t>
            </a:r>
          </a:p>
          <a:p>
            <a:pPr lvl="1"/>
            <a:r>
              <a:rPr lang="en-US" dirty="0" err="1"/>
              <a:t>Nmap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Masscan</a:t>
            </a:r>
            <a:endParaRPr lang="en-US" dirty="0"/>
          </a:p>
          <a:p>
            <a:pPr lvl="1"/>
            <a:r>
              <a:rPr lang="en-US" dirty="0" err="1"/>
              <a:t>Zmap</a:t>
            </a:r>
            <a:endParaRPr lang="en-US" dirty="0"/>
          </a:p>
          <a:p>
            <a:r>
              <a:rPr lang="en-US" dirty="0"/>
              <a:t>SNMP Enumeration</a:t>
            </a:r>
          </a:p>
          <a:p>
            <a:pPr lvl="1"/>
            <a:r>
              <a:rPr lang="en-US" dirty="0" err="1"/>
              <a:t>Onesixtyone</a:t>
            </a:r>
            <a:endParaRPr lang="en-US" dirty="0"/>
          </a:p>
          <a:p>
            <a:pPr lvl="1"/>
            <a:r>
              <a:rPr lang="en-US" dirty="0" err="1"/>
              <a:t>Snmpwalk</a:t>
            </a:r>
            <a:endParaRPr lang="en-US" dirty="0"/>
          </a:p>
          <a:p>
            <a:pPr lvl="1"/>
            <a:r>
              <a:rPr lang="en-US" dirty="0" err="1"/>
              <a:t>Snmpget</a:t>
            </a:r>
            <a:r>
              <a:rPr lang="en-US" dirty="0"/>
              <a:t>/</a:t>
            </a:r>
            <a:r>
              <a:rPr lang="en-US" dirty="0" err="1"/>
              <a:t>snmpset</a:t>
            </a:r>
            <a:endParaRPr lang="en-US" dirty="0"/>
          </a:p>
          <a:p>
            <a:r>
              <a:rPr lang="en-US" dirty="0"/>
              <a:t>Web</a:t>
            </a:r>
          </a:p>
          <a:p>
            <a:pPr lvl="1"/>
            <a:r>
              <a:rPr lang="en-US" dirty="0"/>
              <a:t>Burp</a:t>
            </a:r>
          </a:p>
          <a:p>
            <a:pPr lvl="1"/>
            <a:r>
              <a:rPr lang="en-US" dirty="0"/>
              <a:t>ZAP</a:t>
            </a:r>
          </a:p>
          <a:p>
            <a:pPr lvl="1"/>
            <a:r>
              <a:rPr lang="en-US" dirty="0" err="1"/>
              <a:t>Nikto</a:t>
            </a:r>
            <a:endParaRPr lang="en-US" dirty="0"/>
          </a:p>
          <a:p>
            <a:pPr lvl="1"/>
            <a:r>
              <a:rPr lang="en-US" dirty="0" err="1"/>
              <a:t>Dirbuster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574F72-DDC1-6E49-A5B9-41DEB8B0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7343F-82F9-2548-B212-323E2AB7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08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AF28-AF63-0644-BFC8-671C373D9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00ED6-0320-FF47-A79A-A2D22E32F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to look for</a:t>
            </a:r>
          </a:p>
          <a:p>
            <a:pPr lvl="1"/>
            <a:r>
              <a:rPr lang="en-US" dirty="0"/>
              <a:t>Login pages</a:t>
            </a:r>
          </a:p>
          <a:p>
            <a:pPr lvl="1"/>
            <a:r>
              <a:rPr lang="en-US" dirty="0"/>
              <a:t>Forms</a:t>
            </a:r>
          </a:p>
          <a:p>
            <a:pPr lvl="2"/>
            <a:r>
              <a:rPr lang="en-US" dirty="0"/>
              <a:t>Hidden forms</a:t>
            </a:r>
          </a:p>
          <a:p>
            <a:pPr lvl="1"/>
            <a:r>
              <a:rPr lang="en-US" dirty="0"/>
              <a:t>Stats pages</a:t>
            </a:r>
          </a:p>
          <a:p>
            <a:pPr lvl="1"/>
            <a:r>
              <a:rPr lang="en-US" dirty="0"/>
              <a:t>Contacts</a:t>
            </a:r>
          </a:p>
          <a:p>
            <a:pPr lvl="1"/>
            <a:r>
              <a:rPr lang="en-US" dirty="0"/>
              <a:t>Presentations</a:t>
            </a:r>
          </a:p>
          <a:p>
            <a:pPr lvl="1"/>
            <a:r>
              <a:rPr lang="en-US" dirty="0"/>
              <a:t>Technical papers</a:t>
            </a:r>
          </a:p>
          <a:p>
            <a:pPr lvl="1"/>
            <a:r>
              <a:rPr lang="en-US" dirty="0"/>
              <a:t>Error messages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E29CAC-E443-7848-A934-1B25F42A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D6FCD-4FF5-EF4F-8C2E-E41AC6C18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222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03388-DC37-974A-839A-2CBA8C5E8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Modeling/Vulnerability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2DECA-E0C8-A54C-BCFA-EB8886CE6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Adversary is mapping vulnerabilities to exploits</a:t>
            </a:r>
          </a:p>
          <a:p>
            <a:endParaRPr lang="en-US" dirty="0"/>
          </a:p>
          <a:p>
            <a:r>
              <a:rPr lang="en-US" dirty="0"/>
              <a:t>This is really done on their side</a:t>
            </a:r>
          </a:p>
          <a:p>
            <a:r>
              <a:rPr lang="en-US" dirty="0"/>
              <a:t>Nothing that you’re going to see in your systems</a:t>
            </a:r>
          </a:p>
          <a:p>
            <a:endParaRPr lang="en-US" dirty="0"/>
          </a:p>
          <a:p>
            <a:r>
              <a:rPr lang="en-US" dirty="0"/>
              <a:t>…Except maybe determining vulnerable systems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26931-0278-3F4D-A318-D6044AA0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82B77-4C9E-C846-8D12-C41008845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605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4F50-D96D-A744-AE9E-97C7A64D9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43BCA-ACC5-1D42-9906-C090DE142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Exploits traversing the network or hitting the border</a:t>
            </a:r>
          </a:p>
          <a:p>
            <a:r>
              <a:rPr lang="en-US" dirty="0"/>
              <a:t>Sometimes easy to see them</a:t>
            </a:r>
          </a:p>
          <a:p>
            <a:pPr lvl="1"/>
            <a:r>
              <a:rPr lang="en-US" dirty="0"/>
              <a:t>IDS’s may catch them</a:t>
            </a:r>
          </a:p>
          <a:p>
            <a:pPr lvl="1"/>
            <a:r>
              <a:rPr lang="en-US" dirty="0"/>
              <a:t>Signatures</a:t>
            </a:r>
          </a:p>
          <a:p>
            <a:pPr lvl="1"/>
            <a:r>
              <a:rPr lang="en-US" dirty="0"/>
              <a:t>Anomalies</a:t>
            </a:r>
          </a:p>
          <a:p>
            <a:r>
              <a:rPr lang="en-US" dirty="0"/>
              <a:t>Newer exploits or custom exploits may not get caught</a:t>
            </a:r>
          </a:p>
          <a:p>
            <a:pPr lvl="1"/>
            <a:r>
              <a:rPr lang="en-US" dirty="0"/>
              <a:t>No signatures for them</a:t>
            </a:r>
          </a:p>
          <a:p>
            <a:r>
              <a:rPr lang="en-US" dirty="0"/>
              <a:t>Some exploits just take advantage of poor configuration</a:t>
            </a:r>
          </a:p>
          <a:p>
            <a:pPr lvl="1"/>
            <a:r>
              <a:rPr lang="en-US" dirty="0"/>
              <a:t>Probably looks like mostly normal or legit traffic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32485-3EEC-A64C-A0B2-CC480F12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94B1D-0DF4-FA4F-AA4E-509CE6F79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90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0DF2-D153-D744-A4D6-21D8B49A7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Metasploit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64F48-B27B-A44C-BADD-3867299B6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framework used</a:t>
            </a:r>
          </a:p>
          <a:p>
            <a:pPr lvl="1"/>
            <a:r>
              <a:rPr lang="en-US" dirty="0"/>
              <a:t>There are many others</a:t>
            </a:r>
          </a:p>
          <a:p>
            <a:pPr lvl="1"/>
            <a:r>
              <a:rPr lang="en-US" dirty="0"/>
              <a:t>Open source</a:t>
            </a:r>
          </a:p>
          <a:p>
            <a:r>
              <a:rPr lang="en-US" dirty="0"/>
              <a:t>Lots of moving pieces</a:t>
            </a:r>
          </a:p>
          <a:p>
            <a:r>
              <a:rPr lang="en-US" dirty="0"/>
              <a:t>Scanning through post-exploitation</a:t>
            </a:r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Console</a:t>
            </a:r>
          </a:p>
          <a:p>
            <a:pPr lvl="1"/>
            <a:r>
              <a:rPr lang="en-US" dirty="0"/>
              <a:t>Exploits</a:t>
            </a:r>
          </a:p>
          <a:p>
            <a:pPr lvl="1"/>
            <a:r>
              <a:rPr lang="en-US" dirty="0"/>
              <a:t>Auxiliary modules</a:t>
            </a:r>
          </a:p>
          <a:p>
            <a:pPr lvl="1"/>
            <a:r>
              <a:rPr lang="en-US" dirty="0"/>
              <a:t>Payloads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F0A3A4-C059-4B45-9C24-C3D10D47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ECA3E5-42F3-9B47-A2AB-FEBA8FA8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333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160E-CE19-9541-9DCD-30CC2D31D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simple terms..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7C057-915D-D643-9D87-C222CC58B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recon.</a:t>
            </a:r>
          </a:p>
          <a:p>
            <a:r>
              <a:rPr lang="en-US" dirty="0"/>
              <a:t>Do some scanning.</a:t>
            </a:r>
          </a:p>
          <a:p>
            <a:pPr lvl="1"/>
            <a:r>
              <a:rPr lang="en-US" dirty="0"/>
              <a:t>Port scans</a:t>
            </a:r>
          </a:p>
          <a:p>
            <a:pPr lvl="1"/>
            <a:r>
              <a:rPr lang="en-US" dirty="0" err="1"/>
              <a:t>Vuln</a:t>
            </a:r>
            <a:r>
              <a:rPr lang="en-US" dirty="0"/>
              <a:t> scans</a:t>
            </a:r>
          </a:p>
          <a:p>
            <a:r>
              <a:rPr lang="en-US" dirty="0"/>
              <a:t>Select a </a:t>
            </a:r>
            <a:r>
              <a:rPr lang="en-US" dirty="0" err="1"/>
              <a:t>vuln</a:t>
            </a:r>
            <a:r>
              <a:rPr lang="en-US" dirty="0"/>
              <a:t> -&gt; Match it to an exploit</a:t>
            </a:r>
          </a:p>
          <a:p>
            <a:r>
              <a:rPr lang="en-US" dirty="0"/>
              <a:t>Select a payload</a:t>
            </a:r>
          </a:p>
          <a:p>
            <a:r>
              <a:rPr lang="en-US" dirty="0" err="1"/>
              <a:t>pwn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EE41A-DD90-7A49-BF40-4AA2D825B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F8874-1BED-7B4F-90A5-748E67F7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44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99C8C-A3DD-B74B-97D5-A96E475C8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MSF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B417D-502B-2D42-97A7-11BA1DFAC0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266729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265A-DF11-9141-A777-6FD574859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CB21D-E517-F94F-A8D2-0EF97A09A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not comprehensive as an offensive guide</a:t>
            </a:r>
          </a:p>
          <a:p>
            <a:r>
              <a:rPr lang="en-US" dirty="0"/>
              <a:t>Pieces are missing to better fit the needs of this course</a:t>
            </a:r>
          </a:p>
          <a:p>
            <a:pPr lvl="1"/>
            <a:r>
              <a:rPr lang="en-US" dirty="0"/>
              <a:t>Some topics are still discussed that my not be directly relevant to IR</a:t>
            </a:r>
          </a:p>
          <a:p>
            <a:pPr lvl="2"/>
            <a:r>
              <a:rPr lang="en-US" dirty="0"/>
              <a:t>But you should know what you’re up against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Information Gathering</a:t>
            </a:r>
          </a:p>
          <a:p>
            <a:r>
              <a:rPr lang="en-US" dirty="0"/>
              <a:t>Threat Modeling/Vulnerability Analysis</a:t>
            </a:r>
          </a:p>
          <a:p>
            <a:r>
              <a:rPr lang="en-US" dirty="0"/>
              <a:t>Exploitation</a:t>
            </a:r>
          </a:p>
          <a:p>
            <a:r>
              <a:rPr lang="en-US" dirty="0"/>
              <a:t>Post-Exploitation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00359-EF2F-794D-94E4-A994A2527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EFA69-D42C-D643-9BFA-885C4459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14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6C26D-270F-DD42-83B9-E4C20415F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Post-Exploitation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353D3-78F0-AC41-AD42-C9FC93520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P’s</a:t>
            </a:r>
          </a:p>
          <a:p>
            <a:pPr lvl="1"/>
            <a:r>
              <a:rPr lang="en-US" dirty="0"/>
              <a:t>Privilege Escalation</a:t>
            </a:r>
          </a:p>
          <a:p>
            <a:pPr lvl="1"/>
            <a:r>
              <a:rPr lang="en-US" dirty="0"/>
              <a:t>Pivoting</a:t>
            </a:r>
          </a:p>
          <a:p>
            <a:pPr lvl="1"/>
            <a:r>
              <a:rPr lang="en-US" dirty="0"/>
              <a:t>Persistence</a:t>
            </a:r>
          </a:p>
          <a:p>
            <a:r>
              <a:rPr lang="en-US" dirty="0"/>
              <a:t>Command and Control (C2)</a:t>
            </a:r>
          </a:p>
          <a:p>
            <a:r>
              <a:rPr lang="en-US" dirty="0"/>
              <a:t>Things can become difficult here</a:t>
            </a:r>
          </a:p>
          <a:p>
            <a:pPr lvl="1"/>
            <a:r>
              <a:rPr lang="en-US" dirty="0"/>
              <a:t>Covert Channels</a:t>
            </a:r>
          </a:p>
          <a:p>
            <a:pPr lvl="1"/>
            <a:r>
              <a:rPr lang="en-US" dirty="0"/>
              <a:t>Encryption</a:t>
            </a:r>
          </a:p>
          <a:p>
            <a:r>
              <a:rPr lang="en-US" dirty="0"/>
              <a:t>Who’s connecting to who?</a:t>
            </a:r>
          </a:p>
          <a:p>
            <a:pPr lvl="1"/>
            <a:r>
              <a:rPr lang="en-US" dirty="0"/>
              <a:t>Is it anomalous?</a:t>
            </a:r>
          </a:p>
          <a:p>
            <a:pPr lvl="1"/>
            <a:r>
              <a:rPr lang="en-US" dirty="0"/>
              <a:t>There’s so much of this data on modern networks…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4C020-ACA8-A740-B188-D615C072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DD1DC-4748-D346-917A-B49084F5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926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A43B-8F82-114E-8FA4-4DD422FB0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Recon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F0C94-9165-9C4C-A440-87BF12B94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host</a:t>
            </a:r>
          </a:p>
          <a:p>
            <a:pPr lvl="1"/>
            <a:r>
              <a:rPr lang="en-US" dirty="0"/>
              <a:t>Situational awareness</a:t>
            </a:r>
          </a:p>
          <a:p>
            <a:pPr lvl="1"/>
            <a:r>
              <a:rPr lang="en-US" dirty="0"/>
              <a:t>Host info</a:t>
            </a:r>
          </a:p>
          <a:p>
            <a:pPr lvl="1"/>
            <a:r>
              <a:rPr lang="en-US" dirty="0"/>
              <a:t>Continued monitoring</a:t>
            </a:r>
          </a:p>
          <a:p>
            <a:r>
              <a:rPr lang="en-US" dirty="0"/>
              <a:t>Network</a:t>
            </a:r>
          </a:p>
          <a:p>
            <a:pPr lvl="1"/>
            <a:r>
              <a:rPr lang="en-US" dirty="0"/>
              <a:t>Active directory info</a:t>
            </a:r>
          </a:p>
          <a:p>
            <a:pPr lvl="1"/>
            <a:r>
              <a:rPr lang="en-US" dirty="0"/>
              <a:t>Network connected devices</a:t>
            </a:r>
          </a:p>
          <a:p>
            <a:pPr lvl="1"/>
            <a:r>
              <a:rPr lang="en-US" dirty="0"/>
              <a:t>Other machines maybe not publicly accessible</a:t>
            </a:r>
          </a:p>
          <a:p>
            <a:pPr lvl="1"/>
            <a:r>
              <a:rPr lang="en-US" dirty="0"/>
              <a:t>Internal servers</a:t>
            </a:r>
          </a:p>
          <a:p>
            <a:pPr lvl="2"/>
            <a:r>
              <a:rPr lang="en-US" dirty="0"/>
              <a:t>Not all servers live in the DMZ</a:t>
            </a:r>
          </a:p>
          <a:p>
            <a:pPr lvl="2"/>
            <a:r>
              <a:rPr lang="en-US" dirty="0"/>
              <a:t>But some might be accessible from where you land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68ABD-3343-F549-A81E-2B68E6743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E9464-8355-904D-9DDC-14CD441B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45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D32F6-2865-9746-9F89-EB3F91ACF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Situational Awareness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BBAB8-8D78-CE4B-B376-0078E41E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user context did we land in?</a:t>
            </a:r>
          </a:p>
          <a:p>
            <a:r>
              <a:rPr lang="en-US" dirty="0"/>
              <a:t>What other users use this machine?</a:t>
            </a:r>
          </a:p>
          <a:p>
            <a:r>
              <a:rPr lang="en-US" dirty="0"/>
              <a:t>Who else is logged in right now?</a:t>
            </a:r>
          </a:p>
          <a:p>
            <a:r>
              <a:rPr lang="en-US" dirty="0"/>
              <a:t>Is this machine on any other networks?</a:t>
            </a:r>
          </a:p>
          <a:p>
            <a:r>
              <a:rPr lang="en-US" dirty="0"/>
              <a:t>What processes are running?</a:t>
            </a:r>
          </a:p>
          <a:p>
            <a:r>
              <a:rPr lang="en-US" dirty="0"/>
              <a:t>What network connections is this box making?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92BE35-2930-0049-90BB-A8D8C7A6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CF79B-5D4A-5B41-B66B-268AB205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71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72088-2185-FB49-A880-7F745EDA0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Privilege Escalation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77195-9ED1-6B4D-A4B4-33117443D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don’t always land in privileged context</a:t>
            </a:r>
          </a:p>
          <a:p>
            <a:r>
              <a:rPr lang="en-US" dirty="0"/>
              <a:t>Secure environments will ensure this</a:t>
            </a:r>
          </a:p>
          <a:p>
            <a:r>
              <a:rPr lang="en-US" dirty="0"/>
              <a:t>Exploits</a:t>
            </a:r>
          </a:p>
          <a:p>
            <a:pPr lvl="1"/>
            <a:r>
              <a:rPr lang="en-US" dirty="0"/>
              <a:t>Privilege escalation exploits</a:t>
            </a:r>
          </a:p>
          <a:p>
            <a:r>
              <a:rPr lang="en-US" dirty="0"/>
              <a:t>Credentials</a:t>
            </a:r>
          </a:p>
          <a:p>
            <a:pPr lvl="1"/>
            <a:r>
              <a:rPr lang="en-US" dirty="0"/>
              <a:t>Finding creds in files</a:t>
            </a:r>
          </a:p>
          <a:p>
            <a:r>
              <a:rPr lang="en-US" dirty="0"/>
              <a:t>Services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E2C8A-D0FD-9246-8FDC-147A5961B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E45BA-8B2A-8D4D-AF00-966906B56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552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8F33C-F641-7F4C-B0FA-831389D88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F9D19-F637-A24B-8F22-F2F056271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Moving laterally across the network</a:t>
            </a:r>
          </a:p>
          <a:p>
            <a:r>
              <a:rPr lang="en-US" dirty="0"/>
              <a:t>Once you land on the network the local place will get boring fast…</a:t>
            </a:r>
          </a:p>
          <a:p>
            <a:r>
              <a:rPr lang="en-US" dirty="0"/>
              <a:t>Start moving around the networking to achieve our objective as an attacker</a:t>
            </a:r>
          </a:p>
          <a:p>
            <a:endParaRPr lang="en-US" dirty="0"/>
          </a:p>
          <a:p>
            <a:r>
              <a:rPr lang="en-US" dirty="0"/>
              <a:t>Domain controller</a:t>
            </a:r>
          </a:p>
          <a:p>
            <a:r>
              <a:rPr lang="en-US" dirty="0"/>
              <a:t>Sensitive data</a:t>
            </a:r>
          </a:p>
          <a:p>
            <a:r>
              <a:rPr lang="en-US" dirty="0"/>
              <a:t>Places to hide</a:t>
            </a:r>
          </a:p>
          <a:p>
            <a:r>
              <a:rPr lang="en-US" dirty="0"/>
              <a:t>Hopping to other networks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D592B-257E-4D4F-B918-4369A37C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867D5-2DC8-8946-977B-7B2598C5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867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5851-69E7-D84A-A432-85FBADCD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D29F3-B6AC-6F46-8BE5-997C0AE66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Keeping hooks in the network</a:t>
            </a:r>
          </a:p>
          <a:p>
            <a:r>
              <a:rPr lang="en-US" dirty="0"/>
              <a:t>How do we get back in later?</a:t>
            </a:r>
          </a:p>
          <a:p>
            <a:pPr lvl="1"/>
            <a:r>
              <a:rPr lang="en-US" dirty="0"/>
              <a:t>What if the vulnerability is patched?</a:t>
            </a:r>
          </a:p>
          <a:p>
            <a:r>
              <a:rPr lang="en-US" dirty="0"/>
              <a:t>Ways to persist</a:t>
            </a:r>
          </a:p>
          <a:p>
            <a:pPr lvl="1"/>
            <a:r>
              <a:rPr lang="en-US" dirty="0" err="1"/>
              <a:t>Appinit</a:t>
            </a:r>
            <a:r>
              <a:rPr lang="en-US" dirty="0"/>
              <a:t> DLLs</a:t>
            </a:r>
          </a:p>
          <a:p>
            <a:pPr lvl="1"/>
            <a:r>
              <a:rPr lang="en-US" dirty="0"/>
              <a:t>Services</a:t>
            </a:r>
          </a:p>
          <a:p>
            <a:pPr lvl="1"/>
            <a:r>
              <a:rPr lang="en-US" dirty="0" err="1"/>
              <a:t>Trojanized</a:t>
            </a:r>
            <a:r>
              <a:rPr lang="en-US" dirty="0"/>
              <a:t> Binaries</a:t>
            </a:r>
          </a:p>
          <a:p>
            <a:pPr lvl="1"/>
            <a:r>
              <a:rPr lang="en-US" dirty="0"/>
              <a:t>DLL hijacking</a:t>
            </a:r>
          </a:p>
          <a:p>
            <a:pPr lvl="1"/>
            <a:r>
              <a:rPr lang="en-US" dirty="0"/>
              <a:t>Run key persistence</a:t>
            </a:r>
          </a:p>
          <a:p>
            <a:pPr lvl="1"/>
            <a:r>
              <a:rPr lang="en-US" dirty="0"/>
              <a:t>Linux SSH Keys</a:t>
            </a:r>
          </a:p>
          <a:p>
            <a:pPr lvl="1"/>
            <a:r>
              <a:rPr lang="en-US" dirty="0"/>
              <a:t>Startup Files and Login Scripts</a:t>
            </a:r>
          </a:p>
          <a:p>
            <a:pPr lvl="1"/>
            <a:r>
              <a:rPr lang="en-US" dirty="0"/>
              <a:t>Valid accounts</a:t>
            </a:r>
          </a:p>
          <a:p>
            <a:pPr lvl="1"/>
            <a:r>
              <a:rPr lang="en-US" dirty="0"/>
              <a:t>Web Shell</a:t>
            </a:r>
          </a:p>
          <a:p>
            <a:pPr lvl="1"/>
            <a:r>
              <a:rPr lang="en-US" dirty="0"/>
              <a:t>WMI Event Subscription</a:t>
            </a:r>
          </a:p>
          <a:p>
            <a:pPr lvl="1"/>
            <a:r>
              <a:rPr lang="en-US" dirty="0"/>
              <a:t>DLL Search Order Hijacking</a:t>
            </a:r>
          </a:p>
          <a:p>
            <a:pPr lvl="1"/>
            <a:r>
              <a:rPr lang="en-US" dirty="0"/>
              <a:t>Etc.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14F255-73C6-A24F-8C19-C1845E6B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033E1-DE57-E24C-A984-66DC2F46E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5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6C7AA-06EF-E740-8571-E0200F55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and Control (C2)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EA241-1324-7D42-8EF4-84BC60120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the attacker is this far your network is compromised</a:t>
            </a:r>
          </a:p>
          <a:p>
            <a:pPr lvl="1"/>
            <a:r>
              <a:rPr lang="en-US" dirty="0"/>
              <a:t>Likely at a privileged level</a:t>
            </a:r>
          </a:p>
          <a:p>
            <a:endParaRPr lang="en-US" dirty="0"/>
          </a:p>
          <a:p>
            <a:r>
              <a:rPr lang="en-US" dirty="0"/>
              <a:t>A LOT of recent developments here</a:t>
            </a:r>
          </a:p>
          <a:p>
            <a:r>
              <a:rPr lang="en-US" dirty="0"/>
              <a:t>We could build an entire workshop on this alone</a:t>
            </a:r>
          </a:p>
          <a:p>
            <a:r>
              <a:rPr lang="en-US" dirty="0"/>
              <a:t>Varying</a:t>
            </a:r>
          </a:p>
          <a:p>
            <a:endParaRPr lang="en-US" dirty="0"/>
          </a:p>
          <a:p>
            <a:r>
              <a:rPr lang="en-US" dirty="0"/>
              <a:t>Attacker needs to be able to control their persistence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F6A174-6355-354D-9BE0-399816845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99F57-35BA-194D-BCEA-1D251A80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07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36F2-906C-CD41-9AF3-D02059307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4D92B-25D9-C54D-8968-490263063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Connecting directly out over a strange port</a:t>
            </a:r>
          </a:p>
          <a:p>
            <a:pPr lvl="1"/>
            <a:r>
              <a:rPr lang="en-US" dirty="0"/>
              <a:t>Especially if this is a server</a:t>
            </a:r>
          </a:p>
          <a:p>
            <a:pPr lvl="1"/>
            <a:endParaRPr lang="en-US" dirty="0"/>
          </a:p>
          <a:p>
            <a:r>
              <a:rPr lang="en-US" dirty="0"/>
              <a:t>Netstat output from a Windows machine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B981E-5508-D047-AFA0-998CDF7B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E643A-8278-A54C-96DC-4A1B69FA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AD07F0-FF9D-474F-9E17-E1FDD4B88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119" y="3873499"/>
            <a:ext cx="73025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32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A434-D2C4-4048-90BB-784EFC1E9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Hard, Harder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9130F-889C-0A49-A6FD-082F0D1DC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Get’s a little harder if we’re using ports that are normally used</a:t>
            </a:r>
          </a:p>
          <a:p>
            <a:r>
              <a:rPr lang="en-US"/>
              <a:t>HTTP</a:t>
            </a:r>
            <a:r>
              <a:rPr lang="en-US" dirty="0"/>
              <a:t>? DNS? HTTPS???</a:t>
            </a:r>
          </a:p>
          <a:p>
            <a:r>
              <a:rPr lang="en-US" dirty="0"/>
              <a:t>With HTTPS now our traffic is encrypted</a:t>
            </a:r>
          </a:p>
          <a:p>
            <a:pPr lvl="1"/>
            <a:r>
              <a:rPr lang="en-US" dirty="0"/>
              <a:t>It likely already was with whatever tool being used</a:t>
            </a:r>
          </a:p>
          <a:p>
            <a:endParaRPr lang="en-US" dirty="0"/>
          </a:p>
          <a:p>
            <a:r>
              <a:rPr lang="en-US" dirty="0"/>
              <a:t>Let’s send all traffic from servers through a workstation</a:t>
            </a:r>
          </a:p>
          <a:p>
            <a:pPr lvl="1"/>
            <a:r>
              <a:rPr lang="en-US" dirty="0"/>
              <a:t>SMB</a:t>
            </a:r>
          </a:p>
          <a:p>
            <a:endParaRPr lang="en-US" dirty="0"/>
          </a:p>
          <a:p>
            <a:r>
              <a:rPr lang="en-US" dirty="0"/>
              <a:t>Let’s buy a domain and a certificate</a:t>
            </a:r>
          </a:p>
          <a:p>
            <a:pPr lvl="1"/>
            <a:r>
              <a:rPr lang="en-US" dirty="0"/>
              <a:t>Domain categorization</a:t>
            </a:r>
          </a:p>
          <a:p>
            <a:pPr lvl="1"/>
            <a:r>
              <a:rPr lang="en-US" dirty="0"/>
              <a:t>Domain reputation?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FBCF22-18A6-2C46-9DFC-1B8F8837C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02EDC-A39C-0340-B631-741368EC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31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932CD-8410-584E-AFE0-34ED2A8C1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D9E8D-F148-9F40-A3D6-52525D3FE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 Fronting</a:t>
            </a:r>
          </a:p>
          <a:p>
            <a:pPr lvl="1"/>
            <a:r>
              <a:rPr lang="en-US" dirty="0"/>
              <a:t>Traffic is going to Google?</a:t>
            </a:r>
          </a:p>
          <a:p>
            <a:endParaRPr lang="en-US" dirty="0"/>
          </a:p>
          <a:p>
            <a:r>
              <a:rPr lang="en-US" dirty="0"/>
              <a:t>Red teams &amp; pen testers always have scope, real actors don’t</a:t>
            </a:r>
          </a:p>
          <a:p>
            <a:pPr lvl="1"/>
            <a:r>
              <a:rPr lang="en-US" dirty="0"/>
              <a:t>Every time you talk about scope you are creating artificial limits</a:t>
            </a:r>
          </a:p>
          <a:p>
            <a:pPr lvl="1"/>
            <a:endParaRPr lang="en-US" dirty="0"/>
          </a:p>
          <a:p>
            <a:r>
              <a:rPr lang="en-US" dirty="0"/>
              <a:t>Attackers could compromise a third party site</a:t>
            </a:r>
          </a:p>
          <a:p>
            <a:pPr lvl="1"/>
            <a:r>
              <a:rPr lang="en-US" dirty="0"/>
              <a:t>Could be valid, commonly used, and even whitelisted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F539D1-D260-EA44-8EC9-20DD3C63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B7E1E-3A08-CC44-94AC-E929BD53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654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F6C49-2BD6-E44C-A187-0F5FB1F78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BF930-FB89-BE43-B96D-5A0A1CADD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Adversary is gathering information about your network</a:t>
            </a:r>
          </a:p>
          <a:p>
            <a:r>
              <a:rPr lang="en-US" dirty="0"/>
              <a:t>Often the longest phase of a security assessment</a:t>
            </a:r>
          </a:p>
          <a:p>
            <a:r>
              <a:rPr lang="en-US" dirty="0"/>
              <a:t>Passive Recon</a:t>
            </a:r>
          </a:p>
          <a:p>
            <a:pPr lvl="1"/>
            <a:r>
              <a:rPr lang="en-US" dirty="0"/>
              <a:t>Never touching the customer</a:t>
            </a:r>
          </a:p>
          <a:p>
            <a:pPr lvl="1"/>
            <a:r>
              <a:rPr lang="en-US" dirty="0"/>
              <a:t>Customer should have no idea you’re gathering info on them</a:t>
            </a:r>
          </a:p>
          <a:p>
            <a:r>
              <a:rPr lang="en-US" dirty="0"/>
              <a:t>Active Recon</a:t>
            </a:r>
          </a:p>
          <a:p>
            <a:pPr lvl="1"/>
            <a:r>
              <a:rPr lang="en-US" dirty="0"/>
              <a:t>Touching the customer/equipment</a:t>
            </a:r>
          </a:p>
          <a:p>
            <a:pPr lvl="1"/>
            <a:r>
              <a:rPr lang="en-US" dirty="0"/>
              <a:t>Customer could (should) know you’re gathering info on them.</a:t>
            </a:r>
          </a:p>
          <a:p>
            <a:pPr lvl="1"/>
            <a:endParaRPr lang="en-US" dirty="0"/>
          </a:p>
          <a:p>
            <a:r>
              <a:rPr lang="en-US" dirty="0"/>
              <a:t>Enumeration</a:t>
            </a:r>
          </a:p>
          <a:p>
            <a:pPr lvl="1"/>
            <a:r>
              <a:rPr lang="en-US" dirty="0"/>
              <a:t>Scans!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CFF0E-7B01-C747-8901-7F7FC51FC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AA33A-7BA9-764D-A1FB-35B00D23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441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57EE0-8975-7F47-8D50-AF21F4A7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Recon (OSINT)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E2696-4008-874A-AEB6-7521F6066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what are we looking for?</a:t>
            </a:r>
          </a:p>
          <a:p>
            <a:pPr lvl="1"/>
            <a:r>
              <a:rPr lang="en-US" dirty="0"/>
              <a:t>Anything that produces actionable intel</a:t>
            </a:r>
          </a:p>
          <a:p>
            <a:r>
              <a:rPr lang="en-US" dirty="0"/>
              <a:t>Electronic, Physical, Human</a:t>
            </a:r>
          </a:p>
          <a:p>
            <a:r>
              <a:rPr lang="en-US" dirty="0"/>
              <a:t>Targets</a:t>
            </a:r>
          </a:p>
          <a:p>
            <a:r>
              <a:rPr lang="en-US" dirty="0"/>
              <a:t>Organizational information</a:t>
            </a:r>
          </a:p>
          <a:p>
            <a:r>
              <a:rPr lang="en-US" dirty="0"/>
              <a:t>Employee information</a:t>
            </a:r>
          </a:p>
          <a:p>
            <a:r>
              <a:rPr lang="en-US" dirty="0"/>
              <a:t>Trust relationships</a:t>
            </a:r>
          </a:p>
          <a:p>
            <a:r>
              <a:rPr lang="en-US" dirty="0"/>
              <a:t>Everyone fails to realize:</a:t>
            </a:r>
          </a:p>
          <a:p>
            <a:pPr lvl="1"/>
            <a:r>
              <a:rPr lang="en-US" dirty="0"/>
              <a:t>What information they are releasing </a:t>
            </a:r>
          </a:p>
          <a:p>
            <a:pPr lvl="1"/>
            <a:r>
              <a:rPr lang="en-US" dirty="0"/>
              <a:t>What that information means</a:t>
            </a:r>
          </a:p>
          <a:p>
            <a:pPr lvl="1"/>
            <a:r>
              <a:rPr lang="en-US" dirty="0"/>
              <a:t>Networking Example.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A9472-892E-1E41-8CEF-B25DA35F5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Incident Response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4A395-DE78-F744-B7AE-8B470C32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213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E7D80-AAE4-6E4B-A7C5-ECC26071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OSINT Products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BD09CE-E30E-384A-BDBA-8665923B37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Electronic</a:t>
            </a:r>
          </a:p>
          <a:p>
            <a:pPr lvl="1"/>
            <a:r>
              <a:rPr lang="en-US" dirty="0"/>
              <a:t>Network Info</a:t>
            </a:r>
          </a:p>
          <a:p>
            <a:r>
              <a:rPr lang="en-US" dirty="0"/>
              <a:t>Remote access</a:t>
            </a:r>
          </a:p>
          <a:p>
            <a:r>
              <a:rPr lang="en-US" dirty="0"/>
              <a:t>Technologies</a:t>
            </a:r>
          </a:p>
          <a:p>
            <a:r>
              <a:rPr lang="en-US" dirty="0"/>
              <a:t>Defense</a:t>
            </a:r>
          </a:p>
          <a:p>
            <a:r>
              <a:rPr lang="en-US" dirty="0"/>
              <a:t>Source code</a:t>
            </a:r>
          </a:p>
          <a:p>
            <a:r>
              <a:rPr lang="en-US" dirty="0"/>
              <a:t>Archived data</a:t>
            </a:r>
          </a:p>
          <a:p>
            <a:r>
              <a:rPr lang="en-US" dirty="0" err="1"/>
              <a:t>Etc</a:t>
            </a:r>
            <a:r>
              <a:rPr lang="en-US" dirty="0"/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5A0330-5ACE-EE4B-B316-4B10CA65DD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Physical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Floorplans</a:t>
            </a:r>
          </a:p>
          <a:p>
            <a:pPr lvl="1"/>
            <a:r>
              <a:rPr lang="en-US" dirty="0"/>
              <a:t>Badges</a:t>
            </a:r>
          </a:p>
          <a:p>
            <a:pPr lvl="1"/>
            <a:r>
              <a:rPr lang="en-US" dirty="0"/>
              <a:t>Cameras</a:t>
            </a:r>
          </a:p>
          <a:p>
            <a:r>
              <a:rPr lang="en-US" dirty="0"/>
              <a:t>Human</a:t>
            </a:r>
          </a:p>
          <a:p>
            <a:pPr lvl="1"/>
            <a:r>
              <a:rPr lang="en-US" dirty="0"/>
              <a:t>Personnel</a:t>
            </a:r>
          </a:p>
          <a:p>
            <a:pPr lvl="1"/>
            <a:r>
              <a:rPr lang="en-US" dirty="0"/>
              <a:t>Org Structure</a:t>
            </a:r>
          </a:p>
          <a:p>
            <a:pPr lvl="1"/>
            <a:r>
              <a:rPr lang="en-US" dirty="0"/>
              <a:t>Phone numbers</a:t>
            </a:r>
          </a:p>
          <a:p>
            <a:pPr lvl="1"/>
            <a:r>
              <a:rPr lang="en-US" dirty="0"/>
              <a:t>Job listings</a:t>
            </a:r>
          </a:p>
          <a:p>
            <a:pPr lvl="1"/>
            <a:r>
              <a:rPr lang="en-US" dirty="0"/>
              <a:t>Social networks</a:t>
            </a:r>
          </a:p>
          <a:p>
            <a:pPr lvl="1"/>
            <a:r>
              <a:rPr lang="en-US" dirty="0"/>
              <a:t>Corporate Relationships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1C4BD8-CCD7-B140-8796-92C7E6704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80F2A-4C5A-E043-82D2-3CF325433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75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55F7EAB-49CC-3B43-A36D-A1FDCADA6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OSINT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E83B5E6-14B8-AF4D-9D38-315B78A70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Nslookup</a:t>
            </a:r>
            <a:r>
              <a:rPr lang="en-US" dirty="0"/>
              <a:t>, dig, and DNS</a:t>
            </a:r>
          </a:p>
          <a:p>
            <a:r>
              <a:rPr lang="en-US" dirty="0" err="1"/>
              <a:t>Whois</a:t>
            </a:r>
            <a:endParaRPr lang="en-US" dirty="0"/>
          </a:p>
          <a:p>
            <a:r>
              <a:rPr lang="en-US" dirty="0" err="1"/>
              <a:t>Netcraft</a:t>
            </a:r>
            <a:endParaRPr lang="en-US" dirty="0"/>
          </a:p>
          <a:p>
            <a:r>
              <a:rPr lang="en-US" dirty="0"/>
              <a:t>Email harvesting</a:t>
            </a:r>
          </a:p>
          <a:p>
            <a:pPr lvl="1"/>
            <a:r>
              <a:rPr lang="en-US" dirty="0" err="1"/>
              <a:t>TheHarvester</a:t>
            </a:r>
            <a:endParaRPr lang="en-US" dirty="0"/>
          </a:p>
          <a:p>
            <a:r>
              <a:rPr lang="en-US" dirty="0" err="1"/>
              <a:t>MxToolbox</a:t>
            </a:r>
            <a:endParaRPr lang="en-US" dirty="0"/>
          </a:p>
          <a:p>
            <a:r>
              <a:rPr lang="en-US" dirty="0"/>
              <a:t>Google</a:t>
            </a:r>
          </a:p>
          <a:p>
            <a:r>
              <a:rPr lang="en-US" dirty="0"/>
              <a:t>Social networks</a:t>
            </a:r>
          </a:p>
          <a:p>
            <a:r>
              <a:rPr lang="en-US" dirty="0"/>
              <a:t>Shodan/</a:t>
            </a:r>
            <a:r>
              <a:rPr lang="en-US" dirty="0" err="1"/>
              <a:t>Censys.io</a:t>
            </a:r>
            <a:endParaRPr lang="en-US" dirty="0"/>
          </a:p>
          <a:p>
            <a:r>
              <a:rPr lang="en-US" dirty="0"/>
              <a:t>Recon-ng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23AD9-50A0-1947-B137-5F9EEACB3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216F2-FCA1-3D49-8C43-490FDECE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63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8F2F1-3366-CD44-8FC1-F6DAD8743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91651-2343-BF4C-9ACA-09C0B0767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Maps names to addresses</a:t>
            </a:r>
          </a:p>
          <a:p>
            <a:pPr lvl="1"/>
            <a:r>
              <a:rPr lang="en-US" dirty="0"/>
              <a:t>How the Internet as we know it works</a:t>
            </a:r>
          </a:p>
          <a:p>
            <a:pPr lvl="1"/>
            <a:endParaRPr lang="en-US" dirty="0"/>
          </a:p>
          <a:p>
            <a:r>
              <a:rPr lang="en-US" dirty="0"/>
              <a:t>DNS Record types</a:t>
            </a:r>
          </a:p>
          <a:p>
            <a:pPr lvl="1"/>
            <a:r>
              <a:rPr lang="en-US" dirty="0"/>
              <a:t>A – address record. Name to IP address</a:t>
            </a:r>
          </a:p>
          <a:p>
            <a:pPr lvl="1"/>
            <a:r>
              <a:rPr lang="en-US" dirty="0"/>
              <a:t>CNAME – Canonical Name. Aliases</a:t>
            </a:r>
          </a:p>
          <a:p>
            <a:pPr lvl="1"/>
            <a:r>
              <a:rPr lang="en-US" dirty="0"/>
              <a:t>NS – Name server record</a:t>
            </a:r>
          </a:p>
          <a:p>
            <a:pPr lvl="1"/>
            <a:r>
              <a:rPr lang="en-US" dirty="0"/>
              <a:t>MX – Mail Exchange</a:t>
            </a:r>
          </a:p>
          <a:p>
            <a:pPr lvl="1"/>
            <a:r>
              <a:rPr lang="en-US" dirty="0"/>
              <a:t>TXT – Text record. Additional info</a:t>
            </a:r>
          </a:p>
          <a:p>
            <a:r>
              <a:rPr lang="en-US" dirty="0"/>
              <a:t>Forward vs Reverse</a:t>
            </a:r>
          </a:p>
          <a:p>
            <a:r>
              <a:rPr lang="en-US" dirty="0"/>
              <a:t>Zone Transfers</a:t>
            </a:r>
          </a:p>
          <a:p>
            <a:pPr lvl="1"/>
            <a:r>
              <a:rPr lang="en-US" dirty="0"/>
              <a:t>Not passive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E59D1E-8324-D744-BD94-D77CC8BA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3DD24-6256-1B4E-98B6-EB676454F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058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393D-0E01-C640-9C87-E2EE6D2F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Dorks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7DFF9-B42F-104B-A7C2-A254E45090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Usage</a:t>
            </a:r>
          </a:p>
          <a:p>
            <a:pPr lvl="1"/>
            <a:r>
              <a:rPr lang="en-US" dirty="0" err="1"/>
              <a:t>Directive:Term</a:t>
            </a:r>
            <a:endParaRPr lang="en-US" dirty="0"/>
          </a:p>
          <a:p>
            <a:r>
              <a:rPr lang="en-US" dirty="0" err="1"/>
              <a:t>site:dsu.edu</a:t>
            </a:r>
            <a:endParaRPr lang="en-US" dirty="0"/>
          </a:p>
          <a:p>
            <a:r>
              <a:rPr lang="en-US" dirty="0" err="1"/>
              <a:t>allintitle:index</a:t>
            </a:r>
            <a:r>
              <a:rPr lang="en-US" dirty="0"/>
              <a:t> of</a:t>
            </a:r>
          </a:p>
          <a:p>
            <a:r>
              <a:rPr lang="en-US" dirty="0" err="1"/>
              <a:t>inurl:admin</a:t>
            </a:r>
            <a:endParaRPr lang="en-US" dirty="0"/>
          </a:p>
          <a:p>
            <a:r>
              <a:rPr lang="en-US" dirty="0" err="1"/>
              <a:t>Inurl:cgi-bin</a:t>
            </a:r>
            <a:r>
              <a:rPr lang="en-US" dirty="0"/>
              <a:t>/status</a:t>
            </a:r>
          </a:p>
          <a:p>
            <a:r>
              <a:rPr lang="en-US" dirty="0" err="1"/>
              <a:t>filetype:pdf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5D9776-59E9-9C40-9B8B-BA57BC0B18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Logon</a:t>
            </a:r>
          </a:p>
          <a:p>
            <a:r>
              <a:rPr lang="en-US" dirty="0" err="1"/>
              <a:t>Signin</a:t>
            </a:r>
            <a:endParaRPr lang="en-US" dirty="0"/>
          </a:p>
          <a:p>
            <a:r>
              <a:rPr lang="en-US" dirty="0" err="1"/>
              <a:t>Signon</a:t>
            </a:r>
            <a:endParaRPr lang="en-US" dirty="0"/>
          </a:p>
          <a:p>
            <a:r>
              <a:rPr lang="en-US" dirty="0" err="1"/>
              <a:t>Forgotpassword</a:t>
            </a:r>
            <a:endParaRPr lang="en-US" dirty="0"/>
          </a:p>
          <a:p>
            <a:r>
              <a:rPr lang="en-US" dirty="0"/>
              <a:t>Forgot</a:t>
            </a:r>
          </a:p>
          <a:p>
            <a:r>
              <a:rPr lang="en-US" dirty="0"/>
              <a:t>Reset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D4E8A-7D56-4249-A328-F8E4DD2C0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C455F-B338-2D4A-A37F-44A390A4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635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7E20-B4BA-014E-BBCB-2D054A85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Recon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B242A-F152-674D-9C5A-D81D024FE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 stealthy</a:t>
            </a:r>
          </a:p>
          <a:p>
            <a:r>
              <a:rPr lang="en-US" dirty="0"/>
              <a:t>Normal traffic</a:t>
            </a:r>
          </a:p>
          <a:p>
            <a:pPr lvl="1"/>
            <a:r>
              <a:rPr lang="en-US" dirty="0"/>
              <a:t>Think browsing websites normally</a:t>
            </a:r>
          </a:p>
          <a:p>
            <a:r>
              <a:rPr lang="en-US" dirty="0"/>
              <a:t>Only published domains</a:t>
            </a:r>
          </a:p>
          <a:p>
            <a:endParaRPr lang="en-US" dirty="0"/>
          </a:p>
          <a:p>
            <a:r>
              <a:rPr lang="en-US" dirty="0"/>
              <a:t>Port scanning</a:t>
            </a:r>
          </a:p>
          <a:p>
            <a:r>
              <a:rPr lang="en-US" dirty="0"/>
              <a:t>Vulnerability scanning</a:t>
            </a:r>
          </a:p>
          <a:p>
            <a:r>
              <a:rPr lang="en-US" dirty="0"/>
              <a:t>Attempted misuse of external application</a:t>
            </a:r>
          </a:p>
          <a:p>
            <a:pPr lvl="1"/>
            <a:r>
              <a:rPr lang="en-US" dirty="0"/>
              <a:t>Password recovery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AF1C7A-4191-F64B-998A-8C63170C9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59DC1-1917-2D49-80D4-482E1243F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6090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8395</TotalTime>
  <Words>1084</Words>
  <Application>Microsoft Macintosh PowerPoint</Application>
  <PresentationFormat>Widescreen</PresentationFormat>
  <Paragraphs>357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Century Schoolbook</vt:lpstr>
      <vt:lpstr>Wingdings 2</vt:lpstr>
      <vt:lpstr>View</vt:lpstr>
      <vt:lpstr>Attackers</vt:lpstr>
      <vt:lpstr>Quick Intro</vt:lpstr>
      <vt:lpstr>Information Gathering</vt:lpstr>
      <vt:lpstr>Passive Recon (OSINT)</vt:lpstr>
      <vt:lpstr>OSINT Products</vt:lpstr>
      <vt:lpstr>Passive OSINT</vt:lpstr>
      <vt:lpstr>DNS</vt:lpstr>
      <vt:lpstr>Google Dorks</vt:lpstr>
      <vt:lpstr>Active Recon</vt:lpstr>
      <vt:lpstr>Tunnels/Proxies</vt:lpstr>
      <vt:lpstr>External Active Recon</vt:lpstr>
      <vt:lpstr>External Recon Outputs</vt:lpstr>
      <vt:lpstr>Tools</vt:lpstr>
      <vt:lpstr>Websites</vt:lpstr>
      <vt:lpstr>Threat Modeling/Vulnerability Analysis</vt:lpstr>
      <vt:lpstr>Exploitation</vt:lpstr>
      <vt:lpstr>Metasploit</vt:lpstr>
      <vt:lpstr>In simple terms..</vt:lpstr>
      <vt:lpstr>MSF DEMO</vt:lpstr>
      <vt:lpstr>Post-Exploitation</vt:lpstr>
      <vt:lpstr>Internal Recon</vt:lpstr>
      <vt:lpstr>Situational Awareness</vt:lpstr>
      <vt:lpstr>Privilege Escalation</vt:lpstr>
      <vt:lpstr>Pivoting</vt:lpstr>
      <vt:lpstr>Persistence</vt:lpstr>
      <vt:lpstr>Command and Control (C2)</vt:lpstr>
      <vt:lpstr>Easy</vt:lpstr>
      <vt:lpstr>Hard, Harder</vt:lpstr>
      <vt:lpstr>Hardest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Cody Welu</dc:creator>
  <cp:lastModifiedBy>Flaagan, Tyler</cp:lastModifiedBy>
  <cp:revision>189</cp:revision>
  <cp:lastPrinted>2018-01-16T14:21:07Z</cp:lastPrinted>
  <dcterms:created xsi:type="dcterms:W3CDTF">2017-12-01T19:44:46Z</dcterms:created>
  <dcterms:modified xsi:type="dcterms:W3CDTF">2018-05-30T05:04:37Z</dcterms:modified>
</cp:coreProperties>
</file>