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2" r:id="rId1"/>
  </p:sldMasterIdLst>
  <p:notesMasterIdLst>
    <p:notesMasterId r:id="rId31"/>
  </p:notesMasterIdLst>
  <p:sldIdLst>
    <p:sldId id="256" r:id="rId2"/>
    <p:sldId id="259" r:id="rId3"/>
    <p:sldId id="282" r:id="rId4"/>
    <p:sldId id="283" r:id="rId5"/>
    <p:sldId id="284" r:id="rId6"/>
    <p:sldId id="285" r:id="rId7"/>
    <p:sldId id="260" r:id="rId8"/>
    <p:sldId id="261" r:id="rId9"/>
    <p:sldId id="262" r:id="rId10"/>
    <p:sldId id="263" r:id="rId11"/>
    <p:sldId id="268" r:id="rId12"/>
    <p:sldId id="264" r:id="rId13"/>
    <p:sldId id="269" r:id="rId14"/>
    <p:sldId id="265" r:id="rId15"/>
    <p:sldId id="270" r:id="rId16"/>
    <p:sldId id="266" r:id="rId17"/>
    <p:sldId id="271" r:id="rId18"/>
    <p:sldId id="267" r:id="rId19"/>
    <p:sldId id="272" r:id="rId20"/>
    <p:sldId id="279" r:id="rId21"/>
    <p:sldId id="280" r:id="rId22"/>
    <p:sldId id="281" r:id="rId23"/>
    <p:sldId id="273" r:id="rId24"/>
    <p:sldId id="257" r:id="rId25"/>
    <p:sldId id="258" r:id="rId26"/>
    <p:sldId id="274" r:id="rId27"/>
    <p:sldId id="275" r:id="rId28"/>
    <p:sldId id="276" r:id="rId29"/>
    <p:sldId id="27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21"/>
    <p:restoredTop sz="94607"/>
  </p:normalViewPr>
  <p:slideViewPr>
    <p:cSldViewPr snapToGrid="0" snapToObjects="1">
      <p:cViewPr varScale="1">
        <p:scale>
          <a:sx n="60" d="100"/>
          <a:sy n="60" d="100"/>
        </p:scale>
        <p:origin x="208" y="2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dy Welu" userId="dd11e835665ee3ed" providerId="LiveId" clId="{4A371A5E-9238-DE49-A602-51BFB4A8028A}"/>
    <pc:docChg chg="undo custSel addSld modSld">
      <pc:chgData name="Cody Welu" userId="dd11e835665ee3ed" providerId="LiveId" clId="{4A371A5E-9238-DE49-A602-51BFB4A8028A}" dt="2018-05-29T21:58:29.217" v="1647" actId="20577"/>
      <pc:docMkLst>
        <pc:docMk/>
      </pc:docMkLst>
      <pc:sldChg chg="modSp">
        <pc:chgData name="Cody Welu" userId="dd11e835665ee3ed" providerId="LiveId" clId="{4A371A5E-9238-DE49-A602-51BFB4A8028A}" dt="2018-05-29T21:37:23.043" v="68" actId="20577"/>
        <pc:sldMkLst>
          <pc:docMk/>
          <pc:sldMk cId="383664538" sldId="259"/>
        </pc:sldMkLst>
        <pc:spChg chg="mod">
          <ac:chgData name="Cody Welu" userId="dd11e835665ee3ed" providerId="LiveId" clId="{4A371A5E-9238-DE49-A602-51BFB4A8028A}" dt="2018-05-29T21:37:23.043" v="68" actId="20577"/>
          <ac:spMkLst>
            <pc:docMk/>
            <pc:sldMk cId="383664538" sldId="259"/>
            <ac:spMk id="3" creationId="{C27722BE-D12A-1D4B-B4F8-A59325D32986}"/>
          </ac:spMkLst>
        </pc:spChg>
      </pc:sldChg>
      <pc:sldChg chg="modSp add">
        <pc:chgData name="Cody Welu" userId="dd11e835665ee3ed" providerId="LiveId" clId="{4A371A5E-9238-DE49-A602-51BFB4A8028A}" dt="2018-05-29T21:38:56.439" v="421" actId="20577"/>
        <pc:sldMkLst>
          <pc:docMk/>
          <pc:sldMk cId="1762608219" sldId="282"/>
        </pc:sldMkLst>
        <pc:spChg chg="mod">
          <ac:chgData name="Cody Welu" userId="dd11e835665ee3ed" providerId="LiveId" clId="{4A371A5E-9238-DE49-A602-51BFB4A8028A}" dt="2018-05-29T21:37:30.592" v="95" actId="20577"/>
          <ac:spMkLst>
            <pc:docMk/>
            <pc:sldMk cId="1762608219" sldId="282"/>
            <ac:spMk id="2" creationId="{37B3402D-A911-224D-9403-A76BF2C824D8}"/>
          </ac:spMkLst>
        </pc:spChg>
        <pc:spChg chg="mod">
          <ac:chgData name="Cody Welu" userId="dd11e835665ee3ed" providerId="LiveId" clId="{4A371A5E-9238-DE49-A602-51BFB4A8028A}" dt="2018-05-29T21:38:56.439" v="421" actId="20577"/>
          <ac:spMkLst>
            <pc:docMk/>
            <pc:sldMk cId="1762608219" sldId="282"/>
            <ac:spMk id="3" creationId="{A10E52DA-E8A8-6845-BABB-A7BE41E21459}"/>
          </ac:spMkLst>
        </pc:spChg>
        <pc:spChg chg="mod">
          <ac:chgData name="Cody Welu" userId="dd11e835665ee3ed" providerId="LiveId" clId="{4A371A5E-9238-DE49-A602-51BFB4A8028A}" dt="2018-05-29T21:37:26.687" v="70" actId="27636"/>
          <ac:spMkLst>
            <pc:docMk/>
            <pc:sldMk cId="1762608219" sldId="282"/>
            <ac:spMk id="5" creationId="{4E2CB385-6C40-9C4B-84A9-AD18B0047DE2}"/>
          </ac:spMkLst>
        </pc:spChg>
      </pc:sldChg>
      <pc:sldChg chg="modSp add">
        <pc:chgData name="Cody Welu" userId="dd11e835665ee3ed" providerId="LiveId" clId="{4A371A5E-9238-DE49-A602-51BFB4A8028A}" dt="2018-05-29T21:53:55.703" v="798" actId="20577"/>
        <pc:sldMkLst>
          <pc:docMk/>
          <pc:sldMk cId="1136868219" sldId="283"/>
        </pc:sldMkLst>
        <pc:spChg chg="mod">
          <ac:chgData name="Cody Welu" userId="dd11e835665ee3ed" providerId="LiveId" clId="{4A371A5E-9238-DE49-A602-51BFB4A8028A}" dt="2018-05-29T21:40:23.075" v="450" actId="20577"/>
          <ac:spMkLst>
            <pc:docMk/>
            <pc:sldMk cId="1136868219" sldId="283"/>
            <ac:spMk id="2" creationId="{C818E927-0FC6-004F-B164-650251C61077}"/>
          </ac:spMkLst>
        </pc:spChg>
        <pc:spChg chg="mod">
          <ac:chgData name="Cody Welu" userId="dd11e835665ee3ed" providerId="LiveId" clId="{4A371A5E-9238-DE49-A602-51BFB4A8028A}" dt="2018-05-29T21:53:55.703" v="798" actId="20577"/>
          <ac:spMkLst>
            <pc:docMk/>
            <pc:sldMk cId="1136868219" sldId="283"/>
            <ac:spMk id="3" creationId="{AE73D935-20FE-BF42-B7F7-4AF6A90BA0AC}"/>
          </ac:spMkLst>
        </pc:spChg>
        <pc:spChg chg="mod">
          <ac:chgData name="Cody Welu" userId="dd11e835665ee3ed" providerId="LiveId" clId="{4A371A5E-9238-DE49-A602-51BFB4A8028A}" dt="2018-05-29T21:40:06.707" v="423" actId="27636"/>
          <ac:spMkLst>
            <pc:docMk/>
            <pc:sldMk cId="1136868219" sldId="283"/>
            <ac:spMk id="5" creationId="{7D589E7E-6A7B-D446-BA81-5A029E962ADC}"/>
          </ac:spMkLst>
        </pc:spChg>
      </pc:sldChg>
      <pc:sldChg chg="modSp add">
        <pc:chgData name="Cody Welu" userId="dd11e835665ee3ed" providerId="LiveId" clId="{4A371A5E-9238-DE49-A602-51BFB4A8028A}" dt="2018-05-29T21:56:14.298" v="1235" actId="27636"/>
        <pc:sldMkLst>
          <pc:docMk/>
          <pc:sldMk cId="2791831535" sldId="284"/>
        </pc:sldMkLst>
        <pc:spChg chg="mod">
          <ac:chgData name="Cody Welu" userId="dd11e835665ee3ed" providerId="LiveId" clId="{4A371A5E-9238-DE49-A602-51BFB4A8028A}" dt="2018-05-29T21:54:07.125" v="826" actId="20577"/>
          <ac:spMkLst>
            <pc:docMk/>
            <pc:sldMk cId="2791831535" sldId="284"/>
            <ac:spMk id="2" creationId="{EDBE3E7C-C9FD-8448-AE58-EC4A4D984DAE}"/>
          </ac:spMkLst>
        </pc:spChg>
        <pc:spChg chg="mod">
          <ac:chgData name="Cody Welu" userId="dd11e835665ee3ed" providerId="LiveId" clId="{4A371A5E-9238-DE49-A602-51BFB4A8028A}" dt="2018-05-29T21:56:14.298" v="1235" actId="27636"/>
          <ac:spMkLst>
            <pc:docMk/>
            <pc:sldMk cId="2791831535" sldId="284"/>
            <ac:spMk id="3" creationId="{446056E0-BED1-8648-9825-5D45326EC41A}"/>
          </ac:spMkLst>
        </pc:spChg>
        <pc:spChg chg="mod">
          <ac:chgData name="Cody Welu" userId="dd11e835665ee3ed" providerId="LiveId" clId="{4A371A5E-9238-DE49-A602-51BFB4A8028A}" dt="2018-05-29T21:54:01.313" v="800" actId="27636"/>
          <ac:spMkLst>
            <pc:docMk/>
            <pc:sldMk cId="2791831535" sldId="284"/>
            <ac:spMk id="5" creationId="{0FE981C7-B45C-7947-8A2B-DEEC30850972}"/>
          </ac:spMkLst>
        </pc:spChg>
      </pc:sldChg>
      <pc:sldChg chg="modSp add">
        <pc:chgData name="Cody Welu" userId="dd11e835665ee3ed" providerId="LiveId" clId="{4A371A5E-9238-DE49-A602-51BFB4A8028A}" dt="2018-05-29T21:58:29.217" v="1647" actId="20577"/>
        <pc:sldMkLst>
          <pc:docMk/>
          <pc:sldMk cId="3087159444" sldId="285"/>
        </pc:sldMkLst>
        <pc:spChg chg="mod">
          <ac:chgData name="Cody Welu" userId="dd11e835665ee3ed" providerId="LiveId" clId="{4A371A5E-9238-DE49-A602-51BFB4A8028A}" dt="2018-05-29T21:56:51.301" v="1256" actId="20577"/>
          <ac:spMkLst>
            <pc:docMk/>
            <pc:sldMk cId="3087159444" sldId="285"/>
            <ac:spMk id="2" creationId="{25E791EC-4C0E-ED4B-979E-8EAA1D51F9CC}"/>
          </ac:spMkLst>
        </pc:spChg>
        <pc:spChg chg="mod">
          <ac:chgData name="Cody Welu" userId="dd11e835665ee3ed" providerId="LiveId" clId="{4A371A5E-9238-DE49-A602-51BFB4A8028A}" dt="2018-05-29T21:58:29.217" v="1647" actId="20577"/>
          <ac:spMkLst>
            <pc:docMk/>
            <pc:sldMk cId="3087159444" sldId="285"/>
            <ac:spMk id="3" creationId="{B32E6EB6-19E8-FD40-B792-0F7434F54609}"/>
          </ac:spMkLst>
        </pc:spChg>
        <pc:spChg chg="mod">
          <ac:chgData name="Cody Welu" userId="dd11e835665ee3ed" providerId="LiveId" clId="{4A371A5E-9238-DE49-A602-51BFB4A8028A}" dt="2018-05-29T21:56:43.033" v="1237" actId="27636"/>
          <ac:spMkLst>
            <pc:docMk/>
            <pc:sldMk cId="3087159444" sldId="285"/>
            <ac:spMk id="5" creationId="{1D5C1618-CB5F-334E-B87E-A97BF5EC4504}"/>
          </ac:spMkLst>
        </pc:spChg>
      </pc:sldChg>
    </pc:docChg>
  </pc:docChgLst>
  <pc:docChgLst>
    <pc:chgData name="Cody Welu" userId="dd11e835665ee3ed" providerId="Windows Live" clId="Web-{28EB0B2C-BD10-4DD4-83AF-0D24453218CF}"/>
    <pc:docChg chg="addSld delSld">
      <pc:chgData name="Cody Welu" userId="dd11e835665ee3ed" providerId="Windows Live" clId="Web-{28EB0B2C-BD10-4DD4-83AF-0D24453218CF}" dt="2018-05-24T14:51:38.278" v="1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185E1-C45F-C543-893E-48E276FF3E75}" type="datetimeFigureOut">
              <a:rPr lang="en-US" smtClean="0"/>
              <a:t>5/29/18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8B87E-4C85-4C4A-ADC1-6C40DBC3F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3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8B87E-4C85-4C4A-ADC1-6C40DBC3FA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40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ADAD68F-459C-C645-9FCF-A6D0A2E3A8CA}" type="datetime1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416C-FE96-5746-8F70-2F3D9BCB54D4}" type="datetime1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6528-5F09-2347-91EC-D697FF9F594C}" type="datetime1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9FA4-96CE-7E46-880C-9434F822D9FC}" type="datetime1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A658-5F5A-2A43-8706-3C628225AF93}" type="datetime1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3D98-EF38-D445-9ADA-9B263986DE01}" type="datetime1">
              <a:rPr lang="en-US" smtClean="0"/>
              <a:t>5/29/18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8B97-86F7-6146-A0CC-CDD7A77122BE}" type="datetime1">
              <a:rPr lang="en-US" smtClean="0"/>
              <a:t>5/29/18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26F5-4C33-7C44-A036-D4232F65710C}" type="datetime1">
              <a:rPr lang="en-US" smtClean="0"/>
              <a:t>5/29/18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521D-F7C0-C847-9693-62594C267001}" type="datetime1">
              <a:rPr lang="en-US" smtClean="0"/>
              <a:t>5/29/18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32DF4-169C-0744-BB30-B884E7E55F54}" type="datetime1">
              <a:rPr lang="en-US" smtClean="0"/>
              <a:t>5/29/18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1431-8628-AE43-850F-9B5BE82D1609}" type="datetime1">
              <a:rPr lang="en-US" smtClean="0"/>
              <a:t>5/29/18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9042098-B9DB-484E-9F5A-44CB11867B24}" type="datetime1">
              <a:rPr lang="en-US" smtClean="0"/>
              <a:t>5/29/18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97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Logs and SIEMs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Incident Response</a:t>
            </a:r>
          </a:p>
        </p:txBody>
      </p:sp>
    </p:spTree>
    <p:extLst>
      <p:ext uri="{BB962C8B-B14F-4D97-AF65-F5344CB8AC3E}">
        <p14:creationId xmlns:p14="http://schemas.microsoft.com/office/powerpoint/2010/main" val="1219898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A1BDA-79B7-FD45-8837-18AF83906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AE547-AA6E-8A46-BC4F-495F87BD2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Changes to configuration files</a:t>
            </a:r>
          </a:p>
          <a:p>
            <a:pPr lvl="1"/>
            <a:r>
              <a:rPr lang="en-US" dirty="0"/>
              <a:t>Changes to accounts</a:t>
            </a:r>
          </a:p>
          <a:p>
            <a:pPr lvl="1"/>
            <a:r>
              <a:rPr lang="en-US" dirty="0"/>
              <a:t>Changes to sensitive components of the system</a:t>
            </a:r>
          </a:p>
          <a:p>
            <a:r>
              <a:rPr lang="en-US" dirty="0"/>
              <a:t>Why is this important?</a:t>
            </a:r>
          </a:p>
          <a:p>
            <a:pPr lvl="1"/>
            <a:r>
              <a:rPr lang="en-US" dirty="0"/>
              <a:t>Unauthorized changes may indicate an incident</a:t>
            </a:r>
          </a:p>
          <a:p>
            <a:pPr lvl="1"/>
            <a:r>
              <a:rPr lang="en-US" dirty="0"/>
              <a:t>Attackers may modify systems to expand or enable their access</a:t>
            </a:r>
          </a:p>
          <a:p>
            <a:r>
              <a:rPr lang="en-US" dirty="0"/>
              <a:t>Example searches (What might these be indicative of?)</a:t>
            </a:r>
          </a:p>
          <a:p>
            <a:pPr lvl="1"/>
            <a:r>
              <a:rPr lang="en-US" dirty="0"/>
              <a:t>New users or groups created</a:t>
            </a:r>
          </a:p>
          <a:p>
            <a:pPr lvl="1"/>
            <a:r>
              <a:rPr lang="en-US" dirty="0"/>
              <a:t>New services installed</a:t>
            </a:r>
          </a:p>
          <a:p>
            <a:pPr lvl="1"/>
            <a:r>
              <a:rPr lang="en-US" dirty="0"/>
              <a:t>Change in file permissions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63A90-4D32-8144-9300-5A36AEFC3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6BBDA8-5F4F-AD4C-AE0D-0EB3A3A79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651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C2C81-E0D9-524E-862D-53C265160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A2E18-22FB-1C46-A0C2-C18015344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wrong with this?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54F53D-BF1A-CE4E-AF2B-BE37CB283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DC728-E9EA-F54C-B35D-3E06FE4A7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14D5E31-59DD-F742-A4A3-5CCDC1AF5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175868"/>
              </p:ext>
            </p:extLst>
          </p:nvPr>
        </p:nvGraphicFramePr>
        <p:xfrm>
          <a:off x="1552755" y="2495709"/>
          <a:ext cx="8304476" cy="2194560"/>
        </p:xfrm>
        <a:graphic>
          <a:graphicData uri="http://schemas.openxmlformats.org/drawingml/2006/table">
            <a:tbl>
              <a:tblPr/>
              <a:tblGrid>
                <a:gridCol w="1737927">
                  <a:extLst>
                    <a:ext uri="{9D8B030D-6E8A-4147-A177-3AD203B41FA5}">
                      <a16:colId xmlns:a16="http://schemas.microsoft.com/office/drawing/2014/main" val="399291985"/>
                    </a:ext>
                  </a:extLst>
                </a:gridCol>
                <a:gridCol w="1242111">
                  <a:extLst>
                    <a:ext uri="{9D8B030D-6E8A-4147-A177-3AD203B41FA5}">
                      <a16:colId xmlns:a16="http://schemas.microsoft.com/office/drawing/2014/main" val="301852452"/>
                    </a:ext>
                  </a:extLst>
                </a:gridCol>
                <a:gridCol w="1535226">
                  <a:extLst>
                    <a:ext uri="{9D8B030D-6E8A-4147-A177-3AD203B41FA5}">
                      <a16:colId xmlns:a16="http://schemas.microsoft.com/office/drawing/2014/main" val="1146231329"/>
                    </a:ext>
                  </a:extLst>
                </a:gridCol>
                <a:gridCol w="1418173">
                  <a:extLst>
                    <a:ext uri="{9D8B030D-6E8A-4147-A177-3AD203B41FA5}">
                      <a16:colId xmlns:a16="http://schemas.microsoft.com/office/drawing/2014/main" val="3106230603"/>
                    </a:ext>
                  </a:extLst>
                </a:gridCol>
                <a:gridCol w="1187938">
                  <a:extLst>
                    <a:ext uri="{9D8B030D-6E8A-4147-A177-3AD203B41FA5}">
                      <a16:colId xmlns:a16="http://schemas.microsoft.com/office/drawing/2014/main" val="2335073510"/>
                    </a:ext>
                  </a:extLst>
                </a:gridCol>
                <a:gridCol w="1183101">
                  <a:extLst>
                    <a:ext uri="{9D8B030D-6E8A-4147-A177-3AD203B41FA5}">
                      <a16:colId xmlns:a16="http://schemas.microsoft.com/office/drawing/2014/main" val="4473325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1">
                          <a:solidFill>
                            <a:srgbClr val="65695B"/>
                          </a:solidFill>
                          <a:effectLst/>
                          <a:latin typeface="Arial" panose="020B0604020202020204" pitchFamily="34" charset="0"/>
                        </a:rPr>
                        <a:t>Date</a:t>
                      </a:r>
                      <a:endParaRPr lang="en-US">
                        <a:solidFill>
                          <a:srgbClr val="65695B"/>
                        </a:solidFill>
                        <a:effectLst/>
                        <a:latin typeface="Crimson Text"/>
                      </a:endParaRPr>
                    </a:p>
                  </a:txBody>
                  <a:tcPr marL="59055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1">
                          <a:solidFill>
                            <a:srgbClr val="65695B"/>
                          </a:solidFill>
                          <a:effectLst/>
                          <a:latin typeface="Arial" panose="020B0604020202020204" pitchFamily="34" charset="0"/>
                        </a:rPr>
                        <a:t>System</a:t>
                      </a:r>
                      <a:endParaRPr lang="en-US">
                        <a:solidFill>
                          <a:srgbClr val="65695B"/>
                        </a:solidFill>
                        <a:effectLst/>
                        <a:latin typeface="Crimson Text"/>
                      </a:endParaRPr>
                    </a:p>
                  </a:txBody>
                  <a:tcPr marL="59055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1">
                          <a:solidFill>
                            <a:srgbClr val="65695B"/>
                          </a:solidFill>
                          <a:effectLst/>
                          <a:latin typeface="Arial" panose="020B0604020202020204" pitchFamily="34" charset="0"/>
                        </a:rPr>
                        <a:t>Account Name</a:t>
                      </a:r>
                      <a:endParaRPr lang="en-US">
                        <a:solidFill>
                          <a:srgbClr val="65695B"/>
                        </a:solidFill>
                        <a:effectLst/>
                        <a:latin typeface="Crimson Text"/>
                      </a:endParaRPr>
                    </a:p>
                  </a:txBody>
                  <a:tcPr marL="59055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1">
                          <a:solidFill>
                            <a:srgbClr val="65695B"/>
                          </a:solidFill>
                          <a:effectLst/>
                          <a:latin typeface="Arial" panose="020B0604020202020204" pitchFamily="34" charset="0"/>
                        </a:rPr>
                        <a:t>Operation</a:t>
                      </a:r>
                      <a:endParaRPr lang="en-US">
                        <a:solidFill>
                          <a:srgbClr val="65695B"/>
                        </a:solidFill>
                        <a:effectLst/>
                        <a:latin typeface="Crimson Text"/>
                      </a:endParaRPr>
                    </a:p>
                  </a:txBody>
                  <a:tcPr marL="59055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1">
                          <a:solidFill>
                            <a:srgbClr val="65695B"/>
                          </a:solidFill>
                          <a:effectLst/>
                          <a:latin typeface="Arial" panose="020B0604020202020204" pitchFamily="34" charset="0"/>
                        </a:rPr>
                        <a:t>Object</a:t>
                      </a:r>
                      <a:endParaRPr lang="en-US">
                        <a:solidFill>
                          <a:srgbClr val="65695B"/>
                        </a:solidFill>
                        <a:effectLst/>
                        <a:latin typeface="Crimson Text"/>
                      </a:endParaRPr>
                    </a:p>
                  </a:txBody>
                  <a:tcPr marL="59055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1">
                          <a:solidFill>
                            <a:srgbClr val="65695B"/>
                          </a:solidFill>
                          <a:effectLst/>
                          <a:latin typeface="Arial" panose="020B0604020202020204" pitchFamily="34" charset="0"/>
                        </a:rPr>
                        <a:t>Status</a:t>
                      </a:r>
                      <a:endParaRPr lang="en-US">
                        <a:solidFill>
                          <a:srgbClr val="65695B"/>
                        </a:solidFill>
                        <a:effectLst/>
                        <a:latin typeface="Crimson Text"/>
                      </a:endParaRPr>
                    </a:p>
                  </a:txBody>
                  <a:tcPr marL="59055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5818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65695B"/>
                          </a:solidFill>
                          <a:effectLst/>
                          <a:latin typeface="Arial" panose="020B0604020202020204" pitchFamily="34" charset="0"/>
                        </a:rPr>
                        <a:t>1/10/11 11:11AM PST</a:t>
                      </a:r>
                      <a:endParaRPr lang="en-US">
                        <a:solidFill>
                          <a:srgbClr val="65695B"/>
                        </a:solidFill>
                        <a:effectLst/>
                        <a:latin typeface="Crimson Text"/>
                      </a:endParaRPr>
                    </a:p>
                  </a:txBody>
                  <a:tcPr marL="59055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65695B"/>
                          </a:solidFill>
                          <a:effectLst/>
                          <a:latin typeface="Arial" panose="020B0604020202020204" pitchFamily="34" charset="0"/>
                        </a:rPr>
                        <a:t>Venus</a:t>
                      </a:r>
                      <a:endParaRPr lang="en-US">
                        <a:solidFill>
                          <a:srgbClr val="65695B"/>
                        </a:solidFill>
                        <a:effectLst/>
                        <a:latin typeface="Crimson Text"/>
                      </a:endParaRPr>
                    </a:p>
                  </a:txBody>
                  <a:tcPr marL="59055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65695B"/>
                          </a:solidFill>
                          <a:effectLst/>
                          <a:latin typeface="Arial" panose="020B0604020202020204" pitchFamily="34" charset="0"/>
                        </a:rPr>
                        <a:t>root</a:t>
                      </a:r>
                      <a:endParaRPr lang="en-US">
                        <a:solidFill>
                          <a:srgbClr val="65695B"/>
                        </a:solidFill>
                        <a:effectLst/>
                        <a:latin typeface="Crimson Text"/>
                      </a:endParaRPr>
                    </a:p>
                  </a:txBody>
                  <a:tcPr marL="59055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65695B"/>
                          </a:solidFill>
                          <a:effectLst/>
                          <a:latin typeface="Arial" panose="020B0604020202020204" pitchFamily="34" charset="0"/>
                        </a:rPr>
                        <a:t>Account Added</a:t>
                      </a:r>
                      <a:endParaRPr lang="en-US">
                        <a:solidFill>
                          <a:srgbClr val="65695B"/>
                        </a:solidFill>
                        <a:effectLst/>
                        <a:latin typeface="Crimson Text"/>
                      </a:endParaRPr>
                    </a:p>
                  </a:txBody>
                  <a:tcPr marL="59055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65695B"/>
                          </a:solidFill>
                          <a:effectLst/>
                          <a:latin typeface="Arial" panose="020B0604020202020204" pitchFamily="34" charset="0"/>
                        </a:rPr>
                        <a:t>anton</a:t>
                      </a:r>
                      <a:endParaRPr lang="en-US">
                        <a:solidFill>
                          <a:srgbClr val="65695B"/>
                        </a:solidFill>
                        <a:effectLst/>
                        <a:latin typeface="Crimson Text"/>
                      </a:endParaRPr>
                    </a:p>
                  </a:txBody>
                  <a:tcPr marL="59055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65695B"/>
                          </a:solidFill>
                          <a:effectLst/>
                          <a:latin typeface="Arial" panose="020B0604020202020204" pitchFamily="34" charset="0"/>
                        </a:rPr>
                        <a:t>Success</a:t>
                      </a:r>
                      <a:endParaRPr lang="en-US">
                        <a:solidFill>
                          <a:srgbClr val="65695B"/>
                        </a:solidFill>
                        <a:effectLst/>
                        <a:latin typeface="Crimson Text"/>
                      </a:endParaRPr>
                    </a:p>
                  </a:txBody>
                  <a:tcPr marL="59055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100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solidFill>
                            <a:srgbClr val="65695B"/>
                          </a:solidFill>
                          <a:effectLst/>
                          <a:latin typeface="Arial" panose="020B0604020202020204" pitchFamily="34" charset="0"/>
                        </a:rPr>
                        <a:t>1/10/11 11:12AM PST</a:t>
                      </a:r>
                      <a:endParaRPr lang="en-US" dirty="0">
                        <a:solidFill>
                          <a:srgbClr val="65695B"/>
                        </a:solidFill>
                        <a:effectLst/>
                        <a:latin typeface="Crimson Text"/>
                      </a:endParaRPr>
                    </a:p>
                  </a:txBody>
                  <a:tcPr marL="59055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65695B"/>
                          </a:solidFill>
                          <a:effectLst/>
                          <a:latin typeface="Arial" panose="020B0604020202020204" pitchFamily="34" charset="0"/>
                        </a:rPr>
                        <a:t>Jupiter</a:t>
                      </a:r>
                      <a:endParaRPr lang="en-US">
                        <a:solidFill>
                          <a:srgbClr val="65695B"/>
                        </a:solidFill>
                        <a:effectLst/>
                        <a:latin typeface="Crimson Text"/>
                      </a:endParaRPr>
                    </a:p>
                  </a:txBody>
                  <a:tcPr marL="59055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65695B"/>
                          </a:solidFill>
                          <a:effectLst/>
                          <a:latin typeface="Arial" panose="020B0604020202020204" pitchFamily="34" charset="0"/>
                        </a:rPr>
                        <a:t>anton</a:t>
                      </a:r>
                      <a:endParaRPr lang="en-US">
                        <a:solidFill>
                          <a:srgbClr val="65695B"/>
                        </a:solidFill>
                        <a:effectLst/>
                        <a:latin typeface="Crimson Text"/>
                      </a:endParaRPr>
                    </a:p>
                  </a:txBody>
                  <a:tcPr marL="59055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65695B"/>
                          </a:solidFill>
                          <a:effectLst/>
                          <a:latin typeface="Arial" panose="020B0604020202020204" pitchFamily="34" charset="0"/>
                        </a:rPr>
                        <a:t>Group Added</a:t>
                      </a:r>
                      <a:endParaRPr lang="en-US">
                        <a:solidFill>
                          <a:srgbClr val="65695B"/>
                        </a:solidFill>
                        <a:effectLst/>
                        <a:latin typeface="Crimson Text"/>
                      </a:endParaRPr>
                    </a:p>
                  </a:txBody>
                  <a:tcPr marL="59055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65695B"/>
                          </a:solidFill>
                          <a:effectLst/>
                          <a:latin typeface="Arial" panose="020B0604020202020204" pitchFamily="34" charset="0"/>
                        </a:rPr>
                        <a:t>sudoers</a:t>
                      </a:r>
                      <a:endParaRPr lang="en-US">
                        <a:solidFill>
                          <a:srgbClr val="65695B"/>
                        </a:solidFill>
                        <a:effectLst/>
                        <a:latin typeface="Crimson Text"/>
                      </a:endParaRPr>
                    </a:p>
                  </a:txBody>
                  <a:tcPr marL="59055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65695B"/>
                          </a:solidFill>
                          <a:effectLst/>
                          <a:latin typeface="Arial" panose="020B0604020202020204" pitchFamily="34" charset="0"/>
                        </a:rPr>
                        <a:t>Success</a:t>
                      </a:r>
                      <a:endParaRPr lang="en-US">
                        <a:solidFill>
                          <a:srgbClr val="65695B"/>
                        </a:solidFill>
                        <a:effectLst/>
                        <a:latin typeface="Crimson Text"/>
                      </a:endParaRPr>
                    </a:p>
                  </a:txBody>
                  <a:tcPr marL="59055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5675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solidFill>
                            <a:srgbClr val="65695B"/>
                          </a:solidFill>
                          <a:effectLst/>
                          <a:latin typeface="Arial" panose="020B0604020202020204" pitchFamily="34" charset="0"/>
                        </a:rPr>
                        <a:t>1/10/11 11:15AM PST</a:t>
                      </a:r>
                      <a:endParaRPr lang="en-US" dirty="0">
                        <a:solidFill>
                          <a:srgbClr val="65695B"/>
                        </a:solidFill>
                        <a:effectLst/>
                        <a:latin typeface="Crimson Text"/>
                      </a:endParaRPr>
                    </a:p>
                  </a:txBody>
                  <a:tcPr marL="59055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65695B"/>
                          </a:solidFill>
                          <a:effectLst/>
                          <a:latin typeface="Arial" panose="020B0604020202020204" pitchFamily="34" charset="0"/>
                        </a:rPr>
                        <a:t>Venus</a:t>
                      </a:r>
                      <a:endParaRPr lang="en-US">
                        <a:solidFill>
                          <a:srgbClr val="65695B"/>
                        </a:solidFill>
                        <a:effectLst/>
                        <a:latin typeface="Crimson Text"/>
                      </a:endParaRPr>
                    </a:p>
                  </a:txBody>
                  <a:tcPr marL="59055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65695B"/>
                          </a:solidFill>
                          <a:effectLst/>
                          <a:latin typeface="Arial" panose="020B0604020202020204" pitchFamily="34" charset="0"/>
                        </a:rPr>
                        <a:t>root</a:t>
                      </a:r>
                      <a:endParaRPr lang="en-US">
                        <a:solidFill>
                          <a:srgbClr val="65695B"/>
                        </a:solidFill>
                        <a:effectLst/>
                        <a:latin typeface="Crimson Text"/>
                      </a:endParaRPr>
                    </a:p>
                  </a:txBody>
                  <a:tcPr marL="59055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65695B"/>
                          </a:solidFill>
                          <a:effectLst/>
                          <a:latin typeface="Arial" panose="020B0604020202020204" pitchFamily="34" charset="0"/>
                        </a:rPr>
                        <a:t>Account Added</a:t>
                      </a:r>
                      <a:endParaRPr lang="en-US">
                        <a:solidFill>
                          <a:srgbClr val="65695B"/>
                        </a:solidFill>
                        <a:effectLst/>
                        <a:latin typeface="Crimson Text"/>
                      </a:endParaRPr>
                    </a:p>
                  </a:txBody>
                  <a:tcPr marL="59055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65695B"/>
                          </a:solidFill>
                          <a:effectLst/>
                          <a:latin typeface="Arial" panose="020B0604020202020204" pitchFamily="34" charset="0"/>
                        </a:rPr>
                        <a:t>root1</a:t>
                      </a:r>
                      <a:endParaRPr lang="en-US">
                        <a:solidFill>
                          <a:srgbClr val="65695B"/>
                        </a:solidFill>
                        <a:effectLst/>
                        <a:latin typeface="Crimson Text"/>
                      </a:endParaRPr>
                    </a:p>
                  </a:txBody>
                  <a:tcPr marL="59055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solidFill>
                            <a:srgbClr val="65695B"/>
                          </a:solidFill>
                          <a:effectLst/>
                          <a:latin typeface="Arial" panose="020B0604020202020204" pitchFamily="34" charset="0"/>
                        </a:rPr>
                        <a:t>Failure</a:t>
                      </a:r>
                      <a:endParaRPr lang="en-US" dirty="0">
                        <a:solidFill>
                          <a:srgbClr val="65695B"/>
                        </a:solidFill>
                        <a:effectLst/>
                        <a:latin typeface="Crimson Text"/>
                      </a:endParaRPr>
                    </a:p>
                  </a:txBody>
                  <a:tcPr marL="59055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184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91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BB4AC-1834-F649-AC72-4A6323F7C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Activity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7C65A-2EEB-6B4E-AF52-E71AE4B93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Network activities that need to be tracked for regulatory compliance</a:t>
            </a:r>
          </a:p>
          <a:p>
            <a:pPr lvl="1"/>
            <a:r>
              <a:rPr lang="en-US" dirty="0"/>
              <a:t>Potentially dangerous network activities</a:t>
            </a:r>
          </a:p>
          <a:p>
            <a:pPr lvl="1"/>
            <a:r>
              <a:rPr lang="en-US" dirty="0"/>
              <a:t>Who is talking to who, how much bandwidth, what port/protocol, etc.</a:t>
            </a:r>
          </a:p>
          <a:p>
            <a:r>
              <a:rPr lang="en-US" dirty="0"/>
              <a:t>Why is this important?</a:t>
            </a:r>
          </a:p>
          <a:p>
            <a:pPr lvl="1"/>
            <a:r>
              <a:rPr lang="en-US" dirty="0"/>
              <a:t>The network is the main avenue into a computer</a:t>
            </a:r>
          </a:p>
          <a:p>
            <a:pPr lvl="1"/>
            <a:r>
              <a:rPr lang="en-US" dirty="0"/>
              <a:t>Almost all attacks will traverse the network</a:t>
            </a:r>
          </a:p>
          <a:p>
            <a:r>
              <a:rPr lang="en-US" dirty="0"/>
              <a:t>Example searches (What might these be indicative of?)</a:t>
            </a:r>
          </a:p>
          <a:p>
            <a:pPr lvl="1"/>
            <a:r>
              <a:rPr lang="en-US" dirty="0"/>
              <a:t>Outbound connections from DMZ systems</a:t>
            </a:r>
          </a:p>
          <a:p>
            <a:pPr lvl="1"/>
            <a:r>
              <a:rPr lang="en-US" dirty="0"/>
              <a:t>Largest file transfers, inbound or outbound</a:t>
            </a:r>
          </a:p>
          <a:p>
            <a:pPr lvl="1"/>
            <a:r>
              <a:rPr lang="en-US" dirty="0"/>
              <a:t>File uploads to external sites</a:t>
            </a:r>
          </a:p>
          <a:p>
            <a:pPr lvl="1"/>
            <a:r>
              <a:rPr lang="en-US" dirty="0"/>
              <a:t>VPN activity and usage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EC7E15-F059-B046-8A0B-49DA5661E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F45FF-4B11-884F-83EF-1EEA5A605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057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FE9D6-0C01-2A41-A632-F89F4C99E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5CB5D-99A6-F94C-9783-15B7349B4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wrong with this?</a:t>
            </a:r>
          </a:p>
          <a:p>
            <a:endParaRPr lang="en-US" dirty="0"/>
          </a:p>
          <a:p>
            <a:r>
              <a:rPr lang="en-US" dirty="0"/>
              <a:t>VPN Access and usage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AF795C-F42E-E04C-B094-B4788B034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35F73A-BF85-5C42-9905-E00171456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CBADF15-6624-1848-9B78-760F60BF4E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6588"/>
              </p:ext>
            </p:extLst>
          </p:nvPr>
        </p:nvGraphicFramePr>
        <p:xfrm>
          <a:off x="1261873" y="3321257"/>
          <a:ext cx="8595359" cy="1097280"/>
        </p:xfrm>
        <a:graphic>
          <a:graphicData uri="http://schemas.openxmlformats.org/drawingml/2006/table">
            <a:tbl>
              <a:tblPr/>
              <a:tblGrid>
                <a:gridCol w="994536">
                  <a:extLst>
                    <a:ext uri="{9D8B030D-6E8A-4147-A177-3AD203B41FA5}">
                      <a16:colId xmlns:a16="http://schemas.microsoft.com/office/drawing/2014/main" val="591761911"/>
                    </a:ext>
                  </a:extLst>
                </a:gridCol>
                <a:gridCol w="1223747">
                  <a:extLst>
                    <a:ext uri="{9D8B030D-6E8A-4147-A177-3AD203B41FA5}">
                      <a16:colId xmlns:a16="http://schemas.microsoft.com/office/drawing/2014/main" val="1659101795"/>
                    </a:ext>
                  </a:extLst>
                </a:gridCol>
                <a:gridCol w="1502489">
                  <a:extLst>
                    <a:ext uri="{9D8B030D-6E8A-4147-A177-3AD203B41FA5}">
                      <a16:colId xmlns:a16="http://schemas.microsoft.com/office/drawing/2014/main" val="2748984300"/>
                    </a:ext>
                  </a:extLst>
                </a:gridCol>
                <a:gridCol w="1420905">
                  <a:extLst>
                    <a:ext uri="{9D8B030D-6E8A-4147-A177-3AD203B41FA5}">
                      <a16:colId xmlns:a16="http://schemas.microsoft.com/office/drawing/2014/main" val="3542758767"/>
                    </a:ext>
                  </a:extLst>
                </a:gridCol>
                <a:gridCol w="1171300">
                  <a:extLst>
                    <a:ext uri="{9D8B030D-6E8A-4147-A177-3AD203B41FA5}">
                      <a16:colId xmlns:a16="http://schemas.microsoft.com/office/drawing/2014/main" val="3025888385"/>
                    </a:ext>
                  </a:extLst>
                </a:gridCol>
                <a:gridCol w="1141191">
                  <a:extLst>
                    <a:ext uri="{9D8B030D-6E8A-4147-A177-3AD203B41FA5}">
                      <a16:colId xmlns:a16="http://schemas.microsoft.com/office/drawing/2014/main" val="10837389"/>
                    </a:ext>
                  </a:extLst>
                </a:gridCol>
                <a:gridCol w="1141191">
                  <a:extLst>
                    <a:ext uri="{9D8B030D-6E8A-4147-A177-3AD203B41FA5}">
                      <a16:colId xmlns:a16="http://schemas.microsoft.com/office/drawing/2014/main" val="8479073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1">
                          <a:solidFill>
                            <a:srgbClr val="65695B"/>
                          </a:solidFill>
                          <a:effectLst/>
                          <a:latin typeface="Arial" panose="020B0604020202020204" pitchFamily="34" charset="0"/>
                        </a:rPr>
                        <a:t>Date</a:t>
                      </a:r>
                      <a:endParaRPr lang="en-US">
                        <a:solidFill>
                          <a:srgbClr val="65695B"/>
                        </a:solidFill>
                        <a:effectLst/>
                        <a:latin typeface="Crimson Text"/>
                      </a:endParaRPr>
                    </a:p>
                  </a:txBody>
                  <a:tcPr marL="59055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1">
                          <a:solidFill>
                            <a:srgbClr val="65695B"/>
                          </a:solidFill>
                          <a:effectLst/>
                          <a:latin typeface="Arial" panose="020B0604020202020204" pitchFamily="34" charset="0"/>
                        </a:rPr>
                        <a:t>VPN</a:t>
                      </a:r>
                      <a:endParaRPr lang="en-US">
                        <a:solidFill>
                          <a:srgbClr val="65695B"/>
                        </a:solidFill>
                        <a:effectLst/>
                        <a:latin typeface="Crimson Text"/>
                      </a:endParaRPr>
                    </a:p>
                  </a:txBody>
                  <a:tcPr marL="59055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1">
                          <a:solidFill>
                            <a:srgbClr val="65695B"/>
                          </a:solidFill>
                          <a:effectLst/>
                          <a:latin typeface="Arial" panose="020B0604020202020204" pitchFamily="34" charset="0"/>
                        </a:rPr>
                        <a:t>User Name</a:t>
                      </a:r>
                      <a:endParaRPr lang="en-US">
                        <a:solidFill>
                          <a:srgbClr val="65695B"/>
                        </a:solidFill>
                        <a:effectLst/>
                        <a:latin typeface="Crimson Text"/>
                      </a:endParaRPr>
                    </a:p>
                  </a:txBody>
                  <a:tcPr marL="59055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1">
                          <a:solidFill>
                            <a:srgbClr val="65695B"/>
                          </a:solidFill>
                          <a:effectLst/>
                          <a:latin typeface="Arial" panose="020B0604020202020204" pitchFamily="34" charset="0"/>
                        </a:rPr>
                        <a:t>System</a:t>
                      </a:r>
                      <a:endParaRPr lang="en-US">
                        <a:solidFill>
                          <a:srgbClr val="65695B"/>
                        </a:solidFill>
                        <a:effectLst/>
                        <a:latin typeface="Crimson Text"/>
                      </a:endParaRPr>
                    </a:p>
                  </a:txBody>
                  <a:tcPr marL="59055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1" dirty="0">
                          <a:solidFill>
                            <a:srgbClr val="65695B"/>
                          </a:solidFill>
                          <a:effectLst/>
                          <a:latin typeface="Arial" panose="020B0604020202020204" pitchFamily="34" charset="0"/>
                        </a:rPr>
                        <a:t>Action</a:t>
                      </a:r>
                      <a:endParaRPr lang="en-US" dirty="0">
                        <a:solidFill>
                          <a:srgbClr val="65695B"/>
                        </a:solidFill>
                        <a:effectLst/>
                        <a:latin typeface="Crimson Text"/>
                      </a:endParaRPr>
                    </a:p>
                  </a:txBody>
                  <a:tcPr marL="59055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1">
                          <a:solidFill>
                            <a:srgbClr val="65695B"/>
                          </a:solidFill>
                          <a:effectLst/>
                          <a:latin typeface="Arial" panose="020B0604020202020204" pitchFamily="34" charset="0"/>
                        </a:rPr>
                        <a:t>Status</a:t>
                      </a:r>
                      <a:endParaRPr lang="en-US">
                        <a:solidFill>
                          <a:srgbClr val="65695B"/>
                        </a:solidFill>
                        <a:effectLst/>
                        <a:latin typeface="Crimson Text"/>
                      </a:endParaRPr>
                    </a:p>
                  </a:txBody>
                  <a:tcPr marL="59055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1">
                          <a:solidFill>
                            <a:srgbClr val="65695B"/>
                          </a:solidFill>
                          <a:effectLst/>
                          <a:latin typeface="Arial" panose="020B0604020202020204" pitchFamily="34" charset="0"/>
                        </a:rPr>
                        <a:t>Count</a:t>
                      </a:r>
                      <a:endParaRPr lang="en-US">
                        <a:solidFill>
                          <a:srgbClr val="65695B"/>
                        </a:solidFill>
                        <a:effectLst/>
                        <a:latin typeface="Crimson Text"/>
                      </a:endParaRPr>
                    </a:p>
                  </a:txBody>
                  <a:tcPr marL="59055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066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65695B"/>
                          </a:solidFill>
                          <a:effectLst/>
                          <a:latin typeface="Arial" panose="020B0604020202020204" pitchFamily="34" charset="0"/>
                        </a:rPr>
                        <a:t>1/11/11</a:t>
                      </a:r>
                      <a:endParaRPr lang="en-US">
                        <a:solidFill>
                          <a:srgbClr val="65695B"/>
                        </a:solidFill>
                        <a:effectLst/>
                        <a:latin typeface="Crimson Text"/>
                      </a:endParaRPr>
                    </a:p>
                  </a:txBody>
                  <a:tcPr marL="59055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65695B"/>
                          </a:solidFill>
                          <a:effectLst/>
                          <a:latin typeface="Arial" panose="020B0604020202020204" pitchFamily="34" charset="0"/>
                        </a:rPr>
                        <a:t>VPN1</a:t>
                      </a:r>
                      <a:endParaRPr lang="en-US">
                        <a:solidFill>
                          <a:srgbClr val="65695B"/>
                        </a:solidFill>
                        <a:effectLst/>
                        <a:latin typeface="Crimson Text"/>
                      </a:endParaRPr>
                    </a:p>
                  </a:txBody>
                  <a:tcPr marL="59055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65695B"/>
                          </a:solidFill>
                          <a:effectLst/>
                          <a:latin typeface="Arial" panose="020B0604020202020204" pitchFamily="34" charset="0"/>
                        </a:rPr>
                        <a:t>anton</a:t>
                      </a:r>
                      <a:endParaRPr lang="en-US">
                        <a:solidFill>
                          <a:srgbClr val="65695B"/>
                        </a:solidFill>
                        <a:effectLst/>
                        <a:latin typeface="Crimson Text"/>
                      </a:endParaRPr>
                    </a:p>
                  </a:txBody>
                  <a:tcPr marL="59055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65695B"/>
                          </a:solidFill>
                          <a:effectLst/>
                          <a:latin typeface="Arial" panose="020B0604020202020204" pitchFamily="34" charset="0"/>
                        </a:rPr>
                        <a:t>antonlaptop</a:t>
                      </a:r>
                      <a:endParaRPr lang="en-US">
                        <a:solidFill>
                          <a:srgbClr val="65695B"/>
                        </a:solidFill>
                        <a:effectLst/>
                        <a:latin typeface="Crimson Text"/>
                      </a:endParaRPr>
                    </a:p>
                  </a:txBody>
                  <a:tcPr marL="59055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65695B"/>
                          </a:solidFill>
                          <a:effectLst/>
                          <a:latin typeface="Arial" panose="020B0604020202020204" pitchFamily="34" charset="0"/>
                        </a:rPr>
                        <a:t>Login</a:t>
                      </a:r>
                      <a:endParaRPr lang="en-US">
                        <a:solidFill>
                          <a:srgbClr val="65695B"/>
                        </a:solidFill>
                        <a:effectLst/>
                        <a:latin typeface="Crimson Text"/>
                      </a:endParaRPr>
                    </a:p>
                  </a:txBody>
                  <a:tcPr marL="59055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65695B"/>
                          </a:solidFill>
                          <a:effectLst/>
                          <a:latin typeface="Arial" panose="020B0604020202020204" pitchFamily="34" charset="0"/>
                        </a:rPr>
                        <a:t>Success</a:t>
                      </a:r>
                      <a:endParaRPr lang="en-US">
                        <a:solidFill>
                          <a:srgbClr val="65695B"/>
                        </a:solidFill>
                        <a:effectLst/>
                        <a:latin typeface="Crimson Text"/>
                      </a:endParaRPr>
                    </a:p>
                  </a:txBody>
                  <a:tcPr marL="59055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65695B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>
                        <a:solidFill>
                          <a:srgbClr val="65695B"/>
                        </a:solidFill>
                        <a:effectLst/>
                        <a:latin typeface="Crimson Text"/>
                      </a:endParaRPr>
                    </a:p>
                  </a:txBody>
                  <a:tcPr marL="59055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0824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65695B"/>
                          </a:solidFill>
                          <a:effectLst/>
                          <a:latin typeface="Arial" panose="020B0604020202020204" pitchFamily="34" charset="0"/>
                        </a:rPr>
                        <a:t>1/12/11</a:t>
                      </a:r>
                      <a:endParaRPr lang="en-US">
                        <a:solidFill>
                          <a:srgbClr val="65695B"/>
                        </a:solidFill>
                        <a:effectLst/>
                        <a:latin typeface="Crimson Text"/>
                      </a:endParaRPr>
                    </a:p>
                  </a:txBody>
                  <a:tcPr marL="59055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65695B"/>
                          </a:solidFill>
                          <a:effectLst/>
                          <a:latin typeface="Arial" panose="020B0604020202020204" pitchFamily="34" charset="0"/>
                        </a:rPr>
                        <a:t>VPN1</a:t>
                      </a:r>
                      <a:endParaRPr lang="en-US">
                        <a:solidFill>
                          <a:srgbClr val="65695B"/>
                        </a:solidFill>
                        <a:effectLst/>
                        <a:latin typeface="Crimson Text"/>
                      </a:endParaRPr>
                    </a:p>
                  </a:txBody>
                  <a:tcPr marL="59055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65695B"/>
                          </a:solidFill>
                          <a:effectLst/>
                          <a:latin typeface="Arial" panose="020B0604020202020204" pitchFamily="34" charset="0"/>
                        </a:rPr>
                        <a:t>anton</a:t>
                      </a:r>
                      <a:endParaRPr lang="en-US">
                        <a:solidFill>
                          <a:srgbClr val="65695B"/>
                        </a:solidFill>
                        <a:effectLst/>
                        <a:latin typeface="Crimson Text"/>
                      </a:endParaRPr>
                    </a:p>
                  </a:txBody>
                  <a:tcPr marL="59055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65695B"/>
                          </a:solidFill>
                          <a:effectLst/>
                          <a:latin typeface="Arial" panose="020B0604020202020204" pitchFamily="34" charset="0"/>
                        </a:rPr>
                        <a:t>antonlaptop</a:t>
                      </a:r>
                      <a:endParaRPr lang="en-US">
                        <a:solidFill>
                          <a:srgbClr val="65695B"/>
                        </a:solidFill>
                        <a:effectLst/>
                        <a:latin typeface="Crimson Text"/>
                      </a:endParaRPr>
                    </a:p>
                  </a:txBody>
                  <a:tcPr marL="59055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65695B"/>
                          </a:solidFill>
                          <a:effectLst/>
                          <a:latin typeface="Arial" panose="020B0604020202020204" pitchFamily="34" charset="0"/>
                        </a:rPr>
                        <a:t>Login</a:t>
                      </a:r>
                      <a:endParaRPr lang="en-US">
                        <a:solidFill>
                          <a:srgbClr val="65695B"/>
                        </a:solidFill>
                        <a:effectLst/>
                        <a:latin typeface="Crimson Text"/>
                      </a:endParaRPr>
                    </a:p>
                  </a:txBody>
                  <a:tcPr marL="59055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65695B"/>
                          </a:solidFill>
                          <a:effectLst/>
                          <a:latin typeface="Arial" panose="020B0604020202020204" pitchFamily="34" charset="0"/>
                        </a:rPr>
                        <a:t>Failure</a:t>
                      </a:r>
                      <a:endParaRPr lang="en-US">
                        <a:solidFill>
                          <a:srgbClr val="65695B"/>
                        </a:solidFill>
                        <a:effectLst/>
                        <a:latin typeface="Crimson Text"/>
                      </a:endParaRPr>
                    </a:p>
                  </a:txBody>
                  <a:tcPr marL="59055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65695B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>
                        <a:solidFill>
                          <a:srgbClr val="65695B"/>
                        </a:solidFill>
                        <a:effectLst/>
                        <a:latin typeface="Crimson Text"/>
                      </a:endParaRPr>
                    </a:p>
                  </a:txBody>
                  <a:tcPr marL="59055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728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65695B"/>
                          </a:solidFill>
                          <a:effectLst/>
                          <a:latin typeface="Arial" panose="020B0604020202020204" pitchFamily="34" charset="0"/>
                        </a:rPr>
                        <a:t>1/13/11</a:t>
                      </a:r>
                      <a:endParaRPr lang="en-US">
                        <a:solidFill>
                          <a:srgbClr val="65695B"/>
                        </a:solidFill>
                        <a:effectLst/>
                        <a:latin typeface="Crimson Text"/>
                      </a:endParaRPr>
                    </a:p>
                  </a:txBody>
                  <a:tcPr marL="59055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65695B"/>
                          </a:solidFill>
                          <a:effectLst/>
                          <a:latin typeface="Arial" panose="020B0604020202020204" pitchFamily="34" charset="0"/>
                        </a:rPr>
                        <a:t>VPN2</a:t>
                      </a:r>
                      <a:endParaRPr lang="en-US">
                        <a:solidFill>
                          <a:srgbClr val="65695B"/>
                        </a:solidFill>
                        <a:effectLst/>
                        <a:latin typeface="Crimson Text"/>
                      </a:endParaRPr>
                    </a:p>
                  </a:txBody>
                  <a:tcPr marL="59055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65695B"/>
                          </a:solidFill>
                          <a:effectLst/>
                          <a:latin typeface="Arial" panose="020B0604020202020204" pitchFamily="34" charset="0"/>
                        </a:rPr>
                        <a:t>root</a:t>
                      </a:r>
                      <a:endParaRPr lang="en-US">
                        <a:solidFill>
                          <a:srgbClr val="65695B"/>
                        </a:solidFill>
                        <a:effectLst/>
                        <a:latin typeface="Crimson Text"/>
                      </a:endParaRPr>
                    </a:p>
                  </a:txBody>
                  <a:tcPr marL="59055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65695B"/>
                          </a:solidFill>
                          <a:effectLst/>
                          <a:latin typeface="Arial" panose="020B0604020202020204" pitchFamily="34" charset="0"/>
                        </a:rPr>
                        <a:t>Lapt19847</a:t>
                      </a:r>
                      <a:endParaRPr lang="en-US">
                        <a:solidFill>
                          <a:srgbClr val="65695B"/>
                        </a:solidFill>
                        <a:effectLst/>
                        <a:latin typeface="Crimson Text"/>
                      </a:endParaRPr>
                    </a:p>
                  </a:txBody>
                  <a:tcPr marL="59055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65695B"/>
                          </a:solidFill>
                          <a:effectLst/>
                          <a:latin typeface="Arial" panose="020B0604020202020204" pitchFamily="34" charset="0"/>
                        </a:rPr>
                        <a:t>Login</a:t>
                      </a:r>
                      <a:endParaRPr lang="en-US">
                        <a:solidFill>
                          <a:srgbClr val="65695B"/>
                        </a:solidFill>
                        <a:effectLst/>
                        <a:latin typeface="Crimson Text"/>
                      </a:endParaRPr>
                    </a:p>
                  </a:txBody>
                  <a:tcPr marL="59055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65695B"/>
                          </a:solidFill>
                          <a:effectLst/>
                          <a:latin typeface="Arial" panose="020B0604020202020204" pitchFamily="34" charset="0"/>
                        </a:rPr>
                        <a:t>Failure</a:t>
                      </a:r>
                      <a:endParaRPr lang="en-US">
                        <a:solidFill>
                          <a:srgbClr val="65695B"/>
                        </a:solidFill>
                        <a:effectLst/>
                        <a:latin typeface="Crimson Text"/>
                      </a:endParaRPr>
                    </a:p>
                  </a:txBody>
                  <a:tcPr marL="59055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solidFill>
                            <a:srgbClr val="65695B"/>
                          </a:solidFill>
                          <a:effectLst/>
                          <a:latin typeface="Arial" panose="020B0604020202020204" pitchFamily="34" charset="0"/>
                        </a:rPr>
                        <a:t>77</a:t>
                      </a:r>
                      <a:endParaRPr lang="en-US" dirty="0">
                        <a:solidFill>
                          <a:srgbClr val="65695B"/>
                        </a:solidFill>
                        <a:effectLst/>
                        <a:latin typeface="Crimson Text"/>
                      </a:endParaRPr>
                    </a:p>
                  </a:txBody>
                  <a:tcPr marL="59055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771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3064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F19A7-C59D-5945-9F40-32D6ECAC1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Access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4C1DE-1E94-F644-9BDF-571363E1E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Access of system, application, and database resources</a:t>
            </a:r>
          </a:p>
          <a:p>
            <a:pPr lvl="1"/>
            <a:r>
              <a:rPr lang="en-US" dirty="0"/>
              <a:t>Activity audit, incident detection</a:t>
            </a:r>
          </a:p>
          <a:p>
            <a:r>
              <a:rPr lang="en-US" dirty="0"/>
              <a:t>Why is this important?</a:t>
            </a:r>
          </a:p>
          <a:p>
            <a:pPr lvl="1"/>
            <a:r>
              <a:rPr lang="en-US" dirty="0"/>
              <a:t>Resource use can be used to track abuse</a:t>
            </a:r>
          </a:p>
          <a:p>
            <a:pPr lvl="1"/>
            <a:r>
              <a:rPr lang="en-US" dirty="0"/>
              <a:t>Determine which resources the attacker accessed</a:t>
            </a:r>
          </a:p>
          <a:p>
            <a:r>
              <a:rPr lang="en-US" dirty="0"/>
              <a:t>Example searches (What might these be indicative of?)</a:t>
            </a:r>
          </a:p>
          <a:p>
            <a:pPr lvl="1"/>
            <a:r>
              <a:rPr lang="en-US" dirty="0"/>
              <a:t>Access to critical resources during off hours</a:t>
            </a:r>
          </a:p>
          <a:p>
            <a:pPr lvl="1"/>
            <a:r>
              <a:rPr lang="en-US" dirty="0"/>
              <a:t>Privileged database user accesses</a:t>
            </a:r>
          </a:p>
          <a:p>
            <a:pPr lvl="1"/>
            <a:r>
              <a:rPr lang="en-US" dirty="0"/>
              <a:t>DELETE queries executed on a database</a:t>
            </a:r>
          </a:p>
          <a:p>
            <a:pPr lvl="1"/>
            <a:r>
              <a:rPr lang="en-US" dirty="0"/>
              <a:t>Systems sending mail, excluding known mail servers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46F7A4-7A70-C94F-B9BE-E0AD9A9DB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E4911B-4756-1A41-A850-FB00ADCCF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93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0D6C-14AD-F041-826B-BE44E0A71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7095D-A987-F046-A2CA-A5BC681C2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wrong with this?</a:t>
            </a:r>
          </a:p>
          <a:p>
            <a:endParaRPr lang="en-US" dirty="0"/>
          </a:p>
          <a:p>
            <a:r>
              <a:rPr lang="en-US" dirty="0"/>
              <a:t>File Access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1ED319-2888-B842-93FA-89E1078A0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9BC902-CF0A-144A-9B1D-98A164CF9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B28EF13-0B9F-CE4D-B848-DA62BDDBB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067674"/>
              </p:ext>
            </p:extLst>
          </p:nvPr>
        </p:nvGraphicFramePr>
        <p:xfrm>
          <a:off x="1040518" y="3543299"/>
          <a:ext cx="9038067" cy="1371600"/>
        </p:xfrm>
        <a:graphic>
          <a:graphicData uri="http://schemas.openxmlformats.org/drawingml/2006/table">
            <a:tbl>
              <a:tblPr/>
              <a:tblGrid>
                <a:gridCol w="1038143">
                  <a:extLst>
                    <a:ext uri="{9D8B030D-6E8A-4147-A177-3AD203B41FA5}">
                      <a16:colId xmlns:a16="http://schemas.microsoft.com/office/drawing/2014/main" val="1012436222"/>
                    </a:ext>
                  </a:extLst>
                </a:gridCol>
                <a:gridCol w="1251488">
                  <a:extLst>
                    <a:ext uri="{9D8B030D-6E8A-4147-A177-3AD203B41FA5}">
                      <a16:colId xmlns:a16="http://schemas.microsoft.com/office/drawing/2014/main" val="1476998795"/>
                    </a:ext>
                  </a:extLst>
                </a:gridCol>
                <a:gridCol w="1514851">
                  <a:extLst>
                    <a:ext uri="{9D8B030D-6E8A-4147-A177-3AD203B41FA5}">
                      <a16:colId xmlns:a16="http://schemas.microsoft.com/office/drawing/2014/main" val="2467125201"/>
                    </a:ext>
                  </a:extLst>
                </a:gridCol>
                <a:gridCol w="1657761">
                  <a:extLst>
                    <a:ext uri="{9D8B030D-6E8A-4147-A177-3AD203B41FA5}">
                      <a16:colId xmlns:a16="http://schemas.microsoft.com/office/drawing/2014/main" val="4112767249"/>
                    </a:ext>
                  </a:extLst>
                </a:gridCol>
                <a:gridCol w="1215760">
                  <a:extLst>
                    <a:ext uri="{9D8B030D-6E8A-4147-A177-3AD203B41FA5}">
                      <a16:colId xmlns:a16="http://schemas.microsoft.com/office/drawing/2014/main" val="3546137586"/>
                    </a:ext>
                  </a:extLst>
                </a:gridCol>
                <a:gridCol w="1190240">
                  <a:extLst>
                    <a:ext uri="{9D8B030D-6E8A-4147-A177-3AD203B41FA5}">
                      <a16:colId xmlns:a16="http://schemas.microsoft.com/office/drawing/2014/main" val="3592942374"/>
                    </a:ext>
                  </a:extLst>
                </a:gridCol>
                <a:gridCol w="1169824">
                  <a:extLst>
                    <a:ext uri="{9D8B030D-6E8A-4147-A177-3AD203B41FA5}">
                      <a16:colId xmlns:a16="http://schemas.microsoft.com/office/drawing/2014/main" val="27894517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1">
                          <a:solidFill>
                            <a:srgbClr val="65695B"/>
                          </a:solidFill>
                          <a:effectLst/>
                          <a:latin typeface="Arial" panose="020B0604020202020204" pitchFamily="34" charset="0"/>
                        </a:rPr>
                        <a:t>Date</a:t>
                      </a:r>
                      <a:endParaRPr lang="en-US">
                        <a:solidFill>
                          <a:srgbClr val="65695B"/>
                        </a:solidFill>
                        <a:effectLst/>
                        <a:latin typeface="Crimson Text"/>
                      </a:endParaRPr>
                    </a:p>
                  </a:txBody>
                  <a:tcPr marL="59055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1">
                          <a:solidFill>
                            <a:srgbClr val="65695B"/>
                          </a:solidFill>
                          <a:effectLst/>
                          <a:latin typeface="Arial" panose="020B0604020202020204" pitchFamily="34" charset="0"/>
                        </a:rPr>
                        <a:t>Server</a:t>
                      </a:r>
                      <a:endParaRPr lang="en-US">
                        <a:solidFill>
                          <a:srgbClr val="65695B"/>
                        </a:solidFill>
                        <a:effectLst/>
                        <a:latin typeface="Crimson Text"/>
                      </a:endParaRPr>
                    </a:p>
                  </a:txBody>
                  <a:tcPr marL="59055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1">
                          <a:solidFill>
                            <a:srgbClr val="65695B"/>
                          </a:solidFill>
                          <a:effectLst/>
                          <a:latin typeface="Arial" panose="020B0604020202020204" pitchFamily="34" charset="0"/>
                        </a:rPr>
                        <a:t>User Name</a:t>
                      </a:r>
                      <a:endParaRPr lang="en-US">
                        <a:solidFill>
                          <a:srgbClr val="65695B"/>
                        </a:solidFill>
                        <a:effectLst/>
                        <a:latin typeface="Crimson Text"/>
                      </a:endParaRPr>
                    </a:p>
                  </a:txBody>
                  <a:tcPr marL="59055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1">
                          <a:solidFill>
                            <a:srgbClr val="65695B"/>
                          </a:solidFill>
                          <a:effectLst/>
                          <a:latin typeface="Arial" panose="020B0604020202020204" pitchFamily="34" charset="0"/>
                        </a:rPr>
                        <a:t>File Name</a:t>
                      </a:r>
                      <a:endParaRPr lang="en-US">
                        <a:solidFill>
                          <a:srgbClr val="65695B"/>
                        </a:solidFill>
                        <a:effectLst/>
                        <a:latin typeface="Crimson Text"/>
                      </a:endParaRPr>
                    </a:p>
                  </a:txBody>
                  <a:tcPr marL="59055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1">
                          <a:solidFill>
                            <a:srgbClr val="65695B"/>
                          </a:solidFill>
                          <a:effectLst/>
                          <a:latin typeface="Arial" panose="020B0604020202020204" pitchFamily="34" charset="0"/>
                        </a:rPr>
                        <a:t>Access Type</a:t>
                      </a:r>
                      <a:endParaRPr lang="en-US">
                        <a:solidFill>
                          <a:srgbClr val="65695B"/>
                        </a:solidFill>
                        <a:effectLst/>
                        <a:latin typeface="Crimson Text"/>
                      </a:endParaRPr>
                    </a:p>
                  </a:txBody>
                  <a:tcPr marL="59055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1">
                          <a:solidFill>
                            <a:srgbClr val="65695B"/>
                          </a:solidFill>
                          <a:effectLst/>
                          <a:latin typeface="Arial" panose="020B0604020202020204" pitchFamily="34" charset="0"/>
                        </a:rPr>
                        <a:t>Status</a:t>
                      </a:r>
                      <a:endParaRPr lang="en-US">
                        <a:solidFill>
                          <a:srgbClr val="65695B"/>
                        </a:solidFill>
                        <a:effectLst/>
                        <a:latin typeface="Crimson Text"/>
                      </a:endParaRPr>
                    </a:p>
                  </a:txBody>
                  <a:tcPr marL="59055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1">
                          <a:solidFill>
                            <a:srgbClr val="65695B"/>
                          </a:solidFill>
                          <a:effectLst/>
                          <a:latin typeface="Arial" panose="020B0604020202020204" pitchFamily="34" charset="0"/>
                        </a:rPr>
                        <a:t>Count</a:t>
                      </a:r>
                      <a:endParaRPr lang="en-US">
                        <a:solidFill>
                          <a:srgbClr val="65695B"/>
                        </a:solidFill>
                        <a:effectLst/>
                        <a:latin typeface="Crimson Text"/>
                      </a:endParaRPr>
                    </a:p>
                  </a:txBody>
                  <a:tcPr marL="59055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4625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65695B"/>
                          </a:solidFill>
                          <a:effectLst/>
                          <a:latin typeface="Arial" panose="020B0604020202020204" pitchFamily="34" charset="0"/>
                        </a:rPr>
                        <a:t>1/11/11</a:t>
                      </a:r>
                      <a:endParaRPr lang="en-US">
                        <a:solidFill>
                          <a:srgbClr val="65695B"/>
                        </a:solidFill>
                        <a:effectLst/>
                        <a:latin typeface="Crimson Text"/>
                      </a:endParaRPr>
                    </a:p>
                  </a:txBody>
                  <a:tcPr marL="59055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65695B"/>
                          </a:solidFill>
                          <a:effectLst/>
                          <a:latin typeface="Arial" panose="020B0604020202020204" pitchFamily="34" charset="0"/>
                        </a:rPr>
                        <a:t>Win1</a:t>
                      </a:r>
                      <a:endParaRPr lang="en-US">
                        <a:solidFill>
                          <a:srgbClr val="65695B"/>
                        </a:solidFill>
                        <a:effectLst/>
                        <a:latin typeface="Crimson Text"/>
                      </a:endParaRPr>
                    </a:p>
                  </a:txBody>
                  <a:tcPr marL="59055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65695B"/>
                          </a:solidFill>
                          <a:effectLst/>
                          <a:latin typeface="Arial" panose="020B0604020202020204" pitchFamily="34" charset="0"/>
                        </a:rPr>
                        <a:t>anton</a:t>
                      </a:r>
                      <a:endParaRPr lang="en-US">
                        <a:solidFill>
                          <a:srgbClr val="65695B"/>
                        </a:solidFill>
                        <a:effectLst/>
                        <a:latin typeface="Crimson Text"/>
                      </a:endParaRPr>
                    </a:p>
                  </a:txBody>
                  <a:tcPr marL="59055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65695B"/>
                          </a:solidFill>
                          <a:effectLst/>
                          <a:latin typeface="Arial" panose="020B0604020202020204" pitchFamily="34" charset="0"/>
                        </a:rPr>
                        <a:t>Expenses.xlsx</a:t>
                      </a:r>
                      <a:endParaRPr lang="en-US">
                        <a:solidFill>
                          <a:srgbClr val="65695B"/>
                        </a:solidFill>
                        <a:effectLst/>
                        <a:latin typeface="Crimson Text"/>
                      </a:endParaRPr>
                    </a:p>
                  </a:txBody>
                  <a:tcPr marL="59055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65695B"/>
                          </a:solidFill>
                          <a:effectLst/>
                          <a:latin typeface="Arial" panose="020B0604020202020204" pitchFamily="34" charset="0"/>
                        </a:rPr>
                        <a:t>Read</a:t>
                      </a:r>
                      <a:endParaRPr lang="en-US">
                        <a:solidFill>
                          <a:srgbClr val="65695B"/>
                        </a:solidFill>
                        <a:effectLst/>
                        <a:latin typeface="Crimson Text"/>
                      </a:endParaRPr>
                    </a:p>
                  </a:txBody>
                  <a:tcPr marL="59055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65695B"/>
                          </a:solidFill>
                          <a:effectLst/>
                          <a:latin typeface="Arial" panose="020B0604020202020204" pitchFamily="34" charset="0"/>
                        </a:rPr>
                        <a:t>Success</a:t>
                      </a:r>
                      <a:endParaRPr lang="en-US">
                        <a:solidFill>
                          <a:srgbClr val="65695B"/>
                        </a:solidFill>
                        <a:effectLst/>
                        <a:latin typeface="Crimson Text"/>
                      </a:endParaRPr>
                    </a:p>
                  </a:txBody>
                  <a:tcPr marL="59055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65695B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>
                        <a:solidFill>
                          <a:srgbClr val="65695B"/>
                        </a:solidFill>
                        <a:effectLst/>
                        <a:latin typeface="Crimson Text"/>
                      </a:endParaRPr>
                    </a:p>
                  </a:txBody>
                  <a:tcPr marL="59055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6944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65695B"/>
                          </a:solidFill>
                          <a:effectLst/>
                          <a:latin typeface="Arial" panose="020B0604020202020204" pitchFamily="34" charset="0"/>
                        </a:rPr>
                        <a:t>1/12/11</a:t>
                      </a:r>
                      <a:endParaRPr lang="en-US">
                        <a:solidFill>
                          <a:srgbClr val="65695B"/>
                        </a:solidFill>
                        <a:effectLst/>
                        <a:latin typeface="Crimson Text"/>
                      </a:endParaRPr>
                    </a:p>
                  </a:txBody>
                  <a:tcPr marL="59055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65695B"/>
                          </a:solidFill>
                          <a:effectLst/>
                          <a:latin typeface="Arial" panose="020B0604020202020204" pitchFamily="34" charset="0"/>
                        </a:rPr>
                        <a:t>Win2</a:t>
                      </a:r>
                      <a:endParaRPr lang="en-US">
                        <a:solidFill>
                          <a:srgbClr val="65695B"/>
                        </a:solidFill>
                        <a:effectLst/>
                        <a:latin typeface="Crimson Text"/>
                      </a:endParaRPr>
                    </a:p>
                  </a:txBody>
                  <a:tcPr marL="59055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65695B"/>
                          </a:solidFill>
                          <a:effectLst/>
                          <a:latin typeface="Arial" panose="020B0604020202020204" pitchFamily="34" charset="0"/>
                        </a:rPr>
                        <a:t>anton</a:t>
                      </a:r>
                      <a:endParaRPr lang="en-US">
                        <a:solidFill>
                          <a:srgbClr val="65695B"/>
                        </a:solidFill>
                        <a:effectLst/>
                        <a:latin typeface="Crimson Text"/>
                      </a:endParaRPr>
                    </a:p>
                  </a:txBody>
                  <a:tcPr marL="59055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65695B"/>
                          </a:solidFill>
                          <a:effectLst/>
                          <a:latin typeface="Arial" panose="020B0604020202020204" pitchFamily="34" charset="0"/>
                        </a:rPr>
                        <a:t>Roadmap.ppt</a:t>
                      </a:r>
                      <a:endParaRPr lang="en-US">
                        <a:solidFill>
                          <a:srgbClr val="65695B"/>
                        </a:solidFill>
                        <a:effectLst/>
                        <a:latin typeface="Crimson Text"/>
                      </a:endParaRPr>
                    </a:p>
                  </a:txBody>
                  <a:tcPr marL="59055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65695B"/>
                          </a:solidFill>
                          <a:effectLst/>
                          <a:latin typeface="Arial" panose="020B0604020202020204" pitchFamily="34" charset="0"/>
                        </a:rPr>
                        <a:t>Read</a:t>
                      </a:r>
                      <a:endParaRPr lang="en-US">
                        <a:solidFill>
                          <a:srgbClr val="65695B"/>
                        </a:solidFill>
                        <a:effectLst/>
                        <a:latin typeface="Crimson Text"/>
                      </a:endParaRPr>
                    </a:p>
                  </a:txBody>
                  <a:tcPr marL="59055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65695B"/>
                          </a:solidFill>
                          <a:effectLst/>
                          <a:latin typeface="Arial" panose="020B0604020202020204" pitchFamily="34" charset="0"/>
                        </a:rPr>
                        <a:t>Success</a:t>
                      </a:r>
                      <a:endParaRPr lang="en-US">
                        <a:solidFill>
                          <a:srgbClr val="65695B"/>
                        </a:solidFill>
                        <a:effectLst/>
                        <a:latin typeface="Crimson Text"/>
                      </a:endParaRPr>
                    </a:p>
                  </a:txBody>
                  <a:tcPr marL="59055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65695B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>
                        <a:solidFill>
                          <a:srgbClr val="65695B"/>
                        </a:solidFill>
                        <a:effectLst/>
                        <a:latin typeface="Crimson Text"/>
                      </a:endParaRPr>
                    </a:p>
                  </a:txBody>
                  <a:tcPr marL="59055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38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65695B"/>
                          </a:solidFill>
                          <a:effectLst/>
                          <a:latin typeface="Arial" panose="020B0604020202020204" pitchFamily="34" charset="0"/>
                        </a:rPr>
                        <a:t>1/13/11</a:t>
                      </a:r>
                      <a:endParaRPr lang="en-US">
                        <a:solidFill>
                          <a:srgbClr val="65695B"/>
                        </a:solidFill>
                        <a:effectLst/>
                        <a:latin typeface="Crimson Text"/>
                      </a:endParaRPr>
                    </a:p>
                  </a:txBody>
                  <a:tcPr marL="59055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65695B"/>
                          </a:solidFill>
                          <a:effectLst/>
                          <a:latin typeface="Arial" panose="020B0604020202020204" pitchFamily="34" charset="0"/>
                        </a:rPr>
                        <a:t>NFS</a:t>
                      </a:r>
                      <a:endParaRPr lang="en-US">
                        <a:solidFill>
                          <a:srgbClr val="65695B"/>
                        </a:solidFill>
                        <a:effectLst/>
                        <a:latin typeface="Crimson Text"/>
                      </a:endParaRPr>
                    </a:p>
                  </a:txBody>
                  <a:tcPr marL="59055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65695B"/>
                          </a:solidFill>
                          <a:effectLst/>
                          <a:latin typeface="Arial" panose="020B0604020202020204" pitchFamily="34" charset="0"/>
                        </a:rPr>
                        <a:t>anton</a:t>
                      </a:r>
                      <a:endParaRPr lang="en-US">
                        <a:solidFill>
                          <a:srgbClr val="65695B"/>
                        </a:solidFill>
                        <a:effectLst/>
                        <a:latin typeface="Crimson Text"/>
                      </a:endParaRPr>
                    </a:p>
                  </a:txBody>
                  <a:tcPr marL="59055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65695B"/>
                          </a:solidFill>
                          <a:effectLst/>
                          <a:latin typeface="Arial" panose="020B0604020202020204" pitchFamily="34" charset="0"/>
                        </a:rPr>
                        <a:t>Blank.docx</a:t>
                      </a:r>
                      <a:endParaRPr lang="en-US">
                        <a:solidFill>
                          <a:srgbClr val="65695B"/>
                        </a:solidFill>
                        <a:effectLst/>
                        <a:latin typeface="Crimson Text"/>
                      </a:endParaRPr>
                    </a:p>
                  </a:txBody>
                  <a:tcPr marL="59055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65695B"/>
                          </a:solidFill>
                          <a:effectLst/>
                          <a:latin typeface="Arial" panose="020B0604020202020204" pitchFamily="34" charset="0"/>
                        </a:rPr>
                        <a:t>Write</a:t>
                      </a:r>
                      <a:endParaRPr lang="en-US">
                        <a:solidFill>
                          <a:srgbClr val="65695B"/>
                        </a:solidFill>
                        <a:effectLst/>
                        <a:latin typeface="Crimson Text"/>
                      </a:endParaRPr>
                    </a:p>
                  </a:txBody>
                  <a:tcPr marL="59055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65695B"/>
                          </a:solidFill>
                          <a:effectLst/>
                          <a:latin typeface="Arial" panose="020B0604020202020204" pitchFamily="34" charset="0"/>
                        </a:rPr>
                        <a:t>Failure</a:t>
                      </a:r>
                      <a:endParaRPr lang="en-US">
                        <a:solidFill>
                          <a:srgbClr val="65695B"/>
                        </a:solidFill>
                        <a:effectLst/>
                        <a:latin typeface="Crimson Text"/>
                      </a:endParaRPr>
                    </a:p>
                  </a:txBody>
                  <a:tcPr marL="59055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solidFill>
                            <a:srgbClr val="65695B"/>
                          </a:solidFill>
                          <a:effectLst/>
                          <a:latin typeface="Arial" panose="020B0604020202020204" pitchFamily="34" charset="0"/>
                        </a:rPr>
                        <a:t>37</a:t>
                      </a:r>
                      <a:endParaRPr lang="en-US" dirty="0">
                        <a:solidFill>
                          <a:srgbClr val="65695B"/>
                        </a:solidFill>
                        <a:effectLst/>
                        <a:latin typeface="Crimson Text"/>
                      </a:endParaRPr>
                    </a:p>
                  </a:txBody>
                  <a:tcPr marL="59055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089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6509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C0528-70ED-EE40-B98D-30A29A07A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Malware Activity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8179E-51EF-354F-8C07-71712BAEE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Summarize various activities and events likely related to malicious software</a:t>
            </a:r>
          </a:p>
          <a:p>
            <a:r>
              <a:rPr lang="en-US" dirty="0"/>
              <a:t>Why is this important?</a:t>
            </a:r>
          </a:p>
          <a:p>
            <a:pPr lvl="1"/>
            <a:r>
              <a:rPr lang="en-US" dirty="0"/>
              <a:t>Malware is a key threat vector in all sizes of organizations</a:t>
            </a:r>
          </a:p>
          <a:p>
            <a:pPr lvl="1"/>
            <a:r>
              <a:rPr lang="en-US" dirty="0"/>
              <a:t>Logs can be leveraged in addition to anti-virus products</a:t>
            </a:r>
          </a:p>
          <a:p>
            <a:r>
              <a:rPr lang="en-US" dirty="0"/>
              <a:t>Example searches (What might these be indicative of?)</a:t>
            </a:r>
          </a:p>
          <a:p>
            <a:pPr lvl="1"/>
            <a:r>
              <a:rPr lang="en-US" dirty="0"/>
              <a:t>Malware detection trends</a:t>
            </a:r>
          </a:p>
          <a:p>
            <a:pPr lvl="1"/>
            <a:r>
              <a:rPr lang="en-US" dirty="0"/>
              <a:t>Internal connections to known malware IP addresses</a:t>
            </a:r>
          </a:p>
          <a:p>
            <a:pPr lvl="1"/>
            <a:r>
              <a:rPr lang="en-US" dirty="0"/>
              <a:t>Anti-virus protection failures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AB73CC-E870-2448-85FF-384A9AF1B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BAC46D-7526-6D46-86B0-7820CCDD9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472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D72D1-D745-FA40-AD57-D99377585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1A20B-B9CB-2542-8BAA-3AB4EDB29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wrong with this?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358116-C366-A24B-B3C4-82F1A5B3C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3F4541-F81D-5C44-85E9-E478F68BC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D90A520-C64B-E741-85F2-632E0CB87EFF}"/>
              </a:ext>
            </a:extLst>
          </p:cNvPr>
          <p:cNvGraphicFramePr>
            <a:graphicFrameLocks noGrp="1"/>
          </p:cNvGraphicFramePr>
          <p:nvPr/>
        </p:nvGraphicFramePr>
        <p:xfrm>
          <a:off x="2230438" y="3318669"/>
          <a:ext cx="6657975" cy="1371600"/>
        </p:xfrm>
        <a:graphic>
          <a:graphicData uri="http://schemas.openxmlformats.org/drawingml/2006/table">
            <a:tbl>
              <a:tblPr/>
              <a:tblGrid>
                <a:gridCol w="1802978">
                  <a:extLst>
                    <a:ext uri="{9D8B030D-6E8A-4147-A177-3AD203B41FA5}">
                      <a16:colId xmlns:a16="http://schemas.microsoft.com/office/drawing/2014/main" val="1062985165"/>
                    </a:ext>
                  </a:extLst>
                </a:gridCol>
                <a:gridCol w="2634649">
                  <a:extLst>
                    <a:ext uri="{9D8B030D-6E8A-4147-A177-3AD203B41FA5}">
                      <a16:colId xmlns:a16="http://schemas.microsoft.com/office/drawing/2014/main" val="1307718142"/>
                    </a:ext>
                  </a:extLst>
                </a:gridCol>
                <a:gridCol w="2220348">
                  <a:extLst>
                    <a:ext uri="{9D8B030D-6E8A-4147-A177-3AD203B41FA5}">
                      <a16:colId xmlns:a16="http://schemas.microsoft.com/office/drawing/2014/main" val="11248575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1">
                          <a:solidFill>
                            <a:srgbClr val="65695B"/>
                          </a:solidFill>
                          <a:effectLst/>
                          <a:latin typeface="Arial" panose="020B0604020202020204" pitchFamily="34" charset="0"/>
                        </a:rPr>
                        <a:t>Malware type</a:t>
                      </a:r>
                      <a:endParaRPr lang="en-US">
                        <a:solidFill>
                          <a:srgbClr val="65695B"/>
                        </a:solidFill>
                        <a:effectLst/>
                        <a:latin typeface="Crimson Text"/>
                      </a:endParaRPr>
                    </a:p>
                  </a:txBody>
                  <a:tcPr marL="59055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1">
                          <a:solidFill>
                            <a:srgbClr val="65695B"/>
                          </a:solidFill>
                          <a:effectLst/>
                          <a:latin typeface="Arial" panose="020B0604020202020204" pitchFamily="34" charset="0"/>
                        </a:rPr>
                        <a:t>Status</a:t>
                      </a:r>
                      <a:endParaRPr lang="en-US">
                        <a:solidFill>
                          <a:srgbClr val="65695B"/>
                        </a:solidFill>
                        <a:effectLst/>
                        <a:latin typeface="Crimson Text"/>
                      </a:endParaRPr>
                    </a:p>
                  </a:txBody>
                  <a:tcPr marL="59055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1">
                          <a:solidFill>
                            <a:srgbClr val="65695B"/>
                          </a:solidFill>
                          <a:effectLst/>
                          <a:latin typeface="Arial" panose="020B0604020202020204" pitchFamily="34" charset="0"/>
                        </a:rPr>
                        <a:t>Infected System Count</a:t>
                      </a:r>
                      <a:endParaRPr lang="en-US">
                        <a:solidFill>
                          <a:srgbClr val="65695B"/>
                        </a:solidFill>
                        <a:effectLst/>
                        <a:latin typeface="Crimson Text"/>
                      </a:endParaRPr>
                    </a:p>
                  </a:txBody>
                  <a:tcPr marL="59055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3180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65695B"/>
                          </a:solidFill>
                          <a:effectLst/>
                          <a:latin typeface="Arial" panose="020B0604020202020204" pitchFamily="34" charset="0"/>
                        </a:rPr>
                        <a:t>VirusX</a:t>
                      </a:r>
                      <a:endParaRPr lang="en-US">
                        <a:solidFill>
                          <a:srgbClr val="65695B"/>
                        </a:solidFill>
                        <a:effectLst/>
                        <a:latin typeface="Crimson Text"/>
                      </a:endParaRPr>
                    </a:p>
                  </a:txBody>
                  <a:tcPr marL="59055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65695B"/>
                          </a:solidFill>
                          <a:effectLst/>
                          <a:latin typeface="Arial" panose="020B0604020202020204" pitchFamily="34" charset="0"/>
                        </a:rPr>
                        <a:t>Detected</a:t>
                      </a:r>
                      <a:endParaRPr lang="en-US">
                        <a:solidFill>
                          <a:srgbClr val="65695B"/>
                        </a:solidFill>
                        <a:effectLst/>
                        <a:latin typeface="Crimson Text"/>
                      </a:endParaRPr>
                    </a:p>
                  </a:txBody>
                  <a:tcPr marL="59055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65695B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>
                        <a:solidFill>
                          <a:srgbClr val="65695B"/>
                        </a:solidFill>
                        <a:effectLst/>
                        <a:latin typeface="Crimson Text"/>
                      </a:endParaRPr>
                    </a:p>
                  </a:txBody>
                  <a:tcPr marL="59055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721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65695B"/>
                          </a:solidFill>
                          <a:effectLst/>
                          <a:latin typeface="Arial" panose="020B0604020202020204" pitchFamily="34" charset="0"/>
                        </a:rPr>
                        <a:t>VirusY</a:t>
                      </a:r>
                      <a:endParaRPr lang="en-US">
                        <a:solidFill>
                          <a:srgbClr val="65695B"/>
                        </a:solidFill>
                        <a:effectLst/>
                        <a:latin typeface="Crimson Text"/>
                      </a:endParaRPr>
                    </a:p>
                  </a:txBody>
                  <a:tcPr marL="59055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65695B"/>
                          </a:solidFill>
                          <a:effectLst/>
                          <a:latin typeface="Arial" panose="020B0604020202020204" pitchFamily="34" charset="0"/>
                        </a:rPr>
                        <a:t>Detected</a:t>
                      </a:r>
                      <a:endParaRPr lang="en-US">
                        <a:solidFill>
                          <a:srgbClr val="65695B"/>
                        </a:solidFill>
                        <a:effectLst/>
                        <a:latin typeface="Crimson Text"/>
                      </a:endParaRPr>
                    </a:p>
                  </a:txBody>
                  <a:tcPr marL="59055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65695B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>
                        <a:solidFill>
                          <a:srgbClr val="65695B"/>
                        </a:solidFill>
                        <a:effectLst/>
                        <a:latin typeface="Crimson Text"/>
                      </a:endParaRPr>
                    </a:p>
                  </a:txBody>
                  <a:tcPr marL="59055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2401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65695B"/>
                          </a:solidFill>
                          <a:effectLst/>
                          <a:latin typeface="Arial" panose="020B0604020202020204" pitchFamily="34" charset="0"/>
                        </a:rPr>
                        <a:t>Botz</a:t>
                      </a:r>
                      <a:endParaRPr lang="en-US">
                        <a:solidFill>
                          <a:srgbClr val="65695B"/>
                        </a:solidFill>
                        <a:effectLst/>
                        <a:latin typeface="Crimson Text"/>
                      </a:endParaRPr>
                    </a:p>
                  </a:txBody>
                  <a:tcPr marL="59055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65695B"/>
                          </a:solidFill>
                          <a:effectLst/>
                          <a:latin typeface="Arial" panose="020B0604020202020204" pitchFamily="34" charset="0"/>
                        </a:rPr>
                        <a:t>Quarantined</a:t>
                      </a:r>
                      <a:endParaRPr lang="en-US">
                        <a:solidFill>
                          <a:srgbClr val="65695B"/>
                        </a:solidFill>
                        <a:effectLst/>
                        <a:latin typeface="Crimson Text"/>
                      </a:endParaRPr>
                    </a:p>
                  </a:txBody>
                  <a:tcPr marL="59055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solidFill>
                            <a:srgbClr val="65695B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 dirty="0">
                        <a:solidFill>
                          <a:srgbClr val="65695B"/>
                        </a:solidFill>
                        <a:effectLst/>
                        <a:latin typeface="Crimson Text"/>
                      </a:endParaRPr>
                    </a:p>
                  </a:txBody>
                  <a:tcPr marL="59055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159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306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2CF5B-F75E-7A49-BF1C-B7AD25C72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Errors and Failures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DDC5B-7CDD-7540-9928-DB64D758F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Significant system errors and failure indicators</a:t>
            </a:r>
          </a:p>
          <a:p>
            <a:pPr lvl="1"/>
            <a:r>
              <a:rPr lang="en-US" dirty="0"/>
              <a:t>Often are security related events</a:t>
            </a:r>
          </a:p>
          <a:p>
            <a:r>
              <a:rPr lang="en-US" dirty="0"/>
              <a:t>Why is this important?</a:t>
            </a:r>
          </a:p>
          <a:p>
            <a:pPr lvl="1"/>
            <a:r>
              <a:rPr lang="en-US" dirty="0"/>
              <a:t>Can provide early indication of security threats</a:t>
            </a:r>
          </a:p>
          <a:p>
            <a:pPr lvl="1"/>
            <a:r>
              <a:rPr lang="en-US" dirty="0"/>
              <a:t>Unusual errors could be indicative of a new threat to the network</a:t>
            </a:r>
          </a:p>
          <a:p>
            <a:r>
              <a:rPr lang="en-US" dirty="0"/>
              <a:t>Example searches (What might these be indicative of?)</a:t>
            </a:r>
          </a:p>
          <a:p>
            <a:pPr lvl="1"/>
            <a:r>
              <a:rPr lang="en-US" dirty="0"/>
              <a:t>Backup failures</a:t>
            </a:r>
          </a:p>
          <a:p>
            <a:pPr lvl="1"/>
            <a:r>
              <a:rPr lang="en-US" dirty="0"/>
              <a:t>Capacity events for system resources like memory, CPU, disk,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System crashes, shutdowns, restarts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972FE8-E3F9-744D-848D-4B63299C2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0452EA-C78F-1B41-BC63-ED41C7ED1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3DE7A-0512-7F42-AA9F-F5F01E00E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648C89A-4CD1-D743-BDE8-8CD10FF459F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30438" y="3455829"/>
          <a:ext cx="6657975" cy="1097280"/>
        </p:xfrm>
        <a:graphic>
          <a:graphicData uri="http://schemas.openxmlformats.org/drawingml/2006/table">
            <a:tbl>
              <a:tblPr/>
              <a:tblGrid>
                <a:gridCol w="1802978">
                  <a:extLst>
                    <a:ext uri="{9D8B030D-6E8A-4147-A177-3AD203B41FA5}">
                      <a16:colId xmlns:a16="http://schemas.microsoft.com/office/drawing/2014/main" val="3650792268"/>
                    </a:ext>
                  </a:extLst>
                </a:gridCol>
                <a:gridCol w="2634649">
                  <a:extLst>
                    <a:ext uri="{9D8B030D-6E8A-4147-A177-3AD203B41FA5}">
                      <a16:colId xmlns:a16="http://schemas.microsoft.com/office/drawing/2014/main" val="532806529"/>
                    </a:ext>
                  </a:extLst>
                </a:gridCol>
                <a:gridCol w="2220348">
                  <a:extLst>
                    <a:ext uri="{9D8B030D-6E8A-4147-A177-3AD203B41FA5}">
                      <a16:colId xmlns:a16="http://schemas.microsoft.com/office/drawing/2014/main" val="7687292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1">
                          <a:solidFill>
                            <a:srgbClr val="65695B"/>
                          </a:solidFill>
                          <a:effectLst/>
                          <a:latin typeface="Arial" panose="020B0604020202020204" pitchFamily="34" charset="0"/>
                        </a:rPr>
                        <a:t>Server</a:t>
                      </a:r>
                      <a:endParaRPr lang="en-US">
                        <a:solidFill>
                          <a:srgbClr val="65695B"/>
                        </a:solidFill>
                        <a:effectLst/>
                        <a:latin typeface="Crimson Text"/>
                      </a:endParaRPr>
                    </a:p>
                  </a:txBody>
                  <a:tcPr marL="59055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1">
                          <a:solidFill>
                            <a:srgbClr val="65695B"/>
                          </a:solidFill>
                          <a:effectLst/>
                          <a:latin typeface="Arial" panose="020B0604020202020204" pitchFamily="34" charset="0"/>
                        </a:rPr>
                        <a:t>Event Type</a:t>
                      </a:r>
                      <a:endParaRPr lang="en-US">
                        <a:solidFill>
                          <a:srgbClr val="65695B"/>
                        </a:solidFill>
                        <a:effectLst/>
                        <a:latin typeface="Crimson Text"/>
                      </a:endParaRPr>
                    </a:p>
                  </a:txBody>
                  <a:tcPr marL="59055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1">
                          <a:solidFill>
                            <a:srgbClr val="65695B"/>
                          </a:solidFill>
                          <a:effectLst/>
                          <a:latin typeface="Arial" panose="020B0604020202020204" pitchFamily="34" charset="0"/>
                        </a:rPr>
                        <a:t>Date</a:t>
                      </a:r>
                      <a:endParaRPr lang="en-US">
                        <a:solidFill>
                          <a:srgbClr val="65695B"/>
                        </a:solidFill>
                        <a:effectLst/>
                        <a:latin typeface="Crimson Text"/>
                      </a:endParaRPr>
                    </a:p>
                  </a:txBody>
                  <a:tcPr marL="59055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6298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65695B"/>
                          </a:solidFill>
                          <a:effectLst/>
                          <a:latin typeface="Arial" panose="020B0604020202020204" pitchFamily="34" charset="0"/>
                        </a:rPr>
                        <a:t>Serv1</a:t>
                      </a:r>
                      <a:endParaRPr lang="en-US">
                        <a:solidFill>
                          <a:srgbClr val="65695B"/>
                        </a:solidFill>
                        <a:effectLst/>
                        <a:latin typeface="Crimson Text"/>
                      </a:endParaRPr>
                    </a:p>
                  </a:txBody>
                  <a:tcPr marL="59055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65695B"/>
                          </a:solidFill>
                          <a:effectLst/>
                          <a:latin typeface="Arial" panose="020B0604020202020204" pitchFamily="34" charset="0"/>
                        </a:rPr>
                        <a:t>Disk Full</a:t>
                      </a:r>
                      <a:endParaRPr lang="en-US">
                        <a:solidFill>
                          <a:srgbClr val="65695B"/>
                        </a:solidFill>
                        <a:effectLst/>
                        <a:latin typeface="Crimson Text"/>
                      </a:endParaRPr>
                    </a:p>
                  </a:txBody>
                  <a:tcPr marL="59055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65695B"/>
                          </a:solidFill>
                          <a:effectLst/>
                          <a:latin typeface="Arial" panose="020B0604020202020204" pitchFamily="34" charset="0"/>
                        </a:rPr>
                        <a:t>10/1/11</a:t>
                      </a:r>
                      <a:endParaRPr lang="en-US">
                        <a:solidFill>
                          <a:srgbClr val="65695B"/>
                        </a:solidFill>
                        <a:effectLst/>
                        <a:latin typeface="Crimson Text"/>
                      </a:endParaRPr>
                    </a:p>
                  </a:txBody>
                  <a:tcPr marL="59055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75947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65695B"/>
                          </a:solidFill>
                          <a:effectLst/>
                          <a:latin typeface="Arial" panose="020B0604020202020204" pitchFamily="34" charset="0"/>
                        </a:rPr>
                        <a:t>Sirius</a:t>
                      </a:r>
                      <a:endParaRPr lang="en-US">
                        <a:solidFill>
                          <a:srgbClr val="65695B"/>
                        </a:solidFill>
                        <a:effectLst/>
                        <a:latin typeface="Crimson Text"/>
                      </a:endParaRPr>
                    </a:p>
                  </a:txBody>
                  <a:tcPr marL="59055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65695B"/>
                          </a:solidFill>
                          <a:effectLst/>
                          <a:latin typeface="Arial" panose="020B0604020202020204" pitchFamily="34" charset="0"/>
                        </a:rPr>
                        <a:t>Disk Full</a:t>
                      </a:r>
                      <a:endParaRPr lang="en-US">
                        <a:solidFill>
                          <a:srgbClr val="65695B"/>
                        </a:solidFill>
                        <a:effectLst/>
                        <a:latin typeface="Crimson Text"/>
                      </a:endParaRPr>
                    </a:p>
                  </a:txBody>
                  <a:tcPr marL="59055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65695B"/>
                          </a:solidFill>
                          <a:effectLst/>
                          <a:latin typeface="Arial" panose="020B0604020202020204" pitchFamily="34" charset="0"/>
                        </a:rPr>
                        <a:t>1/1/11</a:t>
                      </a:r>
                      <a:endParaRPr lang="en-US">
                        <a:solidFill>
                          <a:srgbClr val="65695B"/>
                        </a:solidFill>
                        <a:effectLst/>
                        <a:latin typeface="Crimson Text"/>
                      </a:endParaRPr>
                    </a:p>
                  </a:txBody>
                  <a:tcPr marL="59055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664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65695B"/>
                          </a:solidFill>
                          <a:effectLst/>
                          <a:latin typeface="Arial" panose="020B0604020202020204" pitchFamily="34" charset="0"/>
                        </a:rPr>
                        <a:t>VenusX</a:t>
                      </a:r>
                      <a:endParaRPr lang="en-US">
                        <a:solidFill>
                          <a:srgbClr val="65695B"/>
                        </a:solidFill>
                        <a:effectLst/>
                        <a:latin typeface="Crimson Text"/>
                      </a:endParaRPr>
                    </a:p>
                  </a:txBody>
                  <a:tcPr marL="59055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65695B"/>
                          </a:solidFill>
                          <a:effectLst/>
                          <a:latin typeface="Arial" panose="020B0604020202020204" pitchFamily="34" charset="0"/>
                        </a:rPr>
                        <a:t>CPU Load 100%</a:t>
                      </a:r>
                      <a:endParaRPr lang="en-US">
                        <a:solidFill>
                          <a:srgbClr val="65695B"/>
                        </a:solidFill>
                        <a:effectLst/>
                        <a:latin typeface="Crimson Text"/>
                      </a:endParaRPr>
                    </a:p>
                  </a:txBody>
                  <a:tcPr marL="59055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solidFill>
                            <a:srgbClr val="65695B"/>
                          </a:solidFill>
                          <a:effectLst/>
                          <a:latin typeface="Arial" panose="020B0604020202020204" pitchFamily="34" charset="0"/>
                        </a:rPr>
                        <a:t>1/2/11</a:t>
                      </a:r>
                      <a:endParaRPr lang="en-US" dirty="0">
                        <a:solidFill>
                          <a:srgbClr val="65695B"/>
                        </a:solidFill>
                        <a:effectLst/>
                        <a:latin typeface="Crimson Text"/>
                      </a:endParaRPr>
                    </a:p>
                  </a:txBody>
                  <a:tcPr marL="59055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97356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89FC46-13A1-8849-B278-E3FB9AEF9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A7F67B-B4CB-1A4F-9980-12E65CE35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005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39E86-A1B9-624E-B556-B10A86755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722BE-D12A-1D4B-B4F8-A59325D32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521147" cy="43513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Logs are key to knowing what’s happening on your network</a:t>
            </a:r>
          </a:p>
          <a:p>
            <a:pPr lvl="1"/>
            <a:r>
              <a:rPr lang="en-US" dirty="0"/>
              <a:t>Even attackers will leave tracks</a:t>
            </a:r>
          </a:p>
          <a:p>
            <a:r>
              <a:rPr lang="en-US" dirty="0"/>
              <a:t>Reveal critical errors/misconfigurations in systems</a:t>
            </a:r>
          </a:p>
          <a:p>
            <a:r>
              <a:rPr lang="en-US" dirty="0"/>
              <a:t>Show usage of resources </a:t>
            </a:r>
          </a:p>
          <a:p>
            <a:pPr lvl="1"/>
            <a:r>
              <a:rPr lang="en-US" dirty="0"/>
              <a:t>Audit logs</a:t>
            </a:r>
          </a:p>
          <a:p>
            <a:pPr lvl="1"/>
            <a:r>
              <a:rPr lang="en-US" dirty="0"/>
              <a:t>Track an attacker’s activities</a:t>
            </a:r>
          </a:p>
          <a:p>
            <a:r>
              <a:rPr lang="en-US" dirty="0"/>
              <a:t>Track security related information on computers</a:t>
            </a:r>
          </a:p>
          <a:p>
            <a:r>
              <a:rPr lang="en-US" dirty="0"/>
              <a:t>Most every system (software, operating systems, etc.) have some sort of log capability</a:t>
            </a:r>
          </a:p>
          <a:p>
            <a:pPr lvl="1"/>
            <a:r>
              <a:rPr lang="en-US" dirty="0"/>
              <a:t>Windows event logs</a:t>
            </a:r>
          </a:p>
          <a:p>
            <a:pPr lvl="1"/>
            <a:r>
              <a:rPr lang="en-US" dirty="0"/>
              <a:t>DNS application logs</a:t>
            </a:r>
          </a:p>
          <a:p>
            <a:pPr lvl="1"/>
            <a:r>
              <a:rPr lang="en-US" dirty="0"/>
              <a:t>Web server logs</a:t>
            </a:r>
          </a:p>
          <a:p>
            <a:pPr lvl="1"/>
            <a:r>
              <a:rPr lang="en-US" dirty="0"/>
              <a:t>Proxy logs</a:t>
            </a:r>
          </a:p>
          <a:p>
            <a:pPr lvl="1"/>
            <a:r>
              <a:rPr lang="en-US" dirty="0"/>
              <a:t>Email mailbox access logs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CAB6BC-5953-4647-9650-AC5243301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4E4E3-5897-934B-A0F1-8B3B74CD7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64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1371997"/>
            <a:ext cx="9692640" cy="1325562"/>
          </a:xfrm>
        </p:spPr>
        <p:txBody>
          <a:bodyPr/>
          <a:lstStyle/>
          <a:p>
            <a:r>
              <a:rPr lang="en-US" dirty="0"/>
              <a:t>So those are some examples on how logs can be useful.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61872" y="3165626"/>
            <a:ext cx="9692640" cy="26058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How do we go about determining if something in the logs is malicious?</a:t>
            </a:r>
          </a:p>
          <a:p>
            <a:endParaRPr lang="en-US" dirty="0"/>
          </a:p>
          <a:p>
            <a:r>
              <a:rPr lang="en-US" dirty="0"/>
              <a:t>Two major techniques…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8A65E9-9D6E-8A4A-9190-B7ECCDF44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728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Signature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3459757" cy="4351337"/>
          </a:xfrm>
        </p:spPr>
        <p:txBody>
          <a:bodyPr/>
          <a:lstStyle/>
          <a:p>
            <a:r>
              <a:rPr lang="en-US" dirty="0"/>
              <a:t>Detect known threats</a:t>
            </a:r>
          </a:p>
          <a:p>
            <a:r>
              <a:rPr lang="en-US" dirty="0"/>
              <a:t>Uses prior knowledge of what an attack looks like</a:t>
            </a:r>
          </a:p>
          <a:p>
            <a:r>
              <a:rPr lang="en-US" dirty="0"/>
              <a:t>Alerts are high confidence</a:t>
            </a:r>
          </a:p>
          <a:p>
            <a:r>
              <a:rPr lang="en-US" dirty="0"/>
              <a:t>Easy to bypass</a:t>
            </a:r>
          </a:p>
          <a:p>
            <a:endParaRPr lang="en-US" dirty="0"/>
          </a:p>
          <a:p>
            <a:r>
              <a:rPr lang="en-US" dirty="0"/>
              <a:t>Hashes</a:t>
            </a:r>
          </a:p>
          <a:p>
            <a:r>
              <a:rPr lang="en-US" dirty="0"/>
              <a:t>Ports</a:t>
            </a:r>
          </a:p>
          <a:p>
            <a:r>
              <a:rPr lang="en-US" dirty="0"/>
              <a:t>IP Addresses</a:t>
            </a:r>
          </a:p>
          <a:p>
            <a:r>
              <a:rPr lang="en-US" dirty="0"/>
              <a:t>Other Artifacts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14675" y="1828800"/>
            <a:ext cx="3459757" cy="371578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Signature Examples</a:t>
            </a:r>
          </a:p>
          <a:p>
            <a:endParaRPr lang="en-US" dirty="0"/>
          </a:p>
          <a:p>
            <a:r>
              <a:rPr lang="en-US" dirty="0"/>
              <a:t>Malicious File with a specific hash</a:t>
            </a:r>
          </a:p>
          <a:p>
            <a:pPr lvl="1"/>
            <a:r>
              <a:rPr lang="en-US" dirty="0"/>
              <a:t>Attacker can change one character in the file, results in a different hash</a:t>
            </a:r>
          </a:p>
          <a:p>
            <a:r>
              <a:rPr lang="en-US" dirty="0"/>
              <a:t>Port 4444 being connected to</a:t>
            </a:r>
          </a:p>
          <a:p>
            <a:pPr lvl="1"/>
            <a:r>
              <a:rPr lang="en-US" dirty="0"/>
              <a:t>Commonly used in </a:t>
            </a:r>
            <a:r>
              <a:rPr lang="en-US" dirty="0" err="1"/>
              <a:t>meterpreter</a:t>
            </a:r>
            <a:endParaRPr lang="en-US" dirty="0"/>
          </a:p>
          <a:p>
            <a:pPr lvl="1"/>
            <a:r>
              <a:rPr lang="en-US" dirty="0"/>
              <a:t>Attacker can use a different 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93281-AA2D-E145-BCC4-5559CBCF3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254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Anomaly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3459757" cy="458031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Detect threats based on non-standard activities</a:t>
            </a:r>
          </a:p>
          <a:p>
            <a:r>
              <a:rPr lang="en-US" dirty="0"/>
              <a:t>Uses prior knowledge of what normal looks like, and generates alerts based off abnormal</a:t>
            </a:r>
          </a:p>
          <a:p>
            <a:r>
              <a:rPr lang="en-US" dirty="0"/>
              <a:t>Alerts are not always high confidence</a:t>
            </a:r>
          </a:p>
          <a:p>
            <a:r>
              <a:rPr lang="en-US" dirty="0"/>
              <a:t>Slightly more difficult to bypass, but still possible</a:t>
            </a:r>
          </a:p>
          <a:p>
            <a:endParaRPr lang="en-US" dirty="0"/>
          </a:p>
          <a:p>
            <a:r>
              <a:rPr lang="en-US" dirty="0"/>
              <a:t>Behaviors</a:t>
            </a:r>
          </a:p>
          <a:p>
            <a:r>
              <a:rPr lang="en-US" dirty="0"/>
              <a:t>Ports</a:t>
            </a:r>
          </a:p>
          <a:p>
            <a:r>
              <a:rPr lang="en-US" dirty="0"/>
              <a:t>Protocol Analysis</a:t>
            </a:r>
          </a:p>
          <a:p>
            <a:r>
              <a:rPr lang="en-US" dirty="0"/>
              <a:t>Other Artifacts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14675" y="1828800"/>
            <a:ext cx="3459757" cy="43226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Anomaly Examples</a:t>
            </a:r>
          </a:p>
          <a:p>
            <a:endParaRPr lang="en-US" dirty="0"/>
          </a:p>
          <a:p>
            <a:r>
              <a:rPr lang="en-US" dirty="0"/>
              <a:t>A login to an Admin account at 2am</a:t>
            </a:r>
          </a:p>
          <a:p>
            <a:pPr lvl="1"/>
            <a:r>
              <a:rPr lang="en-US" dirty="0"/>
              <a:t>Typically that user only logs in from 8-5, maybe that is a malicious use of the account?</a:t>
            </a:r>
          </a:p>
          <a:p>
            <a:r>
              <a:rPr lang="en-US" dirty="0"/>
              <a:t>SSL/TLS encrypted traffic on a port other than 443</a:t>
            </a:r>
          </a:p>
          <a:p>
            <a:pPr lvl="1"/>
            <a:r>
              <a:rPr lang="en-US" dirty="0"/>
              <a:t>We expect to see encrypted traffic on ports 443, 22, etc.</a:t>
            </a:r>
          </a:p>
          <a:p>
            <a:pPr lvl="1"/>
            <a:r>
              <a:rPr lang="en-US" dirty="0"/>
              <a:t>Seeing that traffic on, for example, port 80, would be anomalous. Malicious? Maybe.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CAAA3-6482-0D4F-8DB4-6598E6245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9343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1EEA2-ADA2-2F4A-8F11-57FD69E3B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many logs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8E77D-6F50-5B45-90B8-1D7A13721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Logs are extremely useful – essential to a good security monitoring program</a:t>
            </a:r>
          </a:p>
          <a:p>
            <a:r>
              <a:rPr lang="en-US" dirty="0"/>
              <a:t>Need a way to efficiently collect, store, and analyze logs</a:t>
            </a:r>
          </a:p>
          <a:p>
            <a:r>
              <a:rPr lang="en-US" dirty="0"/>
              <a:t>Log aggregation utility, SIEM</a:t>
            </a:r>
          </a:p>
          <a:p>
            <a:r>
              <a:rPr lang="en-US" dirty="0"/>
              <a:t>Needs to be able to handle LOTS of logs quickly and efficiently</a:t>
            </a:r>
          </a:p>
          <a:p>
            <a:r>
              <a:rPr lang="en-US" dirty="0"/>
              <a:t>Keep in mind the quantity of logs you may be dealing with!</a:t>
            </a:r>
          </a:p>
          <a:p>
            <a:pPr lvl="1"/>
            <a:r>
              <a:rPr lang="en-US" dirty="0"/>
              <a:t>Tens or hundreds of thousands of events per machine (or more)</a:t>
            </a:r>
          </a:p>
          <a:p>
            <a:pPr lvl="1"/>
            <a:r>
              <a:rPr lang="en-US" dirty="0"/>
              <a:t>Imagine a company with 100-1000 computers (not actually that big)</a:t>
            </a:r>
          </a:p>
          <a:p>
            <a:pPr lvl="1"/>
            <a:r>
              <a:rPr lang="en-US" dirty="0"/>
              <a:t>Easily in the millions of events each day (or more)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743F5D-1CDE-6746-99D5-B0023FBA8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973AB7-54D2-1C41-AF8B-7C77A1EE7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9640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02BD-641B-314B-B45F-461CFA186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SIM, SEM, SIEM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954BF-6B82-2F48-8245-BBF0EFF2B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are tools that collect information used to analyze the security of the network</a:t>
            </a:r>
          </a:p>
          <a:p>
            <a:r>
              <a:rPr lang="en-US" dirty="0"/>
              <a:t>SIM – Security Information Management</a:t>
            </a:r>
          </a:p>
          <a:p>
            <a:pPr lvl="1"/>
            <a:r>
              <a:rPr lang="en-US" dirty="0"/>
              <a:t>Typically collecting logs</a:t>
            </a:r>
          </a:p>
          <a:p>
            <a:pPr lvl="1"/>
            <a:r>
              <a:rPr lang="en-US" dirty="0"/>
              <a:t>The raw information</a:t>
            </a:r>
          </a:p>
          <a:p>
            <a:r>
              <a:rPr lang="en-US" dirty="0"/>
              <a:t>SEM – Security Event Management</a:t>
            </a:r>
          </a:p>
          <a:p>
            <a:pPr lvl="1"/>
            <a:r>
              <a:rPr lang="en-US" dirty="0"/>
              <a:t>Holds a collection of events</a:t>
            </a:r>
          </a:p>
          <a:p>
            <a:pPr lvl="2"/>
            <a:r>
              <a:rPr lang="en-US" dirty="0"/>
              <a:t>Suspicious authentications, logon to admin account after hours, etc.</a:t>
            </a:r>
          </a:p>
          <a:p>
            <a:pPr lvl="1"/>
            <a:r>
              <a:rPr lang="en-US" dirty="0"/>
              <a:t>Summarized “event” information from the raw security information </a:t>
            </a:r>
          </a:p>
          <a:p>
            <a:r>
              <a:rPr lang="en-US" dirty="0"/>
              <a:t>SIEM – Security Information Event Management</a:t>
            </a:r>
          </a:p>
          <a:p>
            <a:pPr lvl="1"/>
            <a:r>
              <a:rPr lang="en-US" dirty="0"/>
              <a:t>Combination of the above two</a:t>
            </a:r>
          </a:p>
          <a:p>
            <a:pPr lvl="2"/>
            <a:r>
              <a:rPr lang="en-US" dirty="0"/>
              <a:t>Raw information from logs </a:t>
            </a:r>
          </a:p>
          <a:p>
            <a:pPr lvl="2"/>
            <a:r>
              <a:rPr lang="en-US" dirty="0"/>
              <a:t>Security events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64EF82-2D29-F047-BDA4-053AF80EC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D04581-FC13-9B46-91F9-A83D410BF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4199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C18B3-2076-FD47-B00C-688BFD26B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They are quite similar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8E257-47F0-7145-8549-ED77E15CC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really started with SIM tools</a:t>
            </a:r>
          </a:p>
          <a:p>
            <a:pPr lvl="1"/>
            <a:r>
              <a:rPr lang="en-US" dirty="0"/>
              <a:t>Start collecting logs from various systems</a:t>
            </a:r>
          </a:p>
          <a:p>
            <a:pPr lvl="1"/>
            <a:r>
              <a:rPr lang="en-US" dirty="0"/>
              <a:t>Often helps meet compliance requirements </a:t>
            </a:r>
          </a:p>
          <a:p>
            <a:r>
              <a:rPr lang="en-US" dirty="0"/>
              <a:t>So you have a bunch of logs, now what?</a:t>
            </a:r>
          </a:p>
          <a:p>
            <a:r>
              <a:rPr lang="en-US" dirty="0"/>
              <a:t>SEM systems help provide analysis and visualization capabilities</a:t>
            </a:r>
          </a:p>
          <a:p>
            <a:pPr lvl="1"/>
            <a:r>
              <a:rPr lang="en-US" dirty="0"/>
              <a:t>Real-time</a:t>
            </a:r>
          </a:p>
          <a:p>
            <a:pPr lvl="1"/>
            <a:r>
              <a:rPr lang="en-US" dirty="0"/>
              <a:t>Analyze alerts</a:t>
            </a:r>
          </a:p>
          <a:p>
            <a:r>
              <a:rPr lang="en-US" dirty="0"/>
              <a:t>SIEM combines this – most products today should have the combined capabilities</a:t>
            </a:r>
          </a:p>
          <a:p>
            <a:r>
              <a:rPr lang="en-US" dirty="0"/>
              <a:t>Very few folks draw a distinction between these anymore – basically the same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69CAE5-81C6-0A4F-8826-AAE5EFE82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53C3F-D793-2D42-902C-E3EAFFD7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13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91235-5F97-0E45-9EE7-912E2FF61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12414-4A8B-7049-8211-51323851D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4448815" cy="43513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Aggregation</a:t>
            </a:r>
          </a:p>
          <a:p>
            <a:pPr lvl="1"/>
            <a:r>
              <a:rPr lang="en-US" dirty="0"/>
              <a:t>Consolidates logs from many sources</a:t>
            </a:r>
          </a:p>
          <a:p>
            <a:r>
              <a:rPr lang="en-US" dirty="0"/>
              <a:t>Correlation</a:t>
            </a:r>
          </a:p>
          <a:p>
            <a:pPr lvl="1"/>
            <a:r>
              <a:rPr lang="en-US" dirty="0"/>
              <a:t>Uses common attributes to link events together</a:t>
            </a:r>
          </a:p>
          <a:p>
            <a:pPr lvl="1"/>
            <a:r>
              <a:rPr lang="en-US" dirty="0"/>
              <a:t>Turns raw data into more useful information</a:t>
            </a:r>
          </a:p>
          <a:p>
            <a:r>
              <a:rPr lang="en-US" dirty="0"/>
              <a:t>Alerting</a:t>
            </a:r>
          </a:p>
          <a:p>
            <a:pPr lvl="1"/>
            <a:r>
              <a:rPr lang="en-US" dirty="0"/>
              <a:t>Automated analysis of raw data produces actionable alerts</a:t>
            </a:r>
          </a:p>
          <a:p>
            <a:r>
              <a:rPr lang="en-US" dirty="0"/>
              <a:t>Dashboards</a:t>
            </a:r>
          </a:p>
          <a:p>
            <a:pPr lvl="1"/>
            <a:r>
              <a:rPr lang="en-US" dirty="0"/>
              <a:t>Turns data into useful charts</a:t>
            </a:r>
          </a:p>
          <a:p>
            <a:pPr lvl="1"/>
            <a:r>
              <a:rPr lang="en-US" dirty="0"/>
              <a:t>Easier to see patterns or anomalies in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C27573-C608-9E4D-9382-91972995D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5F2ACE-09CE-5346-A942-C118CCACD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E8FF44F-D2F5-3D47-A034-283361E2C690}"/>
              </a:ext>
            </a:extLst>
          </p:cNvPr>
          <p:cNvSpPr txBox="1">
            <a:spLocks/>
          </p:cNvSpPr>
          <p:nvPr/>
        </p:nvSpPr>
        <p:spPr>
          <a:xfrm>
            <a:off x="5710687" y="1820863"/>
            <a:ext cx="4448815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Compliance</a:t>
            </a:r>
          </a:p>
          <a:p>
            <a:pPr lvl="1"/>
            <a:r>
              <a:rPr lang="en-US" dirty="0"/>
              <a:t>Produce reports from log data for compliance requirements</a:t>
            </a:r>
          </a:p>
          <a:p>
            <a:r>
              <a:rPr lang="en-US" dirty="0"/>
              <a:t>Retention</a:t>
            </a:r>
          </a:p>
          <a:p>
            <a:pPr lvl="1"/>
            <a:r>
              <a:rPr lang="en-US" dirty="0"/>
              <a:t>Long-term storage for forensic investigations and possible compliance requirements</a:t>
            </a:r>
          </a:p>
          <a:p>
            <a:r>
              <a:rPr lang="en-US" dirty="0"/>
              <a:t>Forensic Analysis</a:t>
            </a:r>
          </a:p>
          <a:p>
            <a:pPr lvl="1"/>
            <a:r>
              <a:rPr lang="en-US" dirty="0"/>
              <a:t>Ability to search across different nodes and time periods.</a:t>
            </a:r>
          </a:p>
        </p:txBody>
      </p:sp>
    </p:spTree>
    <p:extLst>
      <p:ext uri="{BB962C8B-B14F-4D97-AF65-F5344CB8AC3E}">
        <p14:creationId xmlns:p14="http://schemas.microsoft.com/office/powerpoint/2010/main" val="36315582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C5B63-D09D-1A42-A265-1488B1E3D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Plenty of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7423A-29C7-1149-B7F6-CE1BAC5CF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Lots of vendors in the market</a:t>
            </a:r>
          </a:p>
          <a:p>
            <a:r>
              <a:rPr lang="en-US" dirty="0"/>
              <a:t>Orgs should evaluate products and make selections based on their needs</a:t>
            </a:r>
          </a:p>
          <a:p>
            <a:pPr lvl="1"/>
            <a:r>
              <a:rPr lang="en-US" dirty="0"/>
              <a:t>Which features from the previous slide are 100% necessary?</a:t>
            </a:r>
          </a:p>
          <a:p>
            <a:pPr lvl="1"/>
            <a:r>
              <a:rPr lang="en-US" dirty="0"/>
              <a:t>Price</a:t>
            </a:r>
          </a:p>
          <a:p>
            <a:pPr lvl="1"/>
            <a:r>
              <a:rPr lang="en-US" dirty="0"/>
              <a:t>Learning curve</a:t>
            </a:r>
          </a:p>
          <a:p>
            <a:pPr lvl="1"/>
            <a:r>
              <a:rPr lang="en-US" dirty="0"/>
              <a:t>Quantity of data and server requirements</a:t>
            </a:r>
          </a:p>
          <a:p>
            <a:r>
              <a:rPr lang="en-US" dirty="0"/>
              <a:t>As an incident responder, you may use any number of these – whatever is available to you</a:t>
            </a:r>
          </a:p>
          <a:p>
            <a:r>
              <a:rPr lang="en-US" dirty="0"/>
              <a:t>Some vendors in the market…</a:t>
            </a:r>
          </a:p>
          <a:p>
            <a:pPr lvl="1"/>
            <a:r>
              <a:rPr lang="en-US" dirty="0"/>
              <a:t>IBM, Splunk, HPE, </a:t>
            </a:r>
            <a:r>
              <a:rPr lang="en-US" dirty="0" err="1"/>
              <a:t>AlertLogic</a:t>
            </a:r>
            <a:r>
              <a:rPr lang="en-US" dirty="0"/>
              <a:t>, Intel, LogRhythm, ManageEngine, </a:t>
            </a:r>
            <a:r>
              <a:rPr lang="en-US" dirty="0" err="1"/>
              <a:t>MicroFocus</a:t>
            </a:r>
            <a:r>
              <a:rPr lang="en-US" dirty="0"/>
              <a:t>, Solar Winds, Trustwave…</a:t>
            </a:r>
          </a:p>
          <a:p>
            <a:r>
              <a:rPr lang="en-US" dirty="0"/>
              <a:t>Even some open source options</a:t>
            </a:r>
          </a:p>
          <a:p>
            <a:pPr lvl="1"/>
            <a:r>
              <a:rPr lang="en-US" dirty="0"/>
              <a:t>OSSIM, Elastic Stack, Apache </a:t>
            </a:r>
            <a:r>
              <a:rPr lang="en-US" dirty="0" err="1"/>
              <a:t>Metron</a:t>
            </a:r>
            <a:r>
              <a:rPr lang="en-US" dirty="0"/>
              <a:t>, </a:t>
            </a:r>
            <a:r>
              <a:rPr lang="en-US" dirty="0" err="1"/>
              <a:t>SIEMonster</a:t>
            </a:r>
            <a:r>
              <a:rPr lang="en-US" dirty="0"/>
              <a:t>, Prelude, </a:t>
            </a:r>
            <a:r>
              <a:rPr lang="en-US" dirty="0" err="1"/>
              <a:t>Graylog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3C4289-9CE0-EF46-A796-F85E713D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9EFA1F-6F61-2D40-9814-AD69E8435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4106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CDB2E-7455-DA48-9612-8B6A42225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Graylog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3D10E-A572-1443-BC7A-D925FFB64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source log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79387D-5C75-E248-8F8F-0A67631C7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32B597-CFDC-1040-9EEB-AA6D08863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28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26D74D3-3765-1E4F-9142-0D8BFA04448F}"/>
              </a:ext>
            </a:extLst>
          </p:cNvPr>
          <p:cNvSpPr txBox="1">
            <a:spLocks/>
          </p:cNvSpPr>
          <p:nvPr/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Open source log management</a:t>
            </a:r>
          </a:p>
          <a:p>
            <a:r>
              <a:rPr lang="en-US"/>
              <a:t>Scalability</a:t>
            </a:r>
          </a:p>
          <a:p>
            <a:pPr lvl="1"/>
            <a:r>
              <a:rPr lang="en-US"/>
              <a:t>Can bring in logs from multiple tools from multiple systems</a:t>
            </a:r>
          </a:p>
          <a:p>
            <a:pPr lvl="1"/>
            <a:r>
              <a:rPr lang="en-US"/>
              <a:t>Terabytes of data</a:t>
            </a:r>
          </a:p>
          <a:p>
            <a:r>
              <a:rPr lang="en-US"/>
              <a:t>Alerting capabilities</a:t>
            </a:r>
          </a:p>
          <a:p>
            <a:r>
              <a:rPr lang="en-US"/>
              <a:t>Report generation capabilities</a:t>
            </a:r>
          </a:p>
          <a:p>
            <a:endParaRPr lang="en-US"/>
          </a:p>
          <a:p>
            <a:r>
              <a:rPr lang="en-US"/>
              <a:t>Pre-configured appliance for testing</a:t>
            </a:r>
          </a:p>
          <a:p>
            <a:r>
              <a:rPr lang="en-US"/>
              <a:t>Production, more scalable setups on Ubuntu, Debian, CentOS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E2FA2A-B06D-EF42-AAC0-87C8FBB88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954" y="3750468"/>
            <a:ext cx="17526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3232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E9E9C-33E0-8E41-B38E-2CFAA6BE4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BC7D0-FFDC-9D43-99BA-93100582D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Graylog</a:t>
            </a:r>
            <a:r>
              <a:rPr lang="en-US" dirty="0"/>
              <a:t> VM – just the pre-configured appliance for testing</a:t>
            </a:r>
          </a:p>
          <a:p>
            <a:r>
              <a:rPr lang="en-US" dirty="0" err="1"/>
              <a:t>NXLog</a:t>
            </a:r>
            <a:endParaRPr lang="en-US" dirty="0"/>
          </a:p>
          <a:p>
            <a:pPr lvl="1"/>
            <a:r>
              <a:rPr lang="en-US" dirty="0"/>
              <a:t>Open source log forwarder </a:t>
            </a:r>
          </a:p>
          <a:p>
            <a:pPr lvl="1"/>
            <a:r>
              <a:rPr lang="en-US" dirty="0"/>
              <a:t>Used for forwarding to various aggregation solutions</a:t>
            </a:r>
          </a:p>
          <a:p>
            <a:r>
              <a:rPr lang="en-US" dirty="0"/>
              <a:t>Windows machine</a:t>
            </a:r>
          </a:p>
          <a:p>
            <a:pPr lvl="1"/>
            <a:r>
              <a:rPr lang="en-US" dirty="0"/>
              <a:t>Security log</a:t>
            </a:r>
          </a:p>
          <a:p>
            <a:pPr lvl="1"/>
            <a:r>
              <a:rPr lang="en-US" dirty="0" err="1"/>
              <a:t>Sysmon</a:t>
            </a:r>
            <a:endParaRPr lang="en-US" dirty="0"/>
          </a:p>
          <a:p>
            <a:endParaRPr lang="en-US" dirty="0"/>
          </a:p>
          <a:p>
            <a:r>
              <a:rPr lang="en-US" dirty="0"/>
              <a:t>Let’s jump in to </a:t>
            </a:r>
            <a:r>
              <a:rPr lang="en-US"/>
              <a:t>get familiar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F11357-0A12-8348-93CC-17FF3CA4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105C3D-CCEB-6749-B34E-178FE239A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039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3402D-A911-224D-9403-A76BF2C82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E52DA-E8A8-6845-BABB-A7BE41E21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Default logging levels are not always sufficient</a:t>
            </a:r>
          </a:p>
          <a:p>
            <a:pPr lvl="1"/>
            <a:r>
              <a:rPr lang="en-US" sz="2200" dirty="0"/>
              <a:t>Sometimes no logging is default</a:t>
            </a:r>
          </a:p>
          <a:p>
            <a:r>
              <a:rPr lang="en-US" sz="2400" dirty="0"/>
              <a:t>Be sure to check with your vendor</a:t>
            </a:r>
          </a:p>
          <a:p>
            <a:r>
              <a:rPr lang="en-US" sz="2400" dirty="0"/>
              <a:t>Probably don’t need debug logging</a:t>
            </a:r>
          </a:p>
          <a:p>
            <a:r>
              <a:rPr lang="en-US" sz="2400" dirty="0"/>
              <a:t>Pay attention to storage space!</a:t>
            </a:r>
          </a:p>
          <a:p>
            <a:pPr lvl="1"/>
            <a:r>
              <a:rPr lang="en-US" sz="2000" dirty="0"/>
              <a:t>Lots of heavy logs will fill drives fast</a:t>
            </a:r>
          </a:p>
          <a:p>
            <a:pPr lvl="1"/>
            <a:r>
              <a:rPr lang="en-US" sz="2000" dirty="0"/>
              <a:t>Lots of logs might not actually be useful</a:t>
            </a:r>
          </a:p>
          <a:p>
            <a:r>
              <a:rPr lang="en-US" sz="2400" dirty="0"/>
              <a:t>Analyze the usefulness of the log</a:t>
            </a:r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079441-71C5-364C-ABFA-5DF0D9E84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2CB385-6C40-9C4B-84A9-AD18B0047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608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E927-0FC6-004F-B164-650251C61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Logs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3D935-20FE-BF42-B7F7-4AF6A90BA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Manual log review</a:t>
            </a:r>
          </a:p>
          <a:p>
            <a:pPr lvl="1"/>
            <a:r>
              <a:rPr lang="en-US" dirty="0"/>
              <a:t>Easy, no special tools required</a:t>
            </a:r>
          </a:p>
          <a:p>
            <a:pPr lvl="1"/>
            <a:r>
              <a:rPr lang="en-US" dirty="0"/>
              <a:t>Impossible to do at scale</a:t>
            </a:r>
          </a:p>
          <a:p>
            <a:r>
              <a:rPr lang="en-US" dirty="0"/>
              <a:t>Filtering logs</a:t>
            </a:r>
          </a:p>
          <a:p>
            <a:pPr lvl="1"/>
            <a:r>
              <a:rPr lang="en-US" dirty="0"/>
              <a:t>Show a list of bad, ignore the good</a:t>
            </a:r>
          </a:p>
          <a:p>
            <a:pPr lvl="1"/>
            <a:r>
              <a:rPr lang="en-US" dirty="0"/>
              <a:t>Easy to interpret the results</a:t>
            </a:r>
          </a:p>
          <a:p>
            <a:pPr lvl="1"/>
            <a:r>
              <a:rPr lang="en-US" dirty="0"/>
              <a:t>Doesn’t catch everything</a:t>
            </a:r>
          </a:p>
          <a:p>
            <a:r>
              <a:rPr lang="en-US" dirty="0"/>
              <a:t>Summary analysis</a:t>
            </a:r>
          </a:p>
          <a:p>
            <a:pPr lvl="1"/>
            <a:r>
              <a:rPr lang="en-US" dirty="0"/>
              <a:t>Top 10 users, most connections by IP address</a:t>
            </a:r>
          </a:p>
          <a:p>
            <a:pPr lvl="1"/>
            <a:r>
              <a:rPr lang="en-US" dirty="0"/>
              <a:t>Reduces the data, useful for reporting</a:t>
            </a:r>
          </a:p>
          <a:p>
            <a:pPr lvl="1"/>
            <a:r>
              <a:rPr lang="en-US" dirty="0"/>
              <a:t>Loss of information to summarization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4BBEB1-0DC6-9E41-9BC1-3F4074C68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89E7E-6A7B-D446-BA81-5A029E962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868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E3E7C-C9FD-8448-AE58-EC4A4D984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Logs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056E0-BED1-8648-9825-5D45326EC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937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Visualization</a:t>
            </a:r>
          </a:p>
          <a:p>
            <a:pPr lvl="1"/>
            <a:r>
              <a:rPr lang="en-US" dirty="0"/>
              <a:t>Easy to spot patterns</a:t>
            </a:r>
          </a:p>
          <a:p>
            <a:pPr lvl="1"/>
            <a:r>
              <a:rPr lang="en-US" dirty="0"/>
              <a:t>Great to show off</a:t>
            </a:r>
          </a:p>
          <a:p>
            <a:pPr lvl="1"/>
            <a:r>
              <a:rPr lang="en-US" dirty="0"/>
              <a:t>Not super useful for getting the details of an event</a:t>
            </a:r>
          </a:p>
          <a:p>
            <a:r>
              <a:rPr lang="en-US" dirty="0"/>
              <a:t>Search analysis</a:t>
            </a:r>
          </a:p>
          <a:p>
            <a:pPr lvl="1"/>
            <a:r>
              <a:rPr lang="en-US" dirty="0"/>
              <a:t>Easy to understand</a:t>
            </a:r>
          </a:p>
          <a:p>
            <a:pPr lvl="1"/>
            <a:r>
              <a:rPr lang="en-US" dirty="0"/>
              <a:t>But what exactly should you search for?</a:t>
            </a:r>
          </a:p>
          <a:p>
            <a:r>
              <a:rPr lang="en-US" dirty="0"/>
              <a:t>Correlation</a:t>
            </a:r>
          </a:p>
          <a:p>
            <a:pPr lvl="1"/>
            <a:r>
              <a:rPr lang="en-US" dirty="0"/>
              <a:t>Rule-based algorithms</a:t>
            </a:r>
          </a:p>
          <a:p>
            <a:pPr lvl="1"/>
            <a:r>
              <a:rPr lang="en-US" dirty="0"/>
              <a:t>Automated</a:t>
            </a:r>
          </a:p>
          <a:p>
            <a:pPr lvl="1"/>
            <a:r>
              <a:rPr lang="en-US" dirty="0"/>
              <a:t>Fine tuning and writing by experts required</a:t>
            </a:r>
          </a:p>
          <a:p>
            <a:r>
              <a:rPr lang="en-US" dirty="0"/>
              <a:t>Log mining</a:t>
            </a:r>
          </a:p>
          <a:p>
            <a:pPr lvl="1"/>
            <a:r>
              <a:rPr lang="en-US" dirty="0"/>
              <a:t>Extract meaning from raw data</a:t>
            </a:r>
          </a:p>
          <a:p>
            <a:pPr lvl="1"/>
            <a:r>
              <a:rPr lang="en-US" dirty="0"/>
              <a:t>Automated</a:t>
            </a:r>
          </a:p>
          <a:p>
            <a:pPr lvl="1"/>
            <a:r>
              <a:rPr lang="en-US" dirty="0"/>
              <a:t>But still early in research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FF0CB4-6E66-6640-9634-A16F05ED5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E981C7-B45C-7947-8A2B-DEEC30850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831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791EC-4C0E-ED4B-979E-8EAA1D51F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logs help an 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E6EB6-19E8-FD40-B792-0F7434F54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Preparation</a:t>
            </a:r>
          </a:p>
          <a:p>
            <a:pPr lvl="1"/>
            <a:r>
              <a:rPr lang="en-US" dirty="0"/>
              <a:t>Verify controls, collect a normal baseline, etc.</a:t>
            </a:r>
          </a:p>
          <a:p>
            <a:r>
              <a:rPr lang="en-US" dirty="0"/>
              <a:t>Identification</a:t>
            </a:r>
          </a:p>
          <a:p>
            <a:pPr lvl="1"/>
            <a:r>
              <a:rPr lang="en-US" dirty="0"/>
              <a:t>Detect and confirm an incident</a:t>
            </a:r>
          </a:p>
          <a:p>
            <a:r>
              <a:rPr lang="en-US" dirty="0"/>
              <a:t>Containment</a:t>
            </a:r>
          </a:p>
          <a:p>
            <a:pPr lvl="1"/>
            <a:r>
              <a:rPr lang="en-US" dirty="0"/>
              <a:t>Scope the incident, find what else was lost</a:t>
            </a:r>
          </a:p>
          <a:p>
            <a:r>
              <a:rPr lang="en-US" dirty="0"/>
              <a:t>Eradication</a:t>
            </a:r>
          </a:p>
          <a:p>
            <a:pPr lvl="1"/>
            <a:r>
              <a:rPr lang="en-US" dirty="0"/>
              <a:t>Preserve logs for the future, confirm backups </a:t>
            </a:r>
            <a:r>
              <a:rPr lang="en-US"/>
              <a:t>are safe</a:t>
            </a:r>
            <a:endParaRPr lang="en-US" dirty="0"/>
          </a:p>
          <a:p>
            <a:r>
              <a:rPr lang="en-US" dirty="0"/>
              <a:t>Recovery</a:t>
            </a:r>
          </a:p>
          <a:p>
            <a:pPr lvl="1"/>
            <a:r>
              <a:rPr lang="en-US" dirty="0"/>
              <a:t>Confirm restoration</a:t>
            </a:r>
          </a:p>
          <a:p>
            <a:r>
              <a:rPr lang="en-US" dirty="0"/>
              <a:t>Lessons Learned</a:t>
            </a:r>
          </a:p>
          <a:p>
            <a:pPr lvl="1"/>
            <a:r>
              <a:rPr lang="en-US" dirty="0"/>
              <a:t>Logs available for training, as well as preventing a future attack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28C6FE-EEE4-334C-AE62-A64C3CCD7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C1618-CB5F-334E-B87E-A97BF5EC4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159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A02A9-B0DF-574F-B131-EE7B0033B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SANS top 6 log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D6539-53C5-D944-8701-6FB180579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can best show when suspicious activity is occurring</a:t>
            </a:r>
          </a:p>
          <a:p>
            <a:endParaRPr lang="en-US" dirty="0"/>
          </a:p>
          <a:p>
            <a:r>
              <a:rPr lang="en-US" dirty="0"/>
              <a:t>Authentication and Authorization Reports</a:t>
            </a:r>
          </a:p>
          <a:p>
            <a:r>
              <a:rPr lang="en-US" dirty="0"/>
              <a:t>Change Reports</a:t>
            </a:r>
          </a:p>
          <a:p>
            <a:r>
              <a:rPr lang="en-US" dirty="0"/>
              <a:t>Network Activity Reports</a:t>
            </a:r>
          </a:p>
          <a:p>
            <a:r>
              <a:rPr lang="en-US" dirty="0"/>
              <a:t>Resource Access Reports</a:t>
            </a:r>
          </a:p>
          <a:p>
            <a:r>
              <a:rPr lang="en-US" dirty="0"/>
              <a:t>Malware Activity Reports</a:t>
            </a:r>
          </a:p>
          <a:p>
            <a:r>
              <a:rPr lang="en-US" dirty="0"/>
              <a:t>Critical Errors and Failures Reports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07299B-BAE4-3B4D-B970-111A2B7AF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D3FE4F-18C7-9E4C-8B1F-69DE666D4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599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1340D-D61B-F54C-93C6-B5F446A05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Authentication and Authorization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29856-86D5-CF42-9AC0-A5085FCFC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Successful and failed attempts to access a system</a:t>
            </a:r>
          </a:p>
          <a:p>
            <a:pPr lvl="1"/>
            <a:r>
              <a:rPr lang="en-US" dirty="0"/>
              <a:t>Specific privileged user activities</a:t>
            </a:r>
          </a:p>
          <a:p>
            <a:r>
              <a:rPr lang="en-US" dirty="0"/>
              <a:t>Why is this important?</a:t>
            </a:r>
          </a:p>
          <a:p>
            <a:pPr lvl="1"/>
            <a:r>
              <a:rPr lang="en-US" dirty="0"/>
              <a:t>Main barrier for access</a:t>
            </a:r>
          </a:p>
          <a:p>
            <a:pPr lvl="1"/>
            <a:r>
              <a:rPr lang="en-US" dirty="0"/>
              <a:t>Attackers often will try to just log in, rather than bypassing the control</a:t>
            </a:r>
          </a:p>
          <a:p>
            <a:r>
              <a:rPr lang="en-US" dirty="0"/>
              <a:t>Example searches (What might these be indicative of?)</a:t>
            </a:r>
          </a:p>
          <a:p>
            <a:pPr lvl="1"/>
            <a:r>
              <a:rPr lang="en-US" dirty="0"/>
              <a:t>Logins after hours</a:t>
            </a:r>
          </a:p>
          <a:p>
            <a:pPr lvl="1"/>
            <a:r>
              <a:rPr lang="en-US" dirty="0"/>
              <a:t>Remote access failures (VPN)</a:t>
            </a:r>
          </a:p>
          <a:p>
            <a:pPr lvl="1"/>
            <a:r>
              <a:rPr lang="en-US" dirty="0"/>
              <a:t>Privileged account access</a:t>
            </a:r>
          </a:p>
          <a:p>
            <a:pPr lvl="1"/>
            <a:r>
              <a:rPr lang="en-US" dirty="0"/>
              <a:t>Multiple login failures</a:t>
            </a:r>
          </a:p>
          <a:p>
            <a:pPr lvl="2"/>
            <a:r>
              <a:rPr lang="en-US" dirty="0"/>
              <a:t>Followed by success of that same account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6A8547-7976-1B4D-8EE2-304B259CC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D41BE-CE8C-4348-9353-B6DDCAB33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739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A602F-0848-D14B-88FA-E09686727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DD26E-613F-9B47-BE72-FCD9318B6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wrong with this?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1DD9AE-0284-E242-B31C-0782354CC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4424D-5E4A-1047-BD4E-697813875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B1786BA-E009-8440-9180-4AE9290F47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123593"/>
              </p:ext>
            </p:extLst>
          </p:nvPr>
        </p:nvGraphicFramePr>
        <p:xfrm>
          <a:off x="2230438" y="3135313"/>
          <a:ext cx="7068837" cy="1371600"/>
        </p:xfrm>
        <a:graphic>
          <a:graphicData uri="http://schemas.openxmlformats.org/drawingml/2006/table">
            <a:tbl>
              <a:tblPr/>
              <a:tblGrid>
                <a:gridCol w="978588">
                  <a:extLst>
                    <a:ext uri="{9D8B030D-6E8A-4147-A177-3AD203B41FA5}">
                      <a16:colId xmlns:a16="http://schemas.microsoft.com/office/drawing/2014/main" val="2198873922"/>
                    </a:ext>
                  </a:extLst>
                </a:gridCol>
                <a:gridCol w="1449739">
                  <a:extLst>
                    <a:ext uri="{9D8B030D-6E8A-4147-A177-3AD203B41FA5}">
                      <a16:colId xmlns:a16="http://schemas.microsoft.com/office/drawing/2014/main" val="530689381"/>
                    </a:ext>
                  </a:extLst>
                </a:gridCol>
                <a:gridCol w="1379726">
                  <a:extLst>
                    <a:ext uri="{9D8B030D-6E8A-4147-A177-3AD203B41FA5}">
                      <a16:colId xmlns:a16="http://schemas.microsoft.com/office/drawing/2014/main" val="2055553724"/>
                    </a:ext>
                  </a:extLst>
                </a:gridCol>
                <a:gridCol w="1173192">
                  <a:extLst>
                    <a:ext uri="{9D8B030D-6E8A-4147-A177-3AD203B41FA5}">
                      <a16:colId xmlns:a16="http://schemas.microsoft.com/office/drawing/2014/main" val="1708791816"/>
                    </a:ext>
                  </a:extLst>
                </a:gridCol>
                <a:gridCol w="1069675">
                  <a:extLst>
                    <a:ext uri="{9D8B030D-6E8A-4147-A177-3AD203B41FA5}">
                      <a16:colId xmlns:a16="http://schemas.microsoft.com/office/drawing/2014/main" val="183108853"/>
                    </a:ext>
                  </a:extLst>
                </a:gridCol>
                <a:gridCol w="1017917">
                  <a:extLst>
                    <a:ext uri="{9D8B030D-6E8A-4147-A177-3AD203B41FA5}">
                      <a16:colId xmlns:a16="http://schemas.microsoft.com/office/drawing/2014/main" val="15827556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1">
                          <a:solidFill>
                            <a:srgbClr val="65695B"/>
                          </a:solidFill>
                          <a:effectLst/>
                          <a:latin typeface="Arial" panose="020B0604020202020204" pitchFamily="34" charset="0"/>
                        </a:rPr>
                        <a:t>System</a:t>
                      </a:r>
                      <a:endParaRPr lang="en-US">
                        <a:solidFill>
                          <a:srgbClr val="65695B"/>
                        </a:solidFill>
                        <a:effectLst/>
                        <a:latin typeface="Crimson Text"/>
                      </a:endParaRPr>
                    </a:p>
                  </a:txBody>
                  <a:tcPr marL="59055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1">
                          <a:solidFill>
                            <a:srgbClr val="65695B"/>
                          </a:solidFill>
                          <a:effectLst/>
                          <a:latin typeface="Arial" panose="020B0604020202020204" pitchFamily="34" charset="0"/>
                        </a:rPr>
                        <a:t>Account Name</a:t>
                      </a:r>
                      <a:endParaRPr lang="en-US">
                        <a:solidFill>
                          <a:srgbClr val="65695B"/>
                        </a:solidFill>
                        <a:effectLst/>
                        <a:latin typeface="Crimson Text"/>
                      </a:endParaRPr>
                    </a:p>
                  </a:txBody>
                  <a:tcPr marL="59055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1">
                          <a:solidFill>
                            <a:srgbClr val="65695B"/>
                          </a:solidFill>
                          <a:effectLst/>
                          <a:latin typeface="Arial" panose="020B0604020202020204" pitchFamily="34" charset="0"/>
                        </a:rPr>
                        <a:t>Source IP</a:t>
                      </a:r>
                      <a:endParaRPr lang="en-US">
                        <a:solidFill>
                          <a:srgbClr val="65695B"/>
                        </a:solidFill>
                        <a:effectLst/>
                        <a:latin typeface="Crimson Text"/>
                      </a:endParaRPr>
                    </a:p>
                  </a:txBody>
                  <a:tcPr marL="59055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1">
                          <a:solidFill>
                            <a:srgbClr val="65695B"/>
                          </a:solidFill>
                          <a:effectLst/>
                          <a:latin typeface="Arial" panose="020B0604020202020204" pitchFamily="34" charset="0"/>
                        </a:rPr>
                        <a:t>Status</a:t>
                      </a:r>
                      <a:endParaRPr lang="en-US">
                        <a:solidFill>
                          <a:srgbClr val="65695B"/>
                        </a:solidFill>
                        <a:effectLst/>
                        <a:latin typeface="Crimson Text"/>
                      </a:endParaRPr>
                    </a:p>
                  </a:txBody>
                  <a:tcPr marL="59055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1">
                          <a:solidFill>
                            <a:srgbClr val="65695B"/>
                          </a:solidFill>
                          <a:effectLst/>
                          <a:latin typeface="Arial" panose="020B0604020202020204" pitchFamily="34" charset="0"/>
                        </a:rPr>
                        <a:t>Method</a:t>
                      </a:r>
                      <a:endParaRPr lang="en-US">
                        <a:solidFill>
                          <a:srgbClr val="65695B"/>
                        </a:solidFill>
                        <a:effectLst/>
                        <a:latin typeface="Crimson Text"/>
                      </a:endParaRPr>
                    </a:p>
                  </a:txBody>
                  <a:tcPr marL="59055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1">
                          <a:solidFill>
                            <a:srgbClr val="65695B"/>
                          </a:solidFill>
                          <a:effectLst/>
                          <a:latin typeface="Arial" panose="020B0604020202020204" pitchFamily="34" charset="0"/>
                        </a:rPr>
                        <a:t>Count</a:t>
                      </a:r>
                      <a:endParaRPr lang="en-US">
                        <a:solidFill>
                          <a:srgbClr val="65695B"/>
                        </a:solidFill>
                        <a:effectLst/>
                        <a:latin typeface="Crimson Text"/>
                      </a:endParaRPr>
                    </a:p>
                  </a:txBody>
                  <a:tcPr marL="59055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752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solidFill>
                            <a:srgbClr val="65695B"/>
                          </a:solidFill>
                          <a:effectLst/>
                          <a:latin typeface="Arial" panose="020B0604020202020204" pitchFamily="34" charset="0"/>
                        </a:rPr>
                        <a:t>Venus</a:t>
                      </a:r>
                      <a:endParaRPr lang="en-US" dirty="0">
                        <a:solidFill>
                          <a:srgbClr val="65695B"/>
                        </a:solidFill>
                        <a:effectLst/>
                        <a:latin typeface="Crimson Text"/>
                      </a:endParaRPr>
                    </a:p>
                  </a:txBody>
                  <a:tcPr marL="59055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65695B"/>
                          </a:solidFill>
                          <a:effectLst/>
                          <a:latin typeface="Arial" panose="020B0604020202020204" pitchFamily="34" charset="0"/>
                        </a:rPr>
                        <a:t>administrator</a:t>
                      </a:r>
                      <a:endParaRPr lang="en-US">
                        <a:solidFill>
                          <a:srgbClr val="65695B"/>
                        </a:solidFill>
                        <a:effectLst/>
                        <a:latin typeface="Crimson Text"/>
                      </a:endParaRPr>
                    </a:p>
                  </a:txBody>
                  <a:tcPr marL="59055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65695B"/>
                          </a:solidFill>
                          <a:effectLst/>
                          <a:latin typeface="Arial" panose="020B0604020202020204" pitchFamily="34" charset="0"/>
                        </a:rPr>
                        <a:t>10.1.1.2</a:t>
                      </a:r>
                      <a:endParaRPr lang="en-US">
                        <a:solidFill>
                          <a:srgbClr val="65695B"/>
                        </a:solidFill>
                        <a:effectLst/>
                        <a:latin typeface="Crimson Text"/>
                      </a:endParaRPr>
                    </a:p>
                  </a:txBody>
                  <a:tcPr marL="59055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65695B"/>
                          </a:solidFill>
                          <a:effectLst/>
                          <a:latin typeface="Arial" panose="020B0604020202020204" pitchFamily="34" charset="0"/>
                        </a:rPr>
                        <a:t>Failure</a:t>
                      </a:r>
                      <a:endParaRPr lang="en-US">
                        <a:solidFill>
                          <a:srgbClr val="65695B"/>
                        </a:solidFill>
                        <a:effectLst/>
                        <a:latin typeface="Crimson Text"/>
                      </a:endParaRPr>
                    </a:p>
                  </a:txBody>
                  <a:tcPr marL="59055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65695B"/>
                          </a:solidFill>
                          <a:effectLst/>
                          <a:latin typeface="Arial" panose="020B0604020202020204" pitchFamily="34" charset="0"/>
                        </a:rPr>
                        <a:t>Local</a:t>
                      </a:r>
                      <a:endParaRPr lang="en-US">
                        <a:solidFill>
                          <a:srgbClr val="65695B"/>
                        </a:solidFill>
                        <a:effectLst/>
                        <a:latin typeface="Crimson Text"/>
                      </a:endParaRPr>
                    </a:p>
                  </a:txBody>
                  <a:tcPr marL="59055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65695B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>
                        <a:solidFill>
                          <a:srgbClr val="65695B"/>
                        </a:solidFill>
                        <a:effectLst/>
                        <a:latin typeface="Crimson Text"/>
                      </a:endParaRPr>
                    </a:p>
                  </a:txBody>
                  <a:tcPr marL="59055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7088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solidFill>
                            <a:srgbClr val="65695B"/>
                          </a:solidFill>
                          <a:effectLst/>
                          <a:latin typeface="Arial" panose="020B0604020202020204" pitchFamily="34" charset="0"/>
                        </a:rPr>
                        <a:t>Pluto</a:t>
                      </a:r>
                      <a:endParaRPr lang="en-US" dirty="0">
                        <a:solidFill>
                          <a:srgbClr val="65695B"/>
                        </a:solidFill>
                        <a:effectLst/>
                        <a:latin typeface="Crimson Text"/>
                      </a:endParaRPr>
                    </a:p>
                  </a:txBody>
                  <a:tcPr marL="59055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err="1">
                          <a:solidFill>
                            <a:srgbClr val="65695B"/>
                          </a:solidFill>
                          <a:effectLst/>
                          <a:latin typeface="Arial" panose="020B0604020202020204" pitchFamily="34" charset="0"/>
                        </a:rPr>
                        <a:t>alex</a:t>
                      </a:r>
                      <a:endParaRPr lang="en-US" dirty="0">
                        <a:solidFill>
                          <a:srgbClr val="65695B"/>
                        </a:solidFill>
                        <a:effectLst/>
                        <a:latin typeface="Crimson Text"/>
                      </a:endParaRPr>
                    </a:p>
                  </a:txBody>
                  <a:tcPr marL="59055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65695B"/>
                          </a:solidFill>
                          <a:effectLst/>
                          <a:latin typeface="Arial" panose="020B0604020202020204" pitchFamily="34" charset="0"/>
                        </a:rPr>
                        <a:t>10.11.12.13</a:t>
                      </a:r>
                      <a:endParaRPr lang="en-US">
                        <a:solidFill>
                          <a:srgbClr val="65695B"/>
                        </a:solidFill>
                        <a:effectLst/>
                        <a:latin typeface="Crimson Text"/>
                      </a:endParaRPr>
                    </a:p>
                  </a:txBody>
                  <a:tcPr marL="59055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65695B"/>
                          </a:solidFill>
                          <a:effectLst/>
                          <a:latin typeface="Arial" panose="020B0604020202020204" pitchFamily="34" charset="0"/>
                        </a:rPr>
                        <a:t>Success</a:t>
                      </a:r>
                      <a:endParaRPr lang="en-US">
                        <a:solidFill>
                          <a:srgbClr val="65695B"/>
                        </a:solidFill>
                        <a:effectLst/>
                        <a:latin typeface="Crimson Text"/>
                      </a:endParaRPr>
                    </a:p>
                  </a:txBody>
                  <a:tcPr marL="59055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65695B"/>
                          </a:solidFill>
                          <a:effectLst/>
                          <a:latin typeface="Arial" panose="020B0604020202020204" pitchFamily="34" charset="0"/>
                        </a:rPr>
                        <a:t>Local</a:t>
                      </a:r>
                      <a:endParaRPr lang="en-US">
                        <a:solidFill>
                          <a:srgbClr val="65695B"/>
                        </a:solidFill>
                        <a:effectLst/>
                        <a:latin typeface="Crimson Text"/>
                      </a:endParaRPr>
                    </a:p>
                  </a:txBody>
                  <a:tcPr marL="59055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65695B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>
                        <a:solidFill>
                          <a:srgbClr val="65695B"/>
                        </a:solidFill>
                        <a:effectLst/>
                        <a:latin typeface="Crimson Text"/>
                      </a:endParaRPr>
                    </a:p>
                  </a:txBody>
                  <a:tcPr marL="59055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7544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65695B"/>
                          </a:solidFill>
                          <a:effectLst/>
                          <a:latin typeface="Arial" panose="020B0604020202020204" pitchFamily="34" charset="0"/>
                        </a:rPr>
                        <a:t>Mercury</a:t>
                      </a:r>
                      <a:endParaRPr lang="en-US">
                        <a:solidFill>
                          <a:srgbClr val="65695B"/>
                        </a:solidFill>
                        <a:effectLst/>
                        <a:latin typeface="Crimson Text"/>
                      </a:endParaRPr>
                    </a:p>
                  </a:txBody>
                  <a:tcPr marL="59055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65695B"/>
                          </a:solidFill>
                          <a:effectLst/>
                          <a:latin typeface="Arial" panose="020B0604020202020204" pitchFamily="34" charset="0"/>
                        </a:rPr>
                        <a:t>root</a:t>
                      </a:r>
                      <a:endParaRPr lang="en-US">
                        <a:solidFill>
                          <a:srgbClr val="65695B"/>
                        </a:solidFill>
                        <a:effectLst/>
                        <a:latin typeface="Crimson Text"/>
                      </a:endParaRPr>
                    </a:p>
                  </a:txBody>
                  <a:tcPr marL="59055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65695B"/>
                          </a:solidFill>
                          <a:effectLst/>
                          <a:latin typeface="Arial" panose="020B0604020202020204" pitchFamily="34" charset="0"/>
                        </a:rPr>
                        <a:t>10.1.2.3</a:t>
                      </a:r>
                      <a:endParaRPr lang="en-US">
                        <a:solidFill>
                          <a:srgbClr val="65695B"/>
                        </a:solidFill>
                        <a:effectLst/>
                        <a:latin typeface="Crimson Text"/>
                      </a:endParaRPr>
                    </a:p>
                  </a:txBody>
                  <a:tcPr marL="59055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65695B"/>
                          </a:solidFill>
                          <a:effectLst/>
                          <a:latin typeface="Arial" panose="020B0604020202020204" pitchFamily="34" charset="0"/>
                        </a:rPr>
                        <a:t>Failure</a:t>
                      </a:r>
                      <a:endParaRPr lang="en-US">
                        <a:solidFill>
                          <a:srgbClr val="65695B"/>
                        </a:solidFill>
                        <a:effectLst/>
                        <a:latin typeface="Crimson Text"/>
                      </a:endParaRPr>
                    </a:p>
                  </a:txBody>
                  <a:tcPr marL="59055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65695B"/>
                          </a:solidFill>
                          <a:effectLst/>
                          <a:latin typeface="Arial" panose="020B0604020202020204" pitchFamily="34" charset="0"/>
                        </a:rPr>
                        <a:t>SSH</a:t>
                      </a:r>
                      <a:endParaRPr lang="en-US">
                        <a:solidFill>
                          <a:srgbClr val="65695B"/>
                        </a:solidFill>
                        <a:effectLst/>
                        <a:latin typeface="Crimson Text"/>
                      </a:endParaRPr>
                    </a:p>
                  </a:txBody>
                  <a:tcPr marL="59055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solidFill>
                            <a:srgbClr val="65695B"/>
                          </a:solidFill>
                          <a:effectLst/>
                          <a:latin typeface="Arial" panose="020B0604020202020204" pitchFamily="34" charset="0"/>
                        </a:rPr>
                        <a:t>893765</a:t>
                      </a:r>
                      <a:endParaRPr lang="en-US" dirty="0">
                        <a:solidFill>
                          <a:srgbClr val="65695B"/>
                        </a:solidFill>
                        <a:effectLst/>
                        <a:latin typeface="Crimson Text"/>
                      </a:endParaRPr>
                    </a:p>
                  </a:txBody>
                  <a:tcPr marL="59055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630273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80228F83-CA69-904B-81F0-EA09DB59E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0438" y="29067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18821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12317</TotalTime>
  <Words>1770</Words>
  <Application>Microsoft Macintosh PowerPoint</Application>
  <PresentationFormat>Widescreen</PresentationFormat>
  <Paragraphs>468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Century Schoolbook</vt:lpstr>
      <vt:lpstr>Crimson Text</vt:lpstr>
      <vt:lpstr>Wingdings 2</vt:lpstr>
      <vt:lpstr>View</vt:lpstr>
      <vt:lpstr>Logs and SIEMs</vt:lpstr>
      <vt:lpstr>Logs</vt:lpstr>
      <vt:lpstr>Configure logging</vt:lpstr>
      <vt:lpstr>Analyzing Logs</vt:lpstr>
      <vt:lpstr>Analyzing Logs</vt:lpstr>
      <vt:lpstr>How logs help an IR</vt:lpstr>
      <vt:lpstr>SANS top 6 log categories</vt:lpstr>
      <vt:lpstr>Authentication and Authorization Reports</vt:lpstr>
      <vt:lpstr>Example</vt:lpstr>
      <vt:lpstr>Change Reports</vt:lpstr>
      <vt:lpstr>Example</vt:lpstr>
      <vt:lpstr>Network Activity Reports</vt:lpstr>
      <vt:lpstr>Example</vt:lpstr>
      <vt:lpstr>Resource Access Reports</vt:lpstr>
      <vt:lpstr>Example</vt:lpstr>
      <vt:lpstr>Malware Activity Reports</vt:lpstr>
      <vt:lpstr>Example</vt:lpstr>
      <vt:lpstr>Critical Errors and Failures</vt:lpstr>
      <vt:lpstr>Example</vt:lpstr>
      <vt:lpstr>So those are some examples on how logs can be useful.</vt:lpstr>
      <vt:lpstr>Signature Detection</vt:lpstr>
      <vt:lpstr>Anomaly Detection</vt:lpstr>
      <vt:lpstr>So many logs</vt:lpstr>
      <vt:lpstr>SIM, SEM, SIEM</vt:lpstr>
      <vt:lpstr>They are quite similar</vt:lpstr>
      <vt:lpstr>Capabilities</vt:lpstr>
      <vt:lpstr>Plenty of options</vt:lpstr>
      <vt:lpstr>Graylog</vt:lpstr>
      <vt:lpstr>Lab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Cody Welu</dc:creator>
  <cp:lastModifiedBy>Cody Welu</cp:lastModifiedBy>
  <cp:revision>193</cp:revision>
  <cp:lastPrinted>2018-01-16T14:21:07Z</cp:lastPrinted>
  <dcterms:created xsi:type="dcterms:W3CDTF">2017-12-01T19:44:46Z</dcterms:created>
  <dcterms:modified xsi:type="dcterms:W3CDTF">2018-05-29T21:58:35Z</dcterms:modified>
</cp:coreProperties>
</file>