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9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05" r:id="rId38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94611" autoAdjust="0"/>
  </p:normalViewPr>
  <p:slideViewPr>
    <p:cSldViewPr snapToGrid="0" snapToObjects="1">
      <p:cViewPr varScale="1">
        <p:scale>
          <a:sx n="80" d="100"/>
          <a:sy n="80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are internal memory storage locations found within a processor, much faster than using RAM to hold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 and EBP are the more commonly seen registers.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ASM file with these instructions can be found in exampleASM.asm if needed.  This is not a compilable program, just an example to show syntax highlighting.  It is commented for better explanations.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CMP is often seen before a Jump.  Reminder: Enable auto-comments in IDA to see what each jump instruction means, will save time if unfamiliar with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a table for more conditional jumps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reativecommons.org/licenses/by/4.0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1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  <p:pic>
        <p:nvPicPr>
          <p:cNvPr id="8" name="Picture 2" descr="reative Commons License">
            <a:extLst>
              <a:ext uri="{FF2B5EF4-FFF2-40B4-BE49-F238E27FC236}">
                <a16:creationId xmlns:a16="http://schemas.microsoft.com/office/drawing/2014/main" id="{A66F872D-F23B-0C41-8649-8BD3CE2F9C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r>
              <a:rPr lang="en-US" sz="3300" dirty="0"/>
              <a:t>Assembly for Reverse Engineers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2F5597"/>
                </a:solidFill>
              </a:rPr>
              <a:t>Lesson </a:t>
            </a:r>
            <a:r>
              <a:rPr lang="en-US" sz="2000" b="1" dirty="0">
                <a:solidFill>
                  <a:srgbClr val="2F5597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Instructions for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table of common conditional jumps: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 title="Jump instruc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8187"/>
              </p:ext>
            </p:extLst>
          </p:nvPr>
        </p:nvGraphicFramePr>
        <p:xfrm>
          <a:off x="951571" y="2639123"/>
          <a:ext cx="6721774" cy="24309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0887">
                  <a:extLst>
                    <a:ext uri="{9D8B030D-6E8A-4147-A177-3AD203B41FA5}">
                      <a16:colId xmlns:a16="http://schemas.microsoft.com/office/drawing/2014/main" val="1641241613"/>
                    </a:ext>
                  </a:extLst>
                </a:gridCol>
                <a:gridCol w="3360887">
                  <a:extLst>
                    <a:ext uri="{9D8B030D-6E8A-4147-A177-3AD203B41FA5}">
                      <a16:colId xmlns:a16="http://schemas.microsoft.com/office/drawing/2014/main" val="55136340"/>
                    </a:ext>
                  </a:extLst>
                </a:gridCol>
              </a:tblGrid>
              <a:tr h="3465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Instruction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718947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 / JZ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Equal or Jump Zero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3302710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JNE / JNZ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Not Equal or Jump Not Zero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1436051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JG</a:t>
                      </a:r>
                      <a:r>
                        <a:rPr lang="en-US" sz="1400" baseline="0" dirty="0"/>
                        <a:t> / JNLE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Greater or Jump Not Less/Equal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846546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JGE / JNL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Greater/Equal</a:t>
                      </a:r>
                      <a:r>
                        <a:rPr lang="en-US" sz="1400" baseline="0" dirty="0"/>
                        <a:t> or Jump Not Less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8686810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JL / JNGE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Less</a:t>
                      </a:r>
                      <a:r>
                        <a:rPr lang="en-US" sz="1400" baseline="0" dirty="0"/>
                        <a:t> or Jump Not Greater/Equal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3372091"/>
                  </a:ext>
                </a:extLst>
              </a:tr>
              <a:tr h="34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JLE / JNG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Jump Less/Equal or Jump Not Greater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239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Recall PUSH and POP</a:t>
            </a:r>
          </a:p>
          <a:p>
            <a:endParaRPr lang="en-US" sz="1800" dirty="0"/>
          </a:p>
          <a:p>
            <a:r>
              <a:rPr lang="en-US" sz="1800" dirty="0"/>
              <a:t>The stack grows towards lower memory addresses</a:t>
            </a:r>
          </a:p>
          <a:p>
            <a:endParaRPr lang="en-US" sz="1800" dirty="0"/>
          </a:p>
          <a:p>
            <a:r>
              <a:rPr lang="en-US" sz="1800" dirty="0"/>
              <a:t>The stack uses two registers to hold pointers:</a:t>
            </a:r>
          </a:p>
          <a:p>
            <a:pPr lvl="1"/>
            <a:r>
              <a:rPr lang="en-US" dirty="0"/>
              <a:t>ESP – points to the top of the stack</a:t>
            </a:r>
          </a:p>
          <a:p>
            <a:pPr lvl="1"/>
            <a:r>
              <a:rPr lang="en-US" dirty="0"/>
              <a:t>EBP – points to the base of a function and is set when a function is called and reset when a function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CD711F-7DDF-3B49-AD58-58CAEDAE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9333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Calls and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When a CALL is executed the address of the next instruction is pushed onto the stack and EIP is set to the address of the called function</a:t>
            </a:r>
          </a:p>
          <a:p>
            <a:endParaRPr lang="en-US" sz="1800"/>
          </a:p>
          <a:p>
            <a:r>
              <a:rPr lang="en-US" sz="1800"/>
              <a:t>When a RET is executed the address that was pushed onto the stack of the next instruction is popped off and EIP is set to the address of that location</a:t>
            </a:r>
          </a:p>
        </p:txBody>
      </p:sp>
    </p:spTree>
    <p:extLst>
      <p:ext uri="{BB962C8B-B14F-4D97-AF65-F5344CB8AC3E}">
        <p14:creationId xmlns:p14="http://schemas.microsoft.com/office/powerpoint/2010/main" val="34424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E95FD-77B1-4448-8EB7-839DBB18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1356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93511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Picture 2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5041-05C0-F846-AC0A-BCCA6551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3717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5533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ight Arrow 9" title="Right Arrow"/>
          <p:cNvSpPr/>
          <p:nvPr/>
        </p:nvSpPr>
        <p:spPr>
          <a:xfrm rot="10800000">
            <a:off x="8038714" y="495229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93805" y="493542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</a:t>
            </a:r>
            <a:endParaRPr lang="en-US" dirty="0"/>
          </a:p>
        </p:txBody>
      </p:sp>
      <p:pic>
        <p:nvPicPr>
          <p:cNvPr id="13" name="Picture 12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9" name="Right Arrow 8" title="Right Arrow"/>
          <p:cNvSpPr/>
          <p:nvPr/>
        </p:nvSpPr>
        <p:spPr>
          <a:xfrm>
            <a:off x="-12188" y="1952437"/>
            <a:ext cx="268083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8257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43D7-DB94-704B-BDE2-E08BCC0C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38083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54381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ight Arrow 9" title="Right Arrow"/>
          <p:cNvSpPr/>
          <p:nvPr/>
        </p:nvSpPr>
        <p:spPr>
          <a:xfrm rot="10800000">
            <a:off x="8038714" y="495229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3051" y="497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9" name="Right Arrow 8" title="Right Arrow"/>
          <p:cNvSpPr/>
          <p:nvPr/>
        </p:nvSpPr>
        <p:spPr>
          <a:xfrm>
            <a:off x="-12188" y="2078976"/>
            <a:ext cx="268083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1210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A32E7-890F-604B-8666-5ED55854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0633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34520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ight Arrow 9" title="Right Arrow"/>
          <p:cNvSpPr/>
          <p:nvPr/>
        </p:nvSpPr>
        <p:spPr>
          <a:xfrm rot="10800000">
            <a:off x="8038714" y="462844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53051" y="4642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pic>
        <p:nvPicPr>
          <p:cNvPr id="11" name="Picture 10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9" name="Right Arrow 8" title="Right Arrow"/>
          <p:cNvSpPr/>
          <p:nvPr/>
        </p:nvSpPr>
        <p:spPr>
          <a:xfrm>
            <a:off x="0" y="2309474"/>
            <a:ext cx="276368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3922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286-7E3C-FE48-967E-8A776D52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42990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24165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0" y="2545960"/>
            <a:ext cx="276368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4295074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430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44214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65039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7619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0" y="2659925"/>
            <a:ext cx="260798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96169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3051" y="39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9192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C61C-C60A-1248-8826-6A7A3AF4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06584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96786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3256107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2236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Define the structure of 32-bit registers in modern CPU architecture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Describe the use of the stack during function execution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8D6-DAC7-F54A-9E51-F2FB7516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887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2121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3368006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2" y="366127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ESP/EBP</a:t>
            </a:r>
          </a:p>
        </p:txBody>
      </p:sp>
    </p:spTree>
    <p:extLst>
      <p:ext uri="{BB962C8B-B14F-4D97-AF65-F5344CB8AC3E}">
        <p14:creationId xmlns:p14="http://schemas.microsoft.com/office/powerpoint/2010/main" val="4895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289D-21BE-3247-B1AE-4E4E0C59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03768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22269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(z)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3602495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ight Arrow 10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243269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535C-3CFF-1141-95BB-6FFB8D4E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7928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23037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(z)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3843618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5" name="Right Arrow 14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sp>
        <p:nvSpPr>
          <p:cNvPr id="17" name="Right Arrow 16" title="Right Arrow"/>
          <p:cNvSpPr/>
          <p:nvPr/>
        </p:nvSpPr>
        <p:spPr>
          <a:xfrm rot="10800000">
            <a:off x="8038714" y="446702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53052" y="448042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[EBP+8]</a:t>
            </a:r>
          </a:p>
        </p:txBody>
      </p:sp>
    </p:spTree>
    <p:extLst>
      <p:ext uri="{BB962C8B-B14F-4D97-AF65-F5344CB8AC3E}">
        <p14:creationId xmlns:p14="http://schemas.microsoft.com/office/powerpoint/2010/main" val="358136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CF6E-0411-8941-BD49-16B18C89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883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88492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(z)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3955517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ight Arrow 11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4" name="Right Arrow 13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sp>
        <p:nvSpPr>
          <p:cNvPr id="17" name="Right Arrow 16" title="Right Arrow"/>
          <p:cNvSpPr/>
          <p:nvPr/>
        </p:nvSpPr>
        <p:spPr>
          <a:xfrm rot="10800000">
            <a:off x="8038714" y="479087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76851" y="479474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[EBP+12]</a:t>
            </a:r>
          </a:p>
        </p:txBody>
      </p:sp>
    </p:spTree>
    <p:extLst>
      <p:ext uri="{BB962C8B-B14F-4D97-AF65-F5344CB8AC3E}">
        <p14:creationId xmlns:p14="http://schemas.microsoft.com/office/powerpoint/2010/main" val="25168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85BB-692C-1446-B887-C337C450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5350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71184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4194045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ight Arrow 10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159358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5ECE-168D-2846-AA2B-D6FC3351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27556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72070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4425730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ight Arrow 10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8552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82EA-8759-CB4E-9838-669E701F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62291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8485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4544069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2" name="Right Arrow 11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50052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73BC-1F66-BA42-A680-641C6C4B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08231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41812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4662645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2" name="Right Arrow 11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372371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875D-4959-9944-982C-FED0761E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63987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30571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4780984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2" name="Right Arrow 11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171285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EE57-399A-9C49-A23C-FAD1EE22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73960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13858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 30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5015893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ight Arrow 10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261545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Machines only process binary</a:t>
            </a:r>
          </a:p>
          <a:p>
            <a:pPr lvl="1"/>
            <a:r>
              <a:rPr lang="en-US" sz="1500" dirty="0"/>
              <a:t>Assembly is not higher level than “machine code” </a:t>
            </a:r>
          </a:p>
          <a:p>
            <a:pPr lvl="1"/>
            <a:r>
              <a:rPr lang="en-US" sz="1500" dirty="0"/>
              <a:t>Simply a textual representation of those binary bits</a:t>
            </a:r>
          </a:p>
          <a:p>
            <a:pPr lvl="1"/>
            <a:endParaRPr lang="en-US" sz="1500" dirty="0"/>
          </a:p>
          <a:p>
            <a:r>
              <a:rPr lang="en-US" sz="1800" dirty="0"/>
              <a:t>Every program must be broken down to this level to be executed by the CPU</a:t>
            </a:r>
          </a:p>
          <a:p>
            <a:pPr lvl="1"/>
            <a:r>
              <a:rPr lang="en-US" sz="1500" dirty="0"/>
              <a:t>If you don’t have program source code, this is the only option you have to perform program analysis</a:t>
            </a:r>
          </a:p>
          <a:p>
            <a:pPr lvl="1"/>
            <a:endParaRPr lang="en-US" sz="1500" dirty="0"/>
          </a:p>
          <a:p>
            <a:r>
              <a:rPr lang="en-US" sz="1800" dirty="0"/>
              <a:t>To understand what a program is at a high level when looking at ASM, an understanding of how a CPU works and assembly programming is necessary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15199-BF64-A548-B972-03780C55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Assembly?</a:t>
            </a:r>
          </a:p>
        </p:txBody>
      </p:sp>
    </p:spTree>
    <p:extLst>
      <p:ext uri="{BB962C8B-B14F-4D97-AF65-F5344CB8AC3E}">
        <p14:creationId xmlns:p14="http://schemas.microsoft.com/office/powerpoint/2010/main" val="3736536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58EE-944F-B544-8DB6-67BCC736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43535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62039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Local</a:t>
                      </a:r>
                      <a:r>
                        <a:rPr lang="en-US" sz="1000" b="1" baseline="0" dirty="0"/>
                        <a:t> Variable (</a:t>
                      </a:r>
                      <a:r>
                        <a:rPr lang="en-US" sz="1000" b="1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30</a:t>
                      </a:r>
                      <a:r>
                        <a:rPr lang="en-US" sz="1000" b="1" baseline="0" dirty="0"/>
                        <a:t>)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5242743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ight Arrow 10" title="Right Arrow"/>
          <p:cNvSpPr/>
          <p:nvPr/>
        </p:nvSpPr>
        <p:spPr>
          <a:xfrm rot="10800000">
            <a:off x="8038714" y="3297695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3051" y="331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052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324020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9533-50E9-7641-B797-4305894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928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36763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Saved EBP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5490631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Right Arrow 12" title="Right Arrow"/>
          <p:cNvSpPr/>
          <p:nvPr/>
        </p:nvSpPr>
        <p:spPr>
          <a:xfrm rot="10800000">
            <a:off x="8038714" y="3638350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53051" y="3661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3536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DAE9-1A01-8D4A-83F0-D64E64E9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08000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09258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Return Address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5605194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3950004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3975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96856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416-A7C4-134A-BC0E-CCFF8468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7521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03383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1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7)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Parameter 2 (</a:t>
                      </a:r>
                      <a:r>
                        <a:rPr lang="en-US" sz="1000" b="1" dirty="0" err="1"/>
                        <a:t>Int</a:t>
                      </a:r>
                      <a:r>
                        <a:rPr lang="en-US" sz="1000" b="1" dirty="0"/>
                        <a:t>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ight Arrow 8" title="Right Arrow"/>
          <p:cNvSpPr/>
          <p:nvPr/>
        </p:nvSpPr>
        <p:spPr>
          <a:xfrm>
            <a:off x="143785" y="5726413"/>
            <a:ext cx="314325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ight Arrow 9" title="Right Arrow"/>
          <p:cNvSpPr/>
          <p:nvPr/>
        </p:nvSpPr>
        <p:spPr>
          <a:xfrm rot="10800000">
            <a:off x="8038714" y="428337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4299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536659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4335-AA31-D84F-BF2C-2077622D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71458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08157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ight Arrow 9" title="Right Arrow"/>
          <p:cNvSpPr/>
          <p:nvPr/>
        </p:nvSpPr>
        <p:spPr>
          <a:xfrm rot="10800000">
            <a:off x="8038714" y="495012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497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pic>
        <p:nvPicPr>
          <p:cNvPr id="12" name="Picture 11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9" name="Right Arrow 8" title="Right Arrow"/>
          <p:cNvSpPr/>
          <p:nvPr/>
        </p:nvSpPr>
        <p:spPr>
          <a:xfrm>
            <a:off x="-12188" y="2663631"/>
            <a:ext cx="268083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6485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B20A-8E93-B146-9D38-16BC903D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 title="Regist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86504"/>
              </p:ext>
            </p:extLst>
          </p:nvPr>
        </p:nvGraphicFramePr>
        <p:xfrm>
          <a:off x="4264818" y="3114976"/>
          <a:ext cx="1488282" cy="165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EAX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EBX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ECX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EDX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 title="Stac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97028"/>
              </p:ext>
            </p:extLst>
          </p:nvPr>
        </p:nvGraphicFramePr>
        <p:xfrm>
          <a:off x="5983809" y="2113597"/>
          <a:ext cx="1981200" cy="3659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Other Data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4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Stack</a:t>
                      </a:r>
                      <a:r>
                        <a:rPr lang="en-US" sz="1000" b="1" baseline="0" dirty="0"/>
                        <a:t> Continues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ight Arrow 9" title="Right Arrow"/>
          <p:cNvSpPr/>
          <p:nvPr/>
        </p:nvSpPr>
        <p:spPr>
          <a:xfrm rot="10800000">
            <a:off x="8038714" y="4950129"/>
            <a:ext cx="1438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53051" y="4975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pic>
        <p:nvPicPr>
          <p:cNvPr id="13" name="Picture 12" title="Sample Pr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5" y="1952437"/>
            <a:ext cx="4049610" cy="3917915"/>
          </a:xfrm>
          <a:prstGeom prst="rect">
            <a:avLst/>
          </a:prstGeom>
        </p:spPr>
      </p:pic>
      <p:sp>
        <p:nvSpPr>
          <p:cNvPr id="9" name="Right Arrow 8" title="Right Arrow"/>
          <p:cNvSpPr/>
          <p:nvPr/>
        </p:nvSpPr>
        <p:spPr>
          <a:xfrm>
            <a:off x="-19611" y="2899366"/>
            <a:ext cx="280409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34363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Bits, Bytes, Words, Double Words</a:t>
            </a:r>
          </a:p>
          <a:p>
            <a:pPr lvl="1"/>
            <a:r>
              <a:rPr lang="en-US" dirty="0"/>
              <a:t>A bit is the smallest data type and can either be a 1 or a 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byte is 8 bits and can hold a max value of 255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word is 2 Bytes (16 bits) and can hold a max value of 65535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dword</a:t>
            </a:r>
            <a:r>
              <a:rPr lang="en-US" dirty="0"/>
              <a:t> is 2 words (4 bytes/32 bits) and can hold a max value of 4294967295</a:t>
            </a:r>
          </a:p>
        </p:txBody>
      </p:sp>
    </p:spTree>
    <p:extLst>
      <p:ext uri="{BB962C8B-B14F-4D97-AF65-F5344CB8AC3E}">
        <p14:creationId xmlns:p14="http://schemas.microsoft.com/office/powerpoint/2010/main" val="3933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Define the structure of 32-bit registers in modern </a:t>
            </a:r>
            <a:r>
              <a:rPr lang="en-US"/>
              <a:t>CPU architecture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Describe the use of the stack during function execution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32-bit data registers:</a:t>
            </a:r>
          </a:p>
          <a:p>
            <a:pPr lvl="1"/>
            <a:r>
              <a:rPr lang="en-US" dirty="0"/>
              <a:t>EAX</a:t>
            </a:r>
          </a:p>
          <a:p>
            <a:pPr lvl="1"/>
            <a:r>
              <a:rPr lang="en-US" dirty="0"/>
              <a:t>EBX</a:t>
            </a:r>
          </a:p>
          <a:p>
            <a:pPr lvl="1"/>
            <a:r>
              <a:rPr lang="en-US" dirty="0"/>
              <a:t>ECX</a:t>
            </a:r>
          </a:p>
          <a:p>
            <a:pPr lvl="1"/>
            <a:r>
              <a:rPr lang="en-US" dirty="0"/>
              <a:t>EDX</a:t>
            </a:r>
          </a:p>
          <a:p>
            <a:pPr lvl="1"/>
            <a:endParaRPr lang="en-US" dirty="0"/>
          </a:p>
          <a:p>
            <a:r>
              <a:rPr lang="en-US" dirty="0"/>
              <a:t>Within each of these there are two 8-bit and one 16 bit portion like so:</a:t>
            </a:r>
          </a:p>
        </p:txBody>
      </p:sp>
      <p:graphicFrame>
        <p:nvGraphicFramePr>
          <p:cNvPr id="4" name="Table 3" title="EA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71603"/>
              </p:ext>
            </p:extLst>
          </p:nvPr>
        </p:nvGraphicFramePr>
        <p:xfrm>
          <a:off x="1524001" y="4897451"/>
          <a:ext cx="609600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1220">
                  <a:extLst>
                    <a:ext uri="{9D8B030D-6E8A-4147-A177-3AD203B41FA5}">
                      <a16:colId xmlns:a16="http://schemas.microsoft.com/office/drawing/2014/main" val="2791593672"/>
                    </a:ext>
                  </a:extLst>
                </a:gridCol>
                <a:gridCol w="1577662">
                  <a:extLst>
                    <a:ext uri="{9D8B030D-6E8A-4147-A177-3AD203B41FA5}">
                      <a16:colId xmlns:a16="http://schemas.microsoft.com/office/drawing/2014/main" val="1895878295"/>
                    </a:ext>
                  </a:extLst>
                </a:gridCol>
                <a:gridCol w="1467118">
                  <a:extLst>
                    <a:ext uri="{9D8B030D-6E8A-4147-A177-3AD203B41FA5}">
                      <a16:colId xmlns:a16="http://schemas.microsoft.com/office/drawing/2014/main" val="26489183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AH (8 bits)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 (8 bits)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52181"/>
                  </a:ext>
                </a:extLst>
              </a:tr>
            </a:tbl>
          </a:graphicData>
        </a:graphic>
      </p:graphicFrame>
      <p:sp>
        <p:nvSpPr>
          <p:cNvPr id="5" name="Left Brace 4" title="Brace"/>
          <p:cNvSpPr/>
          <p:nvPr/>
        </p:nvSpPr>
        <p:spPr>
          <a:xfrm rot="5400000">
            <a:off x="5964105" y="3190955"/>
            <a:ext cx="263789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 title="Brace"/>
          <p:cNvSpPr/>
          <p:nvPr/>
        </p:nvSpPr>
        <p:spPr>
          <a:xfrm rot="5400000">
            <a:off x="5964105" y="3190956"/>
            <a:ext cx="263789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3290" y="4217898"/>
            <a:ext cx="183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 (16 bits)</a:t>
            </a:r>
          </a:p>
        </p:txBody>
      </p:sp>
      <p:sp>
        <p:nvSpPr>
          <p:cNvPr id="9" name="Left Brace 8" title="Brace"/>
          <p:cNvSpPr/>
          <p:nvPr/>
        </p:nvSpPr>
        <p:spPr>
          <a:xfrm rot="16200000">
            <a:off x="4440106" y="2284774"/>
            <a:ext cx="263789" cy="6096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8201" y="5529610"/>
            <a:ext cx="236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EAX (32 bits)</a:t>
            </a:r>
          </a:p>
        </p:txBody>
      </p:sp>
    </p:spTree>
    <p:extLst>
      <p:ext uri="{BB962C8B-B14F-4D97-AF65-F5344CB8AC3E}">
        <p14:creationId xmlns:p14="http://schemas.microsoft.com/office/powerpoint/2010/main" val="307877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32-bit pointer registers</a:t>
            </a:r>
          </a:p>
          <a:p>
            <a:pPr lvl="1"/>
            <a:r>
              <a:rPr lang="en-US" dirty="0"/>
              <a:t>EIP - Instruction Pointer</a:t>
            </a:r>
          </a:p>
          <a:p>
            <a:pPr lvl="1"/>
            <a:r>
              <a:rPr lang="en-US" dirty="0"/>
              <a:t>ESP - Stack Pointer</a:t>
            </a:r>
          </a:p>
          <a:p>
            <a:pPr lvl="1"/>
            <a:r>
              <a:rPr lang="en-US" dirty="0"/>
              <a:t>EBP - Base Pointer</a:t>
            </a:r>
          </a:p>
          <a:p>
            <a:pPr lvl="1"/>
            <a:endParaRPr lang="en-US" dirty="0"/>
          </a:p>
          <a:p>
            <a:r>
              <a:rPr lang="en-US" dirty="0"/>
              <a:t>Each of these have a 16-bit portion: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SP</a:t>
            </a:r>
          </a:p>
          <a:p>
            <a:pPr lvl="1"/>
            <a:r>
              <a:rPr lang="en-US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7449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32-bit index registers</a:t>
            </a:r>
          </a:p>
          <a:p>
            <a:pPr lvl="1"/>
            <a:r>
              <a:rPr lang="en-US" dirty="0"/>
              <a:t>ESI - Source Index</a:t>
            </a:r>
          </a:p>
          <a:p>
            <a:pPr lvl="1"/>
            <a:r>
              <a:rPr lang="en-US" dirty="0"/>
              <a:t>EDI - Destination Index</a:t>
            </a:r>
          </a:p>
          <a:p>
            <a:pPr lvl="1"/>
            <a:endParaRPr lang="en-US" dirty="0"/>
          </a:p>
          <a:p>
            <a:r>
              <a:rPr lang="en-US" dirty="0"/>
              <a:t>Their 16-bit parts are</a:t>
            </a:r>
          </a:p>
          <a:p>
            <a:pPr lvl="1"/>
            <a:r>
              <a:rPr lang="en-US" dirty="0"/>
              <a:t>SI</a:t>
            </a:r>
          </a:p>
          <a:p>
            <a:pPr lvl="1"/>
            <a:r>
              <a:rPr lang="en-US" dirty="0"/>
              <a:t>DI</a:t>
            </a:r>
          </a:p>
          <a:p>
            <a:pPr lvl="1"/>
            <a:endParaRPr lang="en-US" dirty="0"/>
          </a:p>
          <a:p>
            <a:r>
              <a:rPr lang="en-US" dirty="0"/>
              <a:t>The source index points to the source index of a string</a:t>
            </a:r>
          </a:p>
          <a:p>
            <a:endParaRPr lang="en-US" dirty="0"/>
          </a:p>
          <a:p>
            <a:r>
              <a:rPr lang="en-US" dirty="0"/>
              <a:t>The destination index points to the destination for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587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ASM Instructions for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35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Arithmetic:</a:t>
            </a:r>
          </a:p>
          <a:p>
            <a:r>
              <a:rPr lang="en-US" sz="1800" dirty="0"/>
              <a:t>ADD, SUB</a:t>
            </a:r>
          </a:p>
          <a:p>
            <a:r>
              <a:rPr lang="en-US" sz="1800" dirty="0"/>
              <a:t>MUL, IMUL</a:t>
            </a:r>
          </a:p>
          <a:p>
            <a:r>
              <a:rPr lang="en-US" sz="1800" dirty="0"/>
              <a:t>DIV, IDIV</a:t>
            </a:r>
          </a:p>
          <a:p>
            <a:endParaRPr lang="en-US" sz="1350" dirty="0"/>
          </a:p>
        </p:txBody>
      </p:sp>
      <p:pic>
        <p:nvPicPr>
          <p:cNvPr id="5" name="Picture 4" title="Assembly Instruc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12" y="1969621"/>
            <a:ext cx="4849261" cy="3543226"/>
          </a:xfrm>
          <a:prstGeom prst="rect">
            <a:avLst/>
          </a:prstGeom>
        </p:spPr>
      </p:pic>
      <p:sp>
        <p:nvSpPr>
          <p:cNvPr id="7" name="Rectangle 6" title="Rectangle"/>
          <p:cNvSpPr/>
          <p:nvPr/>
        </p:nvSpPr>
        <p:spPr>
          <a:xfrm>
            <a:off x="3508891" y="1998160"/>
            <a:ext cx="4776107" cy="11756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Rectangle"/>
          <p:cNvSpPr/>
          <p:nvPr/>
        </p:nvSpPr>
        <p:spPr>
          <a:xfrm>
            <a:off x="3537466" y="2132871"/>
            <a:ext cx="726622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Rectangle"/>
          <p:cNvSpPr/>
          <p:nvPr/>
        </p:nvSpPr>
        <p:spPr>
          <a:xfrm>
            <a:off x="3537465" y="2277333"/>
            <a:ext cx="1008290" cy="1698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title="Rectangle"/>
          <p:cNvSpPr/>
          <p:nvPr/>
        </p:nvSpPr>
        <p:spPr>
          <a:xfrm>
            <a:off x="3537466" y="2745192"/>
            <a:ext cx="726622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Rectangle"/>
          <p:cNvSpPr/>
          <p:nvPr/>
        </p:nvSpPr>
        <p:spPr>
          <a:xfrm>
            <a:off x="3541548" y="2898887"/>
            <a:ext cx="873579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Rectangle"/>
          <p:cNvSpPr/>
          <p:nvPr/>
        </p:nvSpPr>
        <p:spPr>
          <a:xfrm>
            <a:off x="3508891" y="3203721"/>
            <a:ext cx="4776107" cy="15213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 title="Rectangle"/>
          <p:cNvSpPr/>
          <p:nvPr/>
        </p:nvSpPr>
        <p:spPr>
          <a:xfrm>
            <a:off x="3537465" y="3806428"/>
            <a:ext cx="726622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title="Rectangle"/>
          <p:cNvSpPr/>
          <p:nvPr/>
        </p:nvSpPr>
        <p:spPr>
          <a:xfrm>
            <a:off x="3537313" y="3958204"/>
            <a:ext cx="726622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 title="Rectangle"/>
          <p:cNvSpPr/>
          <p:nvPr/>
        </p:nvSpPr>
        <p:spPr>
          <a:xfrm>
            <a:off x="3537313" y="4106567"/>
            <a:ext cx="523095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 title="Rectangle"/>
          <p:cNvSpPr/>
          <p:nvPr/>
        </p:nvSpPr>
        <p:spPr>
          <a:xfrm>
            <a:off x="3508891" y="4843317"/>
            <a:ext cx="4776107" cy="6361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20" name="Rectangle 19" title="Rectangle"/>
          <p:cNvSpPr/>
          <p:nvPr/>
        </p:nvSpPr>
        <p:spPr>
          <a:xfrm>
            <a:off x="3541548" y="4869982"/>
            <a:ext cx="774755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 title="Rectangle"/>
          <p:cNvSpPr/>
          <p:nvPr/>
        </p:nvSpPr>
        <p:spPr>
          <a:xfrm>
            <a:off x="3541548" y="5027276"/>
            <a:ext cx="726622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 title="Rectangle"/>
          <p:cNvSpPr/>
          <p:nvPr/>
        </p:nvSpPr>
        <p:spPr>
          <a:xfrm>
            <a:off x="3541548" y="5178648"/>
            <a:ext cx="518860" cy="1306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ASM Instructions for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1995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Bitwise Operations:</a:t>
            </a:r>
          </a:p>
          <a:p>
            <a:r>
              <a:rPr lang="en-US" sz="1350" u="sng" dirty="0"/>
              <a:t>AND</a:t>
            </a:r>
            <a:r>
              <a:rPr lang="en-US" sz="1350" dirty="0"/>
              <a:t> – multiplies each register bit by bit</a:t>
            </a:r>
          </a:p>
          <a:p>
            <a:endParaRPr lang="en-US" sz="1350" dirty="0"/>
          </a:p>
          <a:p>
            <a:r>
              <a:rPr lang="en-US" sz="1350" u="sng" dirty="0"/>
              <a:t>OR</a:t>
            </a:r>
            <a:r>
              <a:rPr lang="en-US" sz="1350" dirty="0"/>
              <a:t> – the bit is 0 only if both bits are 0, otherwise the bit is 1</a:t>
            </a:r>
          </a:p>
          <a:p>
            <a:endParaRPr lang="en-US" sz="1350" u="sng" dirty="0"/>
          </a:p>
          <a:p>
            <a:r>
              <a:rPr lang="en-US" sz="1350" u="sng" dirty="0"/>
              <a:t>XOR</a:t>
            </a:r>
            <a:r>
              <a:rPr lang="en-US" sz="1350" dirty="0"/>
              <a:t> – the bit is 0 if both bits are 0 or both bits are 1.  If one bit is 0 and the other is 1 then the bit will be 1</a:t>
            </a:r>
          </a:p>
          <a:p>
            <a:endParaRPr lang="en-US" sz="1350" u="sng" dirty="0"/>
          </a:p>
          <a:p>
            <a:r>
              <a:rPr lang="en-US" sz="1350" u="sng" dirty="0"/>
              <a:t>NOT</a:t>
            </a:r>
            <a:r>
              <a:rPr lang="en-US" sz="1350" dirty="0"/>
              <a:t> – flips each bit, 0 becomes 1 and 1 becomes 0</a:t>
            </a:r>
          </a:p>
          <a:p>
            <a:endParaRPr lang="en-US" sz="1350" dirty="0"/>
          </a:p>
        </p:txBody>
      </p:sp>
      <p:graphicFrame>
        <p:nvGraphicFramePr>
          <p:cNvPr id="6" name="Table 5" title="EAX and EB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64762"/>
              </p:ext>
            </p:extLst>
          </p:nvPr>
        </p:nvGraphicFramePr>
        <p:xfrm>
          <a:off x="5174777" y="1759792"/>
          <a:ext cx="2805752" cy="4579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1438">
                  <a:extLst>
                    <a:ext uri="{9D8B030D-6E8A-4147-A177-3AD203B41FA5}">
                      <a16:colId xmlns:a16="http://schemas.microsoft.com/office/drawing/2014/main" val="3237341712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208617387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89763111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4026339459"/>
                    </a:ext>
                  </a:extLst>
                </a:gridCol>
              </a:tblGrid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728861"/>
                  </a:ext>
                </a:extLst>
              </a:tr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8160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2789" y="1304214"/>
            <a:ext cx="409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following 2 registers: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3525" y="1683605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3525" y="1957925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09030" y="2503154"/>
            <a:ext cx="2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eax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ebx</a:t>
            </a:r>
            <a:endParaRPr 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6" name="Table 25" title="EA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78063"/>
              </p:ext>
            </p:extLst>
          </p:nvPr>
        </p:nvGraphicFramePr>
        <p:xfrm>
          <a:off x="5281697" y="2872486"/>
          <a:ext cx="2805752" cy="2289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1438">
                  <a:extLst>
                    <a:ext uri="{9D8B030D-6E8A-4147-A177-3AD203B41FA5}">
                      <a16:colId xmlns:a16="http://schemas.microsoft.com/office/drawing/2014/main" val="3237341712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208617387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89763111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4026339459"/>
                    </a:ext>
                  </a:extLst>
                </a:gridCol>
              </a:tblGrid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72886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93525" y="2811812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09030" y="3158823"/>
            <a:ext cx="239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eax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ebx</a:t>
            </a:r>
            <a:endParaRPr 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9" name="Table 28" title="EA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71524"/>
              </p:ext>
            </p:extLst>
          </p:nvPr>
        </p:nvGraphicFramePr>
        <p:xfrm>
          <a:off x="5281697" y="3537652"/>
          <a:ext cx="2805752" cy="2289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1438">
                  <a:extLst>
                    <a:ext uri="{9D8B030D-6E8A-4147-A177-3AD203B41FA5}">
                      <a16:colId xmlns:a16="http://schemas.microsoft.com/office/drawing/2014/main" val="3237341712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208617387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89763111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4026339459"/>
                    </a:ext>
                  </a:extLst>
                </a:gridCol>
              </a:tblGrid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72886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93525" y="346748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09030" y="3852698"/>
            <a:ext cx="2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xor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eax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ebx</a:t>
            </a:r>
            <a:endParaRPr 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2" name="Table 31" title="EA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8857"/>
              </p:ext>
            </p:extLst>
          </p:nvPr>
        </p:nvGraphicFramePr>
        <p:xfrm>
          <a:off x="5281697" y="4237915"/>
          <a:ext cx="2805752" cy="2289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1438">
                  <a:extLst>
                    <a:ext uri="{9D8B030D-6E8A-4147-A177-3AD203B41FA5}">
                      <a16:colId xmlns:a16="http://schemas.microsoft.com/office/drawing/2014/main" val="3237341712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208617387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89763111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4026339459"/>
                    </a:ext>
                  </a:extLst>
                </a:gridCol>
              </a:tblGrid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72886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93525" y="4161356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9030" y="4599791"/>
            <a:ext cx="175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eax</a:t>
            </a:r>
            <a:endParaRPr 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5" name="Table 34" title="EAX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33543"/>
              </p:ext>
            </p:extLst>
          </p:nvPr>
        </p:nvGraphicFramePr>
        <p:xfrm>
          <a:off x="5281697" y="4969123"/>
          <a:ext cx="2805752" cy="2289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1438">
                  <a:extLst>
                    <a:ext uri="{9D8B030D-6E8A-4147-A177-3AD203B41FA5}">
                      <a16:colId xmlns:a16="http://schemas.microsoft.com/office/drawing/2014/main" val="3237341712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208617387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289763111"/>
                    </a:ext>
                  </a:extLst>
                </a:gridCol>
                <a:gridCol w="701438">
                  <a:extLst>
                    <a:ext uri="{9D8B030D-6E8A-4147-A177-3AD203B41FA5}">
                      <a16:colId xmlns:a16="http://schemas.microsoft.com/office/drawing/2014/main" val="4026339459"/>
                    </a:ext>
                  </a:extLst>
                </a:gridCol>
              </a:tblGrid>
              <a:tr h="22898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72886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493525" y="4908449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EAX</a:t>
            </a:r>
          </a:p>
        </p:txBody>
      </p:sp>
    </p:spTree>
    <p:extLst>
      <p:ext uri="{BB962C8B-B14F-4D97-AF65-F5344CB8AC3E}">
        <p14:creationId xmlns:p14="http://schemas.microsoft.com/office/powerpoint/2010/main" val="21788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  <p:bldP spid="31" grpId="0"/>
      <p:bldP spid="31" grpId="1"/>
      <p:bldP spid="31" grpId="2"/>
      <p:bldP spid="33" grpId="0"/>
      <p:bldP spid="33" grpId="1"/>
      <p:bldP spid="33" grpId="2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ASM Instructions for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Compares and Jumps</a:t>
            </a:r>
          </a:p>
          <a:p>
            <a:r>
              <a:rPr lang="en-US" sz="1800" dirty="0"/>
              <a:t>CMP – compares 2 values, if they are equal, a “flag” register will be set to 1.  If not, it will be set to 0.  Then a jump can be used depending on what the flag was set to.</a:t>
            </a:r>
          </a:p>
          <a:p>
            <a:endParaRPr lang="en-US" sz="1800" dirty="0"/>
          </a:p>
          <a:p>
            <a:r>
              <a:rPr lang="en-US" sz="1800" dirty="0"/>
              <a:t>JMP – Jumps to given address</a:t>
            </a:r>
          </a:p>
          <a:p>
            <a:endParaRPr lang="en-US" sz="1800" dirty="0"/>
          </a:p>
          <a:p>
            <a:r>
              <a:rPr lang="en-US" sz="1800" dirty="0"/>
              <a:t>Conditional Jump: (JE, JLE, JGE, JZ, JNZ, </a:t>
            </a:r>
            <a:r>
              <a:rPr lang="en-US" sz="1800" dirty="0" err="1"/>
              <a:t>etc</a:t>
            </a:r>
            <a:r>
              <a:rPr lang="en-US" sz="1800" dirty="0"/>
              <a:t>…)</a:t>
            </a:r>
          </a:p>
          <a:p>
            <a:pPr lvl="1"/>
            <a:r>
              <a:rPr lang="en-US" dirty="0"/>
              <a:t>There are many conditional jumps</a:t>
            </a:r>
          </a:p>
          <a:p>
            <a:pPr lvl="1"/>
            <a:endParaRPr lang="en-US" dirty="0"/>
          </a:p>
          <a:p>
            <a:r>
              <a:rPr lang="en-US" dirty="0"/>
              <a:t>CALL address - EIP goes to location of operand, begins executing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637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2329</TotalTime>
  <Words>1530</Words>
  <Application>Microsoft Macintosh PowerPoint</Application>
  <PresentationFormat>On-screen Show (4:3)</PresentationFormat>
  <Paragraphs>488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PP_C5Modules_CC_License_standard</vt:lpstr>
      <vt:lpstr> Assembly for Reverse Engineers</vt:lpstr>
      <vt:lpstr>Learning Outcomes</vt:lpstr>
      <vt:lpstr>Why Study Assembly?</vt:lpstr>
      <vt:lpstr>Data Registers</vt:lpstr>
      <vt:lpstr>Pointer Registers</vt:lpstr>
      <vt:lpstr>Index Registers</vt:lpstr>
      <vt:lpstr>ASM Instructions for RE</vt:lpstr>
      <vt:lpstr>ASM Instructions for RE</vt:lpstr>
      <vt:lpstr>ASM Instructions for RE</vt:lpstr>
      <vt:lpstr>ASM Instructions for RE</vt:lpstr>
      <vt:lpstr>The Stack</vt:lpstr>
      <vt:lpstr>Calls and Returns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Data Types Review</vt:lpstr>
      <vt:lpstr>Summary</vt:lpstr>
    </vt:vector>
  </TitlesOfParts>
  <Company>University of California at Davis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Demott, Jared</cp:lastModifiedBy>
  <cp:revision>225</cp:revision>
  <cp:lastPrinted>2016-07-18T16:40:10Z</cp:lastPrinted>
  <dcterms:created xsi:type="dcterms:W3CDTF">2016-07-03T20:12:42Z</dcterms:created>
  <dcterms:modified xsi:type="dcterms:W3CDTF">2018-05-29T13:18:47Z</dcterms:modified>
</cp:coreProperties>
</file>