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3"/>
  </p:notesMasterIdLst>
  <p:sldIdLst>
    <p:sldId id="256" r:id="rId2"/>
    <p:sldId id="303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05" r:id="rId12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9" autoAdjust="0"/>
    <p:restoredTop sz="95707" autoAdjust="0"/>
  </p:normalViewPr>
  <p:slideViewPr>
    <p:cSldViewPr snapToGrid="0" snapToObjects="1">
      <p:cViewPr varScale="1">
        <p:scale>
          <a:sx n="85" d="100"/>
          <a:sy n="85" d="100"/>
        </p:scale>
        <p:origin x="17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157C4A-4F90-466C-B675-97C18D41694F}" type="doc">
      <dgm:prSet loTypeId="urn:microsoft.com/office/officeart/2005/8/layout/orgChart1" loCatId="Inbo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05BEBA5-C199-4435-A3BA-761999A637A0}">
      <dgm:prSet/>
      <dgm:spPr/>
      <dgm:t>
        <a:bodyPr/>
        <a:lstStyle/>
        <a:p>
          <a:r>
            <a:rPr lang="en-US" dirty="0"/>
            <a:t>Calling conventions are essentially rules that must be followed when calling functions</a:t>
          </a:r>
        </a:p>
      </dgm:t>
    </dgm:pt>
    <dgm:pt modelId="{6C217AA3-929C-47C4-B5CB-3E39FABFA1A5}" type="parTrans" cxnId="{131BAD17-D310-4F90-A5A8-0C962A8C6C94}">
      <dgm:prSet/>
      <dgm:spPr/>
      <dgm:t>
        <a:bodyPr/>
        <a:lstStyle/>
        <a:p>
          <a:endParaRPr lang="en-US"/>
        </a:p>
      </dgm:t>
    </dgm:pt>
    <dgm:pt modelId="{8F52262A-B86E-400E-8BBA-FE1C20CACED6}" type="sibTrans" cxnId="{131BAD17-D310-4F90-A5A8-0C962A8C6C94}">
      <dgm:prSet/>
      <dgm:spPr/>
      <dgm:t>
        <a:bodyPr/>
        <a:lstStyle/>
        <a:p>
          <a:endParaRPr lang="en-US"/>
        </a:p>
      </dgm:t>
    </dgm:pt>
    <dgm:pt modelId="{423E932B-0ED9-4311-B7C1-157F4F304DDC}">
      <dgm:prSet/>
      <dgm:spPr/>
      <dgm:t>
        <a:bodyPr/>
        <a:lstStyle/>
        <a:p>
          <a:r>
            <a:rPr lang="en-US" dirty="0"/>
            <a:t>There are two parts to calling conventions:</a:t>
          </a:r>
        </a:p>
      </dgm:t>
    </dgm:pt>
    <dgm:pt modelId="{AA38D57C-032F-4271-A011-C56DAB29679A}" type="parTrans" cxnId="{E7475121-EFA8-4B02-8523-0A1F7B68851A}">
      <dgm:prSet/>
      <dgm:spPr/>
      <dgm:t>
        <a:bodyPr/>
        <a:lstStyle/>
        <a:p>
          <a:endParaRPr lang="en-US"/>
        </a:p>
      </dgm:t>
    </dgm:pt>
    <dgm:pt modelId="{00700CBC-D7B8-4428-902F-5B100D8D436B}" type="sibTrans" cxnId="{E7475121-EFA8-4B02-8523-0A1F7B68851A}">
      <dgm:prSet/>
      <dgm:spPr/>
      <dgm:t>
        <a:bodyPr/>
        <a:lstStyle/>
        <a:p>
          <a:endParaRPr lang="en-US"/>
        </a:p>
      </dgm:t>
    </dgm:pt>
    <dgm:pt modelId="{CAA8AB9A-FA8A-4CAA-9843-41F09EB98C74}">
      <dgm:prSet/>
      <dgm:spPr/>
      <dgm:t>
        <a:bodyPr/>
        <a:lstStyle/>
        <a:p>
          <a:r>
            <a:rPr lang="en-US" dirty="0"/>
            <a:t>How arguments are passed to the function</a:t>
          </a:r>
        </a:p>
      </dgm:t>
    </dgm:pt>
    <dgm:pt modelId="{85888725-E17C-452D-832C-9B61CB7D2B72}" type="parTrans" cxnId="{23E7A272-6DF7-483B-8AFB-D5D0DBBDD66C}">
      <dgm:prSet/>
      <dgm:spPr/>
      <dgm:t>
        <a:bodyPr/>
        <a:lstStyle/>
        <a:p>
          <a:endParaRPr lang="en-US"/>
        </a:p>
      </dgm:t>
    </dgm:pt>
    <dgm:pt modelId="{010EF43B-54FB-4D12-A5AE-CA2E52A8DC99}" type="sibTrans" cxnId="{23E7A272-6DF7-483B-8AFB-D5D0DBBDD66C}">
      <dgm:prSet/>
      <dgm:spPr/>
      <dgm:t>
        <a:bodyPr/>
        <a:lstStyle/>
        <a:p>
          <a:endParaRPr lang="en-US"/>
        </a:p>
      </dgm:t>
    </dgm:pt>
    <dgm:pt modelId="{49571B59-E5A8-4AE5-BD93-C31B9389BFA5}">
      <dgm:prSet/>
      <dgm:spPr/>
      <dgm:t>
        <a:bodyPr/>
        <a:lstStyle/>
        <a:p>
          <a:r>
            <a:rPr lang="en-US" dirty="0"/>
            <a:t>Who’s responsible for argument clean-up</a:t>
          </a:r>
        </a:p>
      </dgm:t>
    </dgm:pt>
    <dgm:pt modelId="{742596F8-DDAB-43AE-851D-32FC11007C31}" type="parTrans" cxnId="{5146A59F-5F25-4425-BD97-5110B73D0C59}">
      <dgm:prSet/>
      <dgm:spPr/>
      <dgm:t>
        <a:bodyPr/>
        <a:lstStyle/>
        <a:p>
          <a:endParaRPr lang="en-US"/>
        </a:p>
      </dgm:t>
    </dgm:pt>
    <dgm:pt modelId="{5AB4CA63-40CF-4517-931A-5C8CDF9C24E3}" type="sibTrans" cxnId="{5146A59F-5F25-4425-BD97-5110B73D0C59}">
      <dgm:prSet/>
      <dgm:spPr/>
      <dgm:t>
        <a:bodyPr/>
        <a:lstStyle/>
        <a:p>
          <a:endParaRPr lang="en-US"/>
        </a:p>
      </dgm:t>
    </dgm:pt>
    <dgm:pt modelId="{F3F4BD61-BE3B-4F97-8294-3FD2A8E8B9DD}" type="pres">
      <dgm:prSet presAssocID="{DE157C4A-4F90-466C-B675-97C18D41694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A23BE17-84F6-4530-A0C0-75FA08FB97DA}" type="pres">
      <dgm:prSet presAssocID="{405BEBA5-C199-4435-A3BA-761999A637A0}" presName="hierRoot1" presStyleCnt="0">
        <dgm:presLayoutVars>
          <dgm:hierBranch val="init"/>
        </dgm:presLayoutVars>
      </dgm:prSet>
      <dgm:spPr/>
    </dgm:pt>
    <dgm:pt modelId="{F04CE4A9-C57F-4FF5-866F-0A2392969310}" type="pres">
      <dgm:prSet presAssocID="{405BEBA5-C199-4435-A3BA-761999A637A0}" presName="rootComposite1" presStyleCnt="0"/>
      <dgm:spPr/>
    </dgm:pt>
    <dgm:pt modelId="{0A7F351E-E800-4BB9-B7C1-3171E5C36FDD}" type="pres">
      <dgm:prSet presAssocID="{405BEBA5-C199-4435-A3BA-761999A637A0}" presName="rootText1" presStyleLbl="node0" presStyleIdx="0" presStyleCnt="2" custScaleX="120712" custLinFactNeighborX="-38" custLinFactNeighborY="-40673">
        <dgm:presLayoutVars>
          <dgm:chPref val="3"/>
        </dgm:presLayoutVars>
      </dgm:prSet>
      <dgm:spPr/>
    </dgm:pt>
    <dgm:pt modelId="{6ACE79D5-B4F1-48B2-B4F0-F71E84F1E0E0}" type="pres">
      <dgm:prSet presAssocID="{405BEBA5-C199-4435-A3BA-761999A637A0}" presName="rootConnector1" presStyleLbl="node1" presStyleIdx="0" presStyleCnt="0"/>
      <dgm:spPr/>
    </dgm:pt>
    <dgm:pt modelId="{F1342B83-130B-4839-B9C9-F4151958E2ED}" type="pres">
      <dgm:prSet presAssocID="{405BEBA5-C199-4435-A3BA-761999A637A0}" presName="hierChild2" presStyleCnt="0"/>
      <dgm:spPr/>
    </dgm:pt>
    <dgm:pt modelId="{A1E24E80-334F-4313-A72E-EC7BBF9D47DE}" type="pres">
      <dgm:prSet presAssocID="{405BEBA5-C199-4435-A3BA-761999A637A0}" presName="hierChild3" presStyleCnt="0"/>
      <dgm:spPr/>
    </dgm:pt>
    <dgm:pt modelId="{ED61F241-0B33-49B2-8F47-59F1D73BCBD2}" type="pres">
      <dgm:prSet presAssocID="{423E932B-0ED9-4311-B7C1-157F4F304DDC}" presName="hierRoot1" presStyleCnt="0">
        <dgm:presLayoutVars>
          <dgm:hierBranch val="init"/>
        </dgm:presLayoutVars>
      </dgm:prSet>
      <dgm:spPr/>
    </dgm:pt>
    <dgm:pt modelId="{8313ED1B-DC58-4277-AD6C-0C1224DEECCE}" type="pres">
      <dgm:prSet presAssocID="{423E932B-0ED9-4311-B7C1-157F4F304DDC}" presName="rootComposite1" presStyleCnt="0"/>
      <dgm:spPr/>
    </dgm:pt>
    <dgm:pt modelId="{DB969712-6993-4273-A078-99119FD2EE21}" type="pres">
      <dgm:prSet presAssocID="{423E932B-0ED9-4311-B7C1-157F4F304DDC}" presName="rootText1" presStyleLbl="node0" presStyleIdx="1" presStyleCnt="2" custLinFactNeighborX="5345" custLinFactNeighborY="1336">
        <dgm:presLayoutVars>
          <dgm:chPref val="3"/>
        </dgm:presLayoutVars>
      </dgm:prSet>
      <dgm:spPr/>
    </dgm:pt>
    <dgm:pt modelId="{01626A6D-4018-4C22-A19A-35E1FBAC0AFF}" type="pres">
      <dgm:prSet presAssocID="{423E932B-0ED9-4311-B7C1-157F4F304DDC}" presName="rootConnector1" presStyleLbl="node1" presStyleIdx="0" presStyleCnt="0"/>
      <dgm:spPr/>
    </dgm:pt>
    <dgm:pt modelId="{1837E9D7-0BE2-4582-8CE6-573C4EEAA2D7}" type="pres">
      <dgm:prSet presAssocID="{423E932B-0ED9-4311-B7C1-157F4F304DDC}" presName="hierChild2" presStyleCnt="0"/>
      <dgm:spPr/>
    </dgm:pt>
    <dgm:pt modelId="{85937A10-7B52-47EB-B2E7-3B5282CBFDDE}" type="pres">
      <dgm:prSet presAssocID="{85888725-E17C-452D-832C-9B61CB7D2B72}" presName="Name37" presStyleLbl="parChTrans1D2" presStyleIdx="0" presStyleCnt="2"/>
      <dgm:spPr/>
    </dgm:pt>
    <dgm:pt modelId="{AFA3A40D-DA68-45C6-932C-8491C2138800}" type="pres">
      <dgm:prSet presAssocID="{CAA8AB9A-FA8A-4CAA-9843-41F09EB98C74}" presName="hierRoot2" presStyleCnt="0">
        <dgm:presLayoutVars>
          <dgm:hierBranch val="init"/>
        </dgm:presLayoutVars>
      </dgm:prSet>
      <dgm:spPr/>
    </dgm:pt>
    <dgm:pt modelId="{DE3D1F40-4FFD-42B8-A505-F4D162F6E8B4}" type="pres">
      <dgm:prSet presAssocID="{CAA8AB9A-FA8A-4CAA-9843-41F09EB98C74}" presName="rootComposite" presStyleCnt="0"/>
      <dgm:spPr/>
    </dgm:pt>
    <dgm:pt modelId="{14490B25-5793-40F0-B56B-3DA23E9EC2E5}" type="pres">
      <dgm:prSet presAssocID="{CAA8AB9A-FA8A-4CAA-9843-41F09EB98C74}" presName="rootText" presStyleLbl="node2" presStyleIdx="0" presStyleCnt="2" custLinFactNeighborX="10533">
        <dgm:presLayoutVars>
          <dgm:chPref val="3"/>
        </dgm:presLayoutVars>
      </dgm:prSet>
      <dgm:spPr/>
    </dgm:pt>
    <dgm:pt modelId="{9104C0E6-0AF6-4337-9B6E-6AD2477AAD1D}" type="pres">
      <dgm:prSet presAssocID="{CAA8AB9A-FA8A-4CAA-9843-41F09EB98C74}" presName="rootConnector" presStyleLbl="node2" presStyleIdx="0" presStyleCnt="2"/>
      <dgm:spPr/>
    </dgm:pt>
    <dgm:pt modelId="{27AB8177-C4D5-4519-96D1-D18BF796BC34}" type="pres">
      <dgm:prSet presAssocID="{CAA8AB9A-FA8A-4CAA-9843-41F09EB98C74}" presName="hierChild4" presStyleCnt="0"/>
      <dgm:spPr/>
    </dgm:pt>
    <dgm:pt modelId="{106AC3E6-401F-4F48-B52E-C386AC42B717}" type="pres">
      <dgm:prSet presAssocID="{CAA8AB9A-FA8A-4CAA-9843-41F09EB98C74}" presName="hierChild5" presStyleCnt="0"/>
      <dgm:spPr/>
    </dgm:pt>
    <dgm:pt modelId="{8C970AA4-6761-4932-A898-C77ED05B870C}" type="pres">
      <dgm:prSet presAssocID="{742596F8-DDAB-43AE-851D-32FC11007C31}" presName="Name37" presStyleLbl="parChTrans1D2" presStyleIdx="1" presStyleCnt="2"/>
      <dgm:spPr/>
    </dgm:pt>
    <dgm:pt modelId="{72721BBD-0596-4BE1-A29A-0DD2F463F708}" type="pres">
      <dgm:prSet presAssocID="{49571B59-E5A8-4AE5-BD93-C31B9389BFA5}" presName="hierRoot2" presStyleCnt="0">
        <dgm:presLayoutVars>
          <dgm:hierBranch val="init"/>
        </dgm:presLayoutVars>
      </dgm:prSet>
      <dgm:spPr/>
    </dgm:pt>
    <dgm:pt modelId="{B2E6EFD1-957A-425F-8F1E-D849D545C191}" type="pres">
      <dgm:prSet presAssocID="{49571B59-E5A8-4AE5-BD93-C31B9389BFA5}" presName="rootComposite" presStyleCnt="0"/>
      <dgm:spPr/>
    </dgm:pt>
    <dgm:pt modelId="{2A307682-EFDA-49C2-BDC4-4181278FD0F7}" type="pres">
      <dgm:prSet presAssocID="{49571B59-E5A8-4AE5-BD93-C31B9389BFA5}" presName="rootText" presStyleLbl="node2" presStyleIdx="1" presStyleCnt="2">
        <dgm:presLayoutVars>
          <dgm:chPref val="3"/>
        </dgm:presLayoutVars>
      </dgm:prSet>
      <dgm:spPr/>
    </dgm:pt>
    <dgm:pt modelId="{ADC3B9BD-AB7C-4F7A-9F8E-72B7AAC5C5A8}" type="pres">
      <dgm:prSet presAssocID="{49571B59-E5A8-4AE5-BD93-C31B9389BFA5}" presName="rootConnector" presStyleLbl="node2" presStyleIdx="1" presStyleCnt="2"/>
      <dgm:spPr/>
    </dgm:pt>
    <dgm:pt modelId="{72FE4061-F277-4DA2-A5B8-5E2AE4B410D9}" type="pres">
      <dgm:prSet presAssocID="{49571B59-E5A8-4AE5-BD93-C31B9389BFA5}" presName="hierChild4" presStyleCnt="0"/>
      <dgm:spPr/>
    </dgm:pt>
    <dgm:pt modelId="{ECB5C337-DF67-4487-A584-67B6003A6ED8}" type="pres">
      <dgm:prSet presAssocID="{49571B59-E5A8-4AE5-BD93-C31B9389BFA5}" presName="hierChild5" presStyleCnt="0"/>
      <dgm:spPr/>
    </dgm:pt>
    <dgm:pt modelId="{D8E8EE80-CFC3-45A3-BAAA-F4B1110F74AB}" type="pres">
      <dgm:prSet presAssocID="{423E932B-0ED9-4311-B7C1-157F4F304DDC}" presName="hierChild3" presStyleCnt="0"/>
      <dgm:spPr/>
    </dgm:pt>
  </dgm:ptLst>
  <dgm:cxnLst>
    <dgm:cxn modelId="{131BAD17-D310-4F90-A5A8-0C962A8C6C94}" srcId="{DE157C4A-4F90-466C-B675-97C18D41694F}" destId="{405BEBA5-C199-4435-A3BA-761999A637A0}" srcOrd="0" destOrd="0" parTransId="{6C217AA3-929C-47C4-B5CB-3E39FABFA1A5}" sibTransId="{8F52262A-B86E-400E-8BBA-FE1C20CACED6}"/>
    <dgm:cxn modelId="{E7475121-EFA8-4B02-8523-0A1F7B68851A}" srcId="{DE157C4A-4F90-466C-B675-97C18D41694F}" destId="{423E932B-0ED9-4311-B7C1-157F4F304DDC}" srcOrd="1" destOrd="0" parTransId="{AA38D57C-032F-4271-A011-C56DAB29679A}" sibTransId="{00700CBC-D7B8-4428-902F-5B100D8D436B}"/>
    <dgm:cxn modelId="{E57CB76B-8853-479C-8ED0-AE1810E42954}" type="presOf" srcId="{CAA8AB9A-FA8A-4CAA-9843-41F09EB98C74}" destId="{9104C0E6-0AF6-4337-9B6E-6AD2477AAD1D}" srcOrd="1" destOrd="0" presId="urn:microsoft.com/office/officeart/2005/8/layout/orgChart1"/>
    <dgm:cxn modelId="{23E7A272-6DF7-483B-8AFB-D5D0DBBDD66C}" srcId="{423E932B-0ED9-4311-B7C1-157F4F304DDC}" destId="{CAA8AB9A-FA8A-4CAA-9843-41F09EB98C74}" srcOrd="0" destOrd="0" parTransId="{85888725-E17C-452D-832C-9B61CB7D2B72}" sibTransId="{010EF43B-54FB-4D12-A5AE-CA2E52A8DC99}"/>
    <dgm:cxn modelId="{3A095E87-831B-4850-8B96-F53962E870C3}" type="presOf" srcId="{742596F8-DDAB-43AE-851D-32FC11007C31}" destId="{8C970AA4-6761-4932-A898-C77ED05B870C}" srcOrd="0" destOrd="0" presId="urn:microsoft.com/office/officeart/2005/8/layout/orgChart1"/>
    <dgm:cxn modelId="{0C03268C-AC73-4A8C-8990-B78EE3C679BA}" type="presOf" srcId="{DE157C4A-4F90-466C-B675-97C18D41694F}" destId="{F3F4BD61-BE3B-4F97-8294-3FD2A8E8B9DD}" srcOrd="0" destOrd="0" presId="urn:microsoft.com/office/officeart/2005/8/layout/orgChart1"/>
    <dgm:cxn modelId="{2EC6469F-E768-4868-BA10-5BD8CD690BB0}" type="presOf" srcId="{405BEBA5-C199-4435-A3BA-761999A637A0}" destId="{0A7F351E-E800-4BB9-B7C1-3171E5C36FDD}" srcOrd="0" destOrd="0" presId="urn:microsoft.com/office/officeart/2005/8/layout/orgChart1"/>
    <dgm:cxn modelId="{5146A59F-5F25-4425-BD97-5110B73D0C59}" srcId="{423E932B-0ED9-4311-B7C1-157F4F304DDC}" destId="{49571B59-E5A8-4AE5-BD93-C31B9389BFA5}" srcOrd="1" destOrd="0" parTransId="{742596F8-DDAB-43AE-851D-32FC11007C31}" sibTransId="{5AB4CA63-40CF-4517-931A-5C8CDF9C24E3}"/>
    <dgm:cxn modelId="{9F47D8A8-0F88-46E1-87B0-EFC4719F9E22}" type="presOf" srcId="{405BEBA5-C199-4435-A3BA-761999A637A0}" destId="{6ACE79D5-B4F1-48B2-B4F0-F71E84F1E0E0}" srcOrd="1" destOrd="0" presId="urn:microsoft.com/office/officeart/2005/8/layout/orgChart1"/>
    <dgm:cxn modelId="{48AD62AB-18E2-4EBB-B4D1-A69D2C859296}" type="presOf" srcId="{423E932B-0ED9-4311-B7C1-157F4F304DDC}" destId="{DB969712-6993-4273-A078-99119FD2EE21}" srcOrd="0" destOrd="0" presId="urn:microsoft.com/office/officeart/2005/8/layout/orgChart1"/>
    <dgm:cxn modelId="{5DC82EB7-8EA5-46AB-AAA0-741241FD3D79}" type="presOf" srcId="{CAA8AB9A-FA8A-4CAA-9843-41F09EB98C74}" destId="{14490B25-5793-40F0-B56B-3DA23E9EC2E5}" srcOrd="0" destOrd="0" presId="urn:microsoft.com/office/officeart/2005/8/layout/orgChart1"/>
    <dgm:cxn modelId="{B469CCC3-DC75-473D-878C-5ED7721DAD9F}" type="presOf" srcId="{85888725-E17C-452D-832C-9B61CB7D2B72}" destId="{85937A10-7B52-47EB-B2E7-3B5282CBFDDE}" srcOrd="0" destOrd="0" presId="urn:microsoft.com/office/officeart/2005/8/layout/orgChart1"/>
    <dgm:cxn modelId="{D3BA74D7-8DB3-4B1F-8587-E31A6F4F700E}" type="presOf" srcId="{423E932B-0ED9-4311-B7C1-157F4F304DDC}" destId="{01626A6D-4018-4C22-A19A-35E1FBAC0AFF}" srcOrd="1" destOrd="0" presId="urn:microsoft.com/office/officeart/2005/8/layout/orgChart1"/>
    <dgm:cxn modelId="{30AC0FE1-6C01-4815-9952-181CEE9B8CFD}" type="presOf" srcId="{49571B59-E5A8-4AE5-BD93-C31B9389BFA5}" destId="{2A307682-EFDA-49C2-BDC4-4181278FD0F7}" srcOrd="0" destOrd="0" presId="urn:microsoft.com/office/officeart/2005/8/layout/orgChart1"/>
    <dgm:cxn modelId="{33C282F5-51F5-40F2-91DB-4A9C464EA6DB}" type="presOf" srcId="{49571B59-E5A8-4AE5-BD93-C31B9389BFA5}" destId="{ADC3B9BD-AB7C-4F7A-9F8E-72B7AAC5C5A8}" srcOrd="1" destOrd="0" presId="urn:microsoft.com/office/officeart/2005/8/layout/orgChart1"/>
    <dgm:cxn modelId="{426B09EE-2610-4425-9DF5-F4F2C9277F9B}" type="presParOf" srcId="{F3F4BD61-BE3B-4F97-8294-3FD2A8E8B9DD}" destId="{7A23BE17-84F6-4530-A0C0-75FA08FB97DA}" srcOrd="0" destOrd="0" presId="urn:microsoft.com/office/officeart/2005/8/layout/orgChart1"/>
    <dgm:cxn modelId="{8C404BA0-DABC-4EA9-972D-DF6FF12EFE05}" type="presParOf" srcId="{7A23BE17-84F6-4530-A0C0-75FA08FB97DA}" destId="{F04CE4A9-C57F-4FF5-866F-0A2392969310}" srcOrd="0" destOrd="0" presId="urn:microsoft.com/office/officeart/2005/8/layout/orgChart1"/>
    <dgm:cxn modelId="{B541149A-5303-454C-BFC3-F466B8435D85}" type="presParOf" srcId="{F04CE4A9-C57F-4FF5-866F-0A2392969310}" destId="{0A7F351E-E800-4BB9-B7C1-3171E5C36FDD}" srcOrd="0" destOrd="0" presId="urn:microsoft.com/office/officeart/2005/8/layout/orgChart1"/>
    <dgm:cxn modelId="{8348C58D-C373-4102-98DB-19776F7CD26A}" type="presParOf" srcId="{F04CE4A9-C57F-4FF5-866F-0A2392969310}" destId="{6ACE79D5-B4F1-48B2-B4F0-F71E84F1E0E0}" srcOrd="1" destOrd="0" presId="urn:microsoft.com/office/officeart/2005/8/layout/orgChart1"/>
    <dgm:cxn modelId="{E48DAED3-6AEE-4039-A9D8-BD0F546055D5}" type="presParOf" srcId="{7A23BE17-84F6-4530-A0C0-75FA08FB97DA}" destId="{F1342B83-130B-4839-B9C9-F4151958E2ED}" srcOrd="1" destOrd="0" presId="urn:microsoft.com/office/officeart/2005/8/layout/orgChart1"/>
    <dgm:cxn modelId="{39CE03B0-5AED-4C29-933B-29D159325403}" type="presParOf" srcId="{7A23BE17-84F6-4530-A0C0-75FA08FB97DA}" destId="{A1E24E80-334F-4313-A72E-EC7BBF9D47DE}" srcOrd="2" destOrd="0" presId="urn:microsoft.com/office/officeart/2005/8/layout/orgChart1"/>
    <dgm:cxn modelId="{6BA28AC9-A310-4F2C-ACAB-A91F251CF422}" type="presParOf" srcId="{F3F4BD61-BE3B-4F97-8294-3FD2A8E8B9DD}" destId="{ED61F241-0B33-49B2-8F47-59F1D73BCBD2}" srcOrd="1" destOrd="0" presId="urn:microsoft.com/office/officeart/2005/8/layout/orgChart1"/>
    <dgm:cxn modelId="{0A892406-F414-4AD8-BB35-9E8F92A0B877}" type="presParOf" srcId="{ED61F241-0B33-49B2-8F47-59F1D73BCBD2}" destId="{8313ED1B-DC58-4277-AD6C-0C1224DEECCE}" srcOrd="0" destOrd="0" presId="urn:microsoft.com/office/officeart/2005/8/layout/orgChart1"/>
    <dgm:cxn modelId="{F896F6E2-8DB6-4CE5-9F84-07F36A32DD9C}" type="presParOf" srcId="{8313ED1B-DC58-4277-AD6C-0C1224DEECCE}" destId="{DB969712-6993-4273-A078-99119FD2EE21}" srcOrd="0" destOrd="0" presId="urn:microsoft.com/office/officeart/2005/8/layout/orgChart1"/>
    <dgm:cxn modelId="{510AD843-448F-43AB-ACEC-5182896623C4}" type="presParOf" srcId="{8313ED1B-DC58-4277-AD6C-0C1224DEECCE}" destId="{01626A6D-4018-4C22-A19A-35E1FBAC0AFF}" srcOrd="1" destOrd="0" presId="urn:microsoft.com/office/officeart/2005/8/layout/orgChart1"/>
    <dgm:cxn modelId="{75877676-647C-4762-8638-B12F6A72E609}" type="presParOf" srcId="{ED61F241-0B33-49B2-8F47-59F1D73BCBD2}" destId="{1837E9D7-0BE2-4582-8CE6-573C4EEAA2D7}" srcOrd="1" destOrd="0" presId="urn:microsoft.com/office/officeart/2005/8/layout/orgChart1"/>
    <dgm:cxn modelId="{EA4B8BC6-97B3-494E-BE6D-8684DCFE6B65}" type="presParOf" srcId="{1837E9D7-0BE2-4582-8CE6-573C4EEAA2D7}" destId="{85937A10-7B52-47EB-B2E7-3B5282CBFDDE}" srcOrd="0" destOrd="0" presId="urn:microsoft.com/office/officeart/2005/8/layout/orgChart1"/>
    <dgm:cxn modelId="{E83426B8-C043-418A-ADD1-923AB510C32B}" type="presParOf" srcId="{1837E9D7-0BE2-4582-8CE6-573C4EEAA2D7}" destId="{AFA3A40D-DA68-45C6-932C-8491C2138800}" srcOrd="1" destOrd="0" presId="urn:microsoft.com/office/officeart/2005/8/layout/orgChart1"/>
    <dgm:cxn modelId="{61DFF037-D639-4390-8BD4-8C4935FB78D2}" type="presParOf" srcId="{AFA3A40D-DA68-45C6-932C-8491C2138800}" destId="{DE3D1F40-4FFD-42B8-A505-F4D162F6E8B4}" srcOrd="0" destOrd="0" presId="urn:microsoft.com/office/officeart/2005/8/layout/orgChart1"/>
    <dgm:cxn modelId="{3FAE706A-C8F0-47FF-B91D-4D42788526A1}" type="presParOf" srcId="{DE3D1F40-4FFD-42B8-A505-F4D162F6E8B4}" destId="{14490B25-5793-40F0-B56B-3DA23E9EC2E5}" srcOrd="0" destOrd="0" presId="urn:microsoft.com/office/officeart/2005/8/layout/orgChart1"/>
    <dgm:cxn modelId="{776090DA-B351-4527-8C96-58C525B7BBD1}" type="presParOf" srcId="{DE3D1F40-4FFD-42B8-A505-F4D162F6E8B4}" destId="{9104C0E6-0AF6-4337-9B6E-6AD2477AAD1D}" srcOrd="1" destOrd="0" presId="urn:microsoft.com/office/officeart/2005/8/layout/orgChart1"/>
    <dgm:cxn modelId="{48E53B59-B99C-49B1-AA41-14DD26B68854}" type="presParOf" srcId="{AFA3A40D-DA68-45C6-932C-8491C2138800}" destId="{27AB8177-C4D5-4519-96D1-D18BF796BC34}" srcOrd="1" destOrd="0" presId="urn:microsoft.com/office/officeart/2005/8/layout/orgChart1"/>
    <dgm:cxn modelId="{67D840FB-C954-4537-8285-F94D66DC36FF}" type="presParOf" srcId="{AFA3A40D-DA68-45C6-932C-8491C2138800}" destId="{106AC3E6-401F-4F48-B52E-C386AC42B717}" srcOrd="2" destOrd="0" presId="urn:microsoft.com/office/officeart/2005/8/layout/orgChart1"/>
    <dgm:cxn modelId="{0F524CDC-7390-40EF-89F5-F1DDD5FC99C9}" type="presParOf" srcId="{1837E9D7-0BE2-4582-8CE6-573C4EEAA2D7}" destId="{8C970AA4-6761-4932-A898-C77ED05B870C}" srcOrd="2" destOrd="0" presId="urn:microsoft.com/office/officeart/2005/8/layout/orgChart1"/>
    <dgm:cxn modelId="{55DE5CEA-2B07-4150-BAE6-B4A72A036716}" type="presParOf" srcId="{1837E9D7-0BE2-4582-8CE6-573C4EEAA2D7}" destId="{72721BBD-0596-4BE1-A29A-0DD2F463F708}" srcOrd="3" destOrd="0" presId="urn:microsoft.com/office/officeart/2005/8/layout/orgChart1"/>
    <dgm:cxn modelId="{3D5A5BA0-EBDD-4BE8-B3DC-F632D8BB3124}" type="presParOf" srcId="{72721BBD-0596-4BE1-A29A-0DD2F463F708}" destId="{B2E6EFD1-957A-425F-8F1E-D849D545C191}" srcOrd="0" destOrd="0" presId="urn:microsoft.com/office/officeart/2005/8/layout/orgChart1"/>
    <dgm:cxn modelId="{DD03273A-C2DC-4253-8BDB-7C42C3BDCEBE}" type="presParOf" srcId="{B2E6EFD1-957A-425F-8F1E-D849D545C191}" destId="{2A307682-EFDA-49C2-BDC4-4181278FD0F7}" srcOrd="0" destOrd="0" presId="urn:microsoft.com/office/officeart/2005/8/layout/orgChart1"/>
    <dgm:cxn modelId="{1082C8D7-585E-431A-A6C1-2BBF1564EA38}" type="presParOf" srcId="{B2E6EFD1-957A-425F-8F1E-D849D545C191}" destId="{ADC3B9BD-AB7C-4F7A-9F8E-72B7AAC5C5A8}" srcOrd="1" destOrd="0" presId="urn:microsoft.com/office/officeart/2005/8/layout/orgChart1"/>
    <dgm:cxn modelId="{9539051D-0093-41DA-BE8D-8454263171E4}" type="presParOf" srcId="{72721BBD-0596-4BE1-A29A-0DD2F463F708}" destId="{72FE4061-F277-4DA2-A5B8-5E2AE4B410D9}" srcOrd="1" destOrd="0" presId="urn:microsoft.com/office/officeart/2005/8/layout/orgChart1"/>
    <dgm:cxn modelId="{2667F828-CE5E-4C50-8F22-0A90368BD85A}" type="presParOf" srcId="{72721BBD-0596-4BE1-A29A-0DD2F463F708}" destId="{ECB5C337-DF67-4487-A584-67B6003A6ED8}" srcOrd="2" destOrd="0" presId="urn:microsoft.com/office/officeart/2005/8/layout/orgChart1"/>
    <dgm:cxn modelId="{0EB6FE89-07BE-4BB0-8586-63C5DADD8013}" type="presParOf" srcId="{ED61F241-0B33-49B2-8F47-59F1D73BCBD2}" destId="{D8E8EE80-CFC3-45A3-BAAA-F4B1110F74A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6C19F0-64F1-4BE8-BF46-A68CE644FF58}" type="doc">
      <dgm:prSet loTypeId="urn:microsoft.com/office/officeart/2005/8/layout/default" loCatId="Inbo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9BC83DF-48AC-467C-A988-AF5123510B6D}">
      <dgm:prSet/>
      <dgm:spPr/>
      <dgm:t>
        <a:bodyPr/>
        <a:lstStyle/>
        <a:p>
          <a:r>
            <a:rPr lang="en-US" dirty="0"/>
            <a:t>x64 favors register-based calling conventions</a:t>
          </a:r>
        </a:p>
      </dgm:t>
    </dgm:pt>
    <dgm:pt modelId="{94A2049E-390D-4D14-97A2-5F08E74A38DB}" type="parTrans" cxnId="{27E83B6B-6D50-467A-9D2E-42CA17F5DE57}">
      <dgm:prSet/>
      <dgm:spPr/>
      <dgm:t>
        <a:bodyPr/>
        <a:lstStyle/>
        <a:p>
          <a:endParaRPr lang="en-US"/>
        </a:p>
      </dgm:t>
    </dgm:pt>
    <dgm:pt modelId="{99F32587-8FBF-4A11-A3C0-3B8523D62FBC}" type="sibTrans" cxnId="{27E83B6B-6D50-467A-9D2E-42CA17F5DE57}">
      <dgm:prSet/>
      <dgm:spPr/>
      <dgm:t>
        <a:bodyPr/>
        <a:lstStyle/>
        <a:p>
          <a:endParaRPr lang="en-US"/>
        </a:p>
      </dgm:t>
    </dgm:pt>
    <dgm:pt modelId="{C2F97F5F-0065-44A7-B852-7FE91AD915EB}">
      <dgm:prSet/>
      <dgm:spPr/>
      <dgm:t>
        <a:bodyPr/>
        <a:lstStyle/>
        <a:p>
          <a:r>
            <a:rPr lang="en-US"/>
            <a:t>Due to availability of more registers</a:t>
          </a:r>
        </a:p>
      </dgm:t>
    </dgm:pt>
    <dgm:pt modelId="{F6E46760-0FB9-45DE-AB78-A9F14E95CCCA}" type="parTrans" cxnId="{E3286243-A6C9-449E-95B1-2BC79E2E53C7}">
      <dgm:prSet/>
      <dgm:spPr/>
      <dgm:t>
        <a:bodyPr/>
        <a:lstStyle/>
        <a:p>
          <a:endParaRPr lang="en-US"/>
        </a:p>
      </dgm:t>
    </dgm:pt>
    <dgm:pt modelId="{D6A6A8D7-CE84-4D74-8FC9-29C0681F3455}" type="sibTrans" cxnId="{E3286243-A6C9-449E-95B1-2BC79E2E53C7}">
      <dgm:prSet/>
      <dgm:spPr/>
      <dgm:t>
        <a:bodyPr/>
        <a:lstStyle/>
        <a:p>
          <a:endParaRPr lang="en-US"/>
        </a:p>
      </dgm:t>
    </dgm:pt>
    <dgm:pt modelId="{BF8A046B-54E5-4AB5-894A-E60401E9C637}">
      <dgm:prSet/>
      <dgm:spPr/>
      <dgm:t>
        <a:bodyPr/>
        <a:lstStyle/>
        <a:p>
          <a:r>
            <a:rPr lang="en-US"/>
            <a:t>Better performance</a:t>
          </a:r>
        </a:p>
      </dgm:t>
    </dgm:pt>
    <dgm:pt modelId="{76E13D7F-2ADA-40BA-9A74-691F6429E049}" type="parTrans" cxnId="{9A0428E5-4E57-43C1-9C05-222E1F34144A}">
      <dgm:prSet/>
      <dgm:spPr/>
      <dgm:t>
        <a:bodyPr/>
        <a:lstStyle/>
        <a:p>
          <a:endParaRPr lang="en-US"/>
        </a:p>
      </dgm:t>
    </dgm:pt>
    <dgm:pt modelId="{EAE1EC8B-9BEA-4FB8-9539-A917019C3F66}" type="sibTrans" cxnId="{9A0428E5-4E57-43C1-9C05-222E1F34144A}">
      <dgm:prSet/>
      <dgm:spPr/>
      <dgm:t>
        <a:bodyPr/>
        <a:lstStyle/>
        <a:p>
          <a:endParaRPr lang="en-US"/>
        </a:p>
      </dgm:t>
    </dgm:pt>
    <dgm:pt modelId="{38F944A6-7577-4B22-B97C-F9879A52275A}">
      <dgm:prSet/>
      <dgm:spPr/>
      <dgm:t>
        <a:bodyPr/>
        <a:lstStyle/>
        <a:p>
          <a:r>
            <a:rPr lang="en-US"/>
            <a:t>Use of register for return address prevents stack corruption exploits</a:t>
          </a:r>
        </a:p>
      </dgm:t>
    </dgm:pt>
    <dgm:pt modelId="{CA8835EF-7DBB-4D3B-B649-13486A7AFC13}" type="parTrans" cxnId="{12FF830A-5F8A-4842-B18B-216949585DE6}">
      <dgm:prSet/>
      <dgm:spPr/>
      <dgm:t>
        <a:bodyPr/>
        <a:lstStyle/>
        <a:p>
          <a:endParaRPr lang="en-US"/>
        </a:p>
      </dgm:t>
    </dgm:pt>
    <dgm:pt modelId="{B238611A-AAC7-441F-9F64-D7439C517578}" type="sibTrans" cxnId="{12FF830A-5F8A-4842-B18B-216949585DE6}">
      <dgm:prSet/>
      <dgm:spPr/>
      <dgm:t>
        <a:bodyPr/>
        <a:lstStyle/>
        <a:p>
          <a:endParaRPr lang="en-US"/>
        </a:p>
      </dgm:t>
    </dgm:pt>
    <dgm:pt modelId="{E081B7BD-12B0-4B7D-A9C8-815DCFCFEA55}">
      <dgm:prSet/>
      <dgm:spPr/>
      <dgm:t>
        <a:bodyPr/>
        <a:lstStyle/>
        <a:p>
          <a:r>
            <a:rPr lang="en-US"/>
            <a:t>When writing in low-level language such as assembly, programmer can define any method they choose for passing arguments</a:t>
          </a:r>
        </a:p>
      </dgm:t>
    </dgm:pt>
    <dgm:pt modelId="{533022D4-A370-493A-ABCD-223B96C77BCD}" type="parTrans" cxnId="{855DF831-235E-4D89-AF70-55789F27814A}">
      <dgm:prSet/>
      <dgm:spPr/>
      <dgm:t>
        <a:bodyPr/>
        <a:lstStyle/>
        <a:p>
          <a:endParaRPr lang="en-US"/>
        </a:p>
      </dgm:t>
    </dgm:pt>
    <dgm:pt modelId="{B6D04A9F-DEFA-4DF3-9806-CB314977FD42}" type="sibTrans" cxnId="{855DF831-235E-4D89-AF70-55789F27814A}">
      <dgm:prSet/>
      <dgm:spPr/>
      <dgm:t>
        <a:bodyPr/>
        <a:lstStyle/>
        <a:p>
          <a:endParaRPr lang="en-US"/>
        </a:p>
      </dgm:t>
    </dgm:pt>
    <dgm:pt modelId="{BCFDE483-6741-C042-8C2F-C1E0FACC007F}" type="pres">
      <dgm:prSet presAssocID="{236C19F0-64F1-4BE8-BF46-A68CE644FF58}" presName="diagram" presStyleCnt="0">
        <dgm:presLayoutVars>
          <dgm:dir/>
          <dgm:resizeHandles val="exact"/>
        </dgm:presLayoutVars>
      </dgm:prSet>
      <dgm:spPr/>
    </dgm:pt>
    <dgm:pt modelId="{BA4BEE0A-2730-A145-A082-589686F3E3C6}" type="pres">
      <dgm:prSet presAssocID="{89BC83DF-48AC-467C-A988-AF5123510B6D}" presName="node" presStyleLbl="node1" presStyleIdx="0" presStyleCnt="2">
        <dgm:presLayoutVars>
          <dgm:bulletEnabled val="1"/>
        </dgm:presLayoutVars>
      </dgm:prSet>
      <dgm:spPr/>
    </dgm:pt>
    <dgm:pt modelId="{DBE88BCE-AC13-9D4A-94AF-841E7E8DEA4B}" type="pres">
      <dgm:prSet presAssocID="{99F32587-8FBF-4A11-A3C0-3B8523D62FBC}" presName="sibTrans" presStyleCnt="0"/>
      <dgm:spPr/>
    </dgm:pt>
    <dgm:pt modelId="{6E18B4EF-6BB3-0E4D-A7A5-DFF925246280}" type="pres">
      <dgm:prSet presAssocID="{E081B7BD-12B0-4B7D-A9C8-815DCFCFEA55}" presName="node" presStyleLbl="node1" presStyleIdx="1" presStyleCnt="2">
        <dgm:presLayoutVars>
          <dgm:bulletEnabled val="1"/>
        </dgm:presLayoutVars>
      </dgm:prSet>
      <dgm:spPr/>
    </dgm:pt>
  </dgm:ptLst>
  <dgm:cxnLst>
    <dgm:cxn modelId="{12FF830A-5F8A-4842-B18B-216949585DE6}" srcId="{89BC83DF-48AC-467C-A988-AF5123510B6D}" destId="{38F944A6-7577-4B22-B97C-F9879A52275A}" srcOrd="2" destOrd="0" parTransId="{CA8835EF-7DBB-4D3B-B649-13486A7AFC13}" sibTransId="{B238611A-AAC7-441F-9F64-D7439C517578}"/>
    <dgm:cxn modelId="{855DF831-235E-4D89-AF70-55789F27814A}" srcId="{236C19F0-64F1-4BE8-BF46-A68CE644FF58}" destId="{E081B7BD-12B0-4B7D-A9C8-815DCFCFEA55}" srcOrd="1" destOrd="0" parTransId="{533022D4-A370-493A-ABCD-223B96C77BCD}" sibTransId="{B6D04A9F-DEFA-4DF3-9806-CB314977FD42}"/>
    <dgm:cxn modelId="{E3286243-A6C9-449E-95B1-2BC79E2E53C7}" srcId="{89BC83DF-48AC-467C-A988-AF5123510B6D}" destId="{C2F97F5F-0065-44A7-B852-7FE91AD915EB}" srcOrd="0" destOrd="0" parTransId="{F6E46760-0FB9-45DE-AB78-A9F14E95CCCA}" sibTransId="{D6A6A8D7-CE84-4D74-8FC9-29C0681F3455}"/>
    <dgm:cxn modelId="{27E83B6B-6D50-467A-9D2E-42CA17F5DE57}" srcId="{236C19F0-64F1-4BE8-BF46-A68CE644FF58}" destId="{89BC83DF-48AC-467C-A988-AF5123510B6D}" srcOrd="0" destOrd="0" parTransId="{94A2049E-390D-4D14-97A2-5F08E74A38DB}" sibTransId="{99F32587-8FBF-4A11-A3C0-3B8523D62FBC}"/>
    <dgm:cxn modelId="{DA217390-1514-3A40-83CD-843659318ACD}" type="presOf" srcId="{BF8A046B-54E5-4AB5-894A-E60401E9C637}" destId="{BA4BEE0A-2730-A145-A082-589686F3E3C6}" srcOrd="0" destOrd="2" presId="urn:microsoft.com/office/officeart/2005/8/layout/default"/>
    <dgm:cxn modelId="{EC1DECAA-5B71-2242-8B93-D866E99F8C5C}" type="presOf" srcId="{E081B7BD-12B0-4B7D-A9C8-815DCFCFEA55}" destId="{6E18B4EF-6BB3-0E4D-A7A5-DFF925246280}" srcOrd="0" destOrd="0" presId="urn:microsoft.com/office/officeart/2005/8/layout/default"/>
    <dgm:cxn modelId="{FE1D18BB-C13A-AE44-B1E1-0FAEA0AA489B}" type="presOf" srcId="{C2F97F5F-0065-44A7-B852-7FE91AD915EB}" destId="{BA4BEE0A-2730-A145-A082-589686F3E3C6}" srcOrd="0" destOrd="1" presId="urn:microsoft.com/office/officeart/2005/8/layout/default"/>
    <dgm:cxn modelId="{335699C8-6A4D-D840-8E2D-6132A210295E}" type="presOf" srcId="{89BC83DF-48AC-467C-A988-AF5123510B6D}" destId="{BA4BEE0A-2730-A145-A082-589686F3E3C6}" srcOrd="0" destOrd="0" presId="urn:microsoft.com/office/officeart/2005/8/layout/default"/>
    <dgm:cxn modelId="{C3B29ADD-0ADD-5D47-BE85-04397B9FFD2F}" type="presOf" srcId="{38F944A6-7577-4B22-B97C-F9879A52275A}" destId="{BA4BEE0A-2730-A145-A082-589686F3E3C6}" srcOrd="0" destOrd="3" presId="urn:microsoft.com/office/officeart/2005/8/layout/default"/>
    <dgm:cxn modelId="{9A0428E5-4E57-43C1-9C05-222E1F34144A}" srcId="{89BC83DF-48AC-467C-A988-AF5123510B6D}" destId="{BF8A046B-54E5-4AB5-894A-E60401E9C637}" srcOrd="1" destOrd="0" parTransId="{76E13D7F-2ADA-40BA-9A74-691F6429E049}" sibTransId="{EAE1EC8B-9BEA-4FB8-9539-A917019C3F66}"/>
    <dgm:cxn modelId="{D2CFB1F0-C04C-FF44-8670-CE243CED5F61}" type="presOf" srcId="{236C19F0-64F1-4BE8-BF46-A68CE644FF58}" destId="{BCFDE483-6741-C042-8C2F-C1E0FACC007F}" srcOrd="0" destOrd="0" presId="urn:microsoft.com/office/officeart/2005/8/layout/default"/>
    <dgm:cxn modelId="{A9C6EBEF-07DD-A143-8DF2-ECF6206B06C4}" type="presParOf" srcId="{BCFDE483-6741-C042-8C2F-C1E0FACC007F}" destId="{BA4BEE0A-2730-A145-A082-589686F3E3C6}" srcOrd="0" destOrd="0" presId="urn:microsoft.com/office/officeart/2005/8/layout/default"/>
    <dgm:cxn modelId="{72745E2D-8061-3E48-BCCC-D0397A228726}" type="presParOf" srcId="{BCFDE483-6741-C042-8C2F-C1E0FACC007F}" destId="{DBE88BCE-AC13-9D4A-94AF-841E7E8DEA4B}" srcOrd="1" destOrd="0" presId="urn:microsoft.com/office/officeart/2005/8/layout/default"/>
    <dgm:cxn modelId="{9293312B-345D-AF42-B427-329D4A26C463}" type="presParOf" srcId="{BCFDE483-6741-C042-8C2F-C1E0FACC007F}" destId="{6E18B4EF-6BB3-0E4D-A7A5-DFF92524628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70AA4-6761-4932-A898-C77ED05B870C}">
      <dsp:nvSpPr>
        <dsp:cNvPr id="0" name=""/>
        <dsp:cNvSpPr/>
      </dsp:nvSpPr>
      <dsp:spPr>
        <a:xfrm>
          <a:off x="5331037" y="2026787"/>
          <a:ext cx="1491836" cy="549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36"/>
              </a:lnTo>
              <a:lnTo>
                <a:pt x="1491836" y="265936"/>
              </a:lnTo>
              <a:lnTo>
                <a:pt x="1491836" y="54994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937A10-7B52-47EB-B2E7-3B5282CBFDDE}">
      <dsp:nvSpPr>
        <dsp:cNvPr id="0" name=""/>
        <dsp:cNvSpPr/>
      </dsp:nvSpPr>
      <dsp:spPr>
        <a:xfrm>
          <a:off x="3834954" y="2026787"/>
          <a:ext cx="1496082" cy="549941"/>
        </a:xfrm>
        <a:custGeom>
          <a:avLst/>
          <a:gdLst/>
          <a:ahLst/>
          <a:cxnLst/>
          <a:rect l="0" t="0" r="0" b="0"/>
          <a:pathLst>
            <a:path>
              <a:moveTo>
                <a:pt x="1496082" y="0"/>
              </a:moveTo>
              <a:lnTo>
                <a:pt x="1496082" y="265936"/>
              </a:lnTo>
              <a:lnTo>
                <a:pt x="0" y="265936"/>
              </a:lnTo>
              <a:lnTo>
                <a:pt x="0" y="54994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F351E-E800-4BB9-B7C1-3171E5C36FDD}">
      <dsp:nvSpPr>
        <dsp:cNvPr id="0" name=""/>
        <dsp:cNvSpPr/>
      </dsp:nvSpPr>
      <dsp:spPr>
        <a:xfrm>
          <a:off x="0" y="106252"/>
          <a:ext cx="3265026" cy="1352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Calling conventions are essentially rules that must be followed when calling functions</a:t>
          </a:r>
        </a:p>
      </dsp:txBody>
      <dsp:txXfrm>
        <a:off x="0" y="106252"/>
        <a:ext cx="3265026" cy="1352403"/>
      </dsp:txXfrm>
    </dsp:sp>
    <dsp:sp modelId="{DB969712-6993-4273-A078-99119FD2EE21}">
      <dsp:nvSpPr>
        <dsp:cNvPr id="0" name=""/>
        <dsp:cNvSpPr/>
      </dsp:nvSpPr>
      <dsp:spPr>
        <a:xfrm>
          <a:off x="3978633" y="674384"/>
          <a:ext cx="2704807" cy="1352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There are two parts to calling conventions:</a:t>
          </a:r>
        </a:p>
      </dsp:txBody>
      <dsp:txXfrm>
        <a:off x="3978633" y="674384"/>
        <a:ext cx="2704807" cy="1352403"/>
      </dsp:txXfrm>
    </dsp:sp>
    <dsp:sp modelId="{14490B25-5793-40F0-B56B-3DA23E9EC2E5}">
      <dsp:nvSpPr>
        <dsp:cNvPr id="0" name=""/>
        <dsp:cNvSpPr/>
      </dsp:nvSpPr>
      <dsp:spPr>
        <a:xfrm>
          <a:off x="2482550" y="2576729"/>
          <a:ext cx="2704807" cy="13524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arguments are passed to the function</a:t>
          </a:r>
        </a:p>
      </dsp:txBody>
      <dsp:txXfrm>
        <a:off x="2482550" y="2576729"/>
        <a:ext cx="2704807" cy="1352403"/>
      </dsp:txXfrm>
    </dsp:sp>
    <dsp:sp modelId="{2A307682-EFDA-49C2-BDC4-4181278FD0F7}">
      <dsp:nvSpPr>
        <dsp:cNvPr id="0" name=""/>
        <dsp:cNvSpPr/>
      </dsp:nvSpPr>
      <dsp:spPr>
        <a:xfrm>
          <a:off x="5470470" y="2576729"/>
          <a:ext cx="2704807" cy="13524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Who’s responsible for argument clean-up</a:t>
          </a:r>
        </a:p>
      </dsp:txBody>
      <dsp:txXfrm>
        <a:off x="5470470" y="2576729"/>
        <a:ext cx="2704807" cy="13524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BEE0A-2730-A145-A082-589686F3E3C6}">
      <dsp:nvSpPr>
        <dsp:cNvPr id="0" name=""/>
        <dsp:cNvSpPr/>
      </dsp:nvSpPr>
      <dsp:spPr>
        <a:xfrm>
          <a:off x="962" y="1049272"/>
          <a:ext cx="3754654" cy="22527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x64 favors register-based calling conventions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Due to availability of more registers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Better performance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Use of register for return address prevents stack corruption exploits</a:t>
          </a:r>
        </a:p>
      </dsp:txBody>
      <dsp:txXfrm>
        <a:off x="962" y="1049272"/>
        <a:ext cx="3754654" cy="2252792"/>
      </dsp:txXfrm>
    </dsp:sp>
    <dsp:sp modelId="{6E18B4EF-6BB3-0E4D-A7A5-DFF925246280}">
      <dsp:nvSpPr>
        <dsp:cNvPr id="0" name=""/>
        <dsp:cNvSpPr/>
      </dsp:nvSpPr>
      <dsp:spPr>
        <a:xfrm>
          <a:off x="4131082" y="1049272"/>
          <a:ext cx="3754654" cy="225279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When writing in low-level language such as assembly, programmer can define any method they choose for passing arguments</a:t>
          </a:r>
        </a:p>
      </dsp:txBody>
      <dsp:txXfrm>
        <a:off x="4131082" y="1049272"/>
        <a:ext cx="3754654" cy="2252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5/29/18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77F84-EBF5-4DC2-873D-49BD8B121CC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2859C-89A0-4C1D-B3B9-DD0F9998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2288" y="187325"/>
            <a:ext cx="5551487" cy="667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creativecommons.org/licenses/by/4.0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</a:t>
            </a:r>
          </a:p>
          <a:p>
            <a:pPr lvl="0"/>
            <a:r>
              <a:rPr lang="en-US"/>
              <a:t>aster text styles</a:t>
            </a:r>
          </a:p>
          <a:p>
            <a:pPr lvl="1"/>
            <a:r>
              <a:rPr lang="en-US"/>
              <a:t>Second levelThird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3" y="6415088"/>
            <a:ext cx="5700712" cy="2460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defTabSz="914400" eaLnBrk="0" hangingPunct="0">
              <a:defRPr/>
            </a:pPr>
            <a:r>
              <a:rPr lang="x-none" altLang="x-none" sz="1000" dirty="0">
                <a:cs typeface="+mn-cs"/>
              </a:rPr>
              <a:t>  This document is licensed with a </a:t>
            </a:r>
            <a:r>
              <a:rPr lang="x-none" altLang="x-none" sz="1000" dirty="0">
                <a:cs typeface="+mn-cs"/>
                <a:hlinkClick r:id="rId12"/>
              </a:rPr>
              <a:t>Creative Commons Attribution 4.0 International License</a:t>
            </a:r>
            <a:r>
              <a:rPr lang="x-none" altLang="x-none" sz="1000" dirty="0">
                <a:cs typeface="+mn-cs"/>
              </a:rPr>
              <a:t> ©2017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0488" y="3616325"/>
            <a:ext cx="4611687" cy="8032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sz="3300" dirty="0"/>
            </a:br>
            <a:br>
              <a:rPr sz="3300" dirty="0"/>
            </a:br>
            <a:r>
              <a:rPr lang="en-US" sz="3300" dirty="0"/>
              <a:t>Calling Conventions</a:t>
            </a:r>
            <a:endParaRPr dirty="0"/>
          </a:p>
        </p:txBody>
      </p:sp>
      <p:sp>
        <p:nvSpPr>
          <p:cNvPr id="12290" name="Subtitle 2"/>
          <p:cNvSpPr>
            <a:spLocks noGrp="1"/>
          </p:cNvSpPr>
          <p:nvPr>
            <p:ph type="body" sz="quarter" idx="13"/>
          </p:nvPr>
        </p:nvSpPr>
        <p:spPr>
          <a:xfrm>
            <a:off x="2630488" y="4999038"/>
            <a:ext cx="4219575" cy="277812"/>
          </a:xfrm>
        </p:spPr>
        <p:txBody>
          <a:bodyPr/>
          <a:lstStyle/>
          <a:p>
            <a:pPr eaLnBrk="1" hangingPunct="1"/>
            <a:r>
              <a:rPr lang="en-US" sz="2000" b="1">
                <a:solidFill>
                  <a:srgbClr val="2F5597"/>
                </a:solidFill>
              </a:rPr>
              <a:t>Lesson </a:t>
            </a:r>
            <a:r>
              <a:rPr lang="en-US" sz="2000" b="1" dirty="0">
                <a:solidFill>
                  <a:srgbClr val="2F5597"/>
                </a:solidFill>
              </a:rPr>
              <a:t>13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Calling Conventions</a:t>
            </a:r>
          </a:p>
        </p:txBody>
      </p:sp>
      <p:graphicFrame>
        <p:nvGraphicFramePr>
          <p:cNvPr id="5" name="Content Placeholder 2" title="Other Calling Convention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17655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9225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/>
              <a:t>Upon completion of this lesson, students will be able to:</a:t>
            </a:r>
          </a:p>
          <a:p>
            <a:pPr marL="342900" lvl="1" indent="0" eaLnBrk="1" hangingPunct="1">
              <a:buNone/>
            </a:pPr>
            <a:endParaRPr lang="en-US" dirty="0"/>
          </a:p>
          <a:p>
            <a:pPr marL="685800" lvl="1" indent="-342900" eaLnBrk="1" hangingPunct="1">
              <a:buFont typeface="+mj-lt"/>
              <a:buAutoNum type="arabicPeriod" startAt="3"/>
            </a:pPr>
            <a:r>
              <a:rPr lang="en-US" dirty="0"/>
              <a:t>Interpret disassembly output to identify calling conventions used by a program</a:t>
            </a:r>
            <a:br>
              <a:rPr lang="en-US" dirty="0"/>
            </a:br>
            <a:endParaRPr lang="en-US" dirty="0"/>
          </a:p>
          <a:p>
            <a:pPr marL="685800" lvl="1" indent="-342900" eaLnBrk="1" hangingPunct="1">
              <a:buFont typeface="+mj-lt"/>
              <a:buAutoNum type="arabicPeriod" startAt="3"/>
            </a:pPr>
            <a:r>
              <a:rPr lang="en-US" dirty="0"/>
              <a:t>Differentiate between different calling conventions to correctly recognize function arguments</a:t>
            </a:r>
          </a:p>
          <a:p>
            <a:pPr marL="685800" lvl="1" indent="-342900" eaLnBrk="1" hangingPunct="1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3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pPr eaLnBrk="1" hangingPunct="1"/>
            <a:r>
              <a:rPr lang="en-US" dirty="0"/>
              <a:t>Learning Outcomes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dirty="0"/>
              <a:t>Upon completion of this lesson, students will be able to:</a:t>
            </a:r>
          </a:p>
          <a:p>
            <a:pPr marL="685800" lvl="1" indent="-342900" eaLnBrk="1" hangingPunct="1">
              <a:buFont typeface="+mj-lt"/>
              <a:buAutoNum type="arabicPeriod"/>
            </a:pPr>
            <a:endParaRPr lang="en-US" dirty="0"/>
          </a:p>
          <a:p>
            <a:pPr marL="685800" lvl="1" indent="-342900" eaLnBrk="1" hangingPunct="1">
              <a:buFont typeface="+mj-lt"/>
              <a:buAutoNum type="arabicPeriod" startAt="3"/>
            </a:pPr>
            <a:r>
              <a:rPr lang="en-US" dirty="0"/>
              <a:t>Interpret disassembly output to identify calling conventions used by a program</a:t>
            </a:r>
            <a:br>
              <a:rPr lang="en-US" dirty="0"/>
            </a:br>
            <a:endParaRPr lang="en-US" dirty="0"/>
          </a:p>
          <a:p>
            <a:pPr marL="685800" lvl="1" indent="-342900" eaLnBrk="1" hangingPunct="1">
              <a:buFont typeface="+mj-lt"/>
              <a:buAutoNum type="arabicPeriod" startAt="3"/>
            </a:pPr>
            <a:r>
              <a:rPr lang="en-US" dirty="0"/>
              <a:t>Differentiate between different calling conventions to correctly recognize function arguments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7C1DE-CE06-439D-990F-A0D2B051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Calling Conventions</a:t>
            </a:r>
          </a:p>
        </p:txBody>
      </p:sp>
      <p:graphicFrame>
        <p:nvGraphicFramePr>
          <p:cNvPr id="5" name="Content Placeholder 2" title="Calling Convention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1088"/>
              </p:ext>
            </p:extLst>
          </p:nvPr>
        </p:nvGraphicFramePr>
        <p:xfrm>
          <a:off x="628649" y="1825624"/>
          <a:ext cx="8176303" cy="4585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27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1FF3D-508B-4786-9459-E28A2044D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/>
              <a:t>Default calling convention for C and C++</a:t>
            </a:r>
          </a:p>
          <a:p>
            <a:endParaRPr lang="en-US" sz="2000" dirty="0"/>
          </a:p>
          <a:p>
            <a:r>
              <a:rPr lang="en-US" sz="2000" dirty="0"/>
              <a:t>Arguments are passed right to left</a:t>
            </a:r>
          </a:p>
          <a:p>
            <a:endParaRPr lang="en-US" sz="2000" dirty="0"/>
          </a:p>
          <a:p>
            <a:r>
              <a:rPr lang="en-US" sz="2000" dirty="0"/>
              <a:t>Stack cleanup is done by the caller</a:t>
            </a:r>
          </a:p>
          <a:p>
            <a:endParaRPr lang="en-US" sz="2000" dirty="0"/>
          </a:p>
          <a:p>
            <a:r>
              <a:rPr lang="en-US" sz="2000" dirty="0"/>
              <a:t>This calling convention can be specified by placing __</a:t>
            </a:r>
            <a:r>
              <a:rPr lang="en-US" sz="2000" dirty="0" err="1"/>
              <a:t>cdecl</a:t>
            </a:r>
            <a:r>
              <a:rPr lang="en-US" sz="2000" dirty="0"/>
              <a:t> before the function name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0879AC-9849-D341-BD16-6A528253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CDECL</a:t>
            </a:r>
          </a:p>
        </p:txBody>
      </p:sp>
    </p:spTree>
    <p:extLst>
      <p:ext uri="{BB962C8B-B14F-4D97-AF65-F5344CB8AC3E}">
        <p14:creationId xmlns:p14="http://schemas.microsoft.com/office/powerpoint/2010/main" val="34656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7" y="2371446"/>
            <a:ext cx="3195611" cy="110958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3D38D78D-5E28-43D9-8B79-103FFE98D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22" y="4049713"/>
            <a:ext cx="2595781" cy="28157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000A5D-BE3C-43C6-B433-DB3B533D46A4}"/>
              </a:ext>
            </a:extLst>
          </p:cNvPr>
          <p:cNvSpPr txBox="1"/>
          <p:nvPr/>
        </p:nvSpPr>
        <p:spPr>
          <a:xfrm>
            <a:off x="5493627" y="2326096"/>
            <a:ext cx="23898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IDA: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30B235-A557-49E4-958E-DE4BE79A9EAA}"/>
              </a:ext>
            </a:extLst>
          </p:cNvPr>
          <p:cNvSpPr txBox="1"/>
          <p:nvPr/>
        </p:nvSpPr>
        <p:spPr>
          <a:xfrm>
            <a:off x="387108" y="3670593"/>
            <a:ext cx="23898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Call: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EA5C08-D4D0-4285-AD7E-A87051F14251}"/>
              </a:ext>
            </a:extLst>
          </p:cNvPr>
          <p:cNvSpPr txBox="1"/>
          <p:nvPr/>
        </p:nvSpPr>
        <p:spPr>
          <a:xfrm>
            <a:off x="387107" y="2031677"/>
            <a:ext cx="23898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Function: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BCFB22-EBF9-4242-AD16-34B94459D47A}"/>
              </a:ext>
            </a:extLst>
          </p:cNvPr>
          <p:cNvSpPr txBox="1"/>
          <p:nvPr/>
        </p:nvSpPr>
        <p:spPr>
          <a:xfrm>
            <a:off x="4514151" y="4449589"/>
            <a:ext cx="43654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that both a and b are pushed onto the stack.  b first then a.  The Caller (main) then cleans up the stack and </a:t>
            </a:r>
            <a:r>
              <a:rPr lang="en-US" dirty="0" err="1"/>
              <a:t>fstp</a:t>
            </a:r>
            <a:r>
              <a:rPr lang="en-US" dirty="0"/>
              <a:t> is used to store the returned value into sum.</a:t>
            </a:r>
            <a:endParaRPr lang="en-US" sz="1200" dirty="0"/>
          </a:p>
        </p:txBody>
      </p:sp>
      <p:pic>
        <p:nvPicPr>
          <p:cNvPr id="19" name="Picture 18" descr="Screen Clipping">
            <a:extLst>
              <a:ext uri="{FF2B5EF4-FFF2-40B4-BE49-F238E27FC236}">
                <a16:creationId xmlns:a16="http://schemas.microsoft.com/office/drawing/2014/main" id="{B5451082-EB5B-41E4-B699-F43DAD811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885" y="2835751"/>
            <a:ext cx="3038773" cy="12905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A55A59C-35D6-CA48-B485-138A2D75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CDECL Example</a:t>
            </a:r>
          </a:p>
        </p:txBody>
      </p:sp>
    </p:spTree>
    <p:extLst>
      <p:ext uri="{BB962C8B-B14F-4D97-AF65-F5344CB8AC3E}">
        <p14:creationId xmlns:p14="http://schemas.microsoft.com/office/powerpoint/2010/main" val="198881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D1745-C6B0-4EDF-A146-4E6F0A21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/>
              <a:t>Used to call Win 32 API functions</a:t>
            </a:r>
          </a:p>
          <a:p>
            <a:endParaRPr lang="en-US" sz="2000" dirty="0"/>
          </a:p>
          <a:p>
            <a:r>
              <a:rPr lang="en-US" sz="2000" dirty="0" err="1"/>
              <a:t>Callee</a:t>
            </a:r>
            <a:r>
              <a:rPr lang="en-US" sz="2000" dirty="0"/>
              <a:t> cleans the stack</a:t>
            </a:r>
          </a:p>
          <a:p>
            <a:endParaRPr lang="en-US" sz="2000" dirty="0"/>
          </a:p>
          <a:p>
            <a:r>
              <a:rPr lang="en-US" sz="2000" dirty="0"/>
              <a:t>Arguments are passed right to left</a:t>
            </a:r>
          </a:p>
          <a:p>
            <a:endParaRPr lang="en-US" sz="2000" dirty="0"/>
          </a:p>
          <a:p>
            <a:r>
              <a:rPr lang="en-US" sz="2000" dirty="0"/>
              <a:t>This calling convention can be specified by placing __</a:t>
            </a:r>
            <a:r>
              <a:rPr lang="en-US" sz="2000" dirty="0" err="1"/>
              <a:t>stdcall</a:t>
            </a:r>
            <a:r>
              <a:rPr lang="en-US" sz="2000" dirty="0"/>
              <a:t> before the function name</a:t>
            </a:r>
          </a:p>
          <a:p>
            <a:endParaRPr 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873E3C-C05A-EF48-84AA-714F6CA4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STDCALL</a:t>
            </a:r>
          </a:p>
        </p:txBody>
      </p:sp>
    </p:spTree>
    <p:extLst>
      <p:ext uri="{BB962C8B-B14F-4D97-AF65-F5344CB8AC3E}">
        <p14:creationId xmlns:p14="http://schemas.microsoft.com/office/powerpoint/2010/main" val="182063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F000A5D-BE3C-43C6-B433-DB3B533D46A4}"/>
              </a:ext>
            </a:extLst>
          </p:cNvPr>
          <p:cNvSpPr txBox="1"/>
          <p:nvPr/>
        </p:nvSpPr>
        <p:spPr>
          <a:xfrm>
            <a:off x="5493627" y="2326096"/>
            <a:ext cx="23898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IDA: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30B235-A557-49E4-958E-DE4BE79A9EAA}"/>
              </a:ext>
            </a:extLst>
          </p:cNvPr>
          <p:cNvSpPr txBox="1"/>
          <p:nvPr/>
        </p:nvSpPr>
        <p:spPr>
          <a:xfrm>
            <a:off x="387108" y="3670593"/>
            <a:ext cx="23898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Call: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EA5C08-D4D0-4285-AD7E-A87051F14251}"/>
              </a:ext>
            </a:extLst>
          </p:cNvPr>
          <p:cNvSpPr txBox="1"/>
          <p:nvPr/>
        </p:nvSpPr>
        <p:spPr>
          <a:xfrm>
            <a:off x="387107" y="2031677"/>
            <a:ext cx="23898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Function: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BCFB22-EBF9-4242-AD16-34B94459D47A}"/>
              </a:ext>
            </a:extLst>
          </p:cNvPr>
          <p:cNvSpPr txBox="1"/>
          <p:nvPr/>
        </p:nvSpPr>
        <p:spPr>
          <a:xfrm>
            <a:off x="4514151" y="4449590"/>
            <a:ext cx="43654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that both a and b are pushed onto the stack.  b first then a.  This time the caller doesn’t clean up the stack, so there is no </a:t>
            </a:r>
            <a:br>
              <a:rPr lang="en-US" dirty="0"/>
            </a:br>
            <a:r>
              <a:rPr lang="en-US" b="1" dirty="0"/>
              <a:t>add </a:t>
            </a:r>
            <a:r>
              <a:rPr lang="en-US" b="1" dirty="0" err="1"/>
              <a:t>esp</a:t>
            </a:r>
            <a:r>
              <a:rPr lang="en-US" b="1" dirty="0"/>
              <a:t>, 8</a:t>
            </a:r>
            <a:r>
              <a:rPr lang="en-US" dirty="0"/>
              <a:t>.</a:t>
            </a:r>
            <a:endParaRPr lang="en-US" sz="1200" dirty="0"/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728D54CD-27C1-44C7-8C65-4FDFF7C84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21" y="2424092"/>
            <a:ext cx="3434549" cy="102727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CB45B95F-265B-48BB-87D6-E0006F327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06" y="4040487"/>
            <a:ext cx="3129574" cy="29943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9" name="Picture 18" descr="Screen Clipping">
            <a:extLst>
              <a:ext uri="{FF2B5EF4-FFF2-40B4-BE49-F238E27FC236}">
                <a16:creationId xmlns:a16="http://schemas.microsoft.com/office/drawing/2014/main" id="{98612441-9FA8-4191-A8C6-0D7C43941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957" y="2718511"/>
            <a:ext cx="3070548" cy="11502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DD5EC49-7DFC-F047-996C-4183A506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STDCALL Example</a:t>
            </a:r>
          </a:p>
        </p:txBody>
      </p:sp>
    </p:spTree>
    <p:extLst>
      <p:ext uri="{BB962C8B-B14F-4D97-AF65-F5344CB8AC3E}">
        <p14:creationId xmlns:p14="http://schemas.microsoft.com/office/powerpoint/2010/main" val="324691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563DD-0A92-49A0-A2F5-93FF6213B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/>
              <a:t>Arguments are first placed in registers rather than the stack, this in turn yields better performance</a:t>
            </a:r>
          </a:p>
          <a:p>
            <a:endParaRPr lang="en-US" sz="2000" dirty="0"/>
          </a:p>
          <a:p>
            <a:r>
              <a:rPr lang="en-US" sz="2000" dirty="0"/>
              <a:t>The first two arguments that require 32 bits or less are placed into ECX and EDX, the rest are pushed to the stack from right to left</a:t>
            </a:r>
          </a:p>
          <a:p>
            <a:endParaRPr lang="en-US" sz="2000" dirty="0"/>
          </a:p>
          <a:p>
            <a:r>
              <a:rPr lang="en-US" sz="2000" dirty="0" err="1"/>
              <a:t>Callee</a:t>
            </a:r>
            <a:r>
              <a:rPr lang="en-US" sz="2000" dirty="0"/>
              <a:t> cleans the stack</a:t>
            </a:r>
          </a:p>
          <a:p>
            <a:endParaRPr lang="en-US" sz="2000" dirty="0"/>
          </a:p>
          <a:p>
            <a:r>
              <a:rPr lang="en-US" sz="2000" dirty="0"/>
              <a:t>This calling convention can be specified by placing __</a:t>
            </a:r>
            <a:r>
              <a:rPr lang="en-US" sz="2000" dirty="0" err="1"/>
              <a:t>fastcall</a:t>
            </a:r>
            <a:r>
              <a:rPr lang="en-US" sz="2000" dirty="0"/>
              <a:t> before the function name</a:t>
            </a:r>
          </a:p>
          <a:p>
            <a:endParaRPr 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BEA777-D3E6-874F-971B-77949EC9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CALL</a:t>
            </a:r>
          </a:p>
        </p:txBody>
      </p:sp>
    </p:spTree>
    <p:extLst>
      <p:ext uri="{BB962C8B-B14F-4D97-AF65-F5344CB8AC3E}">
        <p14:creationId xmlns:p14="http://schemas.microsoft.com/office/powerpoint/2010/main" val="159244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F000A5D-BE3C-43C6-B433-DB3B533D46A4}"/>
              </a:ext>
            </a:extLst>
          </p:cNvPr>
          <p:cNvSpPr txBox="1"/>
          <p:nvPr/>
        </p:nvSpPr>
        <p:spPr>
          <a:xfrm>
            <a:off x="5493627" y="2326096"/>
            <a:ext cx="23898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IDA: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30B235-A557-49E4-958E-DE4BE79A9EAA}"/>
              </a:ext>
            </a:extLst>
          </p:cNvPr>
          <p:cNvSpPr txBox="1"/>
          <p:nvPr/>
        </p:nvSpPr>
        <p:spPr>
          <a:xfrm>
            <a:off x="387108" y="3670593"/>
            <a:ext cx="23898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Call: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EA5C08-D4D0-4285-AD7E-A87051F14251}"/>
              </a:ext>
            </a:extLst>
          </p:cNvPr>
          <p:cNvSpPr txBox="1"/>
          <p:nvPr/>
        </p:nvSpPr>
        <p:spPr>
          <a:xfrm>
            <a:off x="387107" y="2031677"/>
            <a:ext cx="23898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Function: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BCFB22-EBF9-4242-AD16-34B94459D47A}"/>
              </a:ext>
            </a:extLst>
          </p:cNvPr>
          <p:cNvSpPr txBox="1"/>
          <p:nvPr/>
        </p:nvSpPr>
        <p:spPr>
          <a:xfrm>
            <a:off x="4514151" y="4449590"/>
            <a:ext cx="43654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difference is easy to see here.  There are no pushes to the stack, instead b is stored in EDX then a is stored in ECX.  The function is called and the </a:t>
            </a:r>
            <a:r>
              <a:rPr lang="en-US" dirty="0" err="1"/>
              <a:t>callee</a:t>
            </a:r>
            <a:r>
              <a:rPr lang="en-US" dirty="0"/>
              <a:t> cleans up the stack.</a:t>
            </a:r>
            <a:endParaRPr lang="en-US" sz="1200" dirty="0"/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27CBB8C3-AABB-4992-90F7-86C13CC5A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739" y="2718511"/>
            <a:ext cx="3501012" cy="8700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Screen Clipping">
            <a:extLst>
              <a:ext uri="{FF2B5EF4-FFF2-40B4-BE49-F238E27FC236}">
                <a16:creationId xmlns:a16="http://schemas.microsoft.com/office/drawing/2014/main" id="{6D5642C1-E856-4CD2-B2DB-BAE0EAF3D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06" y="2400976"/>
            <a:ext cx="3481661" cy="9707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 descr="Screen Clipping">
            <a:extLst>
              <a:ext uri="{FF2B5EF4-FFF2-40B4-BE49-F238E27FC236}">
                <a16:creationId xmlns:a16="http://schemas.microsoft.com/office/drawing/2014/main" id="{D022C599-A7BC-47F2-A71E-4EAC8AC52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08" y="4063008"/>
            <a:ext cx="3128345" cy="29882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6AB394C-2BA4-1547-A1F2-942577CA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Call</a:t>
            </a:r>
          </a:p>
        </p:txBody>
      </p:sp>
    </p:spTree>
    <p:extLst>
      <p:ext uri="{BB962C8B-B14F-4D97-AF65-F5344CB8AC3E}">
        <p14:creationId xmlns:p14="http://schemas.microsoft.com/office/powerpoint/2010/main" val="160543632"/>
      </p:ext>
    </p:extLst>
  </p:cSld>
  <p:clrMapOvr>
    <a:masterClrMapping/>
  </p:clrMapOvr>
</p:sld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2329</TotalTime>
  <Words>400</Words>
  <Application>Microsoft Macintosh PowerPoint</Application>
  <PresentationFormat>On-screen Show (4:3)</PresentationFormat>
  <Paragraphs>64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PP_C5Modules_CC_License_standard</vt:lpstr>
      <vt:lpstr>  Calling Conventions</vt:lpstr>
      <vt:lpstr>Learning Outcomes</vt:lpstr>
      <vt:lpstr>Calling Conventions</vt:lpstr>
      <vt:lpstr>CDECL</vt:lpstr>
      <vt:lpstr>CDECL Example</vt:lpstr>
      <vt:lpstr>STDCALL</vt:lpstr>
      <vt:lpstr>STDCALL Example</vt:lpstr>
      <vt:lpstr>FAST CALL</vt:lpstr>
      <vt:lpstr>FAST Call</vt:lpstr>
      <vt:lpstr>Other Calling Conventions</vt:lpstr>
      <vt:lpstr>Summary</vt:lpstr>
    </vt:vector>
  </TitlesOfParts>
  <Company>University of California at Davis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Demott, Jared</cp:lastModifiedBy>
  <cp:revision>221</cp:revision>
  <cp:lastPrinted>2016-07-18T16:40:10Z</cp:lastPrinted>
  <dcterms:created xsi:type="dcterms:W3CDTF">2016-07-03T20:12:42Z</dcterms:created>
  <dcterms:modified xsi:type="dcterms:W3CDTF">2018-05-29T13:19:28Z</dcterms:modified>
</cp:coreProperties>
</file>