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4"/>
  </p:notesMasterIdLst>
  <p:sldIdLst>
    <p:sldId id="256" r:id="rId2"/>
    <p:sldId id="303" r:id="rId3"/>
    <p:sldId id="306" r:id="rId4"/>
    <p:sldId id="307" r:id="rId5"/>
    <p:sldId id="308" r:id="rId6"/>
    <p:sldId id="309" r:id="rId7"/>
    <p:sldId id="310" r:id="rId8"/>
    <p:sldId id="311" r:id="rId9"/>
    <p:sldId id="312" r:id="rId10"/>
    <p:sldId id="313" r:id="rId11"/>
    <p:sldId id="314" r:id="rId12"/>
    <p:sldId id="305" r:id="rId13"/>
  </p:sldIdLst>
  <p:sldSz cx="9144000" cy="6858000" type="screen4x3"/>
  <p:notesSz cx="7315200" cy="96012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06" autoAdjust="0"/>
    <p:restoredTop sz="81836" autoAdjust="0"/>
  </p:normalViewPr>
  <p:slideViewPr>
    <p:cSldViewPr snapToGrid="0" snapToObjects="1">
      <p:cViewPr varScale="1">
        <p:scale>
          <a:sx n="68" d="100"/>
          <a:sy n="68" d="100"/>
        </p:scale>
        <p:origin x="2328"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5/29/18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33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F77F84-EBF5-4DC2-873D-49BD8B121CCF}" type="slidenum">
              <a:rPr lang="en-US">
                <a:cs typeface="Arial" charset="0"/>
              </a:rPr>
              <a:pPr fontAlgn="base">
                <a:spcBef>
                  <a:spcPct val="0"/>
                </a:spcBef>
                <a:spcAft>
                  <a:spcPct val="0"/>
                </a:spcAft>
                <a:defRPr/>
              </a:pPr>
              <a:t>1</a:t>
            </a:fld>
            <a:endParaRPr lang="en-US">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2</a:t>
            </a:fld>
            <a:endParaRPr lang="en-US">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splash screen is important in identifying version and license information. It can also remind you if your support plan is about to or has expired if you’re a paying customer.  Renewing the support plan is much cheaper than purchasing a new </a:t>
            </a:r>
            <a:r>
              <a:rPr lang="en-US" baseline="0" dirty="0" err="1"/>
              <a:t>licnese</a:t>
            </a:r>
            <a:r>
              <a:rPr lang="en-US" baseline="0" dirty="0"/>
              <a:t>.</a:t>
            </a:r>
          </a:p>
          <a:p>
            <a:endParaRPr lang="en-US" dirty="0"/>
          </a:p>
        </p:txBody>
      </p:sp>
      <p:sp>
        <p:nvSpPr>
          <p:cNvPr id="4" name="Slide Number Placeholder 3"/>
          <p:cNvSpPr>
            <a:spLocks noGrp="1"/>
          </p:cNvSpPr>
          <p:nvPr>
            <p:ph type="sldNum" sz="quarter" idx="10"/>
          </p:nvPr>
        </p:nvSpPr>
        <p:spPr/>
        <p:txBody>
          <a:bodyPr/>
          <a:lstStyle/>
          <a:p>
            <a:fld id="{16EBE4BD-3144-4B46-ADA3-7DB3A514E1D6}" type="slidenum">
              <a:rPr lang="en-US" smtClean="0"/>
              <a:t>4</a:t>
            </a:fld>
            <a:endParaRPr lang="en-US"/>
          </a:p>
        </p:txBody>
      </p:sp>
    </p:spTree>
    <p:extLst>
      <p:ext uri="{BB962C8B-B14F-4D97-AF65-F5344CB8AC3E}">
        <p14:creationId xmlns:p14="http://schemas.microsoft.com/office/powerpoint/2010/main" val="1626117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splash screen is the Quick</a:t>
            </a:r>
            <a:r>
              <a:rPr lang="en-US" baseline="0" dirty="0"/>
              <a:t> Start dialog - the options are listed above.  If you drag-and-drop a binary onto the IDA icon then IDA automatically treats it as a New file and takes you right to the disassembly.</a:t>
            </a:r>
            <a:endParaRPr lang="en-US" dirty="0"/>
          </a:p>
        </p:txBody>
      </p:sp>
      <p:sp>
        <p:nvSpPr>
          <p:cNvPr id="4" name="Slide Number Placeholder 3"/>
          <p:cNvSpPr>
            <a:spLocks noGrp="1"/>
          </p:cNvSpPr>
          <p:nvPr>
            <p:ph type="sldNum" sz="quarter" idx="10"/>
          </p:nvPr>
        </p:nvSpPr>
        <p:spPr/>
        <p:txBody>
          <a:bodyPr/>
          <a:lstStyle/>
          <a:p>
            <a:fld id="{16EBE4BD-3144-4B46-ADA3-7DB3A514E1D6}" type="slidenum">
              <a:rPr lang="en-US" smtClean="0"/>
              <a:t>5</a:t>
            </a:fld>
            <a:endParaRPr lang="en-US"/>
          </a:p>
        </p:txBody>
      </p:sp>
    </p:spTree>
    <p:extLst>
      <p:ext uri="{BB962C8B-B14F-4D97-AF65-F5344CB8AC3E}">
        <p14:creationId xmlns:p14="http://schemas.microsoft.com/office/powerpoint/2010/main" val="2780754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generally accept all</a:t>
            </a:r>
            <a:r>
              <a:rPr lang="en-US" baseline="0" dirty="0"/>
              <a:t> of the defaults when loading a binary, unless you have a specific reason for modifying.  IDA will auto-detect the file format to use the correct method of disassembly.  Free/Demo versions of IDA have </a:t>
            </a:r>
            <a:r>
              <a:rPr lang="en-US" baseline="0" dirty="0" err="1"/>
              <a:t>limted</a:t>
            </a:r>
            <a:r>
              <a:rPr lang="en-US" baseline="0" dirty="0"/>
              <a:t> support so make sure that the binaries that you’re giving students are supported by their version.</a:t>
            </a:r>
            <a:endParaRPr lang="en-US" dirty="0"/>
          </a:p>
        </p:txBody>
      </p:sp>
      <p:sp>
        <p:nvSpPr>
          <p:cNvPr id="4" name="Slide Number Placeholder 3"/>
          <p:cNvSpPr>
            <a:spLocks noGrp="1"/>
          </p:cNvSpPr>
          <p:nvPr>
            <p:ph type="sldNum" sz="quarter" idx="10"/>
          </p:nvPr>
        </p:nvSpPr>
        <p:spPr/>
        <p:txBody>
          <a:bodyPr/>
          <a:lstStyle/>
          <a:p>
            <a:fld id="{16EBE4BD-3144-4B46-ADA3-7DB3A514E1D6}" type="slidenum">
              <a:rPr lang="en-US" smtClean="0"/>
              <a:t>6</a:t>
            </a:fld>
            <a:endParaRPr lang="en-US"/>
          </a:p>
        </p:txBody>
      </p:sp>
    </p:spTree>
    <p:extLst>
      <p:ext uri="{BB962C8B-B14F-4D97-AF65-F5344CB8AC3E}">
        <p14:creationId xmlns:p14="http://schemas.microsoft.com/office/powerpoint/2010/main" val="454202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original binary is no longer needed unless you want to also debug with IDA pro.</a:t>
            </a:r>
            <a:endParaRPr lang="en-US" dirty="0"/>
          </a:p>
        </p:txBody>
      </p:sp>
      <p:sp>
        <p:nvSpPr>
          <p:cNvPr id="4" name="Slide Number Placeholder 3"/>
          <p:cNvSpPr>
            <a:spLocks noGrp="1"/>
          </p:cNvSpPr>
          <p:nvPr>
            <p:ph type="sldNum" sz="quarter" idx="10"/>
          </p:nvPr>
        </p:nvSpPr>
        <p:spPr/>
        <p:txBody>
          <a:bodyPr/>
          <a:lstStyle/>
          <a:p>
            <a:fld id="{16EBE4BD-3144-4B46-ADA3-7DB3A514E1D6}" type="slidenum">
              <a:rPr lang="en-US" smtClean="0"/>
              <a:t>7</a:t>
            </a:fld>
            <a:endParaRPr lang="en-US"/>
          </a:p>
        </p:txBody>
      </p:sp>
    </p:spTree>
    <p:extLst>
      <p:ext uri="{BB962C8B-B14F-4D97-AF65-F5344CB8AC3E}">
        <p14:creationId xmlns:p14="http://schemas.microsoft.com/office/powerpoint/2010/main" val="1924469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Signature</a:t>
            </a:r>
            <a:r>
              <a:rPr lang="en-US" baseline="0" dirty="0"/>
              <a:t> detection is a big feature of IDA, it helps to put us into main instead of start and identify library code so that we don’t spend time analyzing it and instead focus on the custom code written by the author(s).</a:t>
            </a:r>
            <a:endParaRPr lang="en-US" dirty="0"/>
          </a:p>
        </p:txBody>
      </p:sp>
      <p:sp>
        <p:nvSpPr>
          <p:cNvPr id="4" name="Slide Number Placeholder 3"/>
          <p:cNvSpPr>
            <a:spLocks noGrp="1"/>
          </p:cNvSpPr>
          <p:nvPr>
            <p:ph type="sldNum" sz="quarter" idx="10"/>
          </p:nvPr>
        </p:nvSpPr>
        <p:spPr/>
        <p:txBody>
          <a:bodyPr/>
          <a:lstStyle/>
          <a:p>
            <a:fld id="{16EBE4BD-3144-4B46-ADA3-7DB3A514E1D6}" type="slidenum">
              <a:rPr lang="en-US" smtClean="0"/>
              <a:t>8</a:t>
            </a:fld>
            <a:endParaRPr lang="en-US"/>
          </a:p>
        </p:txBody>
      </p:sp>
    </p:spTree>
    <p:extLst>
      <p:ext uri="{BB962C8B-B14F-4D97-AF65-F5344CB8AC3E}">
        <p14:creationId xmlns:p14="http://schemas.microsoft.com/office/powerpoint/2010/main" val="104228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version does not allow the user to save.</a:t>
            </a:r>
            <a:r>
              <a:rPr lang="en-US" baseline="0" dirty="0"/>
              <a:t> The free version does but is very outdated at this point. When in an academic setting, I like to have students use the FREE version to save their database and the DEMO for better signature detection. Not ideal but works if you can’t provide licenses.</a:t>
            </a:r>
            <a:endParaRPr lang="en-US" dirty="0"/>
          </a:p>
        </p:txBody>
      </p:sp>
      <p:sp>
        <p:nvSpPr>
          <p:cNvPr id="4" name="Slide Number Placeholder 3"/>
          <p:cNvSpPr>
            <a:spLocks noGrp="1"/>
          </p:cNvSpPr>
          <p:nvPr>
            <p:ph type="sldNum" sz="quarter" idx="10"/>
          </p:nvPr>
        </p:nvSpPr>
        <p:spPr/>
        <p:txBody>
          <a:bodyPr/>
          <a:lstStyle/>
          <a:p>
            <a:fld id="{16EBE4BD-3144-4B46-ADA3-7DB3A514E1D6}" type="slidenum">
              <a:rPr lang="en-US" smtClean="0"/>
              <a:t>10</a:t>
            </a:fld>
            <a:endParaRPr lang="en-US"/>
          </a:p>
        </p:txBody>
      </p:sp>
    </p:spTree>
    <p:extLst>
      <p:ext uri="{BB962C8B-B14F-4D97-AF65-F5344CB8AC3E}">
        <p14:creationId xmlns:p14="http://schemas.microsoft.com/office/powerpoint/2010/main" val="734655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EBE4BD-3144-4B46-ADA3-7DB3A514E1D6}" type="slidenum">
              <a:rPr lang="en-US" smtClean="0"/>
              <a:t>11</a:t>
            </a:fld>
            <a:endParaRPr lang="en-US"/>
          </a:p>
        </p:txBody>
      </p:sp>
    </p:spTree>
    <p:extLst>
      <p:ext uri="{BB962C8B-B14F-4D97-AF65-F5344CB8AC3E}">
        <p14:creationId xmlns:p14="http://schemas.microsoft.com/office/powerpoint/2010/main" val="3418365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p:cNvSpPr>
            <a:spLocks noGrp="1"/>
          </p:cNvSpPr>
          <p:nvPr>
            <p:ph type="sldNum" sz="quarter" idx="10"/>
          </p:nvPr>
        </p:nvSpPr>
        <p:spPr/>
        <p:txBody>
          <a:bodyPr/>
          <a:lstStyle>
            <a:lvl1pPr>
              <a:defRPr/>
            </a:lvl1pPr>
          </a:lstStyle>
          <a:p>
            <a:pPr>
              <a:defRPr/>
            </a:pPr>
            <a:fld id="{A722859C-89A0-4C1D-B3B9-DD0F9998A67A}"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Last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a:srcRect/>
          <a:stretch>
            <a:fillRect/>
          </a:stretch>
        </p:blipFill>
        <p:spPr bwMode="auto">
          <a:xfrm>
            <a:off x="1792288" y="187325"/>
            <a:ext cx="5551487" cy="6670675"/>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creativecommons.org/licenses/by/4.0/"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t>
            </a:r>
          </a:p>
          <a:p>
            <a:pPr lvl="0"/>
            <a:r>
              <a:rPr lang="en-US"/>
              <a:t>aster text styles</a:t>
            </a:r>
          </a:p>
          <a:p>
            <a:pPr lvl="1"/>
            <a:r>
              <a:rPr lang="en-US"/>
              <a:t>Second levelThird level</a:t>
            </a:r>
          </a:p>
          <a:p>
            <a:pPr lvl="3"/>
            <a:r>
              <a:rPr lang="en-US"/>
              <a:t>Fourth level</a:t>
            </a:r>
          </a:p>
          <a:p>
            <a:pPr lvl="4"/>
            <a:r>
              <a:rPr lang="en-US"/>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1"/>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3" y="6415088"/>
            <a:ext cx="5700712" cy="246062"/>
          </a:xfrm>
          <a:prstGeom prst="rect">
            <a:avLst/>
          </a:prstGeom>
          <a:noFill/>
          <a:ln>
            <a:noFill/>
          </a:ln>
          <a:effectLst/>
          <a:extLst/>
        </p:spPr>
        <p:txBody>
          <a:bodyPr wrap="none" anchor="ctr">
            <a:spAutoFit/>
          </a:bodyPr>
          <a:lstStyle/>
          <a:p>
            <a:pPr defTabSz="914400" eaLnBrk="0" hangingPunct="0">
              <a:defRPr/>
            </a:pPr>
            <a:r>
              <a:rPr lang="x-none" altLang="x-none" sz="1000" dirty="0">
                <a:cs typeface="+mn-cs"/>
              </a:rPr>
              <a:t>  This document is licensed with a </a:t>
            </a:r>
            <a:r>
              <a:rPr lang="x-none" altLang="x-none" sz="1000" dirty="0">
                <a:cs typeface="+mn-cs"/>
                <a:hlinkClick r:id="rId12"/>
              </a:rPr>
              <a:t>Creative Commons Attribution 4.0 International License</a:t>
            </a:r>
            <a:r>
              <a:rPr lang="x-none" altLang="x-none" sz="1000" dirty="0">
                <a:cs typeface="+mn-cs"/>
              </a:rPr>
              <a:t> ©2017 </a:t>
            </a:r>
          </a:p>
        </p:txBody>
      </p:sp>
    </p:spTree>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0488" y="3616325"/>
            <a:ext cx="4611687" cy="803275"/>
          </a:xfrm>
        </p:spPr>
        <p:txBody>
          <a:bodyPr rtlCol="0">
            <a:normAutofit fontScale="90000"/>
          </a:bodyPr>
          <a:lstStyle/>
          <a:p>
            <a:pPr eaLnBrk="1" fontAlgn="auto" hangingPunct="1">
              <a:spcAft>
                <a:spcPts val="0"/>
              </a:spcAft>
              <a:defRPr/>
            </a:pPr>
            <a:br>
              <a:rPr sz="3300" dirty="0"/>
            </a:br>
            <a:br>
              <a:rPr sz="3300" dirty="0"/>
            </a:br>
            <a:r>
              <a:rPr lang="en-US" sz="3300" dirty="0"/>
              <a:t>Getting Started with IDA Pro</a:t>
            </a:r>
            <a:endParaRPr dirty="0"/>
          </a:p>
        </p:txBody>
      </p:sp>
      <p:sp>
        <p:nvSpPr>
          <p:cNvPr id="12290" name="Subtitle 2"/>
          <p:cNvSpPr>
            <a:spLocks noGrp="1"/>
          </p:cNvSpPr>
          <p:nvPr>
            <p:ph type="body" sz="quarter" idx="13"/>
          </p:nvPr>
        </p:nvSpPr>
        <p:spPr>
          <a:xfrm>
            <a:off x="2630488" y="4999038"/>
            <a:ext cx="4219575" cy="277812"/>
          </a:xfrm>
        </p:spPr>
        <p:txBody>
          <a:bodyPr/>
          <a:lstStyle/>
          <a:p>
            <a:pPr eaLnBrk="1" hangingPunct="1"/>
            <a:r>
              <a:rPr lang="en-US" sz="2000" b="1">
                <a:solidFill>
                  <a:srgbClr val="2F5597"/>
                </a:solidFill>
              </a:rPr>
              <a:t>Lesson 11</a:t>
            </a:r>
            <a:endParaRPr lang="en-US" sz="2000" b="1" dirty="0">
              <a:solidFill>
                <a:srgbClr val="2F559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normAutofit/>
          </a:bodyPr>
          <a:lstStyle/>
          <a:p>
            <a:r>
              <a:rPr lang="en-US" sz="1800" dirty="0"/>
              <a:t>Make sure you save or your work will be lost</a:t>
            </a:r>
          </a:p>
          <a:p>
            <a:pPr lvl="1"/>
            <a:r>
              <a:rPr lang="en-US" dirty="0"/>
              <a:t>Make sure you can save! Not all versions allow you to save a database</a:t>
            </a:r>
          </a:p>
          <a:p>
            <a:pPr lvl="1"/>
            <a:endParaRPr lang="en-US" dirty="0"/>
          </a:p>
          <a:p>
            <a:r>
              <a:rPr lang="en-US" sz="1800" dirty="0"/>
              <a:t>Does not auto-save</a:t>
            </a:r>
          </a:p>
          <a:p>
            <a:endParaRPr lang="en-US" sz="1800" dirty="0"/>
          </a:p>
          <a:p>
            <a:r>
              <a:rPr lang="en-US" sz="1800" dirty="0"/>
              <a:t>If you see the files we talked about earlier, there may have been a problem</a:t>
            </a:r>
          </a:p>
        </p:txBody>
      </p:sp>
      <p:sp>
        <p:nvSpPr>
          <p:cNvPr id="5" name="Title 4">
            <a:extLst>
              <a:ext uri="{FF2B5EF4-FFF2-40B4-BE49-F238E27FC236}">
                <a16:creationId xmlns:a16="http://schemas.microsoft.com/office/drawing/2014/main" id="{B97823CF-F59F-264D-8966-AE336B3FAE52}"/>
              </a:ext>
            </a:extLst>
          </p:cNvPr>
          <p:cNvSpPr>
            <a:spLocks noGrp="1"/>
          </p:cNvSpPr>
          <p:nvPr>
            <p:ph type="title"/>
          </p:nvPr>
        </p:nvSpPr>
        <p:spPr/>
        <p:txBody>
          <a:bodyPr/>
          <a:lstStyle/>
          <a:p>
            <a:r>
              <a:rPr lang="en-US" dirty="0"/>
              <a:t>Closing IDA Databases</a:t>
            </a:r>
          </a:p>
        </p:txBody>
      </p:sp>
    </p:spTree>
    <p:extLst>
      <p:ext uri="{BB962C8B-B14F-4D97-AF65-F5344CB8AC3E}">
        <p14:creationId xmlns:p14="http://schemas.microsoft.com/office/powerpoint/2010/main" val="3048567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IDA - IntroductionToIDA.exe C:\Users\FirefoxAbyss\Google Drive\summer2017\nsa_summer_2017\module_development\pending_modules\03_Introduction_to_IDA_Pro\resources\IntroductionToIDA.exe"/>
          <p:cNvPicPr>
            <a:picLocks noChangeAspect="1"/>
          </p:cNvPicPr>
          <p:nvPr/>
        </p:nvPicPr>
        <p:blipFill rotWithShape="1">
          <a:blip r:embed="rId3"/>
          <a:srcRect t="3937"/>
          <a:stretch/>
        </p:blipFill>
        <p:spPr>
          <a:xfrm>
            <a:off x="1221213" y="1590261"/>
            <a:ext cx="6675012" cy="4376324"/>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2" name="Title 1"/>
          <p:cNvSpPr>
            <a:spLocks noGrp="1"/>
          </p:cNvSpPr>
          <p:nvPr>
            <p:ph type="title"/>
          </p:nvPr>
        </p:nvSpPr>
        <p:spPr/>
        <p:txBody>
          <a:bodyPr>
            <a:normAutofit/>
          </a:bodyPr>
          <a:lstStyle/>
          <a:p>
            <a:r>
              <a:rPr lang="en-US" dirty="0"/>
              <a:t>How IDA Loads a File</a:t>
            </a:r>
          </a:p>
        </p:txBody>
      </p:sp>
      <p:sp>
        <p:nvSpPr>
          <p:cNvPr id="9" name="TextBox 8"/>
          <p:cNvSpPr txBox="1"/>
          <p:nvPr/>
        </p:nvSpPr>
        <p:spPr>
          <a:xfrm>
            <a:off x="4014979" y="5966585"/>
            <a:ext cx="2652521" cy="338554"/>
          </a:xfrm>
          <a:prstGeom prst="rect">
            <a:avLst/>
          </a:prstGeom>
          <a:noFill/>
        </p:spPr>
        <p:txBody>
          <a:bodyPr wrap="square" rtlCol="0">
            <a:spAutoFit/>
          </a:bodyPr>
          <a:lstStyle/>
          <a:p>
            <a:r>
              <a:rPr lang="en-US" sz="1600" i="1" dirty="0"/>
              <a:t>The IDA interface</a:t>
            </a:r>
          </a:p>
        </p:txBody>
      </p:sp>
    </p:spTree>
    <p:extLst>
      <p:ext uri="{BB962C8B-B14F-4D97-AF65-F5344CB8AC3E}">
        <p14:creationId xmlns:p14="http://schemas.microsoft.com/office/powerpoint/2010/main" val="4029409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pPr marL="0" indent="0" eaLnBrk="1" hangingPunct="1">
              <a:buNone/>
            </a:pPr>
            <a:r>
              <a:rPr lang="en-US" dirty="0"/>
              <a:t>Upon completion of this lesson, students will be able to:</a:t>
            </a:r>
            <a:br>
              <a:rPr lang="en-US" dirty="0"/>
            </a:br>
            <a:endParaRPr lang="en-US" dirty="0"/>
          </a:p>
          <a:p>
            <a:pPr marL="685800" lvl="1" indent="-342900" eaLnBrk="1" hangingPunct="1">
              <a:buFont typeface="+mj-lt"/>
              <a:buAutoNum type="arabicPeriod"/>
            </a:pPr>
            <a:r>
              <a:rPr lang="en-US" dirty="0"/>
              <a:t>Discuss the process IDA uses for loading and analyzing a binary file</a:t>
            </a:r>
          </a:p>
          <a:p>
            <a:pPr marL="685800" lvl="1" indent="-342900" eaLnBrk="1" hangingPunct="1">
              <a:buFont typeface="+mj-lt"/>
              <a:buAutoNum type="arabicPeriod"/>
            </a:pPr>
            <a:endParaRPr lang="en-US" dirty="0"/>
          </a:p>
          <a:p>
            <a:pPr marL="685800" lvl="1" indent="-342900" eaLnBrk="1" hangingPunct="1">
              <a:buFont typeface="+mj-lt"/>
              <a:buAutoNum type="arabicPeriod"/>
            </a:pPr>
            <a:r>
              <a:rPr lang="en-US"/>
              <a:t>Demonstrate the ability to load a binary file with IDA</a:t>
            </a:r>
          </a:p>
          <a:p>
            <a:pPr marL="685800" lvl="1" indent="-342900" eaLnBrk="1" hangingPunct="1">
              <a:buFont typeface="+mj-lt"/>
              <a:buAutoNum type="arabicPeriod"/>
            </a:pPr>
            <a:endParaRPr lang="en-US" dirty="0"/>
          </a:p>
        </p:txBody>
      </p:sp>
    </p:spTree>
    <p:extLst>
      <p:ext uri="{BB962C8B-B14F-4D97-AF65-F5344CB8AC3E}">
        <p14:creationId xmlns:p14="http://schemas.microsoft.com/office/powerpoint/2010/main" val="733636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628650" y="365125"/>
            <a:ext cx="7886700" cy="1325563"/>
          </a:xfrm>
        </p:spPr>
        <p:txBody>
          <a:bodyPr/>
          <a:lstStyle/>
          <a:p>
            <a:pPr eaLnBrk="1" hangingPunct="1"/>
            <a:r>
              <a:rPr lang="en-US" dirty="0"/>
              <a:t>Learning Outcomes</a:t>
            </a:r>
          </a:p>
        </p:txBody>
      </p:sp>
      <p:sp>
        <p:nvSpPr>
          <p:cNvPr id="14338" name="Content Placeholder 2"/>
          <p:cNvSpPr>
            <a:spLocks noGrp="1"/>
          </p:cNvSpPr>
          <p:nvPr>
            <p:ph idx="1"/>
          </p:nvPr>
        </p:nvSpPr>
        <p:spPr/>
        <p:txBody>
          <a:bodyPr/>
          <a:lstStyle/>
          <a:p>
            <a:pPr marL="0" indent="0" eaLnBrk="1" hangingPunct="1">
              <a:buFont typeface="Arial" charset="0"/>
              <a:buNone/>
            </a:pPr>
            <a:r>
              <a:rPr lang="en-US" dirty="0"/>
              <a:t>Upon completion of this lesson, students will be able to:</a:t>
            </a:r>
            <a:br>
              <a:rPr lang="en-US" dirty="0"/>
            </a:br>
            <a:endParaRPr lang="en-US" dirty="0"/>
          </a:p>
          <a:p>
            <a:pPr marL="685800" lvl="1" indent="-342900" eaLnBrk="1" hangingPunct="1">
              <a:buFont typeface="+mj-lt"/>
              <a:buAutoNum type="arabicPeriod"/>
            </a:pPr>
            <a:r>
              <a:rPr lang="en-US" dirty="0"/>
              <a:t>Discuss the process IDA uses for loading and analyzing a binary file</a:t>
            </a:r>
          </a:p>
          <a:p>
            <a:pPr marL="685800" lvl="1" indent="-342900" eaLnBrk="1" hangingPunct="1">
              <a:buFont typeface="+mj-lt"/>
              <a:buAutoNum type="arabicPeriod"/>
            </a:pPr>
            <a:endParaRPr lang="en-US" dirty="0"/>
          </a:p>
          <a:p>
            <a:pPr marL="685800" lvl="1" indent="-342900" eaLnBrk="1" hangingPunct="1">
              <a:buFont typeface="+mj-lt"/>
              <a:buAutoNum type="arabicPeriod"/>
            </a:pPr>
            <a:r>
              <a:rPr lang="en-US" dirty="0"/>
              <a:t>Demonstrate the ability to load a binary file with IDA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normAutofit/>
          </a:bodyPr>
          <a:lstStyle/>
          <a:p>
            <a:pPr marL="0" indent="0">
              <a:buNone/>
            </a:pPr>
            <a:r>
              <a:rPr lang="en-US" sz="1800" dirty="0"/>
              <a:t>To open an executable with IDA, you can do one of the following:</a:t>
            </a:r>
          </a:p>
          <a:p>
            <a:pPr marL="0" indent="0">
              <a:buNone/>
            </a:pPr>
            <a:endParaRPr lang="en-US" sz="1800" dirty="0"/>
          </a:p>
          <a:p>
            <a:pPr marL="342900" indent="-342900">
              <a:buAutoNum type="arabicPeriod"/>
            </a:pPr>
            <a:r>
              <a:rPr lang="en-US" sz="1800" dirty="0"/>
              <a:t>Drag the file onto the desktop icon</a:t>
            </a:r>
          </a:p>
          <a:p>
            <a:pPr marL="685800" lvl="1" indent="-342900">
              <a:buAutoNum type="arabicPeriod"/>
            </a:pPr>
            <a:r>
              <a:rPr lang="en-US" sz="1500" dirty="0"/>
              <a:t>This will start IDA’s auto-analysis</a:t>
            </a:r>
          </a:p>
          <a:p>
            <a:pPr marL="342900" indent="-342900">
              <a:buAutoNum type="arabicPeriod"/>
            </a:pPr>
            <a:endParaRPr lang="en-US" sz="1800" dirty="0"/>
          </a:p>
          <a:p>
            <a:pPr marL="342900" indent="-342900">
              <a:buAutoNum type="arabicPeriod"/>
            </a:pPr>
            <a:endParaRPr lang="en-US" sz="1800" dirty="0"/>
          </a:p>
          <a:p>
            <a:pPr marL="342900" indent="-342900">
              <a:buAutoNum type="arabicPeriod"/>
            </a:pPr>
            <a:r>
              <a:rPr lang="en-US" sz="1800" dirty="0"/>
              <a:t>Open IDA and select the file</a:t>
            </a:r>
          </a:p>
          <a:p>
            <a:pPr lvl="1"/>
            <a:r>
              <a:rPr lang="en-US" dirty="0"/>
              <a:t>Similar to the first option, just a few more clicks</a:t>
            </a:r>
          </a:p>
        </p:txBody>
      </p:sp>
      <p:pic>
        <p:nvPicPr>
          <p:cNvPr id="5" name="Picture 4" title="IDA Pro Desktop Icon"/>
          <p:cNvPicPr>
            <a:picLocks noChangeAspect="1"/>
          </p:cNvPicPr>
          <p:nvPr/>
        </p:nvPicPr>
        <p:blipFill rotWithShape="1">
          <a:blip r:embed="rId2"/>
          <a:srcRect t="-1" b="-718"/>
          <a:stretch/>
        </p:blipFill>
        <p:spPr>
          <a:xfrm>
            <a:off x="6410325" y="3693780"/>
            <a:ext cx="1776929" cy="1800240"/>
          </a:xfrm>
          <a:prstGeom prst="rect">
            <a:avLst/>
          </a:prstGeom>
        </p:spPr>
      </p:pic>
      <p:sp>
        <p:nvSpPr>
          <p:cNvPr id="6" name="Title 5">
            <a:extLst>
              <a:ext uri="{FF2B5EF4-FFF2-40B4-BE49-F238E27FC236}">
                <a16:creationId xmlns:a16="http://schemas.microsoft.com/office/drawing/2014/main" id="{076FBB91-E3DD-D34D-905A-0D8F65BEC9C1}"/>
              </a:ext>
            </a:extLst>
          </p:cNvPr>
          <p:cNvSpPr>
            <a:spLocks noGrp="1"/>
          </p:cNvSpPr>
          <p:nvPr>
            <p:ph type="title"/>
          </p:nvPr>
        </p:nvSpPr>
        <p:spPr/>
        <p:txBody>
          <a:bodyPr/>
          <a:lstStyle/>
          <a:p>
            <a:r>
              <a:rPr lang="en-US" dirty="0"/>
              <a:t>Opening Files with IDA Pro</a:t>
            </a:r>
          </a:p>
        </p:txBody>
      </p:sp>
    </p:spTree>
    <p:extLst>
      <p:ext uri="{BB962C8B-B14F-4D97-AF65-F5344CB8AC3E}">
        <p14:creationId xmlns:p14="http://schemas.microsoft.com/office/powerpoint/2010/main" val="2829397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title="IDA Pr Splash Screen"/>
          <p:cNvPicPr>
            <a:picLocks noChangeAspect="1"/>
          </p:cNvPicPr>
          <p:nvPr/>
        </p:nvPicPr>
        <p:blipFill rotWithShape="1">
          <a:blip r:embed="rId3">
            <a:extLst>
              <a:ext uri="{28A0092B-C50C-407E-A947-70E740481C1C}">
                <a14:useLocalDpi xmlns:a14="http://schemas.microsoft.com/office/drawing/2010/main" val="0"/>
              </a:ext>
            </a:extLst>
          </a:blip>
          <a:srcRect l="10410" t="6632" r="10162" b="18879"/>
          <a:stretch/>
        </p:blipFill>
        <p:spPr>
          <a:xfrm>
            <a:off x="3143250" y="3803852"/>
            <a:ext cx="3133725" cy="2373111"/>
          </a:xfrm>
          <a:prstGeom prst="rect">
            <a:avLst/>
          </a:prstGeom>
        </p:spPr>
      </p:pic>
      <p:sp>
        <p:nvSpPr>
          <p:cNvPr id="2" name="Title 1"/>
          <p:cNvSpPr>
            <a:spLocks noGrp="1"/>
          </p:cNvSpPr>
          <p:nvPr>
            <p:ph type="title"/>
          </p:nvPr>
        </p:nvSpPr>
        <p:spPr/>
        <p:txBody>
          <a:bodyPr>
            <a:normAutofit/>
          </a:bodyPr>
          <a:lstStyle/>
          <a:p>
            <a:r>
              <a:rPr lang="en-US" sz="3000" dirty="0"/>
              <a:t>Starting IDA</a:t>
            </a:r>
          </a:p>
        </p:txBody>
      </p:sp>
      <p:sp>
        <p:nvSpPr>
          <p:cNvPr id="3" name="Content Placeholder 2"/>
          <p:cNvSpPr>
            <a:spLocks noGrp="1"/>
          </p:cNvSpPr>
          <p:nvPr>
            <p:ph idx="1"/>
          </p:nvPr>
        </p:nvSpPr>
        <p:spPr/>
        <p:txBody>
          <a:bodyPr>
            <a:normAutofit/>
          </a:bodyPr>
          <a:lstStyle/>
          <a:p>
            <a:r>
              <a:rPr lang="en-US" sz="1800" dirty="0"/>
              <a:t>Starts with a splash screen</a:t>
            </a:r>
          </a:p>
          <a:p>
            <a:pPr lvl="1"/>
            <a:r>
              <a:rPr lang="en-US" sz="1500" dirty="0"/>
              <a:t>Displays version and license information</a:t>
            </a:r>
          </a:p>
          <a:p>
            <a:pPr lvl="1"/>
            <a:endParaRPr lang="en-US" sz="1500" dirty="0"/>
          </a:p>
          <a:p>
            <a:pPr lvl="1"/>
            <a:r>
              <a:rPr lang="en-US" sz="1500" dirty="0"/>
              <a:t>Allows you tell if you’re using free, demo or paid-for version of IDA Pro</a:t>
            </a:r>
          </a:p>
          <a:p>
            <a:pPr lvl="1"/>
            <a:endParaRPr lang="en-US" sz="1500" dirty="0"/>
          </a:p>
          <a:p>
            <a:pPr lvl="1"/>
            <a:r>
              <a:rPr lang="en-US" sz="1500" dirty="0"/>
              <a:t>Pay attention to which version you are using, free/demo has some limitations</a:t>
            </a:r>
          </a:p>
          <a:p>
            <a:endParaRPr lang="en-US" sz="1800" dirty="0"/>
          </a:p>
        </p:txBody>
      </p:sp>
    </p:spTree>
    <p:extLst>
      <p:ext uri="{BB962C8B-B14F-4D97-AF65-F5344CB8AC3E}">
        <p14:creationId xmlns:p14="http://schemas.microsoft.com/office/powerpoint/2010/main" val="3953711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title="Load Project Dialog"/>
          <p:cNvPicPr>
            <a:picLocks noChangeAspect="1"/>
          </p:cNvPicPr>
          <p:nvPr/>
        </p:nvPicPr>
        <p:blipFill rotWithShape="1">
          <a:blip r:embed="rId3"/>
          <a:srcRect t="108" r="-2" b="855"/>
          <a:stretch/>
        </p:blipFill>
        <p:spPr>
          <a:xfrm>
            <a:off x="5415154" y="1825625"/>
            <a:ext cx="3509771" cy="3336925"/>
          </a:xfrm>
          <a:prstGeom prst="rect">
            <a:avLst/>
          </a:prstGeom>
          <a:effectLst/>
        </p:spPr>
      </p:pic>
      <p:sp>
        <p:nvSpPr>
          <p:cNvPr id="2" name="Title 1"/>
          <p:cNvSpPr>
            <a:spLocks noGrp="1"/>
          </p:cNvSpPr>
          <p:nvPr>
            <p:ph type="title"/>
          </p:nvPr>
        </p:nvSpPr>
        <p:spPr/>
        <p:txBody>
          <a:bodyPr>
            <a:normAutofit/>
          </a:bodyPr>
          <a:lstStyle/>
          <a:p>
            <a:r>
              <a:rPr lang="en-US" dirty="0"/>
              <a:t>File Loading</a:t>
            </a:r>
          </a:p>
        </p:txBody>
      </p:sp>
      <p:sp>
        <p:nvSpPr>
          <p:cNvPr id="3" name="Content Placeholder 2"/>
          <p:cNvSpPr>
            <a:spLocks noGrp="1"/>
          </p:cNvSpPr>
          <p:nvPr>
            <p:ph idx="1"/>
          </p:nvPr>
        </p:nvSpPr>
        <p:spPr>
          <a:xfrm>
            <a:off x="628651" y="1825625"/>
            <a:ext cx="4686300" cy="4351338"/>
          </a:xfrm>
        </p:spPr>
        <p:txBody>
          <a:bodyPr>
            <a:normAutofit/>
          </a:bodyPr>
          <a:lstStyle/>
          <a:p>
            <a:r>
              <a:rPr lang="en-US" sz="2000" dirty="0"/>
              <a:t>New - disassemble a new file</a:t>
            </a:r>
          </a:p>
          <a:p>
            <a:endParaRPr lang="en-US" sz="2000" dirty="0"/>
          </a:p>
          <a:p>
            <a:r>
              <a:rPr lang="en-US" sz="2000" dirty="0"/>
              <a:t>Go - Opens IDA’s primary interface</a:t>
            </a:r>
          </a:p>
          <a:p>
            <a:pPr lvl="1"/>
            <a:r>
              <a:rPr lang="en-US" sz="1600" dirty="0"/>
              <a:t>Does not perform disassembly</a:t>
            </a:r>
          </a:p>
          <a:p>
            <a:endParaRPr lang="en-US" sz="2000" dirty="0"/>
          </a:p>
          <a:p>
            <a:r>
              <a:rPr lang="en-US" sz="2000" dirty="0"/>
              <a:t>Previous - Links to previously opened IDBs (IDA databases)</a:t>
            </a:r>
          </a:p>
        </p:txBody>
      </p:sp>
    </p:spTree>
    <p:extLst>
      <p:ext uri="{BB962C8B-B14F-4D97-AF65-F5344CB8AC3E}">
        <p14:creationId xmlns:p14="http://schemas.microsoft.com/office/powerpoint/2010/main" val="2748431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Load a new file"/>
          <p:cNvPicPr>
            <a:picLocks noChangeAspect="1"/>
          </p:cNvPicPr>
          <p:nvPr/>
        </p:nvPicPr>
        <p:blipFill>
          <a:blip r:embed="rId3"/>
          <a:stretch>
            <a:fillRect/>
          </a:stretch>
        </p:blipFill>
        <p:spPr>
          <a:xfrm>
            <a:off x="5120842" y="2282825"/>
            <a:ext cx="3730132" cy="3002756"/>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2" name="Title 1"/>
          <p:cNvSpPr>
            <a:spLocks noGrp="1"/>
          </p:cNvSpPr>
          <p:nvPr>
            <p:ph type="title"/>
          </p:nvPr>
        </p:nvSpPr>
        <p:spPr/>
        <p:txBody>
          <a:bodyPr>
            <a:normAutofit/>
          </a:bodyPr>
          <a:lstStyle/>
          <a:p>
            <a:r>
              <a:rPr lang="en-US" sz="3075"/>
              <a:t>Loading the File into IDA</a:t>
            </a:r>
          </a:p>
        </p:txBody>
      </p:sp>
      <p:sp>
        <p:nvSpPr>
          <p:cNvPr id="3" name="Content Placeholder 2"/>
          <p:cNvSpPr>
            <a:spLocks noGrp="1"/>
          </p:cNvSpPr>
          <p:nvPr>
            <p:ph idx="1"/>
          </p:nvPr>
        </p:nvSpPr>
        <p:spPr>
          <a:xfrm>
            <a:off x="628650" y="1825625"/>
            <a:ext cx="4324350" cy="4351338"/>
          </a:xfrm>
        </p:spPr>
        <p:txBody>
          <a:bodyPr anchor="t">
            <a:normAutofit/>
          </a:bodyPr>
          <a:lstStyle/>
          <a:p>
            <a:r>
              <a:rPr lang="en-US" sz="1800" dirty="0"/>
              <a:t>The “Load a new file” window will appear</a:t>
            </a:r>
          </a:p>
          <a:p>
            <a:endParaRPr lang="en-US" sz="1800" dirty="0"/>
          </a:p>
          <a:p>
            <a:r>
              <a:rPr lang="en-US" sz="1800" dirty="0"/>
              <a:t>IDA detected a PE formatted Windows Executable</a:t>
            </a:r>
          </a:p>
          <a:p>
            <a:pPr lvl="1"/>
            <a:r>
              <a:rPr lang="en-US" sz="1600" dirty="0"/>
              <a:t>Usually safe to keep the options IDA selected for you</a:t>
            </a:r>
          </a:p>
          <a:p>
            <a:pPr lvl="1"/>
            <a:endParaRPr lang="en-US" sz="1800" dirty="0"/>
          </a:p>
          <a:p>
            <a:r>
              <a:rPr lang="en-US" sz="1800" dirty="0"/>
              <a:t>Click “OK”</a:t>
            </a:r>
          </a:p>
        </p:txBody>
      </p:sp>
    </p:spTree>
    <p:extLst>
      <p:ext uri="{BB962C8B-B14F-4D97-AF65-F5344CB8AC3E}">
        <p14:creationId xmlns:p14="http://schemas.microsoft.com/office/powerpoint/2010/main" val="69450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normAutofit/>
          </a:bodyPr>
          <a:lstStyle/>
          <a:p>
            <a:r>
              <a:rPr lang="en-US" sz="1800" dirty="0"/>
              <a:t>Load selected executable file into memory and analyze relevant portions</a:t>
            </a:r>
          </a:p>
          <a:p>
            <a:pPr lvl="1"/>
            <a:r>
              <a:rPr lang="en-US" dirty="0"/>
              <a:t>Results in an IDA Database</a:t>
            </a:r>
          </a:p>
          <a:p>
            <a:pPr lvl="1"/>
            <a:endParaRPr lang="en-US" dirty="0"/>
          </a:p>
          <a:p>
            <a:r>
              <a:rPr lang="en-US" sz="1800" dirty="0"/>
              <a:t>Database is name of loaded executable</a:t>
            </a:r>
          </a:p>
          <a:p>
            <a:pPr lvl="1"/>
            <a:r>
              <a:rPr lang="en-US" dirty="0"/>
              <a:t>.id0, id1, .</a:t>
            </a:r>
            <a:r>
              <a:rPr lang="en-US" dirty="0" err="1"/>
              <a:t>nam</a:t>
            </a:r>
            <a:r>
              <a:rPr lang="en-US" dirty="0"/>
              <a:t> and .</a:t>
            </a:r>
            <a:r>
              <a:rPr lang="en-US" dirty="0" err="1"/>
              <a:t>til</a:t>
            </a:r>
            <a:endParaRPr lang="en-US" dirty="0"/>
          </a:p>
          <a:p>
            <a:pPr lvl="1"/>
            <a:r>
              <a:rPr lang="en-US" dirty="0"/>
              <a:t>Proprietary to IDA</a:t>
            </a:r>
          </a:p>
          <a:p>
            <a:pPr lvl="1"/>
            <a:endParaRPr lang="en-US" dirty="0"/>
          </a:p>
          <a:p>
            <a:r>
              <a:rPr lang="en-US" sz="1800" dirty="0"/>
              <a:t>Saved in a single file and optionally compressed when closing a project</a:t>
            </a:r>
          </a:p>
          <a:p>
            <a:endParaRPr lang="en-US" sz="1800" dirty="0"/>
          </a:p>
          <a:p>
            <a:r>
              <a:rPr lang="en-US" sz="1800" dirty="0"/>
              <a:t>Once a database is created, the EXE (or source file) is no longer needed</a:t>
            </a:r>
          </a:p>
          <a:p>
            <a:endParaRPr lang="en-US" sz="1800" dirty="0"/>
          </a:p>
        </p:txBody>
      </p:sp>
      <p:sp>
        <p:nvSpPr>
          <p:cNvPr id="5" name="Title 4">
            <a:extLst>
              <a:ext uri="{FF2B5EF4-FFF2-40B4-BE49-F238E27FC236}">
                <a16:creationId xmlns:a16="http://schemas.microsoft.com/office/drawing/2014/main" id="{4BE2BE44-D9AF-0345-B9F3-9EC12A2995A6}"/>
              </a:ext>
            </a:extLst>
          </p:cNvPr>
          <p:cNvSpPr>
            <a:spLocks noGrp="1"/>
          </p:cNvSpPr>
          <p:nvPr>
            <p:ph type="title"/>
          </p:nvPr>
        </p:nvSpPr>
        <p:spPr/>
        <p:txBody>
          <a:bodyPr/>
          <a:lstStyle/>
          <a:p>
            <a:r>
              <a:rPr lang="en-US" dirty="0"/>
              <a:t>IDA Database Files</a:t>
            </a:r>
          </a:p>
        </p:txBody>
      </p:sp>
    </p:spTree>
    <p:extLst>
      <p:ext uri="{BB962C8B-B14F-4D97-AF65-F5344CB8AC3E}">
        <p14:creationId xmlns:p14="http://schemas.microsoft.com/office/powerpoint/2010/main" val="1275262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normAutofit/>
          </a:bodyPr>
          <a:lstStyle/>
          <a:p>
            <a:pPr>
              <a:lnSpc>
                <a:spcPct val="80000"/>
              </a:lnSpc>
            </a:pPr>
            <a:r>
              <a:rPr lang="en-US" sz="2000" dirty="0"/>
              <a:t>The job of a loader module based on detected/selected file format</a:t>
            </a:r>
          </a:p>
          <a:p>
            <a:pPr>
              <a:lnSpc>
                <a:spcPct val="80000"/>
              </a:lnSpc>
            </a:pPr>
            <a:endParaRPr lang="en-US" sz="2000" dirty="0"/>
          </a:p>
          <a:p>
            <a:pPr>
              <a:lnSpc>
                <a:spcPct val="80000"/>
              </a:lnSpc>
            </a:pPr>
            <a:r>
              <a:rPr lang="en-US" sz="2000" dirty="0"/>
              <a:t>Loads file from disk and create various program sections</a:t>
            </a:r>
          </a:p>
          <a:p>
            <a:pPr lvl="1">
              <a:lnSpc>
                <a:spcPct val="80000"/>
              </a:lnSpc>
            </a:pPr>
            <a:r>
              <a:rPr lang="en-US" sz="2000" dirty="0"/>
              <a:t>Contains either code or data</a:t>
            </a:r>
          </a:p>
          <a:p>
            <a:pPr lvl="1">
              <a:lnSpc>
                <a:spcPct val="80000"/>
              </a:lnSpc>
            </a:pPr>
            <a:endParaRPr lang="en-US" sz="2000" dirty="0"/>
          </a:p>
          <a:p>
            <a:pPr>
              <a:lnSpc>
                <a:spcPct val="80000"/>
              </a:lnSpc>
            </a:pPr>
            <a:r>
              <a:rPr lang="en-US" sz="2000" dirty="0"/>
              <a:t>Identify entry points into the code</a:t>
            </a:r>
          </a:p>
          <a:p>
            <a:pPr>
              <a:lnSpc>
                <a:spcPct val="80000"/>
              </a:lnSpc>
            </a:pPr>
            <a:endParaRPr lang="en-US" sz="2000" dirty="0"/>
          </a:p>
          <a:p>
            <a:pPr>
              <a:lnSpc>
                <a:spcPct val="80000"/>
              </a:lnSpc>
            </a:pPr>
            <a:r>
              <a:rPr lang="en-US" sz="2000" dirty="0"/>
              <a:t>Returns control to IDA, acts similar to OS loader</a:t>
            </a:r>
          </a:p>
          <a:p>
            <a:pPr>
              <a:lnSpc>
                <a:spcPct val="80000"/>
              </a:lnSpc>
            </a:pPr>
            <a:endParaRPr lang="en-US" sz="2000" dirty="0"/>
          </a:p>
          <a:p>
            <a:pPr>
              <a:lnSpc>
                <a:spcPct val="80000"/>
              </a:lnSpc>
            </a:pPr>
            <a:r>
              <a:rPr lang="en-US" sz="2000" dirty="0"/>
              <a:t>IDA loader determines virtual memory layout</a:t>
            </a:r>
          </a:p>
        </p:txBody>
      </p:sp>
      <p:sp>
        <p:nvSpPr>
          <p:cNvPr id="5" name="Title 4">
            <a:extLst>
              <a:ext uri="{FF2B5EF4-FFF2-40B4-BE49-F238E27FC236}">
                <a16:creationId xmlns:a16="http://schemas.microsoft.com/office/drawing/2014/main" id="{387883A9-14E0-4649-84ED-4CB8B61AA914}"/>
              </a:ext>
            </a:extLst>
          </p:cNvPr>
          <p:cNvSpPr>
            <a:spLocks noGrp="1"/>
          </p:cNvSpPr>
          <p:nvPr>
            <p:ph type="title"/>
          </p:nvPr>
        </p:nvSpPr>
        <p:spPr/>
        <p:txBody>
          <a:bodyPr/>
          <a:lstStyle/>
          <a:p>
            <a:r>
              <a:rPr lang="en-US" dirty="0"/>
              <a:t>IDA Database Creation</a:t>
            </a:r>
          </a:p>
        </p:txBody>
      </p:sp>
    </p:spTree>
    <p:extLst>
      <p:ext uri="{BB962C8B-B14F-4D97-AF65-F5344CB8AC3E}">
        <p14:creationId xmlns:p14="http://schemas.microsoft.com/office/powerpoint/2010/main" val="2991350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normAutofit/>
          </a:bodyPr>
          <a:lstStyle/>
          <a:p>
            <a:pPr>
              <a:lnSpc>
                <a:spcPct val="70000"/>
              </a:lnSpc>
            </a:pPr>
            <a:r>
              <a:rPr lang="en-US" sz="1800" dirty="0"/>
              <a:t>Disassembly engine takes over once loader is finished</a:t>
            </a:r>
          </a:p>
          <a:p>
            <a:pPr lvl="1">
              <a:lnSpc>
                <a:spcPct val="70000"/>
              </a:lnSpc>
            </a:pPr>
            <a:r>
              <a:rPr lang="en-US" dirty="0"/>
              <a:t>Passes one address at a time to selected processor module</a:t>
            </a:r>
          </a:p>
          <a:p>
            <a:pPr lvl="1">
              <a:lnSpc>
                <a:spcPct val="70000"/>
              </a:lnSpc>
            </a:pPr>
            <a:endParaRPr lang="en-US" dirty="0"/>
          </a:p>
          <a:p>
            <a:pPr>
              <a:lnSpc>
                <a:spcPct val="70000"/>
              </a:lnSpc>
            </a:pPr>
            <a:r>
              <a:rPr lang="en-US" sz="1800" dirty="0"/>
              <a:t>Processor module has to determine:</a:t>
            </a:r>
          </a:p>
          <a:p>
            <a:pPr lvl="1">
              <a:lnSpc>
                <a:spcPct val="70000"/>
              </a:lnSpc>
            </a:pPr>
            <a:r>
              <a:rPr lang="en-US" dirty="0"/>
              <a:t>Type of instruction</a:t>
            </a:r>
          </a:p>
          <a:p>
            <a:pPr lvl="1">
              <a:lnSpc>
                <a:spcPct val="70000"/>
              </a:lnSpc>
            </a:pPr>
            <a:r>
              <a:rPr lang="en-US" dirty="0"/>
              <a:t>Length of instruction</a:t>
            </a:r>
          </a:p>
          <a:p>
            <a:pPr lvl="1">
              <a:lnSpc>
                <a:spcPct val="70000"/>
              </a:lnSpc>
            </a:pPr>
            <a:r>
              <a:rPr lang="en-US" dirty="0"/>
              <a:t>Location(s) to go next (is it sequential or branching)</a:t>
            </a:r>
          </a:p>
          <a:p>
            <a:pPr lvl="1">
              <a:lnSpc>
                <a:spcPct val="70000"/>
              </a:lnSpc>
            </a:pPr>
            <a:endParaRPr lang="en-US" dirty="0"/>
          </a:p>
          <a:p>
            <a:pPr>
              <a:lnSpc>
                <a:spcPct val="70000"/>
              </a:lnSpc>
            </a:pPr>
            <a:r>
              <a:rPr lang="en-US" sz="1800" dirty="0"/>
              <a:t>Once all instructions found, second pass to generate ASM</a:t>
            </a:r>
          </a:p>
          <a:p>
            <a:pPr>
              <a:lnSpc>
                <a:spcPct val="70000"/>
              </a:lnSpc>
            </a:pPr>
            <a:endParaRPr lang="en-US" sz="1800" dirty="0"/>
          </a:p>
          <a:p>
            <a:pPr>
              <a:lnSpc>
                <a:spcPct val="70000"/>
              </a:lnSpc>
            </a:pPr>
            <a:r>
              <a:rPr lang="en-US" sz="1800" dirty="0"/>
              <a:t>Can also find:</a:t>
            </a:r>
          </a:p>
          <a:p>
            <a:pPr lvl="1">
              <a:lnSpc>
                <a:spcPct val="70000"/>
              </a:lnSpc>
            </a:pPr>
            <a:r>
              <a:rPr lang="en-US" dirty="0"/>
              <a:t>Compiler identification, function argument and local </a:t>
            </a:r>
            <a:r>
              <a:rPr lang="en-US" dirty="0" err="1"/>
              <a:t>vars</a:t>
            </a:r>
            <a:r>
              <a:rPr lang="en-US" dirty="0"/>
              <a:t>, datatype info</a:t>
            </a:r>
          </a:p>
        </p:txBody>
      </p:sp>
      <p:sp>
        <p:nvSpPr>
          <p:cNvPr id="5" name="Title 4">
            <a:extLst>
              <a:ext uri="{FF2B5EF4-FFF2-40B4-BE49-F238E27FC236}">
                <a16:creationId xmlns:a16="http://schemas.microsoft.com/office/drawing/2014/main" id="{FA407772-58F9-4B48-A802-F1AD5DF22E17}"/>
              </a:ext>
            </a:extLst>
          </p:cNvPr>
          <p:cNvSpPr>
            <a:spLocks noGrp="1"/>
          </p:cNvSpPr>
          <p:nvPr>
            <p:ph type="title"/>
          </p:nvPr>
        </p:nvSpPr>
        <p:spPr/>
        <p:txBody>
          <a:bodyPr/>
          <a:lstStyle/>
          <a:p>
            <a:r>
              <a:rPr lang="en-US" dirty="0"/>
              <a:t>IDA Database Creation</a:t>
            </a:r>
          </a:p>
        </p:txBody>
      </p:sp>
    </p:spTree>
    <p:extLst>
      <p:ext uri="{BB962C8B-B14F-4D97-AF65-F5344CB8AC3E}">
        <p14:creationId xmlns:p14="http://schemas.microsoft.com/office/powerpoint/2010/main" val="2601044985"/>
      </p:ext>
    </p:extLst>
  </p:cSld>
  <p:clrMapOvr>
    <a:masterClrMapping/>
  </p:clrMapOvr>
</p:sld>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2300</TotalTime>
  <Words>709</Words>
  <Application>Microsoft Macintosh PowerPoint</Application>
  <PresentationFormat>On-screen Show (4:3)</PresentationFormat>
  <Paragraphs>101</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PP_C5Modules_CC_License_standard</vt:lpstr>
      <vt:lpstr>  Getting Started with IDA Pro</vt:lpstr>
      <vt:lpstr>Learning Outcomes</vt:lpstr>
      <vt:lpstr>Opening Files with IDA Pro</vt:lpstr>
      <vt:lpstr>Starting IDA</vt:lpstr>
      <vt:lpstr>File Loading</vt:lpstr>
      <vt:lpstr>Loading the File into IDA</vt:lpstr>
      <vt:lpstr>IDA Database Files</vt:lpstr>
      <vt:lpstr>IDA Database Creation</vt:lpstr>
      <vt:lpstr>IDA Database Creation</vt:lpstr>
      <vt:lpstr>Closing IDA Databases</vt:lpstr>
      <vt:lpstr>How IDA Loads a File</vt:lpstr>
      <vt:lpstr>Summary</vt:lpstr>
    </vt:vector>
  </TitlesOfParts>
  <Company>University of California at Davis</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Demott, Jared</cp:lastModifiedBy>
  <cp:revision>220</cp:revision>
  <cp:lastPrinted>2016-07-18T16:40:10Z</cp:lastPrinted>
  <dcterms:created xsi:type="dcterms:W3CDTF">2016-07-03T20:12:42Z</dcterms:created>
  <dcterms:modified xsi:type="dcterms:W3CDTF">2018-05-29T13:18:03Z</dcterms:modified>
</cp:coreProperties>
</file>