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4"/>
  </p:notesMasterIdLst>
  <p:sldIdLst>
    <p:sldId id="256" r:id="rId2"/>
    <p:sldId id="303" r:id="rId3"/>
    <p:sldId id="306" r:id="rId4"/>
    <p:sldId id="307" r:id="rId5"/>
    <p:sldId id="308" r:id="rId6"/>
    <p:sldId id="311" r:id="rId7"/>
    <p:sldId id="312" r:id="rId8"/>
    <p:sldId id="313" r:id="rId9"/>
    <p:sldId id="314" r:id="rId10"/>
    <p:sldId id="315" r:id="rId11"/>
    <p:sldId id="316" r:id="rId12"/>
    <p:sldId id="305" r:id="rId13"/>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81847" autoAdjust="0"/>
  </p:normalViewPr>
  <p:slideViewPr>
    <p:cSldViewPr snapToGrid="0" snapToObjects="1">
      <p:cViewPr varScale="1">
        <p:scale>
          <a:sx n="85" d="100"/>
          <a:sy n="85" d="100"/>
        </p:scale>
        <p:origin x="189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5/29/18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994236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5</a:t>
            </a:fld>
            <a:endParaRPr lang="en-US"/>
          </a:p>
        </p:txBody>
      </p:sp>
    </p:spTree>
    <p:extLst>
      <p:ext uri="{BB962C8B-B14F-4D97-AF65-F5344CB8AC3E}">
        <p14:creationId xmlns:p14="http://schemas.microsoft.com/office/powerpoint/2010/main" val="3301321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br>
              <a:rPr sz="3300" dirty="0"/>
            </a:br>
            <a:br>
              <a:rPr sz="3300" dirty="0"/>
            </a:br>
            <a:r>
              <a:rPr lang="en-US" sz="3300" dirty="0"/>
              <a:t>Delivery Mechanisms: JavaScript Attachments </a:t>
            </a:r>
            <a:endParaRPr dirty="0"/>
          </a:p>
        </p:txBody>
      </p:sp>
      <p:sp>
        <p:nvSpPr>
          <p:cNvPr id="12290" name="Subtitle 2"/>
          <p:cNvSpPr>
            <a:spLocks noGrp="1"/>
          </p:cNvSpPr>
          <p:nvPr>
            <p:ph type="body" sz="quarter" idx="13"/>
          </p:nvPr>
        </p:nvSpPr>
        <p:spPr>
          <a:xfrm>
            <a:off x="2630488" y="4999038"/>
            <a:ext cx="4219575" cy="277812"/>
          </a:xfrm>
        </p:spPr>
        <p:txBody>
          <a:bodyPr/>
          <a:lstStyle/>
          <a:p>
            <a:pPr eaLnBrk="1" hangingPunct="1"/>
            <a:r>
              <a:rPr lang="en-US" sz="2000" b="1">
                <a:solidFill>
                  <a:srgbClr val="2F5597"/>
                </a:solidFill>
              </a:rPr>
              <a:t>Lesson 18: JavaScript </a:t>
            </a:r>
            <a:r>
              <a:rPr lang="en-US" sz="2000" b="1" dirty="0">
                <a:solidFill>
                  <a:srgbClr val="2F5597"/>
                </a:solidFill>
              </a:rPr>
              <a:t>Attachments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3A3C-ECAD-48EE-B0FA-25C8F1D737CA}"/>
              </a:ext>
            </a:extLst>
          </p:cNvPr>
          <p:cNvSpPr>
            <a:spLocks noGrp="1"/>
          </p:cNvSpPr>
          <p:nvPr>
            <p:ph type="title"/>
          </p:nvPr>
        </p:nvSpPr>
        <p:spPr/>
        <p:txBody>
          <a:bodyPr/>
          <a:lstStyle/>
          <a:p>
            <a:r>
              <a:rPr lang="en-US" dirty="0"/>
              <a:t>Websites Array </a:t>
            </a:r>
          </a:p>
        </p:txBody>
      </p:sp>
      <p:sp>
        <p:nvSpPr>
          <p:cNvPr id="3" name="Content Placeholder 2">
            <a:extLst>
              <a:ext uri="{FF2B5EF4-FFF2-40B4-BE49-F238E27FC236}">
                <a16:creationId xmlns:a16="http://schemas.microsoft.com/office/drawing/2014/main" id="{907BF04B-BF65-413C-A485-36A3B59ED198}"/>
              </a:ext>
            </a:extLst>
          </p:cNvPr>
          <p:cNvSpPr>
            <a:spLocks noGrp="1"/>
          </p:cNvSpPr>
          <p:nvPr>
            <p:ph idx="1"/>
          </p:nvPr>
        </p:nvSpPr>
        <p:spPr/>
        <p:txBody>
          <a:bodyPr/>
          <a:lstStyle/>
          <a:p>
            <a:r>
              <a:rPr lang="en-US" dirty="0"/>
              <a:t>Looking through the functions there are easy things to find. </a:t>
            </a:r>
          </a:p>
          <a:p>
            <a:r>
              <a:rPr lang="en-US" dirty="0"/>
              <a:t>Here are the different address it will try to reach out to.</a:t>
            </a:r>
          </a:p>
          <a:p>
            <a:r>
              <a:rPr lang="en-US" dirty="0"/>
              <a:t>This helps us identify more functionality because we now know that it will try to reach these different sites. </a:t>
            </a:r>
          </a:p>
          <a:p>
            <a:endParaRPr lang="en-US" dirty="0"/>
          </a:p>
        </p:txBody>
      </p:sp>
      <p:pic>
        <p:nvPicPr>
          <p:cNvPr id="4" name="Content Placeholder 3" title="Websites Array">
            <a:extLst>
              <a:ext uri="{FF2B5EF4-FFF2-40B4-BE49-F238E27FC236}">
                <a16:creationId xmlns:a16="http://schemas.microsoft.com/office/drawing/2014/main" id="{D5CE3BF9-23FE-4741-ACE7-1E76D866321D}"/>
              </a:ext>
            </a:extLst>
          </p:cNvPr>
          <p:cNvPicPr>
            <a:picLocks noChangeAspect="1"/>
          </p:cNvPicPr>
          <p:nvPr/>
        </p:nvPicPr>
        <p:blipFill>
          <a:blip r:embed="rId2"/>
          <a:stretch>
            <a:fillRect/>
          </a:stretch>
        </p:blipFill>
        <p:spPr bwMode="auto">
          <a:xfrm>
            <a:off x="653540" y="3720687"/>
            <a:ext cx="7836920" cy="1653662"/>
          </a:xfrm>
          <a:prstGeom prst="rect">
            <a:avLst/>
          </a:prstGeom>
          <a:noFill/>
          <a:ln w="9525">
            <a:noFill/>
            <a:miter lim="800000"/>
            <a:headEnd/>
            <a:tailEnd/>
          </a:ln>
        </p:spPr>
      </p:pic>
    </p:spTree>
    <p:extLst>
      <p:ext uri="{BB962C8B-B14F-4D97-AF65-F5344CB8AC3E}">
        <p14:creationId xmlns:p14="http://schemas.microsoft.com/office/powerpoint/2010/main" val="253548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69C6-B88F-4C06-90A6-93552289379E}"/>
              </a:ext>
            </a:extLst>
          </p:cNvPr>
          <p:cNvSpPr>
            <a:spLocks noGrp="1"/>
          </p:cNvSpPr>
          <p:nvPr>
            <p:ph type="title"/>
          </p:nvPr>
        </p:nvSpPr>
        <p:spPr/>
        <p:txBody>
          <a:bodyPr/>
          <a:lstStyle/>
          <a:p>
            <a:r>
              <a:rPr lang="en-US" dirty="0"/>
              <a:t>Websites</a:t>
            </a:r>
          </a:p>
        </p:txBody>
      </p:sp>
      <p:sp>
        <p:nvSpPr>
          <p:cNvPr id="3" name="Content Placeholder 2">
            <a:extLst>
              <a:ext uri="{FF2B5EF4-FFF2-40B4-BE49-F238E27FC236}">
                <a16:creationId xmlns:a16="http://schemas.microsoft.com/office/drawing/2014/main" id="{262FA050-32FD-42BB-B1A8-F059E86A48C1}"/>
              </a:ext>
            </a:extLst>
          </p:cNvPr>
          <p:cNvSpPr>
            <a:spLocks noGrp="1"/>
          </p:cNvSpPr>
          <p:nvPr>
            <p:ph idx="1"/>
          </p:nvPr>
        </p:nvSpPr>
        <p:spPr/>
        <p:txBody>
          <a:bodyPr/>
          <a:lstStyle/>
          <a:p>
            <a:r>
              <a:rPr lang="en-US" dirty="0"/>
              <a:t>A quick look through and you can find the function it used to connect with after finding the array of address</a:t>
            </a:r>
          </a:p>
          <a:p>
            <a:endParaRPr lang="en-US" dirty="0"/>
          </a:p>
        </p:txBody>
      </p:sp>
      <p:pic>
        <p:nvPicPr>
          <p:cNvPr id="4" name="Picture 3" title="Connection Function">
            <a:extLst>
              <a:ext uri="{FF2B5EF4-FFF2-40B4-BE49-F238E27FC236}">
                <a16:creationId xmlns:a16="http://schemas.microsoft.com/office/drawing/2014/main" id="{551AA69C-E446-4142-B6B8-6CE72DFA003F}"/>
              </a:ext>
            </a:extLst>
          </p:cNvPr>
          <p:cNvPicPr/>
          <p:nvPr/>
        </p:nvPicPr>
        <p:blipFill>
          <a:blip r:embed="rId2"/>
          <a:stretch>
            <a:fillRect/>
          </a:stretch>
        </p:blipFill>
        <p:spPr>
          <a:xfrm>
            <a:off x="742950" y="2614611"/>
            <a:ext cx="7658100" cy="1290639"/>
          </a:xfrm>
          <a:prstGeom prst="rect">
            <a:avLst/>
          </a:prstGeom>
        </p:spPr>
      </p:pic>
      <p:pic>
        <p:nvPicPr>
          <p:cNvPr id="5" name="Picture 4" title="Website Array ">
            <a:extLst>
              <a:ext uri="{FF2B5EF4-FFF2-40B4-BE49-F238E27FC236}">
                <a16:creationId xmlns:a16="http://schemas.microsoft.com/office/drawing/2014/main" id="{FD675507-9906-48F3-BC7A-FCD0CC57B5F8}"/>
              </a:ext>
            </a:extLst>
          </p:cNvPr>
          <p:cNvPicPr/>
          <p:nvPr/>
        </p:nvPicPr>
        <p:blipFill>
          <a:blip r:embed="rId3"/>
          <a:stretch>
            <a:fillRect/>
          </a:stretch>
        </p:blipFill>
        <p:spPr>
          <a:xfrm>
            <a:off x="1404937" y="4117973"/>
            <a:ext cx="6334125" cy="1939927"/>
          </a:xfrm>
          <a:prstGeom prst="rect">
            <a:avLst/>
          </a:prstGeom>
        </p:spPr>
      </p:pic>
    </p:spTree>
    <p:extLst>
      <p:ext uri="{BB962C8B-B14F-4D97-AF65-F5344CB8AC3E}">
        <p14:creationId xmlns:p14="http://schemas.microsoft.com/office/powerpoint/2010/main" val="300578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eaLnBrk="1" hangingPunct="1">
              <a:buNone/>
            </a:pPr>
            <a:r>
              <a:rPr lang="en-US" dirty="0"/>
              <a:t>Upon completion of this lesson, students will be able to:</a:t>
            </a:r>
          </a:p>
          <a:p>
            <a:pPr marL="0" indent="0" eaLnBrk="1" hangingPunct="1">
              <a:buNone/>
            </a:pPr>
            <a:endParaRPr lang="en-US" dirty="0"/>
          </a:p>
          <a:p>
            <a:pPr marL="457200" indent="-457200" eaLnBrk="1" hangingPunct="1">
              <a:buFont typeface="+mj-lt"/>
              <a:buAutoNum type="arabicPeriod"/>
            </a:pPr>
            <a:r>
              <a:rPr lang="en-US" dirty="0"/>
              <a:t>Identify how JavaScript runs </a:t>
            </a:r>
          </a:p>
          <a:p>
            <a:pPr marL="457200" indent="-457200" eaLnBrk="1" hangingPunct="1">
              <a:buFont typeface="+mj-lt"/>
              <a:buAutoNum type="arabicPeriod"/>
            </a:pPr>
            <a:endParaRPr lang="en-US" dirty="0"/>
          </a:p>
          <a:p>
            <a:pPr marL="457200" indent="-457200" eaLnBrk="1" hangingPunct="1">
              <a:buFont typeface="+mj-lt"/>
              <a:buAutoNum type="arabicPeriod"/>
            </a:pPr>
            <a:r>
              <a:rPr lang="en-US" dirty="0"/>
              <a:t>Interpret the limitation of JavaScript</a:t>
            </a:r>
          </a:p>
          <a:p>
            <a:pPr marL="457200" indent="-457200" eaLnBrk="1" hangingPunct="1">
              <a:buFont typeface="+mj-lt"/>
              <a:buAutoNum type="arabicPeriod"/>
            </a:pPr>
            <a:endParaRPr lang="en-US" dirty="0"/>
          </a:p>
          <a:p>
            <a:pPr marL="457200" indent="-457200" eaLnBrk="1" hangingPunct="1">
              <a:buFont typeface="+mj-lt"/>
              <a:buAutoNum type="arabicPeriod"/>
            </a:pPr>
            <a:r>
              <a:rPr lang="en-US" dirty="0"/>
              <a:t>Develop ways of breaking basic JavaScript obfuscation </a:t>
            </a:r>
          </a:p>
          <a:p>
            <a:pPr eaLnBrk="1" hangingPunct="1"/>
            <a:endParaRPr lang="en-US" dirty="0"/>
          </a:p>
          <a:p>
            <a:endParaRPr lang="en-US" dirty="0"/>
          </a:p>
        </p:txBody>
      </p:sp>
    </p:spTree>
    <p:extLst>
      <p:ext uri="{BB962C8B-B14F-4D97-AF65-F5344CB8AC3E}">
        <p14:creationId xmlns:p14="http://schemas.microsoft.com/office/powerpoint/2010/main" val="73363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Learning Outcomes</a:t>
            </a:r>
          </a:p>
        </p:txBody>
      </p:sp>
      <p:sp>
        <p:nvSpPr>
          <p:cNvPr id="14338" name="Content Placeholder 2"/>
          <p:cNvSpPr>
            <a:spLocks noGrp="1"/>
          </p:cNvSpPr>
          <p:nvPr>
            <p:ph idx="1"/>
          </p:nvPr>
        </p:nvSpPr>
        <p:spPr/>
        <p:txBody>
          <a:bodyPr/>
          <a:lstStyle/>
          <a:p>
            <a:pPr marL="0" indent="0" eaLnBrk="1" hangingPunct="1">
              <a:buFont typeface="Arial" charset="0"/>
              <a:buNone/>
            </a:pPr>
            <a:r>
              <a:rPr lang="en-US" dirty="0"/>
              <a:t>Upon completion of this lesson, students will be able to:</a:t>
            </a:r>
          </a:p>
          <a:p>
            <a:pPr marL="0" indent="0" eaLnBrk="1" hangingPunct="1">
              <a:buFont typeface="Arial" charset="0"/>
              <a:buNone/>
            </a:pPr>
            <a:endParaRPr lang="en-US" dirty="0"/>
          </a:p>
          <a:p>
            <a:pPr marL="457200" indent="-457200" eaLnBrk="1" hangingPunct="1">
              <a:buFont typeface="+mj-lt"/>
              <a:buAutoNum type="arabicPeriod"/>
            </a:pPr>
            <a:r>
              <a:rPr lang="en-US" dirty="0"/>
              <a:t>Identify how JavaScript runs </a:t>
            </a:r>
          </a:p>
          <a:p>
            <a:pPr marL="457200" indent="-457200" eaLnBrk="1" hangingPunct="1">
              <a:buFont typeface="+mj-lt"/>
              <a:buAutoNum type="arabicPeriod"/>
            </a:pPr>
            <a:endParaRPr lang="en-US" dirty="0"/>
          </a:p>
          <a:p>
            <a:pPr marL="457200" indent="-457200" eaLnBrk="1" hangingPunct="1">
              <a:buFont typeface="+mj-lt"/>
              <a:buAutoNum type="arabicPeriod"/>
            </a:pPr>
            <a:r>
              <a:rPr lang="en-US" dirty="0"/>
              <a:t>Interpret the limitation of JavaScript</a:t>
            </a:r>
          </a:p>
          <a:p>
            <a:pPr marL="457200" indent="-457200" eaLnBrk="1" hangingPunct="1">
              <a:buFont typeface="+mj-lt"/>
              <a:buAutoNum type="arabicPeriod"/>
            </a:pPr>
            <a:endParaRPr lang="en-US" dirty="0"/>
          </a:p>
          <a:p>
            <a:pPr marL="457200" indent="-457200" eaLnBrk="1" hangingPunct="1">
              <a:buFont typeface="+mj-lt"/>
              <a:buAutoNum type="arabicPeriod"/>
            </a:pPr>
            <a:r>
              <a:rPr lang="en-US" dirty="0"/>
              <a:t>Develop ways of breaking basic JavaScript obfuscation </a:t>
            </a:r>
          </a:p>
          <a:p>
            <a:pPr eaLnBrk="1" hangingPunct="1"/>
            <a:endParaRPr lang="en-US" dirty="0"/>
          </a:p>
          <a:p>
            <a:pPr marL="0" indent="0" eaLnBrk="1" hangingPunct="1">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B0C-8181-43D1-AA99-1F4A4051E22A}"/>
              </a:ext>
            </a:extLst>
          </p:cNvPr>
          <p:cNvSpPr>
            <a:spLocks noGrp="1"/>
          </p:cNvSpPr>
          <p:nvPr>
            <p:ph type="title"/>
          </p:nvPr>
        </p:nvSpPr>
        <p:spPr/>
        <p:txBody>
          <a:bodyPr/>
          <a:lstStyle/>
          <a:p>
            <a:r>
              <a:rPr lang="en-US" dirty="0"/>
              <a:t>Basics of JavaScript </a:t>
            </a:r>
          </a:p>
        </p:txBody>
      </p:sp>
      <p:sp>
        <p:nvSpPr>
          <p:cNvPr id="3" name="Content Placeholder 2">
            <a:extLst>
              <a:ext uri="{FF2B5EF4-FFF2-40B4-BE49-F238E27FC236}">
                <a16:creationId xmlns:a16="http://schemas.microsoft.com/office/drawing/2014/main" id="{05E41766-E27D-4105-B05B-7C70BB46ABCB}"/>
              </a:ext>
            </a:extLst>
          </p:cNvPr>
          <p:cNvSpPr>
            <a:spLocks noGrp="1"/>
          </p:cNvSpPr>
          <p:nvPr>
            <p:ph idx="1"/>
          </p:nvPr>
        </p:nvSpPr>
        <p:spPr/>
        <p:txBody>
          <a:bodyPr/>
          <a:lstStyle/>
          <a:p>
            <a:r>
              <a:rPr lang="en-US" dirty="0"/>
              <a:t>JavaScript is a object oriented scripting language that is used inside of a host environment.</a:t>
            </a:r>
          </a:p>
          <a:p>
            <a:pPr marL="0" indent="0">
              <a:buNone/>
            </a:pPr>
            <a:endParaRPr lang="en-US" dirty="0"/>
          </a:p>
          <a:p>
            <a:r>
              <a:rPr lang="en-US" dirty="0"/>
              <a:t>Browsers have built-in interpreters that read and execute the code on the different browsers.</a:t>
            </a:r>
          </a:p>
          <a:p>
            <a:pPr marL="0" indent="0">
              <a:buNone/>
            </a:pPr>
            <a:endParaRPr lang="en-US" dirty="0"/>
          </a:p>
          <a:p>
            <a:r>
              <a:rPr lang="en-US" dirty="0"/>
              <a:t>There are both Client side and server sided applications for JavaScript.</a:t>
            </a:r>
          </a:p>
          <a:p>
            <a:endParaRPr lang="en-US" dirty="0"/>
          </a:p>
          <a:p>
            <a:endParaRPr lang="en-US" dirty="0"/>
          </a:p>
          <a:p>
            <a:endParaRPr lang="en-US" dirty="0"/>
          </a:p>
        </p:txBody>
      </p:sp>
    </p:spTree>
    <p:extLst>
      <p:ext uri="{BB962C8B-B14F-4D97-AF65-F5344CB8AC3E}">
        <p14:creationId xmlns:p14="http://schemas.microsoft.com/office/powerpoint/2010/main" val="419846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24B7-2E38-4024-87C0-2D91AB4A718A}"/>
              </a:ext>
            </a:extLst>
          </p:cNvPr>
          <p:cNvSpPr>
            <a:spLocks noGrp="1"/>
          </p:cNvSpPr>
          <p:nvPr>
            <p:ph type="title"/>
          </p:nvPr>
        </p:nvSpPr>
        <p:spPr/>
        <p:txBody>
          <a:bodyPr/>
          <a:lstStyle/>
          <a:p>
            <a:r>
              <a:rPr lang="en-US" dirty="0"/>
              <a:t>Why Malware writers use JavaScript</a:t>
            </a:r>
          </a:p>
        </p:txBody>
      </p:sp>
      <p:sp>
        <p:nvSpPr>
          <p:cNvPr id="3" name="Content Placeholder 2">
            <a:extLst>
              <a:ext uri="{FF2B5EF4-FFF2-40B4-BE49-F238E27FC236}">
                <a16:creationId xmlns:a16="http://schemas.microsoft.com/office/drawing/2014/main" id="{2A207F1A-FDEF-4B4F-89DE-4707C51D458D}"/>
              </a:ext>
            </a:extLst>
          </p:cNvPr>
          <p:cNvSpPr>
            <a:spLocks noGrp="1"/>
          </p:cNvSpPr>
          <p:nvPr>
            <p:ph idx="1"/>
          </p:nvPr>
        </p:nvSpPr>
        <p:spPr/>
        <p:txBody>
          <a:bodyPr/>
          <a:lstStyle/>
          <a:p>
            <a:r>
              <a:rPr lang="en-US" dirty="0"/>
              <a:t>JavaScript is everywhere on the internet. Web browsers use it to enhance user interfaces and dynamic websites. </a:t>
            </a:r>
          </a:p>
          <a:p>
            <a:r>
              <a:rPr lang="en-US" dirty="0"/>
              <a:t>Users don’t have to interact with it. Which also makes it very dangerous. </a:t>
            </a:r>
          </a:p>
          <a:p>
            <a:endParaRPr lang="en-US" dirty="0"/>
          </a:p>
          <a:p>
            <a:r>
              <a:rPr lang="en-US" dirty="0"/>
              <a:t>Windows doesn’t show file extensions by default. Making it easy for Malware writers to hide their files. </a:t>
            </a:r>
          </a:p>
          <a:p>
            <a:r>
              <a:rPr lang="en-US" dirty="0"/>
              <a:t>For example, Insurance_Claim.PDF.js would show up as Insurance_Claim.PDF</a:t>
            </a:r>
          </a:p>
          <a:p>
            <a:endParaRPr lang="en-US" dirty="0"/>
          </a:p>
          <a:p>
            <a:endParaRPr lang="en-US" dirty="0"/>
          </a:p>
          <a:p>
            <a:endParaRPr lang="en-US" dirty="0"/>
          </a:p>
        </p:txBody>
      </p:sp>
    </p:spTree>
    <p:extLst>
      <p:ext uri="{BB962C8B-B14F-4D97-AF65-F5344CB8AC3E}">
        <p14:creationId xmlns:p14="http://schemas.microsoft.com/office/powerpoint/2010/main" val="36141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1B85-1D75-4320-84A8-1346BF23C275}"/>
              </a:ext>
            </a:extLst>
          </p:cNvPr>
          <p:cNvSpPr>
            <a:spLocks noGrp="1"/>
          </p:cNvSpPr>
          <p:nvPr>
            <p:ph type="title"/>
          </p:nvPr>
        </p:nvSpPr>
        <p:spPr/>
        <p:txBody>
          <a:bodyPr/>
          <a:lstStyle/>
          <a:p>
            <a:r>
              <a:rPr lang="en-US" dirty="0"/>
              <a:t>Steps of JavaScript Attacks</a:t>
            </a:r>
          </a:p>
        </p:txBody>
      </p:sp>
      <p:sp>
        <p:nvSpPr>
          <p:cNvPr id="3" name="Content Placeholder 2">
            <a:extLst>
              <a:ext uri="{FF2B5EF4-FFF2-40B4-BE49-F238E27FC236}">
                <a16:creationId xmlns:a16="http://schemas.microsoft.com/office/drawing/2014/main" id="{4B1D2CA7-9137-4613-9D6A-8590375B0DDC}"/>
              </a:ext>
            </a:extLst>
          </p:cNvPr>
          <p:cNvSpPr>
            <a:spLocks noGrp="1"/>
          </p:cNvSpPr>
          <p:nvPr>
            <p:ph idx="1"/>
          </p:nvPr>
        </p:nvSpPr>
        <p:spPr/>
        <p:txBody>
          <a:bodyPr/>
          <a:lstStyle/>
          <a:p>
            <a:r>
              <a:rPr lang="en-US" dirty="0"/>
              <a:t>Malware authors need traffic to the site they store their JavaScript on. They compromise legitimate websites and use it to redirect traffic. </a:t>
            </a:r>
          </a:p>
          <a:p>
            <a:endParaRPr lang="en-US" dirty="0"/>
          </a:p>
          <a:p>
            <a:r>
              <a:rPr lang="en-US" dirty="0"/>
              <a:t>From here, it depends on the malware. For example, an exploit kit will scan your system for any vulnerabilities that it knows of. It downloads the payload and installs itself onto your computer.</a:t>
            </a:r>
          </a:p>
          <a:p>
            <a:endParaRPr lang="en-US" dirty="0"/>
          </a:p>
          <a:p>
            <a:r>
              <a:rPr lang="en-US" dirty="0"/>
              <a:t>Then starts it’s functionality of what it was going after and attacks what it wants. </a:t>
            </a:r>
          </a:p>
        </p:txBody>
      </p:sp>
    </p:spTree>
    <p:extLst>
      <p:ext uri="{BB962C8B-B14F-4D97-AF65-F5344CB8AC3E}">
        <p14:creationId xmlns:p14="http://schemas.microsoft.com/office/powerpoint/2010/main" val="40689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A2ED-D185-451E-884A-CC74EA0CB70F}"/>
              </a:ext>
            </a:extLst>
          </p:cNvPr>
          <p:cNvSpPr>
            <a:spLocks noGrp="1"/>
          </p:cNvSpPr>
          <p:nvPr>
            <p:ph type="title"/>
          </p:nvPr>
        </p:nvSpPr>
        <p:spPr/>
        <p:txBody>
          <a:bodyPr/>
          <a:lstStyle/>
          <a:p>
            <a:r>
              <a:rPr lang="en-US" dirty="0"/>
              <a:t>Obfuscated Example </a:t>
            </a:r>
          </a:p>
        </p:txBody>
      </p:sp>
      <p:sp>
        <p:nvSpPr>
          <p:cNvPr id="3" name="Content Placeholder 2">
            <a:extLst>
              <a:ext uri="{FF2B5EF4-FFF2-40B4-BE49-F238E27FC236}">
                <a16:creationId xmlns:a16="http://schemas.microsoft.com/office/drawing/2014/main" id="{D0E7D40F-4BE9-4A77-8823-46CD95C07616}"/>
              </a:ext>
            </a:extLst>
          </p:cNvPr>
          <p:cNvSpPr>
            <a:spLocks noGrp="1"/>
          </p:cNvSpPr>
          <p:nvPr>
            <p:ph idx="1"/>
          </p:nvPr>
        </p:nvSpPr>
        <p:spPr/>
        <p:txBody>
          <a:bodyPr/>
          <a:lstStyle/>
          <a:p>
            <a:r>
              <a:rPr lang="en-US" dirty="0"/>
              <a:t>The malware we are looking at comes with a layer of obfuscation on it.</a:t>
            </a:r>
          </a:p>
          <a:p>
            <a:endParaRPr lang="en-US" dirty="0"/>
          </a:p>
          <a:p>
            <a:endParaRPr lang="en-US" dirty="0"/>
          </a:p>
          <a:p>
            <a:endParaRPr lang="en-US" dirty="0"/>
          </a:p>
          <a:p>
            <a:endParaRPr lang="en-US" dirty="0"/>
          </a:p>
          <a:p>
            <a:r>
              <a:rPr lang="en-US" dirty="0"/>
              <a:t>First, we’ll need to understand the obfuscation. If you look at the variable we can see that it’s a character split up by ` in-between.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title="Obfuscation malware">
            <a:extLst>
              <a:ext uri="{FF2B5EF4-FFF2-40B4-BE49-F238E27FC236}">
                <a16:creationId xmlns:a16="http://schemas.microsoft.com/office/drawing/2014/main" id="{5BE8366E-95F9-4EE6-881F-AFAD4F998FB7}"/>
              </a:ext>
            </a:extLst>
          </p:cNvPr>
          <p:cNvPicPr/>
          <p:nvPr/>
        </p:nvPicPr>
        <p:blipFill>
          <a:blip r:embed="rId2"/>
          <a:stretch>
            <a:fillRect/>
          </a:stretch>
        </p:blipFill>
        <p:spPr>
          <a:xfrm>
            <a:off x="1004887" y="2397918"/>
            <a:ext cx="7134225" cy="1227138"/>
          </a:xfrm>
          <a:prstGeom prst="rect">
            <a:avLst/>
          </a:prstGeom>
        </p:spPr>
      </p:pic>
      <p:pic>
        <p:nvPicPr>
          <p:cNvPr id="6" name="Picture 5" title="Closer look">
            <a:extLst>
              <a:ext uri="{FF2B5EF4-FFF2-40B4-BE49-F238E27FC236}">
                <a16:creationId xmlns:a16="http://schemas.microsoft.com/office/drawing/2014/main" id="{7E3C8128-EA6A-4CA7-8FAB-110EE9063C75}"/>
              </a:ext>
            </a:extLst>
          </p:cNvPr>
          <p:cNvPicPr/>
          <p:nvPr/>
        </p:nvPicPr>
        <p:blipFill>
          <a:blip r:embed="rId3"/>
          <a:stretch>
            <a:fillRect/>
          </a:stretch>
        </p:blipFill>
        <p:spPr>
          <a:xfrm>
            <a:off x="3036093" y="5058172"/>
            <a:ext cx="3071813" cy="666353"/>
          </a:xfrm>
          <a:prstGeom prst="rect">
            <a:avLst/>
          </a:prstGeom>
        </p:spPr>
      </p:pic>
    </p:spTree>
    <p:extLst>
      <p:ext uri="{BB962C8B-B14F-4D97-AF65-F5344CB8AC3E}">
        <p14:creationId xmlns:p14="http://schemas.microsoft.com/office/powerpoint/2010/main" val="37879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473A-5F05-4B7A-A381-CD01D2746E74}"/>
              </a:ext>
            </a:extLst>
          </p:cNvPr>
          <p:cNvSpPr>
            <a:spLocks noGrp="1"/>
          </p:cNvSpPr>
          <p:nvPr>
            <p:ph type="title"/>
          </p:nvPr>
        </p:nvSpPr>
        <p:spPr/>
        <p:txBody>
          <a:bodyPr/>
          <a:lstStyle/>
          <a:p>
            <a:r>
              <a:rPr lang="en-US" dirty="0"/>
              <a:t>Reversing  Function </a:t>
            </a:r>
          </a:p>
        </p:txBody>
      </p:sp>
      <p:sp>
        <p:nvSpPr>
          <p:cNvPr id="3" name="Content Placeholder 2">
            <a:extLst>
              <a:ext uri="{FF2B5EF4-FFF2-40B4-BE49-F238E27FC236}">
                <a16:creationId xmlns:a16="http://schemas.microsoft.com/office/drawing/2014/main" id="{AB79590E-556D-44E9-9B82-29F452614A5B}"/>
              </a:ext>
            </a:extLst>
          </p:cNvPr>
          <p:cNvSpPr>
            <a:spLocks noGrp="1"/>
          </p:cNvSpPr>
          <p:nvPr>
            <p:ph idx="1"/>
          </p:nvPr>
        </p:nvSpPr>
        <p:spPr/>
        <p:txBody>
          <a:bodyPr/>
          <a:lstStyle/>
          <a:p>
            <a:r>
              <a:rPr lang="en-US" dirty="0"/>
              <a:t>Obfuscation is only using a reverses of the characters with a ` symbol in-between each letter. </a:t>
            </a:r>
          </a:p>
          <a:p>
            <a:r>
              <a:rPr lang="en-US" dirty="0"/>
              <a:t>Written in JavaScript there are a few functions that help us to reverse the obfuscation because it’s being stored in an array. </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pic>
        <p:nvPicPr>
          <p:cNvPr id="5" name="Picture 4" title="Solution Function ">
            <a:extLst>
              <a:ext uri="{FF2B5EF4-FFF2-40B4-BE49-F238E27FC236}">
                <a16:creationId xmlns:a16="http://schemas.microsoft.com/office/drawing/2014/main" id="{8D7117F1-BD6F-40A3-B1DA-4428C42D0D28}"/>
              </a:ext>
            </a:extLst>
          </p:cNvPr>
          <p:cNvPicPr/>
          <p:nvPr/>
        </p:nvPicPr>
        <p:blipFill>
          <a:blip r:embed="rId2"/>
          <a:stretch>
            <a:fillRect/>
          </a:stretch>
        </p:blipFill>
        <p:spPr>
          <a:xfrm>
            <a:off x="1182426" y="3429000"/>
            <a:ext cx="6779147" cy="2041364"/>
          </a:xfrm>
          <a:prstGeom prst="rect">
            <a:avLst/>
          </a:prstGeom>
        </p:spPr>
      </p:pic>
    </p:spTree>
    <p:extLst>
      <p:ext uri="{BB962C8B-B14F-4D97-AF65-F5344CB8AC3E}">
        <p14:creationId xmlns:p14="http://schemas.microsoft.com/office/powerpoint/2010/main" val="220229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AA8A-0E0F-435F-97B5-7C45A4C878DB}"/>
              </a:ext>
            </a:extLst>
          </p:cNvPr>
          <p:cNvSpPr>
            <a:spLocks noGrp="1"/>
          </p:cNvSpPr>
          <p:nvPr>
            <p:ph type="title"/>
          </p:nvPr>
        </p:nvSpPr>
        <p:spPr/>
        <p:txBody>
          <a:bodyPr/>
          <a:lstStyle/>
          <a:p>
            <a:r>
              <a:rPr lang="en-US" dirty="0" err="1"/>
              <a:t>Deobfuscated</a:t>
            </a:r>
            <a:r>
              <a:rPr lang="en-US" dirty="0"/>
              <a:t> </a:t>
            </a:r>
          </a:p>
        </p:txBody>
      </p:sp>
      <p:sp>
        <p:nvSpPr>
          <p:cNvPr id="3" name="Content Placeholder 2">
            <a:extLst>
              <a:ext uri="{FF2B5EF4-FFF2-40B4-BE49-F238E27FC236}">
                <a16:creationId xmlns:a16="http://schemas.microsoft.com/office/drawing/2014/main" id="{4F22560F-000E-48E6-9C38-765B2E21B294}"/>
              </a:ext>
            </a:extLst>
          </p:cNvPr>
          <p:cNvSpPr>
            <a:spLocks noGrp="1"/>
          </p:cNvSpPr>
          <p:nvPr>
            <p:ph idx="1"/>
          </p:nvPr>
        </p:nvSpPr>
        <p:spPr/>
        <p:txBody>
          <a:bodyPr/>
          <a:lstStyle/>
          <a:p>
            <a:r>
              <a:rPr lang="en-US" dirty="0"/>
              <a:t>This is the output of the function after being </a:t>
            </a:r>
            <a:r>
              <a:rPr lang="en-US" dirty="0" err="1"/>
              <a:t>deobfuscated</a:t>
            </a:r>
            <a:r>
              <a:rPr lang="en-US" dirty="0"/>
              <a:t>.</a:t>
            </a:r>
          </a:p>
          <a:p>
            <a:r>
              <a:rPr lang="en-US" dirty="0"/>
              <a:t>Next step is to identify what the malware is doing. </a:t>
            </a:r>
          </a:p>
          <a:p>
            <a:endParaRPr lang="en-US" dirty="0"/>
          </a:p>
        </p:txBody>
      </p:sp>
      <p:pic>
        <p:nvPicPr>
          <p:cNvPr id="6" name="Picture 5" title="Output after function">
            <a:extLst>
              <a:ext uri="{FF2B5EF4-FFF2-40B4-BE49-F238E27FC236}">
                <a16:creationId xmlns:a16="http://schemas.microsoft.com/office/drawing/2014/main" id="{5A60C92B-C87A-45E1-9BA2-C91F35F38AAF}"/>
              </a:ext>
            </a:extLst>
          </p:cNvPr>
          <p:cNvPicPr/>
          <p:nvPr/>
        </p:nvPicPr>
        <p:blipFill>
          <a:blip r:embed="rId2"/>
          <a:stretch>
            <a:fillRect/>
          </a:stretch>
        </p:blipFill>
        <p:spPr>
          <a:xfrm>
            <a:off x="628650" y="2965297"/>
            <a:ext cx="7886700" cy="3211666"/>
          </a:xfrm>
          <a:prstGeom prst="rect">
            <a:avLst/>
          </a:prstGeom>
        </p:spPr>
      </p:pic>
    </p:spTree>
    <p:extLst>
      <p:ext uri="{BB962C8B-B14F-4D97-AF65-F5344CB8AC3E}">
        <p14:creationId xmlns:p14="http://schemas.microsoft.com/office/powerpoint/2010/main" val="60127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74F2-B26F-4A0D-A7C5-6DDE2FC8D080}"/>
              </a:ext>
            </a:extLst>
          </p:cNvPr>
          <p:cNvSpPr>
            <a:spLocks noGrp="1"/>
          </p:cNvSpPr>
          <p:nvPr>
            <p:ph type="title"/>
          </p:nvPr>
        </p:nvSpPr>
        <p:spPr/>
        <p:txBody>
          <a:bodyPr/>
          <a:lstStyle/>
          <a:p>
            <a:r>
              <a:rPr lang="en-US" dirty="0"/>
              <a:t>Walk Through</a:t>
            </a:r>
          </a:p>
        </p:txBody>
      </p:sp>
      <p:sp>
        <p:nvSpPr>
          <p:cNvPr id="3" name="Content Placeholder 2">
            <a:extLst>
              <a:ext uri="{FF2B5EF4-FFF2-40B4-BE49-F238E27FC236}">
                <a16:creationId xmlns:a16="http://schemas.microsoft.com/office/drawing/2014/main" id="{A59A85F1-C716-4B9C-8051-C13F06AC2745}"/>
              </a:ext>
            </a:extLst>
          </p:cNvPr>
          <p:cNvSpPr>
            <a:spLocks noGrp="1"/>
          </p:cNvSpPr>
          <p:nvPr>
            <p:ph idx="1"/>
          </p:nvPr>
        </p:nvSpPr>
        <p:spPr/>
        <p:txBody>
          <a:bodyPr/>
          <a:lstStyle/>
          <a:p>
            <a:r>
              <a:rPr lang="en-US" dirty="0"/>
              <a:t>Putting it into better formatting helps to see the information better. </a:t>
            </a:r>
          </a:p>
          <a:p>
            <a:endParaRPr lang="en-US" dirty="0"/>
          </a:p>
        </p:txBody>
      </p:sp>
      <p:pic>
        <p:nvPicPr>
          <p:cNvPr id="4" name="Picture 3" title="Output Formatted">
            <a:extLst>
              <a:ext uri="{FF2B5EF4-FFF2-40B4-BE49-F238E27FC236}">
                <a16:creationId xmlns:a16="http://schemas.microsoft.com/office/drawing/2014/main" id="{875C03DF-0834-4EB3-9AE6-4DE632C2BE66}"/>
              </a:ext>
            </a:extLst>
          </p:cNvPr>
          <p:cNvPicPr/>
          <p:nvPr/>
        </p:nvPicPr>
        <p:blipFill>
          <a:blip r:embed="rId2"/>
          <a:stretch>
            <a:fillRect/>
          </a:stretch>
        </p:blipFill>
        <p:spPr>
          <a:xfrm>
            <a:off x="1097123" y="2434662"/>
            <a:ext cx="6949753" cy="3742301"/>
          </a:xfrm>
          <a:prstGeom prst="rect">
            <a:avLst/>
          </a:prstGeom>
        </p:spPr>
      </p:pic>
    </p:spTree>
    <p:extLst>
      <p:ext uri="{BB962C8B-B14F-4D97-AF65-F5344CB8AC3E}">
        <p14:creationId xmlns:p14="http://schemas.microsoft.com/office/powerpoint/2010/main" val="314094211"/>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16481</TotalTime>
  <Words>465</Words>
  <Application>Microsoft Macintosh PowerPoint</Application>
  <PresentationFormat>On-screen Show (4:3)</PresentationFormat>
  <Paragraphs>74</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PP_C5Modules_CC_License_standard</vt:lpstr>
      <vt:lpstr>  Delivery Mechanisms: JavaScript Attachments </vt:lpstr>
      <vt:lpstr>Learning Outcomes</vt:lpstr>
      <vt:lpstr>Basics of JavaScript </vt:lpstr>
      <vt:lpstr>Why Malware writers use JavaScript</vt:lpstr>
      <vt:lpstr>Steps of JavaScript Attacks</vt:lpstr>
      <vt:lpstr>Obfuscated Example </vt:lpstr>
      <vt:lpstr>Reversing  Function </vt:lpstr>
      <vt:lpstr>Deobfuscated </vt:lpstr>
      <vt:lpstr>Walk Through</vt:lpstr>
      <vt:lpstr>Websites Array </vt:lpstr>
      <vt:lpstr>Websites</vt:lpstr>
      <vt:lpstr>Summary</vt:lpstr>
    </vt:vector>
  </TitlesOfParts>
  <Company>University of California at Davis</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Demott, Jared</cp:lastModifiedBy>
  <cp:revision>246</cp:revision>
  <cp:lastPrinted>2016-07-18T16:40:10Z</cp:lastPrinted>
  <dcterms:created xsi:type="dcterms:W3CDTF">2016-07-03T20:12:42Z</dcterms:created>
  <dcterms:modified xsi:type="dcterms:W3CDTF">2018-05-29T13:15:15Z</dcterms:modified>
</cp:coreProperties>
</file>