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303" r:id="rId3"/>
    <p:sldId id="306" r:id="rId4"/>
    <p:sldId id="322" r:id="rId5"/>
    <p:sldId id="323" r:id="rId6"/>
    <p:sldId id="325" r:id="rId7"/>
    <p:sldId id="326" r:id="rId8"/>
    <p:sldId id="324" r:id="rId9"/>
    <p:sldId id="305" r:id="rId10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 autoAdjust="0"/>
    <p:restoredTop sz="81836" autoAdjust="0"/>
  </p:normalViewPr>
  <p:slideViewPr>
    <p:cSldViewPr snapToGrid="0" snapToObjects="1">
      <p:cViewPr varScale="1">
        <p:scale>
          <a:sx n="70" d="100"/>
          <a:sy n="70" d="100"/>
        </p:scale>
        <p:origin x="172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br>
              <a:rPr sz="3300" dirty="0"/>
            </a:br>
            <a:r>
              <a:rPr lang="en-US" sz="3300" dirty="0"/>
              <a:t>Delivery Mechanisms: Social Media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2F5597"/>
                </a:solidFill>
              </a:rPr>
              <a:t>Lesson 18: Social </a:t>
            </a:r>
            <a:r>
              <a:rPr lang="en-US" sz="2000" b="1" dirty="0">
                <a:solidFill>
                  <a:srgbClr val="2F5597"/>
                </a:solidFill>
              </a:rPr>
              <a:t>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 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 </a:t>
            </a:r>
          </a:p>
          <a:p>
            <a:pPr marL="0" indent="0" eaLnBrk="1" hangingPunct="1">
              <a:buFont typeface="Arial" charset="0"/>
              <a:buNone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sz="2100" dirty="0"/>
              <a:t>Explain the reasons attackers use social media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sz="2100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sz="2100" dirty="0"/>
              <a:t>Describe social media as an attack vector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sz="2100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sz="2100" dirty="0"/>
              <a:t>Identify possible ways of reducing the threat  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sz="2100" dirty="0"/>
          </a:p>
          <a:p>
            <a:pPr marL="685800" lvl="1" indent="-342900" eaLnBrk="1" hangingPunct="1">
              <a:buFont typeface="+mj-lt"/>
              <a:buAutoNum type="arabicPeriod"/>
            </a:pPr>
            <a:endParaRPr lang="en-US" sz="2100" dirty="0"/>
          </a:p>
          <a:p>
            <a:pPr lvl="1" eaLnBrk="1" hangingPunct="1"/>
            <a:endParaRPr lang="en-US" dirty="0"/>
          </a:p>
          <a:p>
            <a:pPr marL="0" indent="0" eaLnBrk="1" hangingPunct="1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3B94-9F7B-4E44-8534-ED8D2E9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E546-428D-4DE9-8DF6-F0E54399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Targets: </a:t>
            </a:r>
          </a:p>
          <a:p>
            <a:pPr lvl="1"/>
            <a:r>
              <a:rPr lang="en-US" dirty="0"/>
              <a:t>Facebook, Twitter, LinkedIn, &amp; many more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Social Media has the largest amount of available targets &amp; it’s growing all the time</a:t>
            </a:r>
          </a:p>
          <a:p>
            <a:r>
              <a:rPr lang="en-US" dirty="0"/>
              <a:t>Most overlooked area of attack</a:t>
            </a:r>
          </a:p>
          <a:p>
            <a:pPr lvl="1"/>
            <a:r>
              <a:rPr lang="en-US" dirty="0"/>
              <a:t>Very few companies extend their phishing tests to social media </a:t>
            </a:r>
          </a:p>
          <a:p>
            <a:r>
              <a:rPr lang="en-US" dirty="0"/>
              <a:t>Tons of Data:</a:t>
            </a:r>
          </a:p>
          <a:p>
            <a:pPr lvl="1"/>
            <a:r>
              <a:rPr lang="en-US" dirty="0"/>
              <a:t>Allows for access to large amounts of personal data</a:t>
            </a:r>
          </a:p>
          <a:p>
            <a:pPr lvl="1"/>
            <a:r>
              <a:rPr lang="en-US" dirty="0"/>
              <a:t>Helps attackers tailor campaign for small groups of users</a:t>
            </a:r>
          </a:p>
          <a:p>
            <a:r>
              <a:rPr lang="en-US" dirty="0"/>
              <a:t>Bots:</a:t>
            </a:r>
          </a:p>
          <a:p>
            <a:pPr lvl="1"/>
            <a:r>
              <a:rPr lang="en-US" dirty="0"/>
              <a:t>Attackers can automate attack process and messaging services to spread its malware</a:t>
            </a:r>
          </a:p>
        </p:txBody>
      </p:sp>
    </p:spTree>
    <p:extLst>
      <p:ext uri="{BB962C8B-B14F-4D97-AF65-F5344CB8AC3E}">
        <p14:creationId xmlns:p14="http://schemas.microsoft.com/office/powerpoint/2010/main" val="34852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03D7-7859-44E8-BC49-511D1FA1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850D-9884-4F71-AB88-188785EA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attacks: </a:t>
            </a:r>
          </a:p>
          <a:p>
            <a:pPr lvl="1"/>
            <a:r>
              <a:rPr lang="en-US" dirty="0"/>
              <a:t>Phishing attempts</a:t>
            </a:r>
          </a:p>
          <a:p>
            <a:pPr lvl="1"/>
            <a:r>
              <a:rPr lang="en-US" dirty="0"/>
              <a:t>Malicious ads </a:t>
            </a:r>
          </a:p>
          <a:p>
            <a:pPr lvl="1"/>
            <a:r>
              <a:rPr lang="en-US" dirty="0"/>
              <a:t>Anything for small amounts of money</a:t>
            </a:r>
          </a:p>
          <a:p>
            <a:endParaRPr lang="en-US" dirty="0"/>
          </a:p>
          <a:p>
            <a:r>
              <a:rPr lang="en-US" dirty="0"/>
              <a:t>Corporate attacks: </a:t>
            </a:r>
          </a:p>
          <a:p>
            <a:pPr lvl="1"/>
            <a:r>
              <a:rPr lang="en-US" dirty="0"/>
              <a:t>Spear phishing attacks</a:t>
            </a:r>
          </a:p>
          <a:p>
            <a:pPr lvl="1"/>
            <a:r>
              <a:rPr lang="en-US" dirty="0"/>
              <a:t>Used to get into a enterprises network </a:t>
            </a:r>
          </a:p>
          <a:p>
            <a:pPr lvl="1"/>
            <a:r>
              <a:rPr lang="en-US" dirty="0"/>
              <a:t>Anything to cause damage to the integrity of the company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6F9C4A-C126-44ED-9765-81D0996AA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2254"/>
              </p:ext>
            </p:extLst>
          </p:nvPr>
        </p:nvGraphicFramePr>
        <p:xfrm>
          <a:off x="628650" y="4937526"/>
          <a:ext cx="788670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1781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90719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61721311"/>
                    </a:ext>
                  </a:extLst>
                </a:gridCol>
              </a:tblGrid>
              <a:tr h="2798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33791"/>
                  </a:ext>
                </a:extLst>
              </a:tr>
              <a:tr h="86096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Creates almost legit account to form trust with current employees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Profile used to gather credentials or other information of 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 information for an attack on companies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7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71A-EE5B-478B-A9ED-76648629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BE7F-62FE-42E5-A639-588CEF3F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of spreading:</a:t>
            </a:r>
          </a:p>
          <a:p>
            <a:pPr lvl="1"/>
            <a:r>
              <a:rPr lang="en-US" dirty="0"/>
              <a:t>Direct Messages: </a:t>
            </a:r>
          </a:p>
          <a:p>
            <a:pPr lvl="2"/>
            <a:r>
              <a:rPr lang="en-US" dirty="0"/>
              <a:t>Allow fake accounts or hacked accounts to send malicious links to all followers or friends </a:t>
            </a:r>
          </a:p>
          <a:p>
            <a:pPr lvl="1"/>
            <a:r>
              <a:rPr lang="en-US" dirty="0"/>
              <a:t>Site Compromise: </a:t>
            </a:r>
          </a:p>
          <a:p>
            <a:pPr lvl="2"/>
            <a:r>
              <a:rPr lang="en-US" dirty="0"/>
              <a:t>If an attacker can compromise the site any user could be forwarded onto a malicious site holding an exploit kit</a:t>
            </a:r>
          </a:p>
          <a:p>
            <a:pPr lvl="1"/>
            <a:r>
              <a:rPr lang="en-US" dirty="0"/>
              <a:t>Shared content: </a:t>
            </a:r>
          </a:p>
          <a:p>
            <a:pPr lvl="2"/>
            <a:r>
              <a:rPr lang="en-US" dirty="0"/>
              <a:t> Hijacked accounts share new information with malicious links allowing messages to hide with real ones. </a:t>
            </a:r>
          </a:p>
          <a:p>
            <a:pPr lvl="1"/>
            <a:r>
              <a:rPr lang="en-US" dirty="0"/>
              <a:t>Users: </a:t>
            </a:r>
          </a:p>
          <a:p>
            <a:pPr lvl="2"/>
            <a:r>
              <a:rPr lang="en-US" dirty="0"/>
              <a:t>Most users are ready to click on almost anything that peaks their interests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you’re active in the military or follow targeted banks. Malicious bots will attempt to add you and message you about fake deals. Asking for money for an investment.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01B2-2ACB-4BDF-827B-38EE79D3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B70A-54BC-457A-B4AA-69E267CB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allows easy access for the malware authors to have contact with employees. For any type of attack they are attempting to use.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6BF2-3B2A-4295-B4A9-62F8B565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852738"/>
            <a:ext cx="7305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8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7D10-9317-4C88-AB64-26B2E8E9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Prevention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53A3-57E8-4005-AE21-0487DC41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of reducing risk </a:t>
            </a:r>
          </a:p>
          <a:p>
            <a:pPr lvl="1"/>
            <a:r>
              <a:rPr lang="en-US" dirty="0"/>
              <a:t>Employee Awareness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Avoid Password reuse – Password1!</a:t>
            </a:r>
          </a:p>
          <a:p>
            <a:pPr lvl="1"/>
            <a:r>
              <a:rPr lang="en-US" dirty="0"/>
              <a:t>Update your security settings </a:t>
            </a:r>
          </a:p>
          <a:p>
            <a:pPr lvl="1"/>
            <a:r>
              <a:rPr lang="en-US" dirty="0"/>
              <a:t>Clean out old contacts </a:t>
            </a:r>
          </a:p>
          <a:p>
            <a:pPr lvl="1"/>
            <a:endParaRPr lang="en-US" dirty="0"/>
          </a:p>
          <a:p>
            <a:r>
              <a:rPr lang="en-US" dirty="0"/>
              <a:t>Social Media Phishing</a:t>
            </a:r>
          </a:p>
          <a:p>
            <a:pPr lvl="1"/>
            <a:r>
              <a:rPr lang="en-US" dirty="0"/>
              <a:t>This is hard because company’s don’t control any part of the social media process</a:t>
            </a:r>
          </a:p>
          <a:p>
            <a:pPr lvl="1"/>
            <a:r>
              <a:rPr lang="en-US" dirty="0"/>
              <a:t>Get creative with your phishing tests, try thinking like a malware author</a:t>
            </a:r>
          </a:p>
        </p:txBody>
      </p:sp>
    </p:spTree>
    <p:extLst>
      <p:ext uri="{BB962C8B-B14F-4D97-AF65-F5344CB8AC3E}">
        <p14:creationId xmlns:p14="http://schemas.microsoft.com/office/powerpoint/2010/main" val="292300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DD55-B490-4435-88F7-CD7F3C1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433-5FD2-4020-B69C-1C74E505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Associated Press Twitter Hack for $136 Billion</a:t>
            </a:r>
          </a:p>
          <a:p>
            <a:endParaRPr lang="en-US" dirty="0"/>
          </a:p>
          <a:p>
            <a:r>
              <a:rPr lang="en-US" dirty="0"/>
              <a:t>Official Associated Press twitter account hacked to create fake tweet</a:t>
            </a:r>
          </a:p>
          <a:p>
            <a:pPr lvl="1"/>
            <a:r>
              <a:rPr lang="en-US" dirty="0"/>
              <a:t>“Breaking: Two Explosions in the White House and Barack Obama is injured” </a:t>
            </a:r>
          </a:p>
          <a:p>
            <a:endParaRPr lang="en-US" dirty="0"/>
          </a:p>
          <a:p>
            <a:r>
              <a:rPr lang="en-US" dirty="0"/>
              <a:t>In a panic floor traders dropped the DOW 150 points in 3 minutes because of the tweet </a:t>
            </a:r>
          </a:p>
          <a:p>
            <a:endParaRPr lang="en-US" dirty="0"/>
          </a:p>
          <a:p>
            <a:r>
              <a:rPr lang="en-US" dirty="0"/>
              <a:t>After 5 minutes the market stabilized after $136 Billion was erased from the markets value – According to Bloomberg News’ </a:t>
            </a:r>
            <a:r>
              <a:rPr lang="en-US" dirty="0" err="1"/>
              <a:t>Nikolaj</a:t>
            </a:r>
            <a:r>
              <a:rPr lang="en-US" dirty="0"/>
              <a:t> </a:t>
            </a:r>
            <a:r>
              <a:rPr lang="en-US" dirty="0" err="1"/>
              <a:t>Gammeltoft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</a:p>
          <a:p>
            <a:pPr marL="342900" lvl="1" indent="0" eaLnBrk="1" hangingPunct="1">
              <a:buNone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Explain the reasons attackers use social media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Describe social media as an attack vector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Identify possible ways of reducing the threat  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433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2923</TotalTime>
  <Words>504</Words>
  <Application>Microsoft Office PowerPoint</Application>
  <PresentationFormat>On-screen Show (4:3)</PresentationFormat>
  <Paragraphs>85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PP_C5Modules_CC_License_standard</vt:lpstr>
      <vt:lpstr>  Delivery Mechanisms: Social Media</vt:lpstr>
      <vt:lpstr>Learning Outcomes </vt:lpstr>
      <vt:lpstr>Social Media Reasoning</vt:lpstr>
      <vt:lpstr>Main types</vt:lpstr>
      <vt:lpstr>User attacks </vt:lpstr>
      <vt:lpstr>Corporate attacks</vt:lpstr>
      <vt:lpstr>Corporate Prevention </vt:lpstr>
      <vt:lpstr>Corporate Example </vt:lpstr>
      <vt:lpstr>Summary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Nick D</cp:lastModifiedBy>
  <cp:revision>231</cp:revision>
  <cp:lastPrinted>2016-07-18T16:40:10Z</cp:lastPrinted>
  <dcterms:created xsi:type="dcterms:W3CDTF">2016-07-03T20:12:42Z</dcterms:created>
  <dcterms:modified xsi:type="dcterms:W3CDTF">2018-06-01T02:09:52Z</dcterms:modified>
</cp:coreProperties>
</file>