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79" r:id="rId3"/>
    <p:sldId id="280" r:id="rId4"/>
    <p:sldId id="282" r:id="rId5"/>
    <p:sldId id="289" r:id="rId6"/>
    <p:sldId id="283" r:id="rId7"/>
    <p:sldId id="284" r:id="rId8"/>
    <p:sldId id="285" r:id="rId9"/>
    <p:sldId id="286" r:id="rId10"/>
    <p:sldId id="287" r:id="rId11"/>
    <p:sldId id="288" r:id="rId12"/>
    <p:sldId id="277" r:id="rId1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6"/>
    <p:restoredTop sz="94722"/>
  </p:normalViewPr>
  <p:slideViewPr>
    <p:cSldViewPr snapToGrid="0" snapToObjects="1">
      <p:cViewPr varScale="1">
        <p:scale>
          <a:sx n="116" d="100"/>
          <a:sy n="116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0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18" name="Shape 18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 cap="flat" cmpd="sng">
              <a:solidFill>
                <a:srgbClr val="2955A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 cap="flat" cmpd="sng">
              <a:solidFill>
                <a:srgbClr val="2955A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2955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Last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2288" y="187325"/>
            <a:ext cx="5551487" cy="66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5686425" cy="1101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48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8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 descr="reative Commons Licens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8113" y="6402388"/>
            <a:ext cx="83820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document is licensed with a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Creative Commons Attribution 4.0 International License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©2017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970" dirty="0"/>
              <a:t>Basic Analysis Techniques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630488" y="4999038"/>
            <a:ext cx="4611687" cy="299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2F5597"/>
                </a:solidFill>
              </a:rPr>
              <a:t>Malware Analysis </a:t>
            </a:r>
            <a:r>
              <a:rPr lang="mr-IN" sz="2000" b="1" dirty="0">
                <a:solidFill>
                  <a:srgbClr val="2F5597"/>
                </a:solidFill>
              </a:rPr>
              <a:t>–</a:t>
            </a:r>
            <a:r>
              <a:rPr lang="en-US" sz="2000" b="1" dirty="0">
                <a:solidFill>
                  <a:srgbClr val="2F5597"/>
                </a:solidFill>
              </a:rPr>
              <a:t> </a:t>
            </a:r>
            <a:r>
              <a:rPr lang="en-US" sz="2000" b="1">
                <a:solidFill>
                  <a:srgbClr val="2F5597"/>
                </a:solidFill>
              </a:rPr>
              <a:t>Lesson 2</a:t>
            </a:r>
            <a:endParaRPr lang="en-US" sz="2000" b="1" dirty="0">
              <a:solidFill>
                <a:srgbClr val="2F559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get too caught up in the details</a:t>
            </a:r>
          </a:p>
          <a:p>
            <a:pPr lvl="1"/>
            <a:r>
              <a:rPr lang="en-US" dirty="0"/>
              <a:t>Malware is often large and complex</a:t>
            </a:r>
          </a:p>
          <a:p>
            <a:pPr lvl="1"/>
            <a:r>
              <a:rPr lang="en-US" dirty="0"/>
              <a:t>You likely won’t have time/resources to focus on every detail</a:t>
            </a:r>
          </a:p>
          <a:p>
            <a:pPr lvl="1"/>
            <a:endParaRPr lang="en-US" dirty="0"/>
          </a:p>
          <a:p>
            <a:r>
              <a:rPr lang="en-US" dirty="0"/>
              <a:t>You’ll likely need different tools/approaches for different jobs</a:t>
            </a:r>
          </a:p>
          <a:p>
            <a:pPr lvl="1"/>
            <a:r>
              <a:rPr lang="en-US" dirty="0"/>
              <a:t>If you just need domains contacted, would you use IDA, strings or dynamic analysis?</a:t>
            </a:r>
          </a:p>
          <a:p>
            <a:pPr lvl="1"/>
            <a:endParaRPr lang="en-US" dirty="0"/>
          </a:p>
          <a:p>
            <a:r>
              <a:rPr lang="en-US"/>
              <a:t>Very much a cat and mouse game</a:t>
            </a:r>
          </a:p>
        </p:txBody>
      </p:sp>
    </p:spTree>
    <p:extLst>
      <p:ext uri="{BB962C8B-B14F-4D97-AF65-F5344CB8AC3E}">
        <p14:creationId xmlns:p14="http://schemas.microsoft.com/office/powerpoint/2010/main" val="11403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that are malicious (or even potentially malicious) will be archived in a zip</a:t>
            </a:r>
          </a:p>
          <a:p>
            <a:pPr lvl="1"/>
            <a:r>
              <a:rPr lang="en-US" dirty="0"/>
              <a:t>Standard password is ‘infected’</a:t>
            </a:r>
          </a:p>
          <a:p>
            <a:pPr lvl="1"/>
            <a:endParaRPr lang="en-US" dirty="0"/>
          </a:p>
          <a:p>
            <a:r>
              <a:rPr lang="en-US" dirty="0"/>
              <a:t>Handle all of these files with appropriate caution</a:t>
            </a:r>
          </a:p>
          <a:p>
            <a:pPr lvl="1"/>
            <a:r>
              <a:rPr lang="en-US" dirty="0"/>
              <a:t>Use a safe lab environment</a:t>
            </a:r>
          </a:p>
          <a:p>
            <a:pPr lvl="1"/>
            <a:r>
              <a:rPr lang="en-US" dirty="0"/>
              <a:t>Disable network adapter or restrict outbound connections</a:t>
            </a:r>
          </a:p>
          <a:p>
            <a:pPr lvl="1"/>
            <a:endParaRPr lang="en-US" dirty="0"/>
          </a:p>
          <a:p>
            <a:r>
              <a:rPr lang="en-US" dirty="0"/>
              <a:t>Do not distribute - these samples are for research only</a:t>
            </a:r>
          </a:p>
        </p:txBody>
      </p:sp>
    </p:spTree>
    <p:extLst>
      <p:ext uri="{BB962C8B-B14F-4D97-AF65-F5344CB8AC3E}">
        <p14:creationId xmlns:p14="http://schemas.microsoft.com/office/powerpoint/2010/main" val="99099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eaLnBrk="1" hangingPunct="1">
              <a:buNone/>
            </a:pPr>
            <a:r>
              <a:rPr lang="en-US" dirty="0"/>
              <a:t>Upon completion of this lesson, students will be able to: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Describe the difference between static and dynamic analysis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List the different categories of malicious software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Explain general rules for analyzing malware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Describe the difference between static and dynamic analysis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List the different categories of malicious software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Explain general rules for analyzing malware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3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Malware Analysis?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Malware Analysis – the art of dissecting malware to: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Identify it</a:t>
            </a:r>
          </a:p>
          <a:p>
            <a:pPr lvl="1"/>
            <a:r>
              <a:rPr lang="en-US" dirty="0"/>
              <a:t>Defeat or Eliminate it</a:t>
            </a:r>
          </a:p>
          <a:p>
            <a:pPr lvl="1"/>
            <a:endParaRPr lang="en-US" dirty="0"/>
          </a:p>
          <a:p>
            <a:r>
              <a:rPr lang="en-US" dirty="0"/>
              <a:t>We will explore a variety of tools and skills needed to establish baseline proficiency in malware analysis</a:t>
            </a:r>
          </a:p>
          <a:p>
            <a:endParaRPr lang="en-US" dirty="0"/>
          </a:p>
          <a:p>
            <a:r>
              <a:rPr lang="en-US" dirty="0"/>
              <a:t>We’ll primarily focus on malware for Windows line of 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1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goals of a typical ‘incident’?</a:t>
            </a:r>
          </a:p>
          <a:p>
            <a:pPr lvl="1"/>
            <a:r>
              <a:rPr lang="en-US" dirty="0"/>
              <a:t>Provide information to respond to a network incident</a:t>
            </a:r>
          </a:p>
          <a:p>
            <a:pPr lvl="2"/>
            <a:r>
              <a:rPr lang="en-US" dirty="0"/>
              <a:t>Build a picture of what happened</a:t>
            </a:r>
          </a:p>
          <a:p>
            <a:pPr lvl="2"/>
            <a:r>
              <a:rPr lang="en-US" dirty="0"/>
              <a:t>Locate all infected machines and isolate files involved</a:t>
            </a:r>
          </a:p>
          <a:p>
            <a:pPr lvl="2"/>
            <a:r>
              <a:rPr lang="en-US" dirty="0"/>
              <a:t>Determine what the suspect binary does, how to detect it and how to measure/contain it’s damage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Develop signatures</a:t>
            </a:r>
          </a:p>
          <a:p>
            <a:pPr lvl="2"/>
            <a:r>
              <a:rPr lang="en-US" dirty="0"/>
              <a:t>Host-based: signatures to help detect on a computer.</a:t>
            </a:r>
          </a:p>
          <a:p>
            <a:pPr lvl="3"/>
            <a:r>
              <a:rPr lang="en-US" dirty="0"/>
              <a:t>Files modified, registry changes</a:t>
            </a:r>
          </a:p>
          <a:p>
            <a:pPr lvl="3"/>
            <a:r>
              <a:rPr lang="en-US" dirty="0"/>
              <a:t>Focus is on changes to the system, not characteristics of the malware itself</a:t>
            </a:r>
          </a:p>
          <a:p>
            <a:pPr lvl="2"/>
            <a:r>
              <a:rPr lang="en-US" dirty="0"/>
              <a:t>Network-based</a:t>
            </a:r>
          </a:p>
          <a:p>
            <a:pPr lvl="3"/>
            <a:r>
              <a:rPr lang="en-US" dirty="0"/>
              <a:t>Signatures used to detect malware by monitoring network traffic</a:t>
            </a:r>
          </a:p>
          <a:p>
            <a:pPr lvl="3"/>
            <a:r>
              <a:rPr lang="en-US" dirty="0"/>
              <a:t>Goal is to create effective signatures with minimal false-positive rates</a:t>
            </a:r>
          </a:p>
        </p:txBody>
      </p:sp>
    </p:spTree>
    <p:extLst>
      <p:ext uri="{BB962C8B-B14F-4D97-AF65-F5344CB8AC3E}">
        <p14:creationId xmlns:p14="http://schemas.microsoft.com/office/powerpoint/2010/main" val="112658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AEEE-B38B-B94B-A4B7-43F198D0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7E246-B8D8-A843-8AC9-D05BEA875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techniques utilize basic and advanced approaches</a:t>
            </a:r>
          </a:p>
          <a:p>
            <a:pPr lvl="1"/>
            <a:r>
              <a:rPr lang="en-US" dirty="0"/>
              <a:t>Often find a combination of all to be most effective</a:t>
            </a:r>
          </a:p>
          <a:p>
            <a:pPr lvl="1"/>
            <a:endParaRPr lang="en-US" dirty="0"/>
          </a:p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Performing analysis on a file without executing the sample</a:t>
            </a:r>
          </a:p>
          <a:p>
            <a:pPr lvl="1"/>
            <a:r>
              <a:rPr lang="en-US" dirty="0"/>
              <a:t>Goal is to determine if a file is malicious – usually a quick process</a:t>
            </a:r>
          </a:p>
          <a:p>
            <a:pPr lvl="1"/>
            <a:r>
              <a:rPr lang="en-US" dirty="0"/>
              <a:t>May provide insight into program functionality and ability to generate signatures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Execute the malware and observe it’s behavior</a:t>
            </a:r>
          </a:p>
          <a:p>
            <a:pPr lvl="1"/>
            <a:r>
              <a:rPr lang="en-US" dirty="0"/>
              <a:t>Goal is to understand how it works to isolate it’s infection, detect other compromised systems and produce effective signatures</a:t>
            </a:r>
          </a:p>
        </p:txBody>
      </p:sp>
    </p:spTree>
    <p:extLst>
      <p:ext uri="{BB962C8B-B14F-4D97-AF65-F5344CB8AC3E}">
        <p14:creationId xmlns:p14="http://schemas.microsoft.com/office/powerpoint/2010/main" val="214395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static analysis</a:t>
            </a:r>
          </a:p>
          <a:p>
            <a:pPr lvl="1"/>
            <a:r>
              <a:rPr lang="en-US" dirty="0"/>
              <a:t>Tools to identify if file is malicious</a:t>
            </a:r>
          </a:p>
          <a:p>
            <a:pPr lvl="1"/>
            <a:endParaRPr lang="en-US" dirty="0"/>
          </a:p>
          <a:p>
            <a:r>
              <a:rPr lang="en-US" dirty="0"/>
              <a:t>Basic dynamic analysis</a:t>
            </a:r>
          </a:p>
          <a:p>
            <a:pPr lvl="1"/>
            <a:r>
              <a:rPr lang="en-US" dirty="0"/>
              <a:t>Run the malware and observe what it does</a:t>
            </a:r>
          </a:p>
          <a:p>
            <a:endParaRPr lang="en-US" dirty="0"/>
          </a:p>
          <a:p>
            <a:r>
              <a:rPr lang="en-US" dirty="0"/>
              <a:t>Advanced static</a:t>
            </a:r>
          </a:p>
          <a:p>
            <a:pPr lvl="1"/>
            <a:r>
              <a:rPr lang="en-US" dirty="0"/>
              <a:t>IDA Pro, other disassemblers</a:t>
            </a:r>
          </a:p>
          <a:p>
            <a:endParaRPr lang="en-US" dirty="0"/>
          </a:p>
          <a:p>
            <a:r>
              <a:rPr lang="en-US" dirty="0"/>
              <a:t>Advanced dynamic</a:t>
            </a:r>
          </a:p>
          <a:p>
            <a:pPr lvl="1"/>
            <a:r>
              <a:rPr lang="en-US" dirty="0"/>
              <a:t>Debuggers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Backdoor: allows attacker remote access</a:t>
            </a:r>
          </a:p>
          <a:p>
            <a:pPr lvl="1"/>
            <a:r>
              <a:rPr lang="en-US" dirty="0"/>
              <a:t>Execute commands on the local system</a:t>
            </a:r>
          </a:p>
          <a:p>
            <a:pPr lvl="1"/>
            <a:endParaRPr lang="en-US" dirty="0"/>
          </a:p>
          <a:p>
            <a:r>
              <a:rPr lang="en-US" dirty="0"/>
              <a:t>Botnet: part of a network of infected systems that receive the same command from C2</a:t>
            </a:r>
          </a:p>
          <a:p>
            <a:endParaRPr lang="en-US" dirty="0"/>
          </a:p>
          <a:p>
            <a:r>
              <a:rPr lang="en-US" dirty="0"/>
              <a:t>Downloader: Only purpose is to download other malicious code</a:t>
            </a:r>
          </a:p>
          <a:p>
            <a:endParaRPr lang="en-US" dirty="0"/>
          </a:p>
          <a:p>
            <a:r>
              <a:rPr lang="en-US" dirty="0"/>
              <a:t>Information-stealing: steals info and sends to C2. Sniffers, password stealers, </a:t>
            </a:r>
            <a:r>
              <a:rPr lang="en-US" dirty="0" err="1"/>
              <a:t>keyloggers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Goal is usually to gain access to online accounts</a:t>
            </a:r>
          </a:p>
        </p:txBody>
      </p:sp>
    </p:spTree>
    <p:extLst>
      <p:ext uri="{BB962C8B-B14F-4D97-AF65-F5344CB8AC3E}">
        <p14:creationId xmlns:p14="http://schemas.microsoft.com/office/powerpoint/2010/main" val="4943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Launcher: used to launch other programs.  Used to gain stealth or bypass filters</a:t>
            </a:r>
          </a:p>
          <a:p>
            <a:endParaRPr lang="en-US" dirty="0"/>
          </a:p>
          <a:p>
            <a:r>
              <a:rPr lang="en-US" dirty="0"/>
              <a:t>Rootkit: Code designed to conceal the presence of other code. usually paired with other malware</a:t>
            </a:r>
          </a:p>
          <a:p>
            <a:endParaRPr lang="en-US" dirty="0"/>
          </a:p>
          <a:p>
            <a:r>
              <a:rPr lang="en-US" dirty="0"/>
              <a:t>Scareware: frighten user into buying something or sending money to the attacker</a:t>
            </a:r>
          </a:p>
          <a:p>
            <a:endParaRPr lang="en-US" dirty="0"/>
          </a:p>
          <a:p>
            <a:r>
              <a:rPr lang="en-US" dirty="0"/>
              <a:t>Worms &amp; Virus: copies itself and infects other computers</a:t>
            </a:r>
          </a:p>
          <a:p>
            <a:endParaRPr lang="en-US" dirty="0"/>
          </a:p>
          <a:p>
            <a:r>
              <a:rPr lang="en-US" dirty="0"/>
              <a:t>Ransomware: extorts money from victim in exchange for files</a:t>
            </a:r>
          </a:p>
        </p:txBody>
      </p:sp>
    </p:spTree>
    <p:extLst>
      <p:ext uri="{BB962C8B-B14F-4D97-AF65-F5344CB8AC3E}">
        <p14:creationId xmlns:p14="http://schemas.microsoft.com/office/powerpoint/2010/main" val="200616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&amp; Targeted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difference in malware based on it’s approach to infection</a:t>
            </a:r>
          </a:p>
          <a:p>
            <a:endParaRPr lang="en-US" dirty="0"/>
          </a:p>
          <a:p>
            <a:r>
              <a:rPr lang="en-US" dirty="0"/>
              <a:t>APT – Advanced Persistent Threats</a:t>
            </a:r>
          </a:p>
          <a:p>
            <a:pPr lvl="1"/>
            <a:r>
              <a:rPr lang="en-US" dirty="0"/>
              <a:t>Becoming much more common</a:t>
            </a:r>
          </a:p>
          <a:p>
            <a:pPr lvl="1"/>
            <a:r>
              <a:rPr lang="en-US" dirty="0"/>
              <a:t>Unique and custom malware</a:t>
            </a:r>
          </a:p>
          <a:p>
            <a:pPr lvl="1"/>
            <a:r>
              <a:rPr lang="en-US" dirty="0"/>
              <a:t>Leverages 0-days</a:t>
            </a:r>
          </a:p>
          <a:p>
            <a:pPr lvl="1"/>
            <a:r>
              <a:rPr lang="en-US" dirty="0"/>
              <a:t>Can be very sophisticated</a:t>
            </a:r>
          </a:p>
          <a:p>
            <a:pPr lvl="1"/>
            <a:r>
              <a:rPr lang="en-US" dirty="0"/>
              <a:t>Low and slow</a:t>
            </a:r>
          </a:p>
          <a:p>
            <a:pPr lvl="1"/>
            <a:endParaRPr lang="en-US" dirty="0"/>
          </a:p>
          <a:p>
            <a:r>
              <a:rPr lang="en-US" dirty="0"/>
              <a:t>Mass malware</a:t>
            </a:r>
          </a:p>
          <a:p>
            <a:pPr lvl="1"/>
            <a:r>
              <a:rPr lang="en-US" dirty="0"/>
              <a:t>Distributed through phishing campaigns</a:t>
            </a:r>
          </a:p>
          <a:p>
            <a:pPr lvl="1"/>
            <a:r>
              <a:rPr lang="en-US" dirty="0"/>
              <a:t>Malware reused, generally not targeting a specific victim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74498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581</Words>
  <Application>Microsoft Macintosh PowerPoint</Application>
  <PresentationFormat>On-screen Show (4:3)</PresentationFormat>
  <Paragraphs>113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PP_C5Modules_CC_License_standard</vt:lpstr>
      <vt:lpstr>Basic Analysis Techniques</vt:lpstr>
      <vt:lpstr>Learning Outcomes</vt:lpstr>
      <vt:lpstr>What is Malware Analysis?</vt:lpstr>
      <vt:lpstr>Primer</vt:lpstr>
      <vt:lpstr>Primer</vt:lpstr>
      <vt:lpstr>Analysis Techniques</vt:lpstr>
      <vt:lpstr>Malware Types</vt:lpstr>
      <vt:lpstr>Malware Types</vt:lpstr>
      <vt:lpstr>Mass &amp; Targeted Malware</vt:lpstr>
      <vt:lpstr>General Rules</vt:lpstr>
      <vt:lpstr>General Rules</vt:lpstr>
      <vt:lpstr>Summary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</dc:title>
  <cp:lastModifiedBy>Josh Stroschein</cp:lastModifiedBy>
  <cp:revision>19</cp:revision>
  <dcterms:modified xsi:type="dcterms:W3CDTF">2018-02-20T22:48:10Z</dcterms:modified>
</cp:coreProperties>
</file>