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5" r:id="rId1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81836" autoAdjust="0"/>
  </p:normalViewPr>
  <p:slideViewPr>
    <p:cSldViewPr snapToGrid="0" snapToObjects="1">
      <p:cViewPr varScale="1">
        <p:scale>
          <a:sx n="68" d="100"/>
          <a:sy n="68" d="100"/>
        </p:scale>
        <p:origin x="19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an overview of what</a:t>
            </a:r>
            <a:r>
              <a:rPr lang="en-US" baseline="0" dirty="0"/>
              <a:t> IDA should look like after it’s finished processing the binary you want loaded. In the next slides we’ll go through all of the different aspects of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functions window is used to navigate to different functions by name.  The Graph overview window is used to show the general structure of the current function being viewed.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strings view can often lead to important parts of the program quickly, such as print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br>
              <a:rPr sz="3300" dirty="0"/>
            </a:br>
            <a:r>
              <a:rPr lang="en-US" sz="3300" dirty="0"/>
              <a:t>IDA’s Interface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2F5597"/>
                </a:solidFill>
              </a:rPr>
              <a:t>Lesson 11 </a:t>
            </a:r>
            <a:endParaRPr lang="en-US" sz="2000" b="1" dirty="0">
              <a:solidFill>
                <a:srgbClr val="2F55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94" y="2459261"/>
            <a:ext cx="3803277" cy="37177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To open a view tab, go to </a:t>
            </a:r>
            <a:r>
              <a:rPr lang="en-US" sz="1800" b="1" i="1" dirty="0"/>
              <a:t>View -&gt; Open subviews</a:t>
            </a:r>
          </a:p>
          <a:p>
            <a:endParaRPr lang="en-US" sz="1800" b="1" dirty="0"/>
          </a:p>
          <a:p>
            <a:r>
              <a:rPr lang="en-US" sz="1800" dirty="0"/>
              <a:t>A useful view is the “Strings” view</a:t>
            </a:r>
          </a:p>
        </p:txBody>
      </p:sp>
    </p:spTree>
    <p:extLst>
      <p:ext uri="{BB962C8B-B14F-4D97-AF65-F5344CB8AC3E}">
        <p14:creationId xmlns:p14="http://schemas.microsoft.com/office/powerpoint/2010/main" val="13953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Disassembly Display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the options, go to </a:t>
            </a:r>
            <a:r>
              <a:rPr lang="en-US" b="1" dirty="0"/>
              <a:t>Options -&gt; General…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title="Options"/>
          <p:cNvPicPr>
            <a:picLocks noChangeAspect="1"/>
          </p:cNvPicPr>
          <p:nvPr/>
        </p:nvPicPr>
        <p:blipFill rotWithShape="1">
          <a:blip r:embed="rId2"/>
          <a:srcRect b="70596"/>
          <a:stretch/>
        </p:blipFill>
        <p:spPr>
          <a:xfrm>
            <a:off x="431424" y="2321910"/>
            <a:ext cx="3151658" cy="995488"/>
          </a:xfrm>
          <a:prstGeom prst="rect">
            <a:avLst/>
          </a:prstGeom>
        </p:spPr>
      </p:pic>
      <p:pic>
        <p:nvPicPr>
          <p:cNvPr id="7" name="Picture 6" descr="IDA Op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4" y="3515243"/>
            <a:ext cx="3129894" cy="2342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1417" y="3645079"/>
            <a:ext cx="257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prefixes adds the line address to the beginning of each line</a:t>
            </a:r>
          </a:p>
        </p:txBody>
      </p:sp>
      <p:cxnSp>
        <p:nvCxnSpPr>
          <p:cNvPr id="11" name="Straight Arrow Connector 10" title="line prefixes"/>
          <p:cNvCxnSpPr>
            <a:stCxn id="9" idx="1"/>
          </p:cNvCxnSpPr>
          <p:nvPr/>
        </p:nvCxnSpPr>
        <p:spPr>
          <a:xfrm flipH="1" flipV="1">
            <a:off x="2815635" y="4101169"/>
            <a:ext cx="885782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title="line prefixes displ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650" y="3737087"/>
            <a:ext cx="2129690" cy="5679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 title="arrow"/>
          <p:cNvCxnSpPr>
            <a:cxnSpLocks/>
            <a:stCxn id="9" idx="3"/>
            <a:endCxn id="12" idx="1"/>
          </p:cNvCxnSpPr>
          <p:nvPr/>
        </p:nvCxnSpPr>
        <p:spPr>
          <a:xfrm flipV="1">
            <a:off x="6274832" y="4021046"/>
            <a:ext cx="329818" cy="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 title="line prefixes"/>
          <p:cNvSpPr/>
          <p:nvPr/>
        </p:nvSpPr>
        <p:spPr>
          <a:xfrm>
            <a:off x="2086555" y="4037818"/>
            <a:ext cx="729079" cy="1166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01417" y="4398443"/>
            <a:ext cx="257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comments adds general comments to some lines to make the instructions easier to understand</a:t>
            </a:r>
          </a:p>
        </p:txBody>
      </p:sp>
      <p:cxnSp>
        <p:nvCxnSpPr>
          <p:cNvPr id="22" name="Straight Arrow Connector 21" title="auto comments"/>
          <p:cNvCxnSpPr>
            <a:cxnSpLocks/>
            <a:stCxn id="21" idx="1"/>
          </p:cNvCxnSpPr>
          <p:nvPr/>
        </p:nvCxnSpPr>
        <p:spPr>
          <a:xfrm flipH="1" flipV="1">
            <a:off x="2815635" y="4590362"/>
            <a:ext cx="885782" cy="54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 title="arrow"/>
          <p:cNvCxnSpPr>
            <a:cxnSpLocks/>
            <a:stCxn id="21" idx="3"/>
          </p:cNvCxnSpPr>
          <p:nvPr/>
        </p:nvCxnSpPr>
        <p:spPr>
          <a:xfrm>
            <a:off x="6274832" y="5137107"/>
            <a:ext cx="140099" cy="1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 title="auto comments"/>
          <p:cNvSpPr/>
          <p:nvPr/>
        </p:nvSpPr>
        <p:spPr>
          <a:xfrm>
            <a:off x="2086555" y="4548808"/>
            <a:ext cx="729079" cy="1166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title="auto commen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058" y="5042004"/>
            <a:ext cx="2421186" cy="216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5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21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rename any variable or function, left-click once to highlight and press “n” or right-click and select it from the dropdown menu.</a:t>
            </a:r>
          </a:p>
          <a:p>
            <a:endParaRPr lang="en-US" sz="1800" dirty="0"/>
          </a:p>
          <a:p>
            <a:r>
              <a:rPr lang="en-US" sz="1800" dirty="0"/>
              <a:t>Then type the new name in the pop up window</a:t>
            </a:r>
          </a:p>
          <a:p>
            <a:endParaRPr lang="en-US" sz="1800" dirty="0"/>
          </a:p>
          <a:p>
            <a:r>
              <a:rPr lang="en-US" sz="1800" dirty="0"/>
              <a:t>To add a comment, click on the desired line and press the colon “:”</a:t>
            </a:r>
          </a:p>
          <a:p>
            <a:endParaRPr lang="en-US" sz="1800" dirty="0"/>
          </a:p>
        </p:txBody>
      </p:sp>
      <p:pic>
        <p:nvPicPr>
          <p:cNvPr id="4" name="Picture 3" title="ren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01" y="2351508"/>
            <a:ext cx="2926787" cy="435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title="rename dial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19" y="3372143"/>
            <a:ext cx="1713737" cy="486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title="com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29" y="4446780"/>
            <a:ext cx="2455266" cy="119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 title="arrow"/>
          <p:cNvSpPr/>
          <p:nvPr/>
        </p:nvSpPr>
        <p:spPr>
          <a:xfrm>
            <a:off x="5841091" y="4971525"/>
            <a:ext cx="535988" cy="143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title="displ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675" y="4446780"/>
            <a:ext cx="2081675" cy="1190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5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Demonstrate effective use of the IDA Pro interface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Use effective techniques for utilizing IDA Pro to perform static analysis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Demonstrate effective use of the IDA Pro interface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Use effective techniques for utilizing IDA Pro to perform static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9-02 at 2.04.0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" b="9426"/>
          <a:stretch/>
        </p:blipFill>
        <p:spPr>
          <a:xfrm>
            <a:off x="0" y="773867"/>
            <a:ext cx="9143985" cy="5076825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7563582" y="589996"/>
            <a:ext cx="1390043" cy="476298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Toolbar area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98242" y="818029"/>
            <a:ext cx="1559986" cy="46353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Overview Navigator</a:t>
            </a:r>
          </a:p>
        </p:txBody>
      </p:sp>
      <p:sp>
        <p:nvSpPr>
          <p:cNvPr id="6" name="Left Arrow 5"/>
          <p:cNvSpPr/>
          <p:nvPr/>
        </p:nvSpPr>
        <p:spPr>
          <a:xfrm>
            <a:off x="7988747" y="1066294"/>
            <a:ext cx="1060058" cy="476298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Tabs</a:t>
            </a:r>
          </a:p>
        </p:txBody>
      </p:sp>
      <p:sp>
        <p:nvSpPr>
          <p:cNvPr id="7" name="Left Arrow 6"/>
          <p:cNvSpPr/>
          <p:nvPr/>
        </p:nvSpPr>
        <p:spPr>
          <a:xfrm>
            <a:off x="6759061" y="2744046"/>
            <a:ext cx="1855702" cy="476298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Disassembly view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8242" y="4647050"/>
            <a:ext cx="1014544" cy="46353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</a:t>
            </a:r>
          </a:p>
        </p:txBody>
      </p:sp>
      <p:sp>
        <p:nvSpPr>
          <p:cNvPr id="9" name="Left Arrow 8"/>
          <p:cNvSpPr/>
          <p:nvPr/>
        </p:nvSpPr>
        <p:spPr>
          <a:xfrm>
            <a:off x="3644141" y="5230958"/>
            <a:ext cx="1855702" cy="476298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 Window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1CC2-CDE5-7843-BA73-42FD01A5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65305"/>
          </a:xfrm>
        </p:spPr>
        <p:txBody>
          <a:bodyPr/>
          <a:lstStyle/>
          <a:p>
            <a:r>
              <a:rPr lang="en-US" dirty="0"/>
              <a:t>IDA’s Interface</a:t>
            </a:r>
          </a:p>
        </p:txBody>
      </p:sp>
    </p:spTree>
    <p:extLst>
      <p:ext uri="{BB962C8B-B14F-4D97-AF65-F5344CB8AC3E}">
        <p14:creationId xmlns:p14="http://schemas.microsoft.com/office/powerpoint/2010/main" val="5341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Toolbar Area:</a:t>
            </a:r>
          </a:p>
          <a:p>
            <a:pPr lvl="1"/>
            <a:r>
              <a:rPr lang="en-US" dirty="0"/>
              <a:t>Most commonly used IDA operations</a:t>
            </a:r>
          </a:p>
          <a:p>
            <a:endParaRPr lang="en-US" dirty="0"/>
          </a:p>
        </p:txBody>
      </p:sp>
      <p:sp>
        <p:nvSpPr>
          <p:cNvPr id="5" name="Content Placeholder 2" title="Main Toolbar"/>
          <p:cNvSpPr txBox="1">
            <a:spLocks/>
          </p:cNvSpPr>
          <p:nvPr/>
        </p:nvSpPr>
        <p:spPr>
          <a:xfrm>
            <a:off x="257176" y="3001404"/>
            <a:ext cx="8724899" cy="18989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5" y="3640687"/>
            <a:ext cx="8489679" cy="536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Up 12" title="Up"/>
          <p:cNvSpPr/>
          <p:nvPr/>
        </p:nvSpPr>
        <p:spPr>
          <a:xfrm>
            <a:off x="509073" y="4133972"/>
            <a:ext cx="125570" cy="2066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383" y="4441790"/>
            <a:ext cx="586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</a:t>
            </a:r>
          </a:p>
        </p:txBody>
      </p:sp>
      <p:sp>
        <p:nvSpPr>
          <p:cNvPr id="11" name="Arrow: Up 21" title="Down"/>
          <p:cNvSpPr/>
          <p:nvPr/>
        </p:nvSpPr>
        <p:spPr>
          <a:xfrm rot="10800000">
            <a:off x="687321" y="3516852"/>
            <a:ext cx="123020" cy="3057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9073" y="3223394"/>
            <a:ext cx="48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</a:t>
            </a:r>
          </a:p>
        </p:txBody>
      </p:sp>
      <p:sp>
        <p:nvSpPr>
          <p:cNvPr id="14" name="Arrow: Up 24" title=" Navigation"/>
          <p:cNvSpPr/>
          <p:nvPr/>
        </p:nvSpPr>
        <p:spPr>
          <a:xfrm>
            <a:off x="1006117" y="4131737"/>
            <a:ext cx="125570" cy="4564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 title="Main Toolbar"/>
          <p:cNvSpPr txBox="1"/>
          <p:nvPr/>
        </p:nvSpPr>
        <p:spPr>
          <a:xfrm>
            <a:off x="810341" y="4646417"/>
            <a:ext cx="142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to last view</a:t>
            </a:r>
          </a:p>
        </p:txBody>
      </p:sp>
      <p:sp>
        <p:nvSpPr>
          <p:cNvPr id="17" name="Arrow: Up 27" title="Navigation"/>
          <p:cNvSpPr/>
          <p:nvPr/>
        </p:nvSpPr>
        <p:spPr>
          <a:xfrm rot="10800000">
            <a:off x="1363507" y="3383440"/>
            <a:ext cx="126776" cy="5228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31687" y="3112502"/>
            <a:ext cx="196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Forward to previous 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14706" y="5253240"/>
            <a:ext cx="49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There is no “undo”</a:t>
            </a:r>
          </a:p>
        </p:txBody>
      </p:sp>
    </p:spTree>
    <p:extLst>
      <p:ext uri="{BB962C8B-B14F-4D97-AF65-F5344CB8AC3E}">
        <p14:creationId xmlns:p14="http://schemas.microsoft.com/office/powerpoint/2010/main" val="319001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Navigator:</a:t>
            </a:r>
          </a:p>
          <a:p>
            <a:pPr lvl="1"/>
            <a:r>
              <a:rPr lang="en-US" dirty="0"/>
              <a:t>Linear view of address space of the loaded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Easy to get lost in a binary - use this to help you stay oriented</a:t>
            </a:r>
          </a:p>
          <a:p>
            <a:pPr lvl="1"/>
            <a:r>
              <a:rPr lang="en-US" dirty="0"/>
              <a:t>Want to spend most of your time in </a:t>
            </a:r>
            <a:r>
              <a:rPr lang="en-US" b="1" dirty="0"/>
              <a:t>Regular Function</a:t>
            </a:r>
            <a:endParaRPr lang="en-US" dirty="0"/>
          </a:p>
        </p:txBody>
      </p:sp>
      <p:pic>
        <p:nvPicPr>
          <p:cNvPr id="4" name="Picture 3" descr="Screen Shot 2015-09-02 at 2.12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7872" r="53199" b="86395"/>
          <a:stretch/>
        </p:blipFill>
        <p:spPr>
          <a:xfrm>
            <a:off x="402851" y="3017126"/>
            <a:ext cx="8191589" cy="7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Tabs</a:t>
            </a:r>
          </a:p>
          <a:p>
            <a:pPr lvl="1"/>
            <a:r>
              <a:rPr lang="en-US" dirty="0"/>
              <a:t>All currently opened views (data displays)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" y="2049952"/>
            <a:ext cx="8851394" cy="359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90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5"/>
            <a:ext cx="4343561" cy="180981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3224"/>
            <a:ext cx="7886700" cy="132556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Pane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8650" y="2226469"/>
            <a:ext cx="28486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bg1"/>
                </a:solidFill>
              </a:rPr>
              <a:t>The Functions Window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92" y="1728787"/>
            <a:ext cx="2009925" cy="43384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40292" y="3061055"/>
            <a:ext cx="1459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IDA will attempt to locate “main”. If unable, IDA will start you with “start”.</a:t>
            </a:r>
          </a:p>
        </p:txBody>
      </p:sp>
      <p:sp>
        <p:nvSpPr>
          <p:cNvPr id="18" name="Rectangle 17" title="Rectangle"/>
          <p:cNvSpPr/>
          <p:nvPr/>
        </p:nvSpPr>
        <p:spPr>
          <a:xfrm>
            <a:off x="670507" y="4026812"/>
            <a:ext cx="485372" cy="1081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 title="start"/>
          <p:cNvSpPr/>
          <p:nvPr/>
        </p:nvSpPr>
        <p:spPr>
          <a:xfrm>
            <a:off x="1726596" y="3898035"/>
            <a:ext cx="819821" cy="116411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3298" y="3858221"/>
            <a:ext cx="40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inside this box will move </a:t>
            </a:r>
          </a:p>
          <a:p>
            <a:r>
              <a:rPr lang="en-US" dirty="0"/>
              <a:t>View-A to that location</a:t>
            </a:r>
          </a:p>
        </p:txBody>
      </p:sp>
    </p:spTree>
    <p:extLst>
      <p:ext uri="{BB962C8B-B14F-4D97-AF65-F5344CB8AC3E}">
        <p14:creationId xmlns:p14="http://schemas.microsoft.com/office/powerpoint/2010/main" val="415749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086007" cy="4178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434" y="1825625"/>
            <a:ext cx="532391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default view is “IDA View-A”</a:t>
            </a:r>
          </a:p>
          <a:p>
            <a:r>
              <a:rPr lang="en-US" sz="2000" dirty="0"/>
              <a:t>Each box within this view is a segment of the function</a:t>
            </a:r>
          </a:p>
          <a:p>
            <a:r>
              <a:rPr lang="en-US" sz="2000" dirty="0"/>
              <a:t>This function has 3 parts to it</a:t>
            </a:r>
          </a:p>
          <a:p>
            <a:r>
              <a:rPr lang="en-US" sz="2000" dirty="0"/>
              <a:t>The arrows point to the next segment and are color coded:</a:t>
            </a:r>
          </a:p>
          <a:p>
            <a:pPr lvl="1"/>
            <a:r>
              <a:rPr lang="en-US" sz="2000" dirty="0"/>
              <a:t>Green: default path</a:t>
            </a:r>
          </a:p>
          <a:p>
            <a:pPr lvl="1"/>
            <a:r>
              <a:rPr lang="en-US" sz="2000" dirty="0"/>
              <a:t>Red: jump condition met path</a:t>
            </a:r>
          </a:p>
          <a:p>
            <a:pPr lvl="1"/>
            <a:r>
              <a:rPr lang="en-US" sz="2000" dirty="0"/>
              <a:t>Blue: no branching, only one path</a:t>
            </a:r>
          </a:p>
        </p:txBody>
      </p:sp>
    </p:spTree>
    <p:extLst>
      <p:ext uri="{BB962C8B-B14F-4D97-AF65-F5344CB8AC3E}">
        <p14:creationId xmlns:p14="http://schemas.microsoft.com/office/powerpoint/2010/main" val="3111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64" y="3429743"/>
            <a:ext cx="6706115" cy="20387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Displays the raw hex of the executable</a:t>
            </a:r>
          </a:p>
          <a:p>
            <a:endParaRPr lang="en-US" sz="2000" dirty="0"/>
          </a:p>
          <a:p>
            <a:r>
              <a:rPr lang="en-US" sz="2000" dirty="0"/>
              <a:t>Can be edited to change program behavior</a:t>
            </a:r>
          </a:p>
        </p:txBody>
      </p:sp>
    </p:spTree>
    <p:extLst>
      <p:ext uri="{BB962C8B-B14F-4D97-AF65-F5344CB8AC3E}">
        <p14:creationId xmlns:p14="http://schemas.microsoft.com/office/powerpoint/2010/main" val="14684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2281</TotalTime>
  <Words>438</Words>
  <Application>Microsoft Macintosh PowerPoint</Application>
  <PresentationFormat>On-screen Show (4:3)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PP_C5Modules_CC_License_standard</vt:lpstr>
      <vt:lpstr>  IDA’s Interface</vt:lpstr>
      <vt:lpstr>Learning Outcomes</vt:lpstr>
      <vt:lpstr>IDA’s Interface</vt:lpstr>
      <vt:lpstr>Interface Overview</vt:lpstr>
      <vt:lpstr>Interface Overview</vt:lpstr>
      <vt:lpstr>Interface Overview</vt:lpstr>
      <vt:lpstr>Left Pane</vt:lpstr>
      <vt:lpstr>View-A</vt:lpstr>
      <vt:lpstr>Hex View</vt:lpstr>
      <vt:lpstr>Opening Views</vt:lpstr>
      <vt:lpstr>Disassembly Display Options</vt:lpstr>
      <vt:lpstr>Naming and Comments</vt:lpstr>
      <vt:lpstr>Summary</vt:lpstr>
    </vt:vector>
  </TitlesOfParts>
  <Company>University of California at Davis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Demott, Jared</cp:lastModifiedBy>
  <cp:revision>222</cp:revision>
  <cp:lastPrinted>2016-07-18T16:40:10Z</cp:lastPrinted>
  <dcterms:created xsi:type="dcterms:W3CDTF">2016-07-03T20:12:42Z</dcterms:created>
  <dcterms:modified xsi:type="dcterms:W3CDTF">2018-05-29T13:18:28Z</dcterms:modified>
</cp:coreProperties>
</file>