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4"/>
  </p:notesMasterIdLst>
  <p:sldIdLst>
    <p:sldId id="256" r:id="rId2"/>
    <p:sldId id="303" r:id="rId3"/>
    <p:sldId id="306" r:id="rId4"/>
    <p:sldId id="307" r:id="rId5"/>
    <p:sldId id="308" r:id="rId6"/>
    <p:sldId id="309" r:id="rId7"/>
    <p:sldId id="310" r:id="rId8"/>
    <p:sldId id="312" r:id="rId9"/>
    <p:sldId id="311"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271" r:id="rId25"/>
    <p:sldId id="272" r:id="rId26"/>
    <p:sldId id="273" r:id="rId27"/>
    <p:sldId id="275" r:id="rId28"/>
    <p:sldId id="276" r:id="rId29"/>
    <p:sldId id="274" r:id="rId30"/>
    <p:sldId id="279" r:id="rId31"/>
    <p:sldId id="280" r:id="rId32"/>
    <p:sldId id="305" r:id="rId33"/>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96" autoAdjust="0"/>
    <p:restoredTop sz="94611" autoAdjust="0"/>
  </p:normalViewPr>
  <p:slideViewPr>
    <p:cSldViewPr snapToGrid="0" snapToObjects="1">
      <p:cViewPr>
        <p:scale>
          <a:sx n="61" d="100"/>
          <a:sy n="61" d="100"/>
        </p:scale>
        <p:origin x="29" y="4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A9E37-913A-1743-B03C-AEFA7C8A9DB2}" type="doc">
      <dgm:prSet loTypeId="urn:microsoft.com/office/officeart/2005/8/layout/lProcess1" loCatId="" qsTypeId="urn:microsoft.com/office/officeart/2005/8/quickstyle/simple1" qsCatId="simple" csTypeId="urn:microsoft.com/office/officeart/2005/8/colors/accent1_2" csCatId="accent1" phldr="1"/>
      <dgm:spPr/>
      <dgm:t>
        <a:bodyPr/>
        <a:lstStyle/>
        <a:p>
          <a:endParaRPr lang="en-US"/>
        </a:p>
      </dgm:t>
    </dgm:pt>
    <dgm:pt modelId="{F89DEF1B-5934-A64E-9777-F68F6335301B}">
      <dgm:prSet phldrT="[Text]"/>
      <dgm:spPr/>
      <dgm:t>
        <a:bodyPr/>
        <a:lstStyle/>
        <a:p>
          <a:r>
            <a:rPr lang="en-US" dirty="0"/>
            <a:t>OSI Model</a:t>
          </a:r>
        </a:p>
      </dgm:t>
    </dgm:pt>
    <dgm:pt modelId="{E51E32E0-BE7E-B34A-ABEE-7B832CC58BD6}" type="parTrans" cxnId="{0084472C-AC36-AF4B-8E56-096C2D0D445F}">
      <dgm:prSet/>
      <dgm:spPr/>
      <dgm:t>
        <a:bodyPr/>
        <a:lstStyle/>
        <a:p>
          <a:endParaRPr lang="en-US"/>
        </a:p>
      </dgm:t>
    </dgm:pt>
    <dgm:pt modelId="{B5D93FC7-E390-FC47-85F3-F4F25B048BDC}" type="sibTrans" cxnId="{0084472C-AC36-AF4B-8E56-096C2D0D445F}">
      <dgm:prSet/>
      <dgm:spPr/>
      <dgm:t>
        <a:bodyPr/>
        <a:lstStyle/>
        <a:p>
          <a:endParaRPr lang="en-US"/>
        </a:p>
      </dgm:t>
    </dgm:pt>
    <dgm:pt modelId="{149FEC7F-A8E8-EC45-92EB-E2467E058F56}">
      <dgm:prSet phldrT="[Text]"/>
      <dgm:spPr/>
      <dgm:t>
        <a:bodyPr/>
        <a:lstStyle/>
        <a:p>
          <a:r>
            <a:rPr lang="en-US" dirty="0"/>
            <a:t>Application</a:t>
          </a:r>
        </a:p>
      </dgm:t>
    </dgm:pt>
    <dgm:pt modelId="{7C562FD9-1F2C-7A4F-9B33-06B16042C97C}" type="parTrans" cxnId="{78A5DD1B-39E3-B140-BD8E-7833BDC33AF0}">
      <dgm:prSet/>
      <dgm:spPr/>
      <dgm:t>
        <a:bodyPr/>
        <a:lstStyle/>
        <a:p>
          <a:endParaRPr lang="en-US"/>
        </a:p>
      </dgm:t>
    </dgm:pt>
    <dgm:pt modelId="{9EC1048F-96AE-274D-AF69-D4D9A785CF51}" type="sibTrans" cxnId="{78A5DD1B-39E3-B140-BD8E-7833BDC33AF0}">
      <dgm:prSet/>
      <dgm:spPr/>
      <dgm:t>
        <a:bodyPr/>
        <a:lstStyle/>
        <a:p>
          <a:endParaRPr lang="en-US"/>
        </a:p>
      </dgm:t>
    </dgm:pt>
    <dgm:pt modelId="{6DAE4401-516B-FC4C-ACE7-F776E2ABFD6C}">
      <dgm:prSet phldrT="[Text]"/>
      <dgm:spPr/>
      <dgm:t>
        <a:bodyPr/>
        <a:lstStyle/>
        <a:p>
          <a:r>
            <a:rPr lang="en-US" dirty="0"/>
            <a:t>Presentation</a:t>
          </a:r>
        </a:p>
      </dgm:t>
    </dgm:pt>
    <dgm:pt modelId="{E19A8EFE-2B21-D243-9D5B-807641828B84}" type="parTrans" cxnId="{947A16C7-F4F9-4645-B594-2C71051ECEE2}">
      <dgm:prSet/>
      <dgm:spPr/>
      <dgm:t>
        <a:bodyPr/>
        <a:lstStyle/>
        <a:p>
          <a:endParaRPr lang="en-US"/>
        </a:p>
      </dgm:t>
    </dgm:pt>
    <dgm:pt modelId="{A97335A1-96CD-EA49-A652-6328339F986C}" type="sibTrans" cxnId="{947A16C7-F4F9-4645-B594-2C71051ECEE2}">
      <dgm:prSet/>
      <dgm:spPr/>
      <dgm:t>
        <a:bodyPr/>
        <a:lstStyle/>
        <a:p>
          <a:endParaRPr lang="en-US"/>
        </a:p>
      </dgm:t>
    </dgm:pt>
    <dgm:pt modelId="{99FAA601-9777-8445-BD54-6A4F9C652DC9}">
      <dgm:prSet phldrT="[Text]"/>
      <dgm:spPr/>
      <dgm:t>
        <a:bodyPr/>
        <a:lstStyle/>
        <a:p>
          <a:r>
            <a:rPr lang="en-US" dirty="0"/>
            <a:t>Session</a:t>
          </a:r>
        </a:p>
      </dgm:t>
    </dgm:pt>
    <dgm:pt modelId="{DCF34BC2-BB5B-4747-87DF-0E2E14D0740B}" type="parTrans" cxnId="{61CC1D98-C9B9-BC44-AC9D-084C55AF3FFB}">
      <dgm:prSet/>
      <dgm:spPr/>
      <dgm:t>
        <a:bodyPr/>
        <a:lstStyle/>
        <a:p>
          <a:endParaRPr lang="en-US"/>
        </a:p>
      </dgm:t>
    </dgm:pt>
    <dgm:pt modelId="{5162500E-654B-554D-AC1E-A58E3F9EE94C}" type="sibTrans" cxnId="{61CC1D98-C9B9-BC44-AC9D-084C55AF3FFB}">
      <dgm:prSet/>
      <dgm:spPr/>
      <dgm:t>
        <a:bodyPr/>
        <a:lstStyle/>
        <a:p>
          <a:endParaRPr lang="en-US"/>
        </a:p>
      </dgm:t>
    </dgm:pt>
    <dgm:pt modelId="{45DEF4FC-D485-B143-B574-032ACC044F0E}">
      <dgm:prSet phldrT="[Text]"/>
      <dgm:spPr/>
      <dgm:t>
        <a:bodyPr/>
        <a:lstStyle/>
        <a:p>
          <a:r>
            <a:rPr lang="en-US" dirty="0"/>
            <a:t>Transport</a:t>
          </a:r>
        </a:p>
      </dgm:t>
    </dgm:pt>
    <dgm:pt modelId="{8206161D-CA9C-4249-8027-F6848992DF25}" type="parTrans" cxnId="{8F4DB0D6-29BC-5248-AD76-89BC1BD11950}">
      <dgm:prSet/>
      <dgm:spPr/>
      <dgm:t>
        <a:bodyPr/>
        <a:lstStyle/>
        <a:p>
          <a:endParaRPr lang="en-US"/>
        </a:p>
      </dgm:t>
    </dgm:pt>
    <dgm:pt modelId="{68ED2DEA-B517-864B-A1F3-CD6AF065E643}" type="sibTrans" cxnId="{8F4DB0D6-29BC-5248-AD76-89BC1BD11950}">
      <dgm:prSet/>
      <dgm:spPr/>
      <dgm:t>
        <a:bodyPr/>
        <a:lstStyle/>
        <a:p>
          <a:endParaRPr lang="en-US"/>
        </a:p>
      </dgm:t>
    </dgm:pt>
    <dgm:pt modelId="{EA08993A-F5F0-AF4A-BB57-F2FE26C0DE56}">
      <dgm:prSet phldrT="[Text]"/>
      <dgm:spPr/>
      <dgm:t>
        <a:bodyPr/>
        <a:lstStyle/>
        <a:p>
          <a:r>
            <a:rPr lang="en-US" dirty="0"/>
            <a:t>Network</a:t>
          </a:r>
        </a:p>
      </dgm:t>
    </dgm:pt>
    <dgm:pt modelId="{3D147583-B9BC-6743-8B7E-2B8C5C539A30}" type="parTrans" cxnId="{AEE49876-267D-3F42-BBB4-6CD2E3096E18}">
      <dgm:prSet/>
      <dgm:spPr/>
      <dgm:t>
        <a:bodyPr/>
        <a:lstStyle/>
        <a:p>
          <a:endParaRPr lang="en-US"/>
        </a:p>
      </dgm:t>
    </dgm:pt>
    <dgm:pt modelId="{91B42A13-265F-B74F-95B4-BE97C4971A85}" type="sibTrans" cxnId="{AEE49876-267D-3F42-BBB4-6CD2E3096E18}">
      <dgm:prSet/>
      <dgm:spPr/>
      <dgm:t>
        <a:bodyPr/>
        <a:lstStyle/>
        <a:p>
          <a:endParaRPr lang="en-US"/>
        </a:p>
      </dgm:t>
    </dgm:pt>
    <dgm:pt modelId="{A424B62C-68E9-A745-94FA-8D095575C732}">
      <dgm:prSet phldrT="[Text]"/>
      <dgm:spPr/>
      <dgm:t>
        <a:bodyPr/>
        <a:lstStyle/>
        <a:p>
          <a:r>
            <a:rPr lang="en-US" dirty="0"/>
            <a:t>Data Link</a:t>
          </a:r>
        </a:p>
      </dgm:t>
    </dgm:pt>
    <dgm:pt modelId="{3CA8BCAD-B760-154E-87FB-862CCE81E551}" type="parTrans" cxnId="{15A5E72A-2075-7D4E-8601-A3E882CE7C63}">
      <dgm:prSet/>
      <dgm:spPr/>
      <dgm:t>
        <a:bodyPr/>
        <a:lstStyle/>
        <a:p>
          <a:endParaRPr lang="en-US"/>
        </a:p>
      </dgm:t>
    </dgm:pt>
    <dgm:pt modelId="{B80FE863-D185-EB48-8A67-170778978E3C}" type="sibTrans" cxnId="{15A5E72A-2075-7D4E-8601-A3E882CE7C63}">
      <dgm:prSet/>
      <dgm:spPr/>
      <dgm:t>
        <a:bodyPr/>
        <a:lstStyle/>
        <a:p>
          <a:endParaRPr lang="en-US"/>
        </a:p>
      </dgm:t>
    </dgm:pt>
    <dgm:pt modelId="{55E7537D-EBCE-2A4C-B8AF-E8C3F8860794}">
      <dgm:prSet phldrT="[Text]"/>
      <dgm:spPr/>
      <dgm:t>
        <a:bodyPr/>
        <a:lstStyle/>
        <a:p>
          <a:r>
            <a:rPr lang="en-US" dirty="0"/>
            <a:t>Physical</a:t>
          </a:r>
        </a:p>
      </dgm:t>
    </dgm:pt>
    <dgm:pt modelId="{BAD6E56A-DFAD-B24A-93EB-F75BE5EA29E6}" type="parTrans" cxnId="{C2598970-2785-DA4E-BC57-134547183BFA}">
      <dgm:prSet/>
      <dgm:spPr/>
      <dgm:t>
        <a:bodyPr/>
        <a:lstStyle/>
        <a:p>
          <a:endParaRPr lang="en-US"/>
        </a:p>
      </dgm:t>
    </dgm:pt>
    <dgm:pt modelId="{C3282483-86EC-234B-A53E-8DD2B00C0D10}" type="sibTrans" cxnId="{C2598970-2785-DA4E-BC57-134547183BFA}">
      <dgm:prSet/>
      <dgm:spPr/>
      <dgm:t>
        <a:bodyPr/>
        <a:lstStyle/>
        <a:p>
          <a:endParaRPr lang="en-US"/>
        </a:p>
      </dgm:t>
    </dgm:pt>
    <dgm:pt modelId="{605903C4-0B61-384E-81DB-8B840710E842}" type="pres">
      <dgm:prSet presAssocID="{7E3A9E37-913A-1743-B03C-AEFA7C8A9DB2}" presName="Name0" presStyleCnt="0">
        <dgm:presLayoutVars>
          <dgm:dir/>
          <dgm:animLvl val="lvl"/>
          <dgm:resizeHandles val="exact"/>
        </dgm:presLayoutVars>
      </dgm:prSet>
      <dgm:spPr/>
    </dgm:pt>
    <dgm:pt modelId="{25ACD58C-F0A7-1D40-ABB7-9E0161F5CC73}" type="pres">
      <dgm:prSet presAssocID="{F89DEF1B-5934-A64E-9777-F68F6335301B}" presName="vertFlow" presStyleCnt="0"/>
      <dgm:spPr/>
    </dgm:pt>
    <dgm:pt modelId="{5D41B764-755F-4449-B8C5-0201BDBC030C}" type="pres">
      <dgm:prSet presAssocID="{F89DEF1B-5934-A64E-9777-F68F6335301B}" presName="header" presStyleLbl="node1" presStyleIdx="0" presStyleCnt="1"/>
      <dgm:spPr/>
    </dgm:pt>
    <dgm:pt modelId="{83007DD6-7136-2B41-8D2A-AE512F171536}" type="pres">
      <dgm:prSet presAssocID="{7C562FD9-1F2C-7A4F-9B33-06B16042C97C}" presName="parTrans" presStyleLbl="sibTrans2D1" presStyleIdx="0" presStyleCnt="7"/>
      <dgm:spPr/>
    </dgm:pt>
    <dgm:pt modelId="{692B42E3-4B04-654C-AC0B-27D810AF1D60}" type="pres">
      <dgm:prSet presAssocID="{149FEC7F-A8E8-EC45-92EB-E2467E058F56}" presName="child" presStyleLbl="alignAccFollowNode1" presStyleIdx="0" presStyleCnt="7">
        <dgm:presLayoutVars>
          <dgm:chMax val="0"/>
          <dgm:bulletEnabled val="1"/>
        </dgm:presLayoutVars>
      </dgm:prSet>
      <dgm:spPr/>
    </dgm:pt>
    <dgm:pt modelId="{33794AAF-C986-3B4F-85EE-32B9BD32E3D1}" type="pres">
      <dgm:prSet presAssocID="{9EC1048F-96AE-274D-AF69-D4D9A785CF51}" presName="sibTrans" presStyleLbl="sibTrans2D1" presStyleIdx="1" presStyleCnt="7"/>
      <dgm:spPr/>
    </dgm:pt>
    <dgm:pt modelId="{A86BE50E-A399-534B-8B04-91A062ECB886}" type="pres">
      <dgm:prSet presAssocID="{6DAE4401-516B-FC4C-ACE7-F776E2ABFD6C}" presName="child" presStyleLbl="alignAccFollowNode1" presStyleIdx="1" presStyleCnt="7">
        <dgm:presLayoutVars>
          <dgm:chMax val="0"/>
          <dgm:bulletEnabled val="1"/>
        </dgm:presLayoutVars>
      </dgm:prSet>
      <dgm:spPr/>
    </dgm:pt>
    <dgm:pt modelId="{6A5FE8ED-3053-764E-A609-D03A8F9F64B5}" type="pres">
      <dgm:prSet presAssocID="{A97335A1-96CD-EA49-A652-6328339F986C}" presName="sibTrans" presStyleLbl="sibTrans2D1" presStyleIdx="2" presStyleCnt="7"/>
      <dgm:spPr/>
    </dgm:pt>
    <dgm:pt modelId="{288A834F-D20F-E343-B10C-480E5C41CF84}" type="pres">
      <dgm:prSet presAssocID="{99FAA601-9777-8445-BD54-6A4F9C652DC9}" presName="child" presStyleLbl="alignAccFollowNode1" presStyleIdx="2" presStyleCnt="7">
        <dgm:presLayoutVars>
          <dgm:chMax val="0"/>
          <dgm:bulletEnabled val="1"/>
        </dgm:presLayoutVars>
      </dgm:prSet>
      <dgm:spPr/>
    </dgm:pt>
    <dgm:pt modelId="{AA8ED4AB-99D5-9047-B8DF-BA83E2D3D2F3}" type="pres">
      <dgm:prSet presAssocID="{5162500E-654B-554D-AC1E-A58E3F9EE94C}" presName="sibTrans" presStyleLbl="sibTrans2D1" presStyleIdx="3" presStyleCnt="7"/>
      <dgm:spPr/>
    </dgm:pt>
    <dgm:pt modelId="{ACB54BD6-4E52-F542-9D08-69926AE9C65F}" type="pres">
      <dgm:prSet presAssocID="{45DEF4FC-D485-B143-B574-032ACC044F0E}" presName="child" presStyleLbl="alignAccFollowNode1" presStyleIdx="3" presStyleCnt="7">
        <dgm:presLayoutVars>
          <dgm:chMax val="0"/>
          <dgm:bulletEnabled val="1"/>
        </dgm:presLayoutVars>
      </dgm:prSet>
      <dgm:spPr/>
    </dgm:pt>
    <dgm:pt modelId="{AC33E140-C68C-934E-B7A2-3A97AC60EA81}" type="pres">
      <dgm:prSet presAssocID="{68ED2DEA-B517-864B-A1F3-CD6AF065E643}" presName="sibTrans" presStyleLbl="sibTrans2D1" presStyleIdx="4" presStyleCnt="7"/>
      <dgm:spPr/>
    </dgm:pt>
    <dgm:pt modelId="{A5AA0FA3-B807-4047-BE00-0A38AC6DFA41}" type="pres">
      <dgm:prSet presAssocID="{EA08993A-F5F0-AF4A-BB57-F2FE26C0DE56}" presName="child" presStyleLbl="alignAccFollowNode1" presStyleIdx="4" presStyleCnt="7">
        <dgm:presLayoutVars>
          <dgm:chMax val="0"/>
          <dgm:bulletEnabled val="1"/>
        </dgm:presLayoutVars>
      </dgm:prSet>
      <dgm:spPr/>
    </dgm:pt>
    <dgm:pt modelId="{5698A634-1B64-7F4C-BAA7-D9EE5DE88A8E}" type="pres">
      <dgm:prSet presAssocID="{91B42A13-265F-B74F-95B4-BE97C4971A85}" presName="sibTrans" presStyleLbl="sibTrans2D1" presStyleIdx="5" presStyleCnt="7"/>
      <dgm:spPr/>
    </dgm:pt>
    <dgm:pt modelId="{D1F42181-5211-944A-B73B-A49353BE84A7}" type="pres">
      <dgm:prSet presAssocID="{A424B62C-68E9-A745-94FA-8D095575C732}" presName="child" presStyleLbl="alignAccFollowNode1" presStyleIdx="5" presStyleCnt="7">
        <dgm:presLayoutVars>
          <dgm:chMax val="0"/>
          <dgm:bulletEnabled val="1"/>
        </dgm:presLayoutVars>
      </dgm:prSet>
      <dgm:spPr/>
    </dgm:pt>
    <dgm:pt modelId="{15878CDE-4886-6542-AA53-4BB17E911F10}" type="pres">
      <dgm:prSet presAssocID="{B80FE863-D185-EB48-8A67-170778978E3C}" presName="sibTrans" presStyleLbl="sibTrans2D1" presStyleIdx="6" presStyleCnt="7"/>
      <dgm:spPr/>
    </dgm:pt>
    <dgm:pt modelId="{5B91C107-68E1-B243-85CD-94B6B7DD2EDD}" type="pres">
      <dgm:prSet presAssocID="{55E7537D-EBCE-2A4C-B8AF-E8C3F8860794}" presName="child" presStyleLbl="alignAccFollowNode1" presStyleIdx="6" presStyleCnt="7">
        <dgm:presLayoutVars>
          <dgm:chMax val="0"/>
          <dgm:bulletEnabled val="1"/>
        </dgm:presLayoutVars>
      </dgm:prSet>
      <dgm:spPr/>
    </dgm:pt>
  </dgm:ptLst>
  <dgm:cxnLst>
    <dgm:cxn modelId="{78A5DD1B-39E3-B140-BD8E-7833BDC33AF0}" srcId="{F89DEF1B-5934-A64E-9777-F68F6335301B}" destId="{149FEC7F-A8E8-EC45-92EB-E2467E058F56}" srcOrd="0" destOrd="0" parTransId="{7C562FD9-1F2C-7A4F-9B33-06B16042C97C}" sibTransId="{9EC1048F-96AE-274D-AF69-D4D9A785CF51}"/>
    <dgm:cxn modelId="{7D11081C-2243-B241-9A52-530E9123DA3E}" type="presOf" srcId="{68ED2DEA-B517-864B-A1F3-CD6AF065E643}" destId="{AC33E140-C68C-934E-B7A2-3A97AC60EA81}" srcOrd="0" destOrd="0" presId="urn:microsoft.com/office/officeart/2005/8/layout/lProcess1"/>
    <dgm:cxn modelId="{A8BAB026-EAD5-B34E-A68D-217660764AF8}" type="presOf" srcId="{91B42A13-265F-B74F-95B4-BE97C4971A85}" destId="{5698A634-1B64-7F4C-BAA7-D9EE5DE88A8E}" srcOrd="0" destOrd="0" presId="urn:microsoft.com/office/officeart/2005/8/layout/lProcess1"/>
    <dgm:cxn modelId="{821C782A-7FF0-B64F-884E-B8D73675C99E}" type="presOf" srcId="{149FEC7F-A8E8-EC45-92EB-E2467E058F56}" destId="{692B42E3-4B04-654C-AC0B-27D810AF1D60}" srcOrd="0" destOrd="0" presId="urn:microsoft.com/office/officeart/2005/8/layout/lProcess1"/>
    <dgm:cxn modelId="{15A5E72A-2075-7D4E-8601-A3E882CE7C63}" srcId="{F89DEF1B-5934-A64E-9777-F68F6335301B}" destId="{A424B62C-68E9-A745-94FA-8D095575C732}" srcOrd="5" destOrd="0" parTransId="{3CA8BCAD-B760-154E-87FB-862CCE81E551}" sibTransId="{B80FE863-D185-EB48-8A67-170778978E3C}"/>
    <dgm:cxn modelId="{0084472C-AC36-AF4B-8E56-096C2D0D445F}" srcId="{7E3A9E37-913A-1743-B03C-AEFA7C8A9DB2}" destId="{F89DEF1B-5934-A64E-9777-F68F6335301B}" srcOrd="0" destOrd="0" parTransId="{E51E32E0-BE7E-B34A-ABEE-7B832CC58BD6}" sibTransId="{B5D93FC7-E390-FC47-85F3-F4F25B048BDC}"/>
    <dgm:cxn modelId="{59C29D2D-5CF9-6C40-9811-72C6CA27A77A}" type="presOf" srcId="{9EC1048F-96AE-274D-AF69-D4D9A785CF51}" destId="{33794AAF-C986-3B4F-85EE-32B9BD32E3D1}" srcOrd="0" destOrd="0" presId="urn:microsoft.com/office/officeart/2005/8/layout/lProcess1"/>
    <dgm:cxn modelId="{AAED0D37-861F-5E4B-86BB-753A8DAC25C3}" type="presOf" srcId="{EA08993A-F5F0-AF4A-BB57-F2FE26C0DE56}" destId="{A5AA0FA3-B807-4047-BE00-0A38AC6DFA41}" srcOrd="0" destOrd="0" presId="urn:microsoft.com/office/officeart/2005/8/layout/lProcess1"/>
    <dgm:cxn modelId="{8FA0123E-310E-8649-94E5-F275D4F57939}" type="presOf" srcId="{45DEF4FC-D485-B143-B574-032ACC044F0E}" destId="{ACB54BD6-4E52-F542-9D08-69926AE9C65F}" srcOrd="0" destOrd="0" presId="urn:microsoft.com/office/officeart/2005/8/layout/lProcess1"/>
    <dgm:cxn modelId="{09899D64-98C3-E74D-8DE3-5BED813FA46D}" type="presOf" srcId="{A424B62C-68E9-A745-94FA-8D095575C732}" destId="{D1F42181-5211-944A-B73B-A49353BE84A7}" srcOrd="0" destOrd="0" presId="urn:microsoft.com/office/officeart/2005/8/layout/lProcess1"/>
    <dgm:cxn modelId="{C2598970-2785-DA4E-BC57-134547183BFA}" srcId="{F89DEF1B-5934-A64E-9777-F68F6335301B}" destId="{55E7537D-EBCE-2A4C-B8AF-E8C3F8860794}" srcOrd="6" destOrd="0" parTransId="{BAD6E56A-DFAD-B24A-93EB-F75BE5EA29E6}" sibTransId="{C3282483-86EC-234B-A53E-8DD2B00C0D10}"/>
    <dgm:cxn modelId="{BE93BC71-0866-A24D-BC4B-49BB630A1AE0}" type="presOf" srcId="{F89DEF1B-5934-A64E-9777-F68F6335301B}" destId="{5D41B764-755F-4449-B8C5-0201BDBC030C}" srcOrd="0" destOrd="0" presId="urn:microsoft.com/office/officeart/2005/8/layout/lProcess1"/>
    <dgm:cxn modelId="{AEE49876-267D-3F42-BBB4-6CD2E3096E18}" srcId="{F89DEF1B-5934-A64E-9777-F68F6335301B}" destId="{EA08993A-F5F0-AF4A-BB57-F2FE26C0DE56}" srcOrd="4" destOrd="0" parTransId="{3D147583-B9BC-6743-8B7E-2B8C5C539A30}" sibTransId="{91B42A13-265F-B74F-95B4-BE97C4971A85}"/>
    <dgm:cxn modelId="{DCD77479-5633-3540-9AA5-A85A9B07791C}" type="presOf" srcId="{6DAE4401-516B-FC4C-ACE7-F776E2ABFD6C}" destId="{A86BE50E-A399-534B-8B04-91A062ECB886}" srcOrd="0" destOrd="0" presId="urn:microsoft.com/office/officeart/2005/8/layout/lProcess1"/>
    <dgm:cxn modelId="{F8D1977E-2E15-E645-BA67-4D13ADBBD60C}" type="presOf" srcId="{7E3A9E37-913A-1743-B03C-AEFA7C8A9DB2}" destId="{605903C4-0B61-384E-81DB-8B840710E842}" srcOrd="0" destOrd="0" presId="urn:microsoft.com/office/officeart/2005/8/layout/lProcess1"/>
    <dgm:cxn modelId="{75F1C081-6242-1846-BEFC-42AAACCB3B30}" type="presOf" srcId="{B80FE863-D185-EB48-8A67-170778978E3C}" destId="{15878CDE-4886-6542-AA53-4BB17E911F10}" srcOrd="0" destOrd="0" presId="urn:microsoft.com/office/officeart/2005/8/layout/lProcess1"/>
    <dgm:cxn modelId="{6AF6F097-A975-D842-B05E-7FB1C5EB08B6}" type="presOf" srcId="{55E7537D-EBCE-2A4C-B8AF-E8C3F8860794}" destId="{5B91C107-68E1-B243-85CD-94B6B7DD2EDD}" srcOrd="0" destOrd="0" presId="urn:microsoft.com/office/officeart/2005/8/layout/lProcess1"/>
    <dgm:cxn modelId="{61CC1D98-C9B9-BC44-AC9D-084C55AF3FFB}" srcId="{F89DEF1B-5934-A64E-9777-F68F6335301B}" destId="{99FAA601-9777-8445-BD54-6A4F9C652DC9}" srcOrd="2" destOrd="0" parTransId="{DCF34BC2-BB5B-4747-87DF-0E2E14D0740B}" sibTransId="{5162500E-654B-554D-AC1E-A58E3F9EE94C}"/>
    <dgm:cxn modelId="{A768309C-A43B-B747-9DEE-6FD1219D7E3B}" type="presOf" srcId="{A97335A1-96CD-EA49-A652-6328339F986C}" destId="{6A5FE8ED-3053-764E-A609-D03A8F9F64B5}" srcOrd="0" destOrd="0" presId="urn:microsoft.com/office/officeart/2005/8/layout/lProcess1"/>
    <dgm:cxn modelId="{D1B9D9AC-6808-314C-B68B-BEDC5D23B0C8}" type="presOf" srcId="{99FAA601-9777-8445-BD54-6A4F9C652DC9}" destId="{288A834F-D20F-E343-B10C-480E5C41CF84}" srcOrd="0" destOrd="0" presId="urn:microsoft.com/office/officeart/2005/8/layout/lProcess1"/>
    <dgm:cxn modelId="{947A16C7-F4F9-4645-B594-2C71051ECEE2}" srcId="{F89DEF1B-5934-A64E-9777-F68F6335301B}" destId="{6DAE4401-516B-FC4C-ACE7-F776E2ABFD6C}" srcOrd="1" destOrd="0" parTransId="{E19A8EFE-2B21-D243-9D5B-807641828B84}" sibTransId="{A97335A1-96CD-EA49-A652-6328339F986C}"/>
    <dgm:cxn modelId="{9B694CD5-9B16-4145-B427-ABB8ACE1915F}" type="presOf" srcId="{5162500E-654B-554D-AC1E-A58E3F9EE94C}" destId="{AA8ED4AB-99D5-9047-B8DF-BA83E2D3D2F3}" srcOrd="0" destOrd="0" presId="urn:microsoft.com/office/officeart/2005/8/layout/lProcess1"/>
    <dgm:cxn modelId="{8F4DB0D6-29BC-5248-AD76-89BC1BD11950}" srcId="{F89DEF1B-5934-A64E-9777-F68F6335301B}" destId="{45DEF4FC-D485-B143-B574-032ACC044F0E}" srcOrd="3" destOrd="0" parTransId="{8206161D-CA9C-4249-8027-F6848992DF25}" sibTransId="{68ED2DEA-B517-864B-A1F3-CD6AF065E643}"/>
    <dgm:cxn modelId="{9BFE6AF0-113F-C642-AD53-0C94FDF1F604}" type="presOf" srcId="{7C562FD9-1F2C-7A4F-9B33-06B16042C97C}" destId="{83007DD6-7136-2B41-8D2A-AE512F171536}" srcOrd="0" destOrd="0" presId="urn:microsoft.com/office/officeart/2005/8/layout/lProcess1"/>
    <dgm:cxn modelId="{15F6A3D7-3FA1-F34A-9890-2FFEAFE3F966}" type="presParOf" srcId="{605903C4-0B61-384E-81DB-8B840710E842}" destId="{25ACD58C-F0A7-1D40-ABB7-9E0161F5CC73}" srcOrd="0" destOrd="0" presId="urn:microsoft.com/office/officeart/2005/8/layout/lProcess1"/>
    <dgm:cxn modelId="{096546E2-ED7E-FC4D-BE32-02DFA985CACE}" type="presParOf" srcId="{25ACD58C-F0A7-1D40-ABB7-9E0161F5CC73}" destId="{5D41B764-755F-4449-B8C5-0201BDBC030C}" srcOrd="0" destOrd="0" presId="urn:microsoft.com/office/officeart/2005/8/layout/lProcess1"/>
    <dgm:cxn modelId="{413F0ECF-B747-5A47-BBB9-D2692AB20665}" type="presParOf" srcId="{25ACD58C-F0A7-1D40-ABB7-9E0161F5CC73}" destId="{83007DD6-7136-2B41-8D2A-AE512F171536}" srcOrd="1" destOrd="0" presId="urn:microsoft.com/office/officeart/2005/8/layout/lProcess1"/>
    <dgm:cxn modelId="{5B54CE59-AC51-0C42-8464-9E633B942846}" type="presParOf" srcId="{25ACD58C-F0A7-1D40-ABB7-9E0161F5CC73}" destId="{692B42E3-4B04-654C-AC0B-27D810AF1D60}" srcOrd="2" destOrd="0" presId="urn:microsoft.com/office/officeart/2005/8/layout/lProcess1"/>
    <dgm:cxn modelId="{E19BB5E7-E704-104A-90A5-A6468AC7638B}" type="presParOf" srcId="{25ACD58C-F0A7-1D40-ABB7-9E0161F5CC73}" destId="{33794AAF-C986-3B4F-85EE-32B9BD32E3D1}" srcOrd="3" destOrd="0" presId="urn:microsoft.com/office/officeart/2005/8/layout/lProcess1"/>
    <dgm:cxn modelId="{4C1719FC-3FE8-A14A-B186-10EE7159EF47}" type="presParOf" srcId="{25ACD58C-F0A7-1D40-ABB7-9E0161F5CC73}" destId="{A86BE50E-A399-534B-8B04-91A062ECB886}" srcOrd="4" destOrd="0" presId="urn:microsoft.com/office/officeart/2005/8/layout/lProcess1"/>
    <dgm:cxn modelId="{3E00A938-DCC3-6C4E-8AB4-BB46888D245D}" type="presParOf" srcId="{25ACD58C-F0A7-1D40-ABB7-9E0161F5CC73}" destId="{6A5FE8ED-3053-764E-A609-D03A8F9F64B5}" srcOrd="5" destOrd="0" presId="urn:microsoft.com/office/officeart/2005/8/layout/lProcess1"/>
    <dgm:cxn modelId="{6921B0A8-CD14-5748-B238-5D081DB1653F}" type="presParOf" srcId="{25ACD58C-F0A7-1D40-ABB7-9E0161F5CC73}" destId="{288A834F-D20F-E343-B10C-480E5C41CF84}" srcOrd="6" destOrd="0" presId="urn:microsoft.com/office/officeart/2005/8/layout/lProcess1"/>
    <dgm:cxn modelId="{00177A36-D2D2-414D-B22D-415CB7B69162}" type="presParOf" srcId="{25ACD58C-F0A7-1D40-ABB7-9E0161F5CC73}" destId="{AA8ED4AB-99D5-9047-B8DF-BA83E2D3D2F3}" srcOrd="7" destOrd="0" presId="urn:microsoft.com/office/officeart/2005/8/layout/lProcess1"/>
    <dgm:cxn modelId="{21821AB7-F6BE-E64A-8CF2-ACC9F048FA87}" type="presParOf" srcId="{25ACD58C-F0A7-1D40-ABB7-9E0161F5CC73}" destId="{ACB54BD6-4E52-F542-9D08-69926AE9C65F}" srcOrd="8" destOrd="0" presId="urn:microsoft.com/office/officeart/2005/8/layout/lProcess1"/>
    <dgm:cxn modelId="{9EA8518B-BA0D-B64B-AADE-1B5E6B1977FA}" type="presParOf" srcId="{25ACD58C-F0A7-1D40-ABB7-9E0161F5CC73}" destId="{AC33E140-C68C-934E-B7A2-3A97AC60EA81}" srcOrd="9" destOrd="0" presId="urn:microsoft.com/office/officeart/2005/8/layout/lProcess1"/>
    <dgm:cxn modelId="{CA26BF09-99E5-3548-9707-29DF1067AB3E}" type="presParOf" srcId="{25ACD58C-F0A7-1D40-ABB7-9E0161F5CC73}" destId="{A5AA0FA3-B807-4047-BE00-0A38AC6DFA41}" srcOrd="10" destOrd="0" presId="urn:microsoft.com/office/officeart/2005/8/layout/lProcess1"/>
    <dgm:cxn modelId="{A8384950-FF2C-154A-8E66-9D4E7A25E924}" type="presParOf" srcId="{25ACD58C-F0A7-1D40-ABB7-9E0161F5CC73}" destId="{5698A634-1B64-7F4C-BAA7-D9EE5DE88A8E}" srcOrd="11" destOrd="0" presId="urn:microsoft.com/office/officeart/2005/8/layout/lProcess1"/>
    <dgm:cxn modelId="{18B94576-830F-424E-B867-CCC1B3F5706C}" type="presParOf" srcId="{25ACD58C-F0A7-1D40-ABB7-9E0161F5CC73}" destId="{D1F42181-5211-944A-B73B-A49353BE84A7}" srcOrd="12" destOrd="0" presId="urn:microsoft.com/office/officeart/2005/8/layout/lProcess1"/>
    <dgm:cxn modelId="{2B9402DE-3AC7-D246-844B-9AE9D79A02F2}" type="presParOf" srcId="{25ACD58C-F0A7-1D40-ABB7-9E0161F5CC73}" destId="{15878CDE-4886-6542-AA53-4BB17E911F10}" srcOrd="13" destOrd="0" presId="urn:microsoft.com/office/officeart/2005/8/layout/lProcess1"/>
    <dgm:cxn modelId="{DBA7FB6D-AE96-2047-90CC-538ED9515C3A}" type="presParOf" srcId="{25ACD58C-F0A7-1D40-ABB7-9E0161F5CC73}" destId="{5B91C107-68E1-B243-85CD-94B6B7DD2EDD}" srcOrd="1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1B764-755F-4449-B8C5-0201BDBC030C}">
      <dsp:nvSpPr>
        <dsp:cNvPr id="0" name=""/>
        <dsp:cNvSpPr/>
      </dsp:nvSpPr>
      <dsp:spPr>
        <a:xfrm>
          <a:off x="800697" y="2902"/>
          <a:ext cx="1884267" cy="4710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OSI Model</a:t>
          </a:r>
        </a:p>
      </dsp:txBody>
      <dsp:txXfrm>
        <a:off x="814494" y="16699"/>
        <a:ext cx="1856673" cy="443472"/>
      </dsp:txXfrm>
    </dsp:sp>
    <dsp:sp modelId="{83007DD6-7136-2B41-8D2A-AE512F171536}">
      <dsp:nvSpPr>
        <dsp:cNvPr id="0" name=""/>
        <dsp:cNvSpPr/>
      </dsp:nvSpPr>
      <dsp:spPr>
        <a:xfrm rot="5400000">
          <a:off x="1701612" y="515188"/>
          <a:ext cx="82436" cy="8243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2B42E3-4B04-654C-AC0B-27D810AF1D60}">
      <dsp:nvSpPr>
        <dsp:cNvPr id="0" name=""/>
        <dsp:cNvSpPr/>
      </dsp:nvSpPr>
      <dsp:spPr>
        <a:xfrm>
          <a:off x="800697" y="638843"/>
          <a:ext cx="1884267" cy="47106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Application</a:t>
          </a:r>
        </a:p>
      </dsp:txBody>
      <dsp:txXfrm>
        <a:off x="814494" y="652640"/>
        <a:ext cx="1856673" cy="443472"/>
      </dsp:txXfrm>
    </dsp:sp>
    <dsp:sp modelId="{33794AAF-C986-3B4F-85EE-32B9BD32E3D1}">
      <dsp:nvSpPr>
        <dsp:cNvPr id="0" name=""/>
        <dsp:cNvSpPr/>
      </dsp:nvSpPr>
      <dsp:spPr>
        <a:xfrm rot="5400000">
          <a:off x="1701612" y="1151128"/>
          <a:ext cx="82436" cy="8243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6BE50E-A399-534B-8B04-91A062ECB886}">
      <dsp:nvSpPr>
        <dsp:cNvPr id="0" name=""/>
        <dsp:cNvSpPr/>
      </dsp:nvSpPr>
      <dsp:spPr>
        <a:xfrm>
          <a:off x="800697" y="1274783"/>
          <a:ext cx="1884267" cy="47106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Presentation</a:t>
          </a:r>
        </a:p>
      </dsp:txBody>
      <dsp:txXfrm>
        <a:off x="814494" y="1288580"/>
        <a:ext cx="1856673" cy="443472"/>
      </dsp:txXfrm>
    </dsp:sp>
    <dsp:sp modelId="{6A5FE8ED-3053-764E-A609-D03A8F9F64B5}">
      <dsp:nvSpPr>
        <dsp:cNvPr id="0" name=""/>
        <dsp:cNvSpPr/>
      </dsp:nvSpPr>
      <dsp:spPr>
        <a:xfrm rot="5400000">
          <a:off x="1701612" y="1787068"/>
          <a:ext cx="82436" cy="8243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8A834F-D20F-E343-B10C-480E5C41CF84}">
      <dsp:nvSpPr>
        <dsp:cNvPr id="0" name=""/>
        <dsp:cNvSpPr/>
      </dsp:nvSpPr>
      <dsp:spPr>
        <a:xfrm>
          <a:off x="800697" y="1910723"/>
          <a:ext cx="1884267" cy="47106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Session</a:t>
          </a:r>
        </a:p>
      </dsp:txBody>
      <dsp:txXfrm>
        <a:off x="814494" y="1924520"/>
        <a:ext cx="1856673" cy="443472"/>
      </dsp:txXfrm>
    </dsp:sp>
    <dsp:sp modelId="{AA8ED4AB-99D5-9047-B8DF-BA83E2D3D2F3}">
      <dsp:nvSpPr>
        <dsp:cNvPr id="0" name=""/>
        <dsp:cNvSpPr/>
      </dsp:nvSpPr>
      <dsp:spPr>
        <a:xfrm rot="5400000">
          <a:off x="1701612" y="2423009"/>
          <a:ext cx="82436" cy="8243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B54BD6-4E52-F542-9D08-69926AE9C65F}">
      <dsp:nvSpPr>
        <dsp:cNvPr id="0" name=""/>
        <dsp:cNvSpPr/>
      </dsp:nvSpPr>
      <dsp:spPr>
        <a:xfrm>
          <a:off x="800697" y="2546664"/>
          <a:ext cx="1884267" cy="47106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Transport</a:t>
          </a:r>
        </a:p>
      </dsp:txBody>
      <dsp:txXfrm>
        <a:off x="814494" y="2560461"/>
        <a:ext cx="1856673" cy="443472"/>
      </dsp:txXfrm>
    </dsp:sp>
    <dsp:sp modelId="{AC33E140-C68C-934E-B7A2-3A97AC60EA81}">
      <dsp:nvSpPr>
        <dsp:cNvPr id="0" name=""/>
        <dsp:cNvSpPr/>
      </dsp:nvSpPr>
      <dsp:spPr>
        <a:xfrm rot="5400000">
          <a:off x="1701612" y="3058949"/>
          <a:ext cx="82436" cy="8243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AA0FA3-B807-4047-BE00-0A38AC6DFA41}">
      <dsp:nvSpPr>
        <dsp:cNvPr id="0" name=""/>
        <dsp:cNvSpPr/>
      </dsp:nvSpPr>
      <dsp:spPr>
        <a:xfrm>
          <a:off x="800697" y="3182604"/>
          <a:ext cx="1884267" cy="47106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Network</a:t>
          </a:r>
        </a:p>
      </dsp:txBody>
      <dsp:txXfrm>
        <a:off x="814494" y="3196401"/>
        <a:ext cx="1856673" cy="443472"/>
      </dsp:txXfrm>
    </dsp:sp>
    <dsp:sp modelId="{5698A634-1B64-7F4C-BAA7-D9EE5DE88A8E}">
      <dsp:nvSpPr>
        <dsp:cNvPr id="0" name=""/>
        <dsp:cNvSpPr/>
      </dsp:nvSpPr>
      <dsp:spPr>
        <a:xfrm rot="5400000">
          <a:off x="1701612" y="3694889"/>
          <a:ext cx="82436" cy="8243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1F42181-5211-944A-B73B-A49353BE84A7}">
      <dsp:nvSpPr>
        <dsp:cNvPr id="0" name=""/>
        <dsp:cNvSpPr/>
      </dsp:nvSpPr>
      <dsp:spPr>
        <a:xfrm>
          <a:off x="800697" y="3818544"/>
          <a:ext cx="1884267" cy="47106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Data Link</a:t>
          </a:r>
        </a:p>
      </dsp:txBody>
      <dsp:txXfrm>
        <a:off x="814494" y="3832341"/>
        <a:ext cx="1856673" cy="443472"/>
      </dsp:txXfrm>
    </dsp:sp>
    <dsp:sp modelId="{15878CDE-4886-6542-AA53-4BB17E911F10}">
      <dsp:nvSpPr>
        <dsp:cNvPr id="0" name=""/>
        <dsp:cNvSpPr/>
      </dsp:nvSpPr>
      <dsp:spPr>
        <a:xfrm rot="5400000">
          <a:off x="1701612" y="4330830"/>
          <a:ext cx="82436" cy="8243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91C107-68E1-B243-85CD-94B6B7DD2EDD}">
      <dsp:nvSpPr>
        <dsp:cNvPr id="0" name=""/>
        <dsp:cNvSpPr/>
      </dsp:nvSpPr>
      <dsp:spPr>
        <a:xfrm>
          <a:off x="800697" y="4454485"/>
          <a:ext cx="1884267" cy="47106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Physical</a:t>
          </a:r>
        </a:p>
      </dsp:txBody>
      <dsp:txXfrm>
        <a:off x="814494" y="4468282"/>
        <a:ext cx="1856673" cy="44347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5/29/2018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371315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technet.microsoft.com</a:t>
            </a:r>
            <a:r>
              <a:rPr lang="en-US" dirty="0"/>
              <a:t>/</a:t>
            </a:r>
            <a:r>
              <a:rPr lang="en-US" dirty="0" err="1"/>
              <a:t>en</a:t>
            </a:r>
            <a:r>
              <a:rPr lang="en-US" dirty="0"/>
              <a:t>-us/library/aa996114(v=exchg.65).</a:t>
            </a:r>
            <a:r>
              <a:rPr lang="en-US" dirty="0" err="1"/>
              <a:t>aspx</a:t>
            </a:r>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365097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www.greenend.org.uk</a:t>
            </a:r>
            <a:r>
              <a:rPr lang="en-US" dirty="0"/>
              <a:t>/</a:t>
            </a:r>
            <a:r>
              <a:rPr lang="en-US" dirty="0" err="1"/>
              <a:t>rjk</a:t>
            </a:r>
            <a:r>
              <a:rPr lang="en-US" dirty="0"/>
              <a:t>/tech/</a:t>
            </a:r>
            <a:r>
              <a:rPr lang="en-US" dirty="0" err="1"/>
              <a:t>smtpreplies.html</a:t>
            </a:r>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371382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32</a:t>
            </a:fld>
            <a:endParaRPr lang="en-US"/>
          </a:p>
        </p:txBody>
      </p:sp>
    </p:spTree>
    <p:extLst>
      <p:ext uri="{BB962C8B-B14F-4D97-AF65-F5344CB8AC3E}">
        <p14:creationId xmlns:p14="http://schemas.microsoft.com/office/powerpoint/2010/main" val="161628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br>
              <a:rPr sz="3300" dirty="0"/>
            </a:br>
            <a:r>
              <a:rPr lang="en-US" sz="3300" dirty="0"/>
              <a:t>Network Protocols</a:t>
            </a:r>
            <a:endParaRPr dirty="0"/>
          </a:p>
        </p:txBody>
      </p:sp>
      <p:sp>
        <p:nvSpPr>
          <p:cNvPr id="12290" name="Subtitle 2"/>
          <p:cNvSpPr>
            <a:spLocks noGrp="1"/>
          </p:cNvSpPr>
          <p:nvPr>
            <p:ph type="body" sz="quarter" idx="13"/>
          </p:nvPr>
        </p:nvSpPr>
        <p:spPr>
          <a:xfrm>
            <a:off x="2630488" y="4999038"/>
            <a:ext cx="4219575" cy="277812"/>
          </a:xfrm>
        </p:spPr>
        <p:txBody>
          <a:bodyPr/>
          <a:lstStyle/>
          <a:p>
            <a:pPr eaLnBrk="1" hangingPunct="1"/>
            <a:r>
              <a:rPr lang="en-US" sz="2000" b="1">
                <a:solidFill>
                  <a:srgbClr val="2F5597"/>
                </a:solidFill>
              </a:rPr>
              <a:t>Lesson </a:t>
            </a:r>
            <a:r>
              <a:rPr lang="en-US" sz="2000" b="1" dirty="0">
                <a:solidFill>
                  <a:srgbClr val="2F5597"/>
                </a:solidFill>
              </a:rPr>
              <a:t>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B9EC-AE4F-594F-8A73-E153B7F3C545}"/>
              </a:ext>
            </a:extLst>
          </p:cNvPr>
          <p:cNvSpPr>
            <a:spLocks noGrp="1"/>
          </p:cNvSpPr>
          <p:nvPr>
            <p:ph type="title"/>
          </p:nvPr>
        </p:nvSpPr>
        <p:spPr/>
        <p:txBody>
          <a:bodyPr/>
          <a:lstStyle/>
          <a:p>
            <a:r>
              <a:rPr lang="en-US" dirty="0"/>
              <a:t>Example HTTP Request/Response</a:t>
            </a:r>
          </a:p>
        </p:txBody>
      </p:sp>
      <p:pic>
        <p:nvPicPr>
          <p:cNvPr id="4" name="Picture 3">
            <a:extLst>
              <a:ext uri="{FF2B5EF4-FFF2-40B4-BE49-F238E27FC236}">
                <a16:creationId xmlns:a16="http://schemas.microsoft.com/office/drawing/2014/main" id="{1EE462B1-24B2-FC44-8E06-BCD42946CA17}"/>
              </a:ext>
            </a:extLst>
          </p:cNvPr>
          <p:cNvPicPr>
            <a:picLocks noChangeAspect="1"/>
          </p:cNvPicPr>
          <p:nvPr/>
        </p:nvPicPr>
        <p:blipFill rotWithShape="1">
          <a:blip r:embed="rId3"/>
          <a:srcRect t="2380"/>
          <a:stretch/>
        </p:blipFill>
        <p:spPr>
          <a:xfrm>
            <a:off x="910120" y="1412896"/>
            <a:ext cx="6686550" cy="4555349"/>
          </a:xfrm>
          <a:prstGeom prst="rect">
            <a:avLst/>
          </a:prstGeom>
        </p:spPr>
      </p:pic>
    </p:spTree>
    <p:extLst>
      <p:ext uri="{BB962C8B-B14F-4D97-AF65-F5344CB8AC3E}">
        <p14:creationId xmlns:p14="http://schemas.microsoft.com/office/powerpoint/2010/main" val="373826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7EC3-96DC-E64F-8615-E124E074F3F8}"/>
              </a:ext>
            </a:extLst>
          </p:cNvPr>
          <p:cNvSpPr>
            <a:spLocks noGrp="1"/>
          </p:cNvSpPr>
          <p:nvPr>
            <p:ph type="title"/>
          </p:nvPr>
        </p:nvSpPr>
        <p:spPr/>
        <p:txBody>
          <a:bodyPr/>
          <a:lstStyle/>
          <a:p>
            <a:r>
              <a:rPr lang="en-US" dirty="0"/>
              <a:t>Simple Mail Transfer Protocol (SMTP)</a:t>
            </a:r>
          </a:p>
        </p:txBody>
      </p:sp>
      <p:sp>
        <p:nvSpPr>
          <p:cNvPr id="3" name="Content Placeholder 2">
            <a:extLst>
              <a:ext uri="{FF2B5EF4-FFF2-40B4-BE49-F238E27FC236}">
                <a16:creationId xmlns:a16="http://schemas.microsoft.com/office/drawing/2014/main" id="{D1F6CC1A-B37F-BA41-81DB-5ECF3720305B}"/>
              </a:ext>
            </a:extLst>
          </p:cNvPr>
          <p:cNvSpPr>
            <a:spLocks noGrp="1"/>
          </p:cNvSpPr>
          <p:nvPr>
            <p:ph idx="1"/>
          </p:nvPr>
        </p:nvSpPr>
        <p:spPr/>
        <p:txBody>
          <a:bodyPr/>
          <a:lstStyle/>
          <a:p>
            <a:pPr marL="0" indent="0">
              <a:buNone/>
            </a:pPr>
            <a:r>
              <a:rPr lang="en-US" sz="2400" dirty="0">
                <a:cs typeface="Times New Roman" pitchFamily="18" charset="0"/>
              </a:rPr>
              <a:t>Simple Mail Transfer Protocol (SMTP) is a internet standard for email transmission.</a:t>
            </a:r>
          </a:p>
          <a:p>
            <a:r>
              <a:rPr lang="en-US" sz="2400" dirty="0">
                <a:cs typeface="Times New Roman" pitchFamily="18" charset="0"/>
              </a:rPr>
              <a:t>Mail user agent (MUA) normally communicates over TCP port 465</a:t>
            </a:r>
          </a:p>
          <a:p>
            <a:pPr lvl="1"/>
            <a:r>
              <a:rPr lang="en-US" sz="2000" dirty="0">
                <a:cs typeface="Times New Roman" pitchFamily="18" charset="0"/>
              </a:rPr>
              <a:t>Mail Clients </a:t>
            </a:r>
          </a:p>
          <a:p>
            <a:r>
              <a:rPr lang="en-US" sz="2700" dirty="0">
                <a:cs typeface="Times New Roman" pitchFamily="18" charset="0"/>
              </a:rPr>
              <a:t>Mail transfer agents (MTA) normally communicates over TCP port 25</a:t>
            </a:r>
          </a:p>
          <a:p>
            <a:r>
              <a:rPr lang="en-US" sz="2400" dirty="0">
                <a:cs typeface="Times New Roman" pitchFamily="18" charset="0"/>
              </a:rPr>
              <a:t>SMTPS secures SMTP by SSL</a:t>
            </a:r>
          </a:p>
          <a:p>
            <a:pPr lvl="1"/>
            <a:r>
              <a:rPr lang="en-US" sz="2000" dirty="0">
                <a:cs typeface="Times New Roman" pitchFamily="18" charset="0"/>
              </a:rPr>
              <a:t>Default TCP over port 465</a:t>
            </a:r>
          </a:p>
        </p:txBody>
      </p:sp>
    </p:spTree>
    <p:extLst>
      <p:ext uri="{BB962C8B-B14F-4D97-AF65-F5344CB8AC3E}">
        <p14:creationId xmlns:p14="http://schemas.microsoft.com/office/powerpoint/2010/main" val="279875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8151-0BAE-564B-A6DB-808F34D36049}"/>
              </a:ext>
            </a:extLst>
          </p:cNvPr>
          <p:cNvSpPr>
            <a:spLocks noGrp="1"/>
          </p:cNvSpPr>
          <p:nvPr>
            <p:ph type="title"/>
          </p:nvPr>
        </p:nvSpPr>
        <p:spPr/>
        <p:txBody>
          <a:bodyPr/>
          <a:lstStyle/>
          <a:p>
            <a:r>
              <a:rPr lang="en-US" dirty="0"/>
              <a:t>SMTP Commands</a:t>
            </a:r>
          </a:p>
        </p:txBody>
      </p:sp>
      <p:graphicFrame>
        <p:nvGraphicFramePr>
          <p:cNvPr id="4" name="Table 3">
            <a:extLst>
              <a:ext uri="{FF2B5EF4-FFF2-40B4-BE49-F238E27FC236}">
                <a16:creationId xmlns:a16="http://schemas.microsoft.com/office/drawing/2014/main" id="{16D1CDAD-1F48-4E44-892C-CF973180D664}"/>
              </a:ext>
            </a:extLst>
          </p:cNvPr>
          <p:cNvGraphicFramePr>
            <a:graphicFrameLocks noGrp="1"/>
          </p:cNvGraphicFramePr>
          <p:nvPr>
            <p:extLst>
              <p:ext uri="{D42A27DB-BD31-4B8C-83A1-F6EECF244321}">
                <p14:modId xmlns:p14="http://schemas.microsoft.com/office/powerpoint/2010/main" val="836435377"/>
              </p:ext>
            </p:extLst>
          </p:nvPr>
        </p:nvGraphicFramePr>
        <p:xfrm>
          <a:off x="628650" y="2359103"/>
          <a:ext cx="7824586" cy="3673896"/>
        </p:xfrm>
        <a:graphic>
          <a:graphicData uri="http://schemas.openxmlformats.org/drawingml/2006/table">
            <a:tbl>
              <a:tblPr firstRow="1" bandRow="1">
                <a:tableStyleId>{5C22544A-7EE6-4342-B048-85BDC9FD1C3A}</a:tableStyleId>
              </a:tblPr>
              <a:tblGrid>
                <a:gridCol w="3912293">
                  <a:extLst>
                    <a:ext uri="{9D8B030D-6E8A-4147-A177-3AD203B41FA5}">
                      <a16:colId xmlns:a16="http://schemas.microsoft.com/office/drawing/2014/main" val="170058734"/>
                    </a:ext>
                  </a:extLst>
                </a:gridCol>
                <a:gridCol w="3912293">
                  <a:extLst>
                    <a:ext uri="{9D8B030D-6E8A-4147-A177-3AD203B41FA5}">
                      <a16:colId xmlns:a16="http://schemas.microsoft.com/office/drawing/2014/main" val="737008642"/>
                    </a:ext>
                  </a:extLst>
                </a:gridCol>
              </a:tblGrid>
              <a:tr h="348491">
                <a:tc>
                  <a:txBody>
                    <a:bodyPr/>
                    <a:lstStyle/>
                    <a:p>
                      <a:r>
                        <a:rPr lang="en-US" sz="1800" dirty="0"/>
                        <a:t>Command</a:t>
                      </a:r>
                    </a:p>
                  </a:txBody>
                  <a:tcPr/>
                </a:tc>
                <a:tc>
                  <a:txBody>
                    <a:bodyPr/>
                    <a:lstStyle/>
                    <a:p>
                      <a:r>
                        <a:rPr lang="en-US" sz="1800" dirty="0"/>
                        <a:t>Description</a:t>
                      </a:r>
                    </a:p>
                  </a:txBody>
                  <a:tcPr/>
                </a:tc>
                <a:extLst>
                  <a:ext uri="{0D108BD9-81ED-4DB2-BD59-A6C34878D82A}">
                    <a16:rowId xmlns:a16="http://schemas.microsoft.com/office/drawing/2014/main" val="3064603401"/>
                  </a:ext>
                </a:extLst>
              </a:tr>
              <a:tr h="348491">
                <a:tc>
                  <a:txBody>
                    <a:bodyPr/>
                    <a:lstStyle/>
                    <a:p>
                      <a:r>
                        <a:rPr lang="en-US" sz="1800" dirty="0">
                          <a:latin typeface="Times New Roman" pitchFamily="18" charset="0"/>
                          <a:cs typeface="Times New Roman" pitchFamily="18" charset="0"/>
                        </a:rPr>
                        <a:t>HELO</a:t>
                      </a:r>
                      <a:endParaRPr lang="en-US" sz="1800" dirty="0"/>
                    </a:p>
                  </a:txBody>
                  <a:tcPr/>
                </a:tc>
                <a:tc>
                  <a:txBody>
                    <a:bodyPr/>
                    <a:lstStyle/>
                    <a:p>
                      <a:r>
                        <a:rPr lang="en-US" sz="1800" dirty="0"/>
                        <a:t>Initiates an SMTP conversation</a:t>
                      </a:r>
                    </a:p>
                  </a:txBody>
                  <a:tcPr/>
                </a:tc>
                <a:extLst>
                  <a:ext uri="{0D108BD9-81ED-4DB2-BD59-A6C34878D82A}">
                    <a16:rowId xmlns:a16="http://schemas.microsoft.com/office/drawing/2014/main" val="1995879756"/>
                  </a:ext>
                </a:extLst>
              </a:tr>
              <a:tr h="473496">
                <a:tc>
                  <a:txBody>
                    <a:bodyPr/>
                    <a:lstStyle/>
                    <a:p>
                      <a:r>
                        <a:rPr lang="en-US" sz="1800" dirty="0"/>
                        <a:t>EHLO</a:t>
                      </a:r>
                    </a:p>
                  </a:txBody>
                  <a:tcPr/>
                </a:tc>
                <a:tc>
                  <a:txBody>
                    <a:bodyPr/>
                    <a:lstStyle/>
                    <a:p>
                      <a:r>
                        <a:rPr lang="en-US" sz="1800" dirty="0"/>
                        <a:t>Initiates an extended SMTP conversation</a:t>
                      </a:r>
                    </a:p>
                  </a:txBody>
                  <a:tcPr/>
                </a:tc>
                <a:extLst>
                  <a:ext uri="{0D108BD9-81ED-4DB2-BD59-A6C34878D82A}">
                    <a16:rowId xmlns:a16="http://schemas.microsoft.com/office/drawing/2014/main" val="3690486565"/>
                  </a:ext>
                </a:extLst>
              </a:tr>
              <a:tr h="348491">
                <a:tc>
                  <a:txBody>
                    <a:bodyPr/>
                    <a:lstStyle/>
                    <a:p>
                      <a:r>
                        <a:rPr lang="en-US" sz="1800" dirty="0"/>
                        <a:t>MAIL</a:t>
                      </a:r>
                    </a:p>
                  </a:txBody>
                  <a:tcPr/>
                </a:tc>
                <a:tc>
                  <a:txBody>
                    <a:bodyPr/>
                    <a:lstStyle/>
                    <a:p>
                      <a:r>
                        <a:rPr lang="en-US" sz="1800" dirty="0"/>
                        <a:t>Start of an email message</a:t>
                      </a:r>
                    </a:p>
                  </a:txBody>
                  <a:tcPr/>
                </a:tc>
                <a:extLst>
                  <a:ext uri="{0D108BD9-81ED-4DB2-BD59-A6C34878D82A}">
                    <a16:rowId xmlns:a16="http://schemas.microsoft.com/office/drawing/2014/main" val="437936543"/>
                  </a:ext>
                </a:extLst>
              </a:tr>
              <a:tr h="473496">
                <a:tc>
                  <a:txBody>
                    <a:bodyPr/>
                    <a:lstStyle/>
                    <a:p>
                      <a:r>
                        <a:rPr lang="en-US" sz="1800" dirty="0"/>
                        <a:t>RCPT</a:t>
                      </a:r>
                    </a:p>
                  </a:txBody>
                  <a:tcPr/>
                </a:tc>
                <a:tc>
                  <a:txBody>
                    <a:bodyPr/>
                    <a:lstStyle/>
                    <a:p>
                      <a:r>
                        <a:rPr lang="en-US" sz="1800" dirty="0"/>
                        <a:t>Identifies the recipient of the message</a:t>
                      </a:r>
                    </a:p>
                  </a:txBody>
                  <a:tcPr/>
                </a:tc>
                <a:extLst>
                  <a:ext uri="{0D108BD9-81ED-4DB2-BD59-A6C34878D82A}">
                    <a16:rowId xmlns:a16="http://schemas.microsoft.com/office/drawing/2014/main" val="3545966226"/>
                  </a:ext>
                </a:extLst>
              </a:tr>
              <a:tr h="348491">
                <a:tc>
                  <a:txBody>
                    <a:bodyPr/>
                    <a:lstStyle/>
                    <a:p>
                      <a:r>
                        <a:rPr lang="en-US" sz="1800" dirty="0"/>
                        <a:t>SIZE</a:t>
                      </a:r>
                    </a:p>
                  </a:txBody>
                  <a:tcPr/>
                </a:tc>
                <a:tc>
                  <a:txBody>
                    <a:bodyPr/>
                    <a:lstStyle/>
                    <a:p>
                      <a:r>
                        <a:rPr lang="en-US" sz="1800" dirty="0"/>
                        <a:t>Size of the email message in bytes</a:t>
                      </a:r>
                    </a:p>
                  </a:txBody>
                  <a:tcPr/>
                </a:tc>
                <a:extLst>
                  <a:ext uri="{0D108BD9-81ED-4DB2-BD59-A6C34878D82A}">
                    <a16:rowId xmlns:a16="http://schemas.microsoft.com/office/drawing/2014/main" val="4291473227"/>
                  </a:ext>
                </a:extLst>
              </a:tr>
              <a:tr h="348491">
                <a:tc>
                  <a:txBody>
                    <a:bodyPr/>
                    <a:lstStyle/>
                    <a:p>
                      <a:r>
                        <a:rPr lang="en-US" sz="1800" dirty="0"/>
                        <a:t>DATA</a:t>
                      </a:r>
                    </a:p>
                  </a:txBody>
                  <a:tcPr/>
                </a:tc>
                <a:tc>
                  <a:txBody>
                    <a:bodyPr/>
                    <a:lstStyle/>
                    <a:p>
                      <a:r>
                        <a:rPr lang="en-US" sz="1800" dirty="0"/>
                        <a:t>Start of the email body</a:t>
                      </a:r>
                    </a:p>
                  </a:txBody>
                  <a:tcPr/>
                </a:tc>
                <a:extLst>
                  <a:ext uri="{0D108BD9-81ED-4DB2-BD59-A6C34878D82A}">
                    <a16:rowId xmlns:a16="http://schemas.microsoft.com/office/drawing/2014/main" val="3132166401"/>
                  </a:ext>
                </a:extLst>
              </a:tr>
              <a:tr h="348491">
                <a:tc>
                  <a:txBody>
                    <a:bodyPr/>
                    <a:lstStyle/>
                    <a:p>
                      <a:r>
                        <a:rPr lang="en-US" sz="1800" dirty="0"/>
                        <a:t>QUIT</a:t>
                      </a:r>
                    </a:p>
                  </a:txBody>
                  <a:tcPr/>
                </a:tc>
                <a:tc>
                  <a:txBody>
                    <a:bodyPr/>
                    <a:lstStyle/>
                    <a:p>
                      <a:r>
                        <a:rPr lang="en-US" sz="1800" dirty="0"/>
                        <a:t>Terminates the SMTP conversation</a:t>
                      </a:r>
                    </a:p>
                  </a:txBody>
                  <a:tcPr/>
                </a:tc>
                <a:extLst>
                  <a:ext uri="{0D108BD9-81ED-4DB2-BD59-A6C34878D82A}">
                    <a16:rowId xmlns:a16="http://schemas.microsoft.com/office/drawing/2014/main" val="3830886360"/>
                  </a:ext>
                </a:extLst>
              </a:tr>
              <a:tr h="348491">
                <a:tc>
                  <a:txBody>
                    <a:bodyPr/>
                    <a:lstStyle/>
                    <a:p>
                      <a:r>
                        <a:rPr lang="en-US" sz="1800" dirty="0"/>
                        <a:t>VRFY</a:t>
                      </a:r>
                    </a:p>
                  </a:txBody>
                  <a:tcPr/>
                </a:tc>
                <a:tc>
                  <a:txBody>
                    <a:bodyPr/>
                    <a:lstStyle/>
                    <a:p>
                      <a:r>
                        <a:rPr lang="en-US" sz="1800" dirty="0"/>
                        <a:t>Verifies the username exists</a:t>
                      </a:r>
                    </a:p>
                  </a:txBody>
                  <a:tcPr/>
                </a:tc>
                <a:extLst>
                  <a:ext uri="{0D108BD9-81ED-4DB2-BD59-A6C34878D82A}">
                    <a16:rowId xmlns:a16="http://schemas.microsoft.com/office/drawing/2014/main" val="80822506"/>
                  </a:ext>
                </a:extLst>
              </a:tr>
            </a:tbl>
          </a:graphicData>
        </a:graphic>
      </p:graphicFrame>
      <p:sp>
        <p:nvSpPr>
          <p:cNvPr id="5" name="TextBox 4">
            <a:extLst>
              <a:ext uri="{FF2B5EF4-FFF2-40B4-BE49-F238E27FC236}">
                <a16:creationId xmlns:a16="http://schemas.microsoft.com/office/drawing/2014/main" id="{34C66D89-F6B6-024A-8CC8-8002278C93A5}"/>
              </a:ext>
            </a:extLst>
          </p:cNvPr>
          <p:cNvSpPr txBox="1"/>
          <p:nvPr/>
        </p:nvSpPr>
        <p:spPr>
          <a:xfrm>
            <a:off x="397299" y="1690689"/>
            <a:ext cx="8349402" cy="646331"/>
          </a:xfrm>
          <a:prstGeom prst="rect">
            <a:avLst/>
          </a:prstGeom>
          <a:noFill/>
        </p:spPr>
        <p:txBody>
          <a:bodyPr wrap="none" rtlCol="0">
            <a:spAutoFit/>
          </a:bodyPr>
          <a:lstStyle/>
          <a:p>
            <a:r>
              <a:rPr lang="en-US" dirty="0">
                <a:cs typeface="Times New Roman" pitchFamily="18" charset="0"/>
              </a:rPr>
              <a:t>SMTP is a text based protocol which consist of commands and response codes </a:t>
            </a:r>
          </a:p>
          <a:p>
            <a:endParaRPr lang="en-US" dirty="0"/>
          </a:p>
        </p:txBody>
      </p:sp>
    </p:spTree>
    <p:extLst>
      <p:ext uri="{BB962C8B-B14F-4D97-AF65-F5344CB8AC3E}">
        <p14:creationId xmlns:p14="http://schemas.microsoft.com/office/powerpoint/2010/main" val="3256995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27EA-8FC0-D243-B026-B097E514845F}"/>
              </a:ext>
            </a:extLst>
          </p:cNvPr>
          <p:cNvSpPr>
            <a:spLocks noGrp="1"/>
          </p:cNvSpPr>
          <p:nvPr>
            <p:ph type="title"/>
          </p:nvPr>
        </p:nvSpPr>
        <p:spPr/>
        <p:txBody>
          <a:bodyPr/>
          <a:lstStyle/>
          <a:p>
            <a:r>
              <a:rPr lang="en-US" dirty="0"/>
              <a:t>SMTP Response Codes</a:t>
            </a:r>
          </a:p>
        </p:txBody>
      </p:sp>
      <p:sp>
        <p:nvSpPr>
          <p:cNvPr id="3" name="Content Placeholder 2">
            <a:extLst>
              <a:ext uri="{FF2B5EF4-FFF2-40B4-BE49-F238E27FC236}">
                <a16:creationId xmlns:a16="http://schemas.microsoft.com/office/drawing/2014/main" id="{E67A6320-A9B5-C34F-8013-6AE942FD8251}"/>
              </a:ext>
            </a:extLst>
          </p:cNvPr>
          <p:cNvSpPr>
            <a:spLocks noGrp="1"/>
          </p:cNvSpPr>
          <p:nvPr>
            <p:ph idx="1"/>
          </p:nvPr>
        </p:nvSpPr>
        <p:spPr/>
        <p:txBody>
          <a:bodyPr/>
          <a:lstStyle/>
          <a:p>
            <a:r>
              <a:rPr lang="en-US" dirty="0"/>
              <a:t>Consists of three numbers</a:t>
            </a:r>
          </a:p>
          <a:p>
            <a:pPr lvl="1"/>
            <a:r>
              <a:rPr lang="en-US" dirty="0"/>
              <a:t>First: status about request</a:t>
            </a:r>
          </a:p>
          <a:p>
            <a:pPr lvl="1"/>
            <a:r>
              <a:rPr lang="en-US" dirty="0"/>
              <a:t>Second: provides more detailed information</a:t>
            </a:r>
          </a:p>
          <a:p>
            <a:pPr lvl="1"/>
            <a:r>
              <a:rPr lang="en-US" dirty="0"/>
              <a:t>Third: advanced information about request</a:t>
            </a:r>
          </a:p>
          <a:p>
            <a:pPr lvl="1"/>
            <a:endParaRPr lang="en-US" dirty="0"/>
          </a:p>
          <a:p>
            <a:r>
              <a:rPr lang="en-US" dirty="0"/>
              <a:t>Codes defined in RFC 821</a:t>
            </a:r>
          </a:p>
          <a:p>
            <a:pPr lvl="1"/>
            <a:r>
              <a:rPr lang="en-US" dirty="0"/>
              <a:t>211 – system status message</a:t>
            </a:r>
          </a:p>
          <a:p>
            <a:pPr lvl="1"/>
            <a:r>
              <a:rPr lang="en-US" dirty="0"/>
              <a:t>214 – Human readable help message</a:t>
            </a:r>
          </a:p>
          <a:p>
            <a:pPr lvl="1"/>
            <a:r>
              <a:rPr lang="en-US" dirty="0"/>
              <a:t>220 – Service closing</a:t>
            </a:r>
          </a:p>
          <a:p>
            <a:pPr lvl="1"/>
            <a:r>
              <a:rPr lang="en-US" dirty="0"/>
              <a:t>421 – service is not available and connection will be closed</a:t>
            </a:r>
          </a:p>
          <a:p>
            <a:pPr lvl="1"/>
            <a:r>
              <a:rPr lang="en-US" dirty="0"/>
              <a:t>501 – syntax error encountered in command arguments</a:t>
            </a:r>
          </a:p>
          <a:p>
            <a:pPr lvl="1"/>
            <a:r>
              <a:rPr lang="en-US" dirty="0"/>
              <a:t>…</a:t>
            </a:r>
          </a:p>
          <a:p>
            <a:pPr lvl="1"/>
            <a:endParaRPr lang="en-US" dirty="0"/>
          </a:p>
        </p:txBody>
      </p:sp>
    </p:spTree>
    <p:extLst>
      <p:ext uri="{BB962C8B-B14F-4D97-AF65-F5344CB8AC3E}">
        <p14:creationId xmlns:p14="http://schemas.microsoft.com/office/powerpoint/2010/main" val="286906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36E3-913F-AB4A-87D8-9E045964408B}"/>
              </a:ext>
            </a:extLst>
          </p:cNvPr>
          <p:cNvSpPr>
            <a:spLocks noGrp="1"/>
          </p:cNvSpPr>
          <p:nvPr>
            <p:ph type="title"/>
          </p:nvPr>
        </p:nvSpPr>
        <p:spPr/>
        <p:txBody>
          <a:bodyPr/>
          <a:lstStyle/>
          <a:p>
            <a:r>
              <a:rPr lang="en-US" dirty="0"/>
              <a:t>Post Office Protocol (POP3)</a:t>
            </a:r>
          </a:p>
        </p:txBody>
      </p:sp>
      <p:sp>
        <p:nvSpPr>
          <p:cNvPr id="3" name="Content Placeholder 2">
            <a:extLst>
              <a:ext uri="{FF2B5EF4-FFF2-40B4-BE49-F238E27FC236}">
                <a16:creationId xmlns:a16="http://schemas.microsoft.com/office/drawing/2014/main" id="{386E60BB-52AD-9943-B36B-C2E5D95B5A88}"/>
              </a:ext>
            </a:extLst>
          </p:cNvPr>
          <p:cNvSpPr>
            <a:spLocks noGrp="1"/>
          </p:cNvSpPr>
          <p:nvPr>
            <p:ph idx="1"/>
          </p:nvPr>
        </p:nvSpPr>
        <p:spPr/>
        <p:txBody>
          <a:bodyPr/>
          <a:lstStyle/>
          <a:p>
            <a:pPr marL="0" indent="0">
              <a:buNone/>
            </a:pPr>
            <a:r>
              <a:rPr lang="en-US" sz="2400" dirty="0">
                <a:cs typeface="Times New Roman" pitchFamily="18" charset="0"/>
              </a:rPr>
              <a:t>Post Office Protocol (POP) used by email clients to retrieve emails from a server</a:t>
            </a:r>
          </a:p>
          <a:p>
            <a:pPr lvl="1"/>
            <a:r>
              <a:rPr lang="en-US" sz="2100" dirty="0">
                <a:cs typeface="Times New Roman" pitchFamily="18" charset="0"/>
              </a:rPr>
              <a:t>Text based</a:t>
            </a:r>
          </a:p>
          <a:p>
            <a:pPr lvl="1"/>
            <a:r>
              <a:rPr lang="en-US" sz="2100" dirty="0">
                <a:cs typeface="Times New Roman" pitchFamily="18" charset="0"/>
              </a:rPr>
              <a:t>Cannot be used to send messages</a:t>
            </a:r>
          </a:p>
          <a:p>
            <a:pPr lvl="1"/>
            <a:r>
              <a:rPr lang="en-US" sz="2100" dirty="0">
                <a:cs typeface="Times New Roman" pitchFamily="18" charset="0"/>
              </a:rPr>
              <a:t>May delete messages after retrieval</a:t>
            </a:r>
          </a:p>
          <a:p>
            <a:pPr lvl="1"/>
            <a:endParaRPr lang="en-US" sz="2100" dirty="0">
              <a:cs typeface="Times New Roman" pitchFamily="18" charset="0"/>
            </a:endParaRPr>
          </a:p>
          <a:p>
            <a:r>
              <a:rPr lang="en-US" sz="2400" dirty="0">
                <a:cs typeface="Times New Roman" pitchFamily="18" charset="0"/>
              </a:rPr>
              <a:t>Default TCP over port 110</a:t>
            </a:r>
          </a:p>
          <a:p>
            <a:endParaRPr lang="en-US" sz="2400" dirty="0">
              <a:cs typeface="Times New Roman" pitchFamily="18" charset="0"/>
            </a:endParaRPr>
          </a:p>
          <a:p>
            <a:r>
              <a:rPr lang="en-US" sz="2400" dirty="0">
                <a:cs typeface="Times New Roman" pitchFamily="18" charset="0"/>
              </a:rPr>
              <a:t>POP3S communicates over TCP port 995 using TLS or SSL.</a:t>
            </a:r>
          </a:p>
          <a:p>
            <a:endParaRPr lang="en-US" dirty="0"/>
          </a:p>
        </p:txBody>
      </p:sp>
    </p:spTree>
    <p:extLst>
      <p:ext uri="{BB962C8B-B14F-4D97-AF65-F5344CB8AC3E}">
        <p14:creationId xmlns:p14="http://schemas.microsoft.com/office/powerpoint/2010/main" val="359822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1C18-EFF7-CF44-A8E2-EF276E611112}"/>
              </a:ext>
            </a:extLst>
          </p:cNvPr>
          <p:cNvSpPr>
            <a:spLocks noGrp="1"/>
          </p:cNvSpPr>
          <p:nvPr>
            <p:ph type="title"/>
          </p:nvPr>
        </p:nvSpPr>
        <p:spPr/>
        <p:txBody>
          <a:bodyPr/>
          <a:lstStyle/>
          <a:p>
            <a:r>
              <a:rPr lang="en-US" dirty="0"/>
              <a:t>Internet Message Access Protocol (IMAP)</a:t>
            </a:r>
          </a:p>
        </p:txBody>
      </p:sp>
      <p:sp>
        <p:nvSpPr>
          <p:cNvPr id="3" name="Content Placeholder 2">
            <a:extLst>
              <a:ext uri="{FF2B5EF4-FFF2-40B4-BE49-F238E27FC236}">
                <a16:creationId xmlns:a16="http://schemas.microsoft.com/office/drawing/2014/main" id="{B88FD4F2-4F48-5F46-97A3-2A75B6944F82}"/>
              </a:ext>
            </a:extLst>
          </p:cNvPr>
          <p:cNvSpPr>
            <a:spLocks noGrp="1"/>
          </p:cNvSpPr>
          <p:nvPr>
            <p:ph idx="1"/>
          </p:nvPr>
        </p:nvSpPr>
        <p:spPr/>
        <p:txBody>
          <a:bodyPr/>
          <a:lstStyle/>
          <a:p>
            <a:r>
              <a:rPr lang="en-US" sz="2400" dirty="0">
                <a:cs typeface="Times New Roman" pitchFamily="18" charset="0"/>
              </a:rPr>
              <a:t>IMAP is a text-based protocol</a:t>
            </a:r>
          </a:p>
          <a:p>
            <a:r>
              <a:rPr lang="en-US" sz="2400" dirty="0">
                <a:cs typeface="Times New Roman" pitchFamily="18" charset="0"/>
              </a:rPr>
              <a:t>Default TCP over port 143</a:t>
            </a:r>
          </a:p>
          <a:p>
            <a:r>
              <a:rPr lang="en-US" sz="2400" dirty="0">
                <a:cs typeface="Times New Roman" pitchFamily="18" charset="0"/>
              </a:rPr>
              <a:t>IMAP over SSL/TLS (IMAPS)</a:t>
            </a:r>
          </a:p>
          <a:p>
            <a:pPr lvl="1"/>
            <a:r>
              <a:rPr lang="en-US" sz="2100" dirty="0">
                <a:cs typeface="Times New Roman" pitchFamily="18" charset="0"/>
              </a:rPr>
              <a:t>Default TCP over port 993</a:t>
            </a:r>
          </a:p>
          <a:p>
            <a:r>
              <a:rPr lang="en-US" sz="2400" dirty="0">
                <a:cs typeface="Times New Roman" pitchFamily="18" charset="0"/>
              </a:rPr>
              <a:t>IMAP allows multiple clients to connect to the same mailbox</a:t>
            </a:r>
          </a:p>
          <a:p>
            <a:r>
              <a:rPr lang="en-US" sz="2400" dirty="0">
                <a:cs typeface="Times New Roman" pitchFamily="18" charset="0"/>
              </a:rPr>
              <a:t>Messages can have states:</a:t>
            </a:r>
          </a:p>
          <a:p>
            <a:pPr lvl="1"/>
            <a:r>
              <a:rPr lang="en-US" sz="2100" dirty="0">
                <a:cs typeface="Times New Roman" pitchFamily="18" charset="0"/>
              </a:rPr>
              <a:t>Read</a:t>
            </a:r>
          </a:p>
          <a:p>
            <a:pPr lvl="1"/>
            <a:r>
              <a:rPr lang="en-US" sz="2100" dirty="0">
                <a:cs typeface="Times New Roman" pitchFamily="18" charset="0"/>
              </a:rPr>
              <a:t>Replied to</a:t>
            </a:r>
          </a:p>
          <a:p>
            <a:pPr lvl="1"/>
            <a:r>
              <a:rPr lang="en-US" sz="2100" dirty="0">
                <a:cs typeface="Times New Roman" pitchFamily="18" charset="0"/>
              </a:rPr>
              <a:t>Deleted</a:t>
            </a:r>
          </a:p>
          <a:p>
            <a:pPr lvl="1"/>
            <a:r>
              <a:rPr lang="en-US" sz="2100" dirty="0">
                <a:cs typeface="Times New Roman" pitchFamily="18" charset="0"/>
              </a:rPr>
              <a:t>New</a:t>
            </a:r>
          </a:p>
          <a:p>
            <a:endParaRPr lang="en-US" sz="2400" dirty="0"/>
          </a:p>
        </p:txBody>
      </p:sp>
    </p:spTree>
    <p:extLst>
      <p:ext uri="{BB962C8B-B14F-4D97-AF65-F5344CB8AC3E}">
        <p14:creationId xmlns:p14="http://schemas.microsoft.com/office/powerpoint/2010/main" val="3161438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8A7E-0DE1-E74B-A538-81012C7E67E0}"/>
              </a:ext>
            </a:extLst>
          </p:cNvPr>
          <p:cNvSpPr>
            <a:spLocks noGrp="1"/>
          </p:cNvSpPr>
          <p:nvPr>
            <p:ph type="title"/>
          </p:nvPr>
        </p:nvSpPr>
        <p:spPr/>
        <p:txBody>
          <a:bodyPr/>
          <a:lstStyle/>
          <a:p>
            <a:r>
              <a:rPr lang="en-US" dirty="0"/>
              <a:t>Telnet</a:t>
            </a:r>
          </a:p>
        </p:txBody>
      </p:sp>
      <p:sp>
        <p:nvSpPr>
          <p:cNvPr id="3" name="Content Placeholder 2">
            <a:extLst>
              <a:ext uri="{FF2B5EF4-FFF2-40B4-BE49-F238E27FC236}">
                <a16:creationId xmlns:a16="http://schemas.microsoft.com/office/drawing/2014/main" id="{83DE7E15-EC93-814D-8A35-3F8F25F2E2BD}"/>
              </a:ext>
            </a:extLst>
          </p:cNvPr>
          <p:cNvSpPr>
            <a:spLocks noGrp="1"/>
          </p:cNvSpPr>
          <p:nvPr>
            <p:ph idx="1"/>
          </p:nvPr>
        </p:nvSpPr>
        <p:spPr/>
        <p:txBody>
          <a:bodyPr/>
          <a:lstStyle/>
          <a:p>
            <a:pPr marL="0" indent="0">
              <a:buNone/>
            </a:pPr>
            <a:r>
              <a:rPr lang="en-US" sz="2400" dirty="0">
                <a:cs typeface="Times New Roman" pitchFamily="18" charset="0"/>
              </a:rPr>
              <a:t>Telnet is a protocol that provides bidirectional interactive text-oriented communication using a virtual terminal connection.</a:t>
            </a:r>
          </a:p>
          <a:p>
            <a:pPr lvl="1"/>
            <a:r>
              <a:rPr lang="en-US" sz="2400" dirty="0">
                <a:cs typeface="Times New Roman" pitchFamily="18" charset="0"/>
              </a:rPr>
              <a:t>Default TCP over port 23</a:t>
            </a:r>
          </a:p>
          <a:p>
            <a:pPr lvl="1"/>
            <a:r>
              <a:rPr lang="en-US" sz="2400" dirty="0">
                <a:cs typeface="Times New Roman" pitchFamily="18" charset="0"/>
              </a:rPr>
              <a:t>Communication is unencrypted, practical applications favor SSH</a:t>
            </a:r>
          </a:p>
          <a:p>
            <a:endParaRPr lang="en-US" sz="2000" dirty="0">
              <a:cs typeface="Times New Roman" pitchFamily="18" charset="0"/>
            </a:endParaRPr>
          </a:p>
          <a:p>
            <a:endParaRPr lang="en-US" dirty="0"/>
          </a:p>
        </p:txBody>
      </p:sp>
    </p:spTree>
    <p:extLst>
      <p:ext uri="{BB962C8B-B14F-4D97-AF65-F5344CB8AC3E}">
        <p14:creationId xmlns:p14="http://schemas.microsoft.com/office/powerpoint/2010/main" val="880670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B8D1-7AAE-A841-982F-106763570932}"/>
              </a:ext>
            </a:extLst>
          </p:cNvPr>
          <p:cNvSpPr>
            <a:spLocks noGrp="1"/>
          </p:cNvSpPr>
          <p:nvPr>
            <p:ph type="title"/>
          </p:nvPr>
        </p:nvSpPr>
        <p:spPr/>
        <p:txBody>
          <a:bodyPr/>
          <a:lstStyle/>
          <a:p>
            <a:r>
              <a:rPr lang="en-US" dirty="0"/>
              <a:t>Secure Shell (SSH)</a:t>
            </a:r>
          </a:p>
        </p:txBody>
      </p:sp>
      <p:sp>
        <p:nvSpPr>
          <p:cNvPr id="3" name="Content Placeholder 2">
            <a:extLst>
              <a:ext uri="{FF2B5EF4-FFF2-40B4-BE49-F238E27FC236}">
                <a16:creationId xmlns:a16="http://schemas.microsoft.com/office/drawing/2014/main" id="{53351F5D-630A-6547-8829-0EA112027136}"/>
              </a:ext>
            </a:extLst>
          </p:cNvPr>
          <p:cNvSpPr>
            <a:spLocks noGrp="1"/>
          </p:cNvSpPr>
          <p:nvPr>
            <p:ph idx="1"/>
          </p:nvPr>
        </p:nvSpPr>
        <p:spPr/>
        <p:txBody>
          <a:bodyPr/>
          <a:lstStyle/>
          <a:p>
            <a:pPr marL="0" indent="0">
              <a:buNone/>
            </a:pPr>
            <a:r>
              <a:rPr lang="en-US" sz="2400" dirty="0">
                <a:cs typeface="Times New Roman" pitchFamily="18" charset="0"/>
              </a:rPr>
              <a:t>Allows for secure system administration and file transfers over insecure networks</a:t>
            </a:r>
          </a:p>
          <a:p>
            <a:pPr lvl="1"/>
            <a:r>
              <a:rPr lang="en-US" sz="2000" dirty="0">
                <a:cs typeface="Times New Roman" pitchFamily="18" charset="0"/>
              </a:rPr>
              <a:t>Default TCP over port 22</a:t>
            </a:r>
          </a:p>
          <a:p>
            <a:pPr lvl="1"/>
            <a:r>
              <a:rPr lang="en-US" sz="2000" dirty="0">
                <a:cs typeface="Times New Roman" pitchFamily="18" charset="0"/>
              </a:rPr>
              <a:t>Transfer files using SFTP or secure copy (SCP)</a:t>
            </a:r>
          </a:p>
          <a:p>
            <a:endParaRPr lang="en-US" dirty="0"/>
          </a:p>
          <a:p>
            <a:r>
              <a:rPr lang="en-US" dirty="0"/>
              <a:t>SSH is typically used to log into a remote machine and execute commands. However, SSH also supports:</a:t>
            </a:r>
          </a:p>
          <a:p>
            <a:pPr lvl="1"/>
            <a:r>
              <a:rPr lang="en-US" dirty="0"/>
              <a:t>tunneling</a:t>
            </a:r>
          </a:p>
          <a:p>
            <a:pPr lvl="1"/>
            <a:r>
              <a:rPr lang="en-US" dirty="0"/>
              <a:t>forwarding TCP ports</a:t>
            </a:r>
          </a:p>
          <a:p>
            <a:pPr lvl="1"/>
            <a:r>
              <a:rPr lang="en-US" dirty="0"/>
              <a:t>X11 connections</a:t>
            </a:r>
          </a:p>
          <a:p>
            <a:endParaRPr lang="en-US" dirty="0"/>
          </a:p>
          <a:p>
            <a:r>
              <a:rPr lang="en-US" dirty="0"/>
              <a:t>Packet captures of encrypted traffic can not be analyzed without the corresponding keys, passphrases, </a:t>
            </a:r>
            <a:r>
              <a:rPr lang="en-US" dirty="0" err="1"/>
              <a:t>etc</a:t>
            </a:r>
            <a:endParaRPr lang="en-US" dirty="0"/>
          </a:p>
        </p:txBody>
      </p:sp>
    </p:spTree>
    <p:extLst>
      <p:ext uri="{BB962C8B-B14F-4D97-AF65-F5344CB8AC3E}">
        <p14:creationId xmlns:p14="http://schemas.microsoft.com/office/powerpoint/2010/main" val="2085124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CC2EC-DB2D-484B-BAFF-7C7512AE96C7}"/>
              </a:ext>
            </a:extLst>
          </p:cNvPr>
          <p:cNvSpPr>
            <a:spLocks noGrp="1"/>
          </p:cNvSpPr>
          <p:nvPr>
            <p:ph type="title"/>
          </p:nvPr>
        </p:nvSpPr>
        <p:spPr/>
        <p:txBody>
          <a:bodyPr/>
          <a:lstStyle/>
          <a:p>
            <a:r>
              <a:rPr lang="en-US" dirty="0"/>
              <a:t>File Transfer Protocol (FTP)</a:t>
            </a:r>
          </a:p>
        </p:txBody>
      </p:sp>
      <p:sp>
        <p:nvSpPr>
          <p:cNvPr id="3" name="Content Placeholder 2">
            <a:extLst>
              <a:ext uri="{FF2B5EF4-FFF2-40B4-BE49-F238E27FC236}">
                <a16:creationId xmlns:a16="http://schemas.microsoft.com/office/drawing/2014/main" id="{2433C50C-48D4-C647-9EA6-D9C28D09502F}"/>
              </a:ext>
            </a:extLst>
          </p:cNvPr>
          <p:cNvSpPr>
            <a:spLocks noGrp="1"/>
          </p:cNvSpPr>
          <p:nvPr>
            <p:ph idx="1"/>
          </p:nvPr>
        </p:nvSpPr>
        <p:spPr/>
        <p:txBody>
          <a:bodyPr/>
          <a:lstStyle/>
          <a:p>
            <a:pPr marL="0" indent="0">
              <a:buNone/>
            </a:pPr>
            <a:r>
              <a:rPr lang="en-US" sz="2400" dirty="0">
                <a:cs typeface="Times New Roman" pitchFamily="18" charset="0"/>
              </a:rPr>
              <a:t>Simple protocol that allows for the transfer of files</a:t>
            </a:r>
          </a:p>
          <a:p>
            <a:pPr marL="0" indent="0">
              <a:buNone/>
            </a:pPr>
            <a:endParaRPr lang="en-US" sz="2400" dirty="0">
              <a:cs typeface="Times New Roman" pitchFamily="18" charset="0"/>
            </a:endParaRPr>
          </a:p>
          <a:p>
            <a:pPr marL="0" indent="0">
              <a:buNone/>
            </a:pPr>
            <a:r>
              <a:rPr lang="en-US" sz="2400" dirty="0">
                <a:cs typeface="Times New Roman" pitchFamily="18" charset="0"/>
              </a:rPr>
              <a:t>Text-based commands are used:</a:t>
            </a:r>
          </a:p>
          <a:p>
            <a:pPr lvl="1"/>
            <a:r>
              <a:rPr lang="en-US" sz="2100" dirty="0">
                <a:cs typeface="Times New Roman" pitchFamily="18" charset="0"/>
              </a:rPr>
              <a:t>Commands are sent over TCP Port 21</a:t>
            </a:r>
          </a:p>
          <a:p>
            <a:pPr lvl="1"/>
            <a:r>
              <a:rPr lang="en-US" sz="2100" dirty="0">
                <a:cs typeface="Times New Roman" pitchFamily="18" charset="0"/>
              </a:rPr>
              <a:t>Data is transferred over TCP Port 20</a:t>
            </a:r>
          </a:p>
          <a:p>
            <a:endParaRPr lang="en-US" sz="2400" dirty="0">
              <a:cs typeface="Times New Roman" pitchFamily="18" charset="0"/>
            </a:endParaRPr>
          </a:p>
          <a:p>
            <a:pPr marL="0" indent="0">
              <a:buNone/>
            </a:pPr>
            <a:r>
              <a:rPr lang="en-US" sz="2400" dirty="0">
                <a:cs typeface="Times New Roman" pitchFamily="18" charset="0"/>
              </a:rPr>
              <a:t>Can be secured with:</a:t>
            </a:r>
          </a:p>
          <a:p>
            <a:pPr lvl="1"/>
            <a:r>
              <a:rPr lang="en-US" sz="2000" dirty="0">
                <a:cs typeface="Times New Roman" pitchFamily="18" charset="0"/>
              </a:rPr>
              <a:t>FTPS – uses TLS</a:t>
            </a:r>
          </a:p>
          <a:p>
            <a:pPr lvl="1"/>
            <a:r>
              <a:rPr lang="en-US" sz="2000" dirty="0">
                <a:cs typeface="Times New Roman" pitchFamily="18" charset="0"/>
              </a:rPr>
              <a:t>SFTP – uses SSH</a:t>
            </a:r>
          </a:p>
          <a:p>
            <a:pPr marL="0" indent="0">
              <a:buNone/>
            </a:pPr>
            <a:endParaRPr lang="en-US" dirty="0"/>
          </a:p>
        </p:txBody>
      </p:sp>
    </p:spTree>
    <p:extLst>
      <p:ext uri="{BB962C8B-B14F-4D97-AF65-F5344CB8AC3E}">
        <p14:creationId xmlns:p14="http://schemas.microsoft.com/office/powerpoint/2010/main" val="950470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DEC5-276B-4D42-AAB2-60977144582E}"/>
              </a:ext>
            </a:extLst>
          </p:cNvPr>
          <p:cNvSpPr>
            <a:spLocks noGrp="1"/>
          </p:cNvSpPr>
          <p:nvPr>
            <p:ph type="title"/>
          </p:nvPr>
        </p:nvSpPr>
        <p:spPr/>
        <p:txBody>
          <a:bodyPr/>
          <a:lstStyle/>
          <a:p>
            <a:r>
              <a:rPr lang="en-US" dirty="0"/>
              <a:t>Virtual Network Computing (VNC)</a:t>
            </a:r>
          </a:p>
        </p:txBody>
      </p:sp>
      <p:sp>
        <p:nvSpPr>
          <p:cNvPr id="3" name="Content Placeholder 2">
            <a:extLst>
              <a:ext uri="{FF2B5EF4-FFF2-40B4-BE49-F238E27FC236}">
                <a16:creationId xmlns:a16="http://schemas.microsoft.com/office/drawing/2014/main" id="{51C1C276-45E9-A84F-936F-BAED69E5E7A3}"/>
              </a:ext>
            </a:extLst>
          </p:cNvPr>
          <p:cNvSpPr>
            <a:spLocks noGrp="1"/>
          </p:cNvSpPr>
          <p:nvPr>
            <p:ph idx="1"/>
          </p:nvPr>
        </p:nvSpPr>
        <p:spPr/>
        <p:txBody>
          <a:bodyPr/>
          <a:lstStyle/>
          <a:p>
            <a:pPr marL="0" indent="0">
              <a:buNone/>
            </a:pPr>
            <a:r>
              <a:rPr lang="en-US" sz="2000" dirty="0">
                <a:cs typeface="Times New Roman" pitchFamily="18" charset="0"/>
              </a:rPr>
              <a:t>Graphical desktop sharing that uses Remote Frame Buffer (RFB) protocol to remotely control another computer</a:t>
            </a:r>
          </a:p>
          <a:p>
            <a:pPr marL="0" indent="0">
              <a:buNone/>
            </a:pPr>
            <a:endParaRPr lang="en-US" sz="2000" dirty="0">
              <a:cs typeface="Times New Roman" pitchFamily="18" charset="0"/>
            </a:endParaRPr>
          </a:p>
          <a:p>
            <a:r>
              <a:rPr lang="en-US" sz="2000" dirty="0">
                <a:cs typeface="Times New Roman" pitchFamily="18" charset="0"/>
              </a:rPr>
              <a:t>Defaults to TCP port 5900+</a:t>
            </a:r>
            <a:r>
              <a:rPr lang="en-US" sz="2000" i="1" dirty="0">
                <a:cs typeface="Times New Roman" pitchFamily="18" charset="0"/>
              </a:rPr>
              <a:t>N</a:t>
            </a:r>
          </a:p>
          <a:p>
            <a:pPr lvl="1"/>
            <a:r>
              <a:rPr lang="en-US" sz="1700" i="1" dirty="0">
                <a:cs typeface="Times New Roman" pitchFamily="18" charset="0"/>
              </a:rPr>
              <a:t>N</a:t>
            </a:r>
            <a:r>
              <a:rPr lang="en-US" sz="1700" dirty="0">
                <a:cs typeface="Times New Roman" pitchFamily="18" charset="0"/>
              </a:rPr>
              <a:t> is the number of the display</a:t>
            </a:r>
          </a:p>
          <a:p>
            <a:pPr lvl="1"/>
            <a:endParaRPr lang="en-US" sz="1700" dirty="0">
              <a:cs typeface="Times New Roman" pitchFamily="18" charset="0"/>
            </a:endParaRPr>
          </a:p>
          <a:p>
            <a:r>
              <a:rPr lang="en-US" sz="2000" dirty="0">
                <a:cs typeface="Times New Roman" pitchFamily="18" charset="0"/>
              </a:rPr>
              <a:t>RFB is not inherently secure</a:t>
            </a:r>
          </a:p>
          <a:p>
            <a:pPr lvl="1"/>
            <a:r>
              <a:rPr lang="en-US" sz="1700" dirty="0">
                <a:cs typeface="Times New Roman" pitchFamily="18" charset="0"/>
              </a:rPr>
              <a:t>Can be tunneled over SSH</a:t>
            </a:r>
          </a:p>
          <a:p>
            <a:endParaRPr lang="en-US" sz="2000" dirty="0">
              <a:cs typeface="Times New Roman" pitchFamily="18" charset="0"/>
            </a:endParaRPr>
          </a:p>
          <a:p>
            <a:r>
              <a:rPr lang="en-US" sz="2000" dirty="0">
                <a:cs typeface="Times New Roman" pitchFamily="18" charset="0"/>
              </a:rPr>
              <a:t>Remote desktop sessions can be played back provided a network capture</a:t>
            </a:r>
            <a:endParaRPr lang="en-US" dirty="0"/>
          </a:p>
        </p:txBody>
      </p:sp>
    </p:spTree>
    <p:extLst>
      <p:ext uri="{BB962C8B-B14F-4D97-AF65-F5344CB8AC3E}">
        <p14:creationId xmlns:p14="http://schemas.microsoft.com/office/powerpoint/2010/main" val="72439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Learning Outcomes</a:t>
            </a:r>
          </a:p>
        </p:txBody>
      </p:sp>
      <p:sp>
        <p:nvSpPr>
          <p:cNvPr id="14338" name="Content Placeholder 2"/>
          <p:cNvSpPr>
            <a:spLocks noGrp="1"/>
          </p:cNvSpPr>
          <p:nvPr>
            <p:ph idx="1"/>
          </p:nvPr>
        </p:nvSpPr>
        <p:spPr/>
        <p:txBody>
          <a:bodyPr/>
          <a:lstStyle/>
          <a:p>
            <a:pPr marL="0" indent="0" eaLnBrk="1" hangingPunct="1">
              <a:buFont typeface="Arial" charset="0"/>
              <a:buNone/>
            </a:pPr>
            <a:r>
              <a:rPr lang="en-US" dirty="0"/>
              <a:t>Upon completion of this lesson, students will be able to:</a:t>
            </a:r>
          </a:p>
          <a:p>
            <a:pPr marL="342900" lvl="1" indent="0" eaLnBrk="1" hangingPunct="1">
              <a:buNone/>
            </a:pPr>
            <a:endParaRPr lang="en-US" dirty="0"/>
          </a:p>
          <a:p>
            <a:pPr marL="685800" lvl="1" indent="-342900" eaLnBrk="1" hangingPunct="1">
              <a:lnSpc>
                <a:spcPct val="100000"/>
              </a:lnSpc>
              <a:buFont typeface="+mj-lt"/>
              <a:buAutoNum type="arabicPeriod"/>
            </a:pPr>
            <a:r>
              <a:rPr lang="en-US" dirty="0"/>
              <a:t>Demonstrate basic understanding of many protocols commonly found in malware</a:t>
            </a:r>
          </a:p>
          <a:p>
            <a:pPr marL="685800" lvl="1" indent="-342900" eaLnBrk="1" hangingPunct="1">
              <a:lnSpc>
                <a:spcPct val="100000"/>
              </a:lnSpc>
              <a:buFont typeface="+mj-lt"/>
              <a:buAutoNum type="arabicPeriod"/>
            </a:pPr>
            <a:endParaRPr lang="en-US" dirty="0"/>
          </a:p>
          <a:p>
            <a:pPr marL="685800" lvl="1" indent="-342900" eaLnBrk="1" hangingPunct="1">
              <a:lnSpc>
                <a:spcPct val="100000"/>
              </a:lnSpc>
              <a:buFont typeface="+mj-lt"/>
              <a:buAutoNum type="arabicPeriod"/>
            </a:pPr>
            <a:r>
              <a:rPr lang="en-US" dirty="0"/>
              <a:t>Develop a basic working knowledge of the use of </a:t>
            </a:r>
            <a:r>
              <a:rPr lang="en-US" dirty="0" err="1"/>
              <a:t>Wirshark</a:t>
            </a:r>
            <a:r>
              <a:rPr lang="en-US" dirty="0"/>
              <a:t> for inspecting network traffic</a:t>
            </a:r>
          </a:p>
          <a:p>
            <a:pPr marL="685800" lvl="1" indent="-342900" eaLnBrk="1" hangingPunct="1">
              <a:lnSpc>
                <a:spcPct val="100000"/>
              </a:lnSpc>
              <a:buFont typeface="+mj-lt"/>
              <a:buAutoNum type="arabicPeriod"/>
            </a:pPr>
            <a:endParaRPr lang="en-US" dirty="0"/>
          </a:p>
          <a:p>
            <a:pPr marL="685800" lvl="1" indent="-342900" eaLnBrk="1" hangingPunct="1">
              <a:lnSpc>
                <a:spcPct val="100000"/>
              </a:lnSpc>
              <a:buFont typeface="+mj-lt"/>
              <a:buAutoNum type="arabicPeriod"/>
            </a:pPr>
            <a:r>
              <a:rPr lang="en-US" dirty="0"/>
              <a:t>Begin to understand how network level inspection can be used to identify malware based on patterns</a:t>
            </a:r>
          </a:p>
          <a:p>
            <a:pPr marL="685800" lvl="1" indent="-342900" eaLnBrk="1" hangingPunct="1">
              <a:buFont typeface="+mj-lt"/>
              <a:buAutoNum type="arabicPeriod"/>
            </a:pPr>
            <a:endParaRPr lang="en-US" dirty="0"/>
          </a:p>
          <a:p>
            <a:pPr marL="685800" lvl="1" indent="-342900" eaLnBrk="1" hangingPunct="1">
              <a:buFont typeface="+mj-lt"/>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B4B0-3575-FC46-B7ED-E2EE099C6AEA}"/>
              </a:ext>
            </a:extLst>
          </p:cNvPr>
          <p:cNvSpPr>
            <a:spLocks noGrp="1"/>
          </p:cNvSpPr>
          <p:nvPr>
            <p:ph type="title"/>
          </p:nvPr>
        </p:nvSpPr>
        <p:spPr/>
        <p:txBody>
          <a:bodyPr/>
          <a:lstStyle/>
          <a:p>
            <a:r>
              <a:rPr lang="en-US" dirty="0"/>
              <a:t>Remote Desktop Protocol (RDP)</a:t>
            </a:r>
          </a:p>
        </p:txBody>
      </p:sp>
      <p:sp>
        <p:nvSpPr>
          <p:cNvPr id="3" name="Content Placeholder 2">
            <a:extLst>
              <a:ext uri="{FF2B5EF4-FFF2-40B4-BE49-F238E27FC236}">
                <a16:creationId xmlns:a16="http://schemas.microsoft.com/office/drawing/2014/main" id="{9150BEFD-706E-C34B-8853-7218530F2FC1}"/>
              </a:ext>
            </a:extLst>
          </p:cNvPr>
          <p:cNvSpPr>
            <a:spLocks noGrp="1"/>
          </p:cNvSpPr>
          <p:nvPr>
            <p:ph idx="1"/>
          </p:nvPr>
        </p:nvSpPr>
        <p:spPr/>
        <p:txBody>
          <a:bodyPr/>
          <a:lstStyle/>
          <a:p>
            <a:pPr marL="0" indent="0">
              <a:buNone/>
            </a:pPr>
            <a:r>
              <a:rPr lang="en-US" sz="2000" dirty="0">
                <a:cs typeface="Times New Roman" pitchFamily="18" charset="0"/>
              </a:rPr>
              <a:t>Protocol created by Microsoft which allows a graphical user interface for remote connections</a:t>
            </a:r>
          </a:p>
          <a:p>
            <a:r>
              <a:rPr lang="en-US" sz="2000" dirty="0">
                <a:cs typeface="Times New Roman" pitchFamily="18" charset="0"/>
              </a:rPr>
              <a:t>Defaults to TCP and UDP over port 3389</a:t>
            </a:r>
          </a:p>
          <a:p>
            <a:r>
              <a:rPr lang="en-US" sz="2000" dirty="0">
                <a:cs typeface="Times New Roman" pitchFamily="18" charset="0"/>
              </a:rPr>
              <a:t>Natively supported by Windows operating system</a:t>
            </a:r>
          </a:p>
          <a:p>
            <a:r>
              <a:rPr lang="en-US" sz="2000" dirty="0">
                <a:cs typeface="Times New Roman" pitchFamily="18" charset="0"/>
              </a:rPr>
              <a:t>RDP Servers exists for Unix and OS X</a:t>
            </a:r>
          </a:p>
          <a:p>
            <a:r>
              <a:rPr lang="en-US" sz="2000" dirty="0">
                <a:cs typeface="Times New Roman" pitchFamily="18" charset="0"/>
              </a:rPr>
              <a:t>RDP Clients exists for all operating systems </a:t>
            </a:r>
          </a:p>
          <a:p>
            <a:r>
              <a:rPr lang="en-US" sz="2000" dirty="0">
                <a:cs typeface="Times New Roman" pitchFamily="18" charset="0"/>
              </a:rPr>
              <a:t>Communication is encrypted with TLS </a:t>
            </a:r>
          </a:p>
          <a:p>
            <a:r>
              <a:rPr lang="en-US" sz="2000" dirty="0">
                <a:cs typeface="Times New Roman" pitchFamily="18" charset="0"/>
              </a:rPr>
              <a:t>Remote desktop sessions can be played back provided a network capture</a:t>
            </a:r>
            <a:endParaRPr lang="en-US" sz="2000" dirty="0"/>
          </a:p>
          <a:p>
            <a:endParaRPr lang="en-US" dirty="0"/>
          </a:p>
        </p:txBody>
      </p:sp>
    </p:spTree>
    <p:extLst>
      <p:ext uri="{BB962C8B-B14F-4D97-AF65-F5344CB8AC3E}">
        <p14:creationId xmlns:p14="http://schemas.microsoft.com/office/powerpoint/2010/main" val="1682042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C5B0-381C-734C-B24A-3A20805A068B}"/>
              </a:ext>
            </a:extLst>
          </p:cNvPr>
          <p:cNvSpPr>
            <a:spLocks noGrp="1"/>
          </p:cNvSpPr>
          <p:nvPr>
            <p:ph type="title"/>
          </p:nvPr>
        </p:nvSpPr>
        <p:spPr/>
        <p:txBody>
          <a:bodyPr/>
          <a:lstStyle/>
          <a:p>
            <a:r>
              <a:rPr lang="en-US" dirty="0"/>
              <a:t>X Window System</a:t>
            </a:r>
          </a:p>
        </p:txBody>
      </p:sp>
      <p:sp>
        <p:nvSpPr>
          <p:cNvPr id="3" name="Content Placeholder 2">
            <a:extLst>
              <a:ext uri="{FF2B5EF4-FFF2-40B4-BE49-F238E27FC236}">
                <a16:creationId xmlns:a16="http://schemas.microsoft.com/office/drawing/2014/main" id="{BC85D07B-036B-2640-99BB-F16FA444B86F}"/>
              </a:ext>
            </a:extLst>
          </p:cNvPr>
          <p:cNvSpPr>
            <a:spLocks noGrp="1"/>
          </p:cNvSpPr>
          <p:nvPr>
            <p:ph idx="1"/>
          </p:nvPr>
        </p:nvSpPr>
        <p:spPr/>
        <p:txBody>
          <a:bodyPr/>
          <a:lstStyle/>
          <a:p>
            <a:pPr marL="0" indent="0">
              <a:buNone/>
            </a:pPr>
            <a:r>
              <a:rPr lang="en-US" sz="2000" dirty="0">
                <a:cs typeface="Times New Roman" pitchFamily="18" charset="0"/>
              </a:rPr>
              <a:t>A windowing system for bitmap displays, can be used to create a graphical user interface environment (i.e. desktop)</a:t>
            </a:r>
          </a:p>
          <a:p>
            <a:pPr marL="0" indent="0">
              <a:buNone/>
            </a:pPr>
            <a:endParaRPr lang="en-US" sz="2000" dirty="0">
              <a:cs typeface="Times New Roman" pitchFamily="18" charset="0"/>
            </a:endParaRPr>
          </a:p>
          <a:p>
            <a:r>
              <a:rPr lang="en-US" sz="2000" dirty="0">
                <a:cs typeface="Times New Roman" pitchFamily="18" charset="0"/>
              </a:rPr>
              <a:t>Commonly found on UNIX and UNIX-Like systems</a:t>
            </a:r>
          </a:p>
          <a:p>
            <a:r>
              <a:rPr lang="en-US" sz="2000" dirty="0">
                <a:cs typeface="Times New Roman" pitchFamily="18" charset="0"/>
              </a:rPr>
              <a:t>Defaults to TCP 6000 + </a:t>
            </a:r>
            <a:r>
              <a:rPr lang="en-US" sz="2000" i="1" dirty="0">
                <a:cs typeface="Times New Roman" pitchFamily="18" charset="0"/>
              </a:rPr>
              <a:t>N</a:t>
            </a:r>
            <a:r>
              <a:rPr lang="en-US" sz="2000" dirty="0">
                <a:cs typeface="Times New Roman" pitchFamily="18" charset="0"/>
              </a:rPr>
              <a:t>, where </a:t>
            </a:r>
            <a:r>
              <a:rPr lang="en-US" sz="2000" i="1" dirty="0">
                <a:cs typeface="Times New Roman" pitchFamily="18" charset="0"/>
              </a:rPr>
              <a:t>N</a:t>
            </a:r>
            <a:r>
              <a:rPr lang="en-US" sz="2000" dirty="0">
                <a:cs typeface="Times New Roman" pitchFamily="18" charset="0"/>
              </a:rPr>
              <a:t> is the server/display number</a:t>
            </a:r>
          </a:p>
          <a:p>
            <a:pPr lvl="1"/>
            <a:r>
              <a:rPr lang="en-US" sz="1700" dirty="0">
                <a:cs typeface="Times New Roman" pitchFamily="18" charset="0"/>
              </a:rPr>
              <a:t>Common range is 6000-6063</a:t>
            </a:r>
          </a:p>
          <a:p>
            <a:r>
              <a:rPr lang="en-US" sz="2000" dirty="0">
                <a:cs typeface="Times New Roman" pitchFamily="18" charset="0"/>
              </a:rPr>
              <a:t>Users can tunnel X11 through an SSH session to encrypt communications</a:t>
            </a:r>
            <a:endParaRPr lang="en-US" dirty="0"/>
          </a:p>
        </p:txBody>
      </p:sp>
    </p:spTree>
    <p:extLst>
      <p:ext uri="{BB962C8B-B14F-4D97-AF65-F5344CB8AC3E}">
        <p14:creationId xmlns:p14="http://schemas.microsoft.com/office/powerpoint/2010/main" val="273591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E8C4-C830-C54A-9337-AB1543018FEF}"/>
              </a:ext>
            </a:extLst>
          </p:cNvPr>
          <p:cNvSpPr>
            <a:spLocks noGrp="1"/>
          </p:cNvSpPr>
          <p:nvPr>
            <p:ph type="title"/>
          </p:nvPr>
        </p:nvSpPr>
        <p:spPr/>
        <p:txBody>
          <a:bodyPr/>
          <a:lstStyle/>
          <a:p>
            <a:r>
              <a:rPr lang="en-US" dirty="0"/>
              <a:t>Domain Name System (DNS)</a:t>
            </a:r>
          </a:p>
        </p:txBody>
      </p:sp>
      <p:sp>
        <p:nvSpPr>
          <p:cNvPr id="3" name="Content Placeholder 2">
            <a:extLst>
              <a:ext uri="{FF2B5EF4-FFF2-40B4-BE49-F238E27FC236}">
                <a16:creationId xmlns:a16="http://schemas.microsoft.com/office/drawing/2014/main" id="{0A9F0CDC-E112-3E42-A6DE-E01267642FA7}"/>
              </a:ext>
            </a:extLst>
          </p:cNvPr>
          <p:cNvSpPr>
            <a:spLocks noGrp="1"/>
          </p:cNvSpPr>
          <p:nvPr>
            <p:ph idx="1"/>
          </p:nvPr>
        </p:nvSpPr>
        <p:spPr/>
        <p:txBody>
          <a:bodyPr/>
          <a:lstStyle/>
          <a:p>
            <a:r>
              <a:rPr lang="en-US" sz="2000" dirty="0">
                <a:cs typeface="Times New Roman" pitchFamily="18" charset="0"/>
              </a:rPr>
              <a:t>Allows for mapping and resolution of domain names to internet protocol (IP) addresses</a:t>
            </a:r>
          </a:p>
          <a:p>
            <a:pPr lvl="1"/>
            <a:r>
              <a:rPr lang="en-US" sz="1700" dirty="0">
                <a:cs typeface="Times New Roman" pitchFamily="18" charset="0"/>
              </a:rPr>
              <a:t>For example, client wants to connect to </a:t>
            </a:r>
            <a:r>
              <a:rPr lang="en-US" sz="1700" dirty="0" err="1">
                <a:cs typeface="Times New Roman" pitchFamily="18" charset="0"/>
              </a:rPr>
              <a:t>Google.com</a:t>
            </a:r>
            <a:r>
              <a:rPr lang="en-US" sz="1700" dirty="0">
                <a:cs typeface="Times New Roman" pitchFamily="18" charset="0"/>
              </a:rPr>
              <a:t>. Issues DNS query that resolves </a:t>
            </a:r>
            <a:r>
              <a:rPr lang="en-US" sz="1700" dirty="0" err="1">
                <a:cs typeface="Times New Roman" pitchFamily="18" charset="0"/>
              </a:rPr>
              <a:t>Google.com</a:t>
            </a:r>
            <a:r>
              <a:rPr lang="en-US" sz="1700" dirty="0">
                <a:cs typeface="Times New Roman" pitchFamily="18" charset="0"/>
              </a:rPr>
              <a:t> to IP address, then connection is attempted.</a:t>
            </a:r>
          </a:p>
          <a:p>
            <a:pPr lvl="1"/>
            <a:endParaRPr lang="en-US" sz="1700" dirty="0">
              <a:cs typeface="Times New Roman" pitchFamily="18" charset="0"/>
            </a:endParaRPr>
          </a:p>
          <a:p>
            <a:r>
              <a:rPr lang="en-US" sz="2000" dirty="0">
                <a:cs typeface="Times New Roman" pitchFamily="18" charset="0"/>
              </a:rPr>
              <a:t>Port 53 is default for DNS</a:t>
            </a:r>
          </a:p>
          <a:p>
            <a:r>
              <a:rPr lang="en-US" sz="2000" dirty="0">
                <a:cs typeface="Times New Roman" pitchFamily="18" charset="0"/>
              </a:rPr>
              <a:t>Uses UDP when responses are less than 512 and TCP when they are larger.</a:t>
            </a:r>
          </a:p>
          <a:p>
            <a:r>
              <a:rPr lang="en-US" sz="2000" dirty="0">
                <a:cs typeface="Times New Roman" pitchFamily="18" charset="0"/>
              </a:rPr>
              <a:t>Zone file contains records for Start of Authority (SOA), IP addresses (A and AAAA), SMTP mail exchanges (MX), name servers (NS), pointers for reverse DNS lookups (PTR), and domain name aliases (CNAME).</a:t>
            </a:r>
          </a:p>
          <a:p>
            <a:r>
              <a:rPr lang="en-US" sz="2000" dirty="0">
                <a:cs typeface="Times New Roman" pitchFamily="18" charset="0"/>
              </a:rPr>
              <a:t>Protocol has been used for covert communication</a:t>
            </a:r>
          </a:p>
          <a:p>
            <a:endParaRPr lang="en-US" dirty="0"/>
          </a:p>
        </p:txBody>
      </p:sp>
    </p:spTree>
    <p:extLst>
      <p:ext uri="{BB962C8B-B14F-4D97-AF65-F5344CB8AC3E}">
        <p14:creationId xmlns:p14="http://schemas.microsoft.com/office/powerpoint/2010/main" val="260822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259F-E0AB-9743-AC0A-7D0DAA559E83}"/>
              </a:ext>
            </a:extLst>
          </p:cNvPr>
          <p:cNvSpPr>
            <a:spLocks noGrp="1"/>
          </p:cNvSpPr>
          <p:nvPr>
            <p:ph type="title"/>
          </p:nvPr>
        </p:nvSpPr>
        <p:spPr/>
        <p:txBody>
          <a:bodyPr/>
          <a:lstStyle/>
          <a:p>
            <a:r>
              <a:rPr lang="en-US" dirty="0"/>
              <a:t>Trivial File Transfer Protocol (TFTP)</a:t>
            </a:r>
          </a:p>
        </p:txBody>
      </p:sp>
      <p:sp>
        <p:nvSpPr>
          <p:cNvPr id="3" name="Content Placeholder 2">
            <a:extLst>
              <a:ext uri="{FF2B5EF4-FFF2-40B4-BE49-F238E27FC236}">
                <a16:creationId xmlns:a16="http://schemas.microsoft.com/office/drawing/2014/main" id="{19733AB9-B710-8747-BC66-9766C796811F}"/>
              </a:ext>
            </a:extLst>
          </p:cNvPr>
          <p:cNvSpPr>
            <a:spLocks noGrp="1"/>
          </p:cNvSpPr>
          <p:nvPr>
            <p:ph idx="1"/>
          </p:nvPr>
        </p:nvSpPr>
        <p:spPr/>
        <p:txBody>
          <a:bodyPr/>
          <a:lstStyle/>
          <a:p>
            <a:pPr marL="0" indent="0">
              <a:buNone/>
            </a:pPr>
            <a:r>
              <a:rPr lang="en-US" sz="2400" dirty="0">
                <a:cs typeface="Times New Roman" pitchFamily="18" charset="0"/>
              </a:rPr>
              <a:t>File transfer protocol used to get or put a file on a remote host</a:t>
            </a:r>
          </a:p>
          <a:p>
            <a:pPr marL="0" indent="0">
              <a:buNone/>
            </a:pPr>
            <a:endParaRPr lang="en-US" sz="2000" dirty="0">
              <a:cs typeface="Times New Roman" pitchFamily="18" charset="0"/>
            </a:endParaRPr>
          </a:p>
          <a:p>
            <a:r>
              <a:rPr lang="en-US" sz="2400" dirty="0">
                <a:cs typeface="Times New Roman" pitchFamily="18" charset="0"/>
              </a:rPr>
              <a:t>Simple design allows for usage where space/performance is a premium</a:t>
            </a:r>
            <a:endParaRPr lang="en-US" sz="2000" dirty="0">
              <a:cs typeface="Times New Roman" pitchFamily="18" charset="0"/>
            </a:endParaRPr>
          </a:p>
          <a:p>
            <a:r>
              <a:rPr lang="en-US" sz="2400" dirty="0">
                <a:cs typeface="Times New Roman" pitchFamily="18" charset="0"/>
              </a:rPr>
              <a:t>Used to transfer firmware images</a:t>
            </a:r>
          </a:p>
          <a:p>
            <a:r>
              <a:rPr lang="en-US" sz="2400" dirty="0">
                <a:cs typeface="Times New Roman" pitchFamily="18" charset="0"/>
              </a:rPr>
              <a:t>Defaults to UDP over port 69</a:t>
            </a:r>
          </a:p>
          <a:p>
            <a:r>
              <a:rPr lang="en-US" sz="2400" dirty="0">
                <a:cs typeface="Times New Roman" pitchFamily="18" charset="0"/>
              </a:rPr>
              <a:t>Only reads and writes files from or to a remote server</a:t>
            </a:r>
          </a:p>
          <a:p>
            <a:pPr lvl="1"/>
            <a:r>
              <a:rPr lang="en-US" dirty="0">
                <a:cs typeface="Times New Roman" pitchFamily="18" charset="0"/>
              </a:rPr>
              <a:t>Users can not list, delete, or rename </a:t>
            </a:r>
          </a:p>
          <a:p>
            <a:r>
              <a:rPr lang="en-US" sz="2400" dirty="0">
                <a:cs typeface="Times New Roman" pitchFamily="18" charset="0"/>
              </a:rPr>
              <a:t>Does not support login or other access control mechanisms</a:t>
            </a:r>
            <a:endParaRPr lang="en-US" sz="2400" dirty="0"/>
          </a:p>
        </p:txBody>
      </p:sp>
    </p:spTree>
    <p:extLst>
      <p:ext uri="{BB962C8B-B14F-4D97-AF65-F5344CB8AC3E}">
        <p14:creationId xmlns:p14="http://schemas.microsoft.com/office/powerpoint/2010/main" val="470157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Network Traffic w/ Wireshark</a:t>
            </a:r>
          </a:p>
        </p:txBody>
      </p:sp>
      <p:sp>
        <p:nvSpPr>
          <p:cNvPr id="3" name="Content Placeholder 2"/>
          <p:cNvSpPr>
            <a:spLocks noGrp="1"/>
          </p:cNvSpPr>
          <p:nvPr>
            <p:ph idx="1"/>
          </p:nvPr>
        </p:nvSpPr>
        <p:spPr/>
        <p:txBody>
          <a:bodyPr/>
          <a:lstStyle/>
          <a:p>
            <a:r>
              <a:rPr lang="en-US" dirty="0"/>
              <a:t>Wireshark is open source software that:</a:t>
            </a:r>
          </a:p>
          <a:p>
            <a:pPr lvl="1"/>
            <a:r>
              <a:rPr lang="en-US" dirty="0"/>
              <a:t>intercepts and logs network traffic</a:t>
            </a:r>
          </a:p>
          <a:p>
            <a:pPr lvl="1"/>
            <a:r>
              <a:rPr lang="en-US" dirty="0"/>
              <a:t>allows for analysis of previously capture network traffic</a:t>
            </a:r>
          </a:p>
          <a:p>
            <a:endParaRPr lang="en-US" dirty="0"/>
          </a:p>
          <a:p>
            <a:r>
              <a:rPr lang="en-US" dirty="0"/>
              <a:t>Most protocols can be filtered</a:t>
            </a:r>
          </a:p>
          <a:p>
            <a:pPr lvl="1"/>
            <a:r>
              <a:rPr lang="en-US" dirty="0"/>
              <a:t>Type the name of the protocol in the filter box</a:t>
            </a:r>
          </a:p>
          <a:p>
            <a:endParaRPr lang="en-US" dirty="0"/>
          </a:p>
          <a:p>
            <a:r>
              <a:rPr lang="en-US" dirty="0"/>
              <a:t>Has four primary parts:</a:t>
            </a:r>
          </a:p>
          <a:p>
            <a:pPr lvl="1"/>
            <a:r>
              <a:rPr lang="en-US" dirty="0"/>
              <a:t>Filter box</a:t>
            </a:r>
          </a:p>
          <a:p>
            <a:pPr lvl="1"/>
            <a:r>
              <a:rPr lang="en-US" dirty="0"/>
              <a:t>Packet listing window</a:t>
            </a:r>
          </a:p>
          <a:p>
            <a:pPr lvl="1"/>
            <a:r>
              <a:rPr lang="en-US" dirty="0"/>
              <a:t>Packet detail window</a:t>
            </a:r>
          </a:p>
          <a:p>
            <a:pPr lvl="1"/>
            <a:r>
              <a:rPr lang="en-US" dirty="0"/>
              <a:t>Hex window</a:t>
            </a:r>
          </a:p>
        </p:txBody>
      </p:sp>
    </p:spTree>
    <p:extLst>
      <p:ext uri="{BB962C8B-B14F-4D97-AF65-F5344CB8AC3E}">
        <p14:creationId xmlns:p14="http://schemas.microsoft.com/office/powerpoint/2010/main" val="932620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455" t="21135" r="15578" b="28865"/>
          <a:stretch/>
        </p:blipFill>
        <p:spPr>
          <a:xfrm>
            <a:off x="1632029" y="1431402"/>
            <a:ext cx="6212965" cy="4793759"/>
          </a:xfrm>
        </p:spPr>
      </p:pic>
    </p:spTree>
    <p:extLst>
      <p:ext uri="{BB962C8B-B14F-4D97-AF65-F5344CB8AC3E}">
        <p14:creationId xmlns:p14="http://schemas.microsoft.com/office/powerpoint/2010/main" val="4024713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a:t>
            </a:r>
          </a:p>
        </p:txBody>
      </p:sp>
      <p:sp>
        <p:nvSpPr>
          <p:cNvPr id="3" name="Content Placeholder 2"/>
          <p:cNvSpPr>
            <a:spLocks noGrp="1"/>
          </p:cNvSpPr>
          <p:nvPr>
            <p:ph idx="1"/>
          </p:nvPr>
        </p:nvSpPr>
        <p:spPr/>
        <p:txBody>
          <a:bodyPr/>
          <a:lstStyle/>
          <a:p>
            <a:r>
              <a:rPr lang="en-US" dirty="0"/>
              <a:t>View a variety of protocols: DNS, TCP, ARP, </a:t>
            </a:r>
            <a:r>
              <a:rPr lang="en-US" dirty="0" err="1"/>
              <a:t>etc</a:t>
            </a:r>
            <a:endParaRPr lang="en-US" dirty="0"/>
          </a:p>
          <a:p>
            <a:pPr lvl="1"/>
            <a:r>
              <a:rPr lang="en-US" dirty="0"/>
              <a:t>You’ll  need to use the filters to sift through what’s important</a:t>
            </a:r>
          </a:p>
          <a:p>
            <a:pPr lvl="1"/>
            <a:r>
              <a:rPr lang="en-US" dirty="0"/>
              <a:t>Filters can take some time to learn</a:t>
            </a:r>
          </a:p>
          <a:p>
            <a:pPr lvl="1"/>
            <a:endParaRPr lang="en-US" dirty="0"/>
          </a:p>
          <a:p>
            <a:r>
              <a:rPr lang="en-US" dirty="0"/>
              <a:t>You can also follow a TCP stream, very helpful to see the data communicated</a:t>
            </a:r>
          </a:p>
          <a:p>
            <a:pPr lvl="1"/>
            <a:r>
              <a:rPr lang="en-US" dirty="0"/>
              <a:t>Right-click on any TCP packet </a:t>
            </a:r>
            <a:r>
              <a:rPr lang="en-US" b="1" dirty="0"/>
              <a:t>Follow TCP Stream</a:t>
            </a:r>
          </a:p>
          <a:p>
            <a:pPr lvl="1"/>
            <a:endParaRPr lang="en-US" b="1" dirty="0"/>
          </a:p>
          <a:p>
            <a:r>
              <a:rPr lang="en-US" dirty="0"/>
              <a:t>Similar can be done with HTTP streams</a:t>
            </a:r>
          </a:p>
        </p:txBody>
      </p:sp>
    </p:spTree>
    <p:extLst>
      <p:ext uri="{BB962C8B-B14F-4D97-AF65-F5344CB8AC3E}">
        <p14:creationId xmlns:p14="http://schemas.microsoft.com/office/powerpoint/2010/main" val="1154762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 - DNS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979" t="29358" r="8394" b="57155"/>
          <a:stretch/>
        </p:blipFill>
        <p:spPr>
          <a:xfrm>
            <a:off x="164725" y="1524000"/>
            <a:ext cx="8814549" cy="1411704"/>
          </a:xfrm>
        </p:spPr>
      </p:pic>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40843" t="34607" r="15367" b="61102"/>
          <a:stretch/>
        </p:blipFill>
        <p:spPr>
          <a:xfrm>
            <a:off x="411785" y="3202099"/>
            <a:ext cx="8320427" cy="741949"/>
          </a:xfrm>
          <a:prstGeom prst="rect">
            <a:avLst/>
          </a:prstGeom>
        </p:spPr>
      </p:pic>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7280" t="29358" r="58872" b="57155"/>
          <a:stretch/>
        </p:blipFill>
        <p:spPr>
          <a:xfrm>
            <a:off x="2197768" y="4210444"/>
            <a:ext cx="4186989" cy="2154706"/>
          </a:xfrm>
          <a:prstGeom prst="rect">
            <a:avLst/>
          </a:prstGeom>
        </p:spPr>
      </p:pic>
    </p:spTree>
    <p:extLst>
      <p:ext uri="{BB962C8B-B14F-4D97-AF65-F5344CB8AC3E}">
        <p14:creationId xmlns:p14="http://schemas.microsoft.com/office/powerpoint/2010/main" val="2038539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 - TCP</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279" t="20806" r="15578" b="55181"/>
          <a:stretch/>
        </p:blipFill>
        <p:spPr>
          <a:xfrm>
            <a:off x="130204" y="2037346"/>
            <a:ext cx="8883591" cy="2807369"/>
          </a:xfrm>
        </p:spPr>
      </p:pic>
    </p:spTree>
    <p:extLst>
      <p:ext uri="{BB962C8B-B14F-4D97-AF65-F5344CB8AC3E}">
        <p14:creationId xmlns:p14="http://schemas.microsoft.com/office/powerpoint/2010/main" val="1293553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 Follow TCP/HTTP Stream</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578" t="12582" r="22163" b="53866"/>
          <a:stretch/>
        </p:blipFill>
        <p:spPr>
          <a:xfrm>
            <a:off x="420512" y="1565222"/>
            <a:ext cx="8302975" cy="4071649"/>
          </a:xfrm>
        </p:spPr>
      </p:pic>
    </p:spTree>
    <p:extLst>
      <p:ext uri="{BB962C8B-B14F-4D97-AF65-F5344CB8AC3E}">
        <p14:creationId xmlns:p14="http://schemas.microsoft.com/office/powerpoint/2010/main" val="48384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9AA6-B246-2F48-9B3D-C3E2B878015D}"/>
              </a:ext>
            </a:extLst>
          </p:cNvPr>
          <p:cNvSpPr>
            <a:spLocks noGrp="1"/>
          </p:cNvSpPr>
          <p:nvPr>
            <p:ph type="title"/>
          </p:nvPr>
        </p:nvSpPr>
        <p:spPr/>
        <p:txBody>
          <a:bodyPr/>
          <a:lstStyle/>
          <a:p>
            <a:r>
              <a:rPr lang="en-US" dirty="0"/>
              <a:t>OSI Model</a:t>
            </a:r>
          </a:p>
        </p:txBody>
      </p:sp>
      <p:sp>
        <p:nvSpPr>
          <p:cNvPr id="3" name="Content Placeholder 2">
            <a:extLst>
              <a:ext uri="{FF2B5EF4-FFF2-40B4-BE49-F238E27FC236}">
                <a16:creationId xmlns:a16="http://schemas.microsoft.com/office/drawing/2014/main" id="{13FBC016-26DD-4540-A6D7-4264D330CAF7}"/>
              </a:ext>
            </a:extLst>
          </p:cNvPr>
          <p:cNvSpPr>
            <a:spLocks noGrp="1"/>
          </p:cNvSpPr>
          <p:nvPr>
            <p:ph idx="1"/>
          </p:nvPr>
        </p:nvSpPr>
        <p:spPr>
          <a:xfrm>
            <a:off x="628650" y="1598978"/>
            <a:ext cx="4818673" cy="4351338"/>
          </a:xfrm>
        </p:spPr>
        <p:txBody>
          <a:bodyPr/>
          <a:lstStyle/>
          <a:p>
            <a:r>
              <a:rPr lang="en-US" dirty="0"/>
              <a:t>Open Systems Interconnection (OSI) model</a:t>
            </a:r>
          </a:p>
          <a:p>
            <a:pPr lvl="1"/>
            <a:r>
              <a:rPr lang="en-US" dirty="0"/>
              <a:t>Defines interoperability of communication in a computing system without defining the underlying technical structure and implementation</a:t>
            </a:r>
          </a:p>
          <a:p>
            <a:pPr lvl="1"/>
            <a:endParaRPr lang="en-US" dirty="0"/>
          </a:p>
          <a:p>
            <a:r>
              <a:rPr lang="en-US" dirty="0"/>
              <a:t>This module will focus on </a:t>
            </a:r>
            <a:r>
              <a:rPr lang="en-US" b="1" dirty="0"/>
              <a:t>application </a:t>
            </a:r>
            <a:r>
              <a:rPr lang="en-US" dirty="0"/>
              <a:t>protocols</a:t>
            </a:r>
          </a:p>
          <a:p>
            <a:endParaRPr lang="en-US" dirty="0"/>
          </a:p>
          <a:p>
            <a:r>
              <a:rPr lang="en-US" dirty="0"/>
              <a:t>Primary tool will be to use Wireshark to view network traffic in the form of PCAPs</a:t>
            </a:r>
          </a:p>
        </p:txBody>
      </p:sp>
      <p:graphicFrame>
        <p:nvGraphicFramePr>
          <p:cNvPr id="4" name="Diagram 3">
            <a:extLst>
              <a:ext uri="{FF2B5EF4-FFF2-40B4-BE49-F238E27FC236}">
                <a16:creationId xmlns:a16="http://schemas.microsoft.com/office/drawing/2014/main" id="{FFA94B23-CCE0-7140-A371-ED99C28AC4FD}"/>
              </a:ext>
            </a:extLst>
          </p:cNvPr>
          <p:cNvGraphicFramePr/>
          <p:nvPr>
            <p:extLst>
              <p:ext uri="{D42A27DB-BD31-4B8C-83A1-F6EECF244321}">
                <p14:modId xmlns:p14="http://schemas.microsoft.com/office/powerpoint/2010/main" val="511488752"/>
              </p:ext>
            </p:extLst>
          </p:nvPr>
        </p:nvGraphicFramePr>
        <p:xfrm>
          <a:off x="5580184" y="1248507"/>
          <a:ext cx="3485662" cy="492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50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 – TCP/HTTP without TLS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156" t="30016" r="22463" b="34457"/>
          <a:stretch/>
        </p:blipFill>
        <p:spPr>
          <a:xfrm>
            <a:off x="555901" y="1315656"/>
            <a:ext cx="8032197" cy="4957011"/>
          </a:xfrm>
        </p:spPr>
      </p:pic>
    </p:spTree>
    <p:extLst>
      <p:ext uri="{BB962C8B-B14F-4D97-AF65-F5344CB8AC3E}">
        <p14:creationId xmlns:p14="http://schemas.microsoft.com/office/powerpoint/2010/main" val="365066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 – TCP/HTTP with TLS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802" t="32978" r="32340" b="22285"/>
          <a:stretch/>
        </p:blipFill>
        <p:spPr>
          <a:xfrm>
            <a:off x="794437" y="1348755"/>
            <a:ext cx="7555125" cy="4892842"/>
          </a:xfrm>
        </p:spPr>
      </p:pic>
    </p:spTree>
    <p:extLst>
      <p:ext uri="{BB962C8B-B14F-4D97-AF65-F5344CB8AC3E}">
        <p14:creationId xmlns:p14="http://schemas.microsoft.com/office/powerpoint/2010/main" val="1428990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eaLnBrk="1" hangingPunct="1">
              <a:buNone/>
            </a:pPr>
            <a:r>
              <a:rPr lang="en-US" dirty="0"/>
              <a:t>Upon completion of this lesson, students will be able to:</a:t>
            </a:r>
          </a:p>
          <a:p>
            <a:pPr marL="342900" lvl="1" indent="0" eaLnBrk="1" hangingPunct="1">
              <a:buNone/>
            </a:pPr>
            <a:endParaRPr lang="en-US" dirty="0"/>
          </a:p>
          <a:p>
            <a:pPr marL="685800" lvl="1" indent="-342900" eaLnBrk="1" hangingPunct="1">
              <a:lnSpc>
                <a:spcPct val="100000"/>
              </a:lnSpc>
              <a:buFont typeface="+mj-lt"/>
              <a:buAutoNum type="arabicPeriod"/>
            </a:pPr>
            <a:r>
              <a:rPr lang="en-US" dirty="0"/>
              <a:t>Demonstrate basic understanding of many protocols commonly found in malware</a:t>
            </a:r>
          </a:p>
          <a:p>
            <a:pPr marL="685800" lvl="1" indent="-342900" eaLnBrk="1" hangingPunct="1">
              <a:lnSpc>
                <a:spcPct val="100000"/>
              </a:lnSpc>
              <a:buFont typeface="+mj-lt"/>
              <a:buAutoNum type="arabicPeriod"/>
            </a:pPr>
            <a:endParaRPr lang="en-US" dirty="0"/>
          </a:p>
          <a:p>
            <a:pPr marL="685800" lvl="1" indent="-342900" eaLnBrk="1" hangingPunct="1">
              <a:lnSpc>
                <a:spcPct val="100000"/>
              </a:lnSpc>
              <a:buFont typeface="+mj-lt"/>
              <a:buAutoNum type="arabicPeriod"/>
            </a:pPr>
            <a:r>
              <a:rPr lang="en-US" dirty="0"/>
              <a:t>Develop a basic working knowledge of the use of </a:t>
            </a:r>
            <a:r>
              <a:rPr lang="en-US" dirty="0" err="1"/>
              <a:t>Wirshark</a:t>
            </a:r>
            <a:r>
              <a:rPr lang="en-US" dirty="0"/>
              <a:t> for inspecting network traffic</a:t>
            </a:r>
          </a:p>
          <a:p>
            <a:pPr marL="685800" lvl="1" indent="-342900" eaLnBrk="1" hangingPunct="1">
              <a:lnSpc>
                <a:spcPct val="100000"/>
              </a:lnSpc>
              <a:buFont typeface="+mj-lt"/>
              <a:buAutoNum type="arabicPeriod"/>
            </a:pPr>
            <a:endParaRPr lang="en-US" dirty="0"/>
          </a:p>
          <a:p>
            <a:pPr marL="685800" lvl="1" indent="-342900" eaLnBrk="1" hangingPunct="1">
              <a:lnSpc>
                <a:spcPct val="100000"/>
              </a:lnSpc>
              <a:buFont typeface="+mj-lt"/>
              <a:buAutoNum type="arabicPeriod"/>
            </a:pPr>
            <a:r>
              <a:rPr lang="en-US" dirty="0"/>
              <a:t>Begin to understand how network level inspection can be used to identify malware based on patterns</a:t>
            </a:r>
          </a:p>
          <a:p>
            <a:pPr marL="685800" lvl="1" indent="-342900" eaLnBrk="1" hangingPunct="1">
              <a:buFont typeface="+mj-lt"/>
              <a:buAutoNum type="arabicPeriod"/>
            </a:pPr>
            <a:endParaRPr lang="en-US" dirty="0"/>
          </a:p>
        </p:txBody>
      </p:sp>
    </p:spTree>
    <p:extLst>
      <p:ext uri="{BB962C8B-B14F-4D97-AF65-F5344CB8AC3E}">
        <p14:creationId xmlns:p14="http://schemas.microsoft.com/office/powerpoint/2010/main" val="73363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377F-C1C8-AD4A-A44B-49C863FA5A64}"/>
              </a:ext>
            </a:extLst>
          </p:cNvPr>
          <p:cNvSpPr>
            <a:spLocks noGrp="1"/>
          </p:cNvSpPr>
          <p:nvPr>
            <p:ph type="title"/>
          </p:nvPr>
        </p:nvSpPr>
        <p:spPr/>
        <p:txBody>
          <a:bodyPr/>
          <a:lstStyle/>
          <a:p>
            <a:r>
              <a:rPr lang="en-US" dirty="0"/>
              <a:t>Common Application Protocols</a:t>
            </a:r>
          </a:p>
        </p:txBody>
      </p:sp>
      <p:graphicFrame>
        <p:nvGraphicFramePr>
          <p:cNvPr id="4" name="Content Placeholder 3">
            <a:extLst>
              <a:ext uri="{FF2B5EF4-FFF2-40B4-BE49-F238E27FC236}">
                <a16:creationId xmlns:a16="http://schemas.microsoft.com/office/drawing/2014/main" id="{33766E23-245A-5741-9E68-0C5ECF952491}"/>
              </a:ext>
            </a:extLst>
          </p:cNvPr>
          <p:cNvGraphicFramePr>
            <a:graphicFrameLocks noGrp="1"/>
          </p:cNvGraphicFramePr>
          <p:nvPr>
            <p:ph idx="1"/>
            <p:extLst>
              <p:ext uri="{D42A27DB-BD31-4B8C-83A1-F6EECF244321}">
                <p14:modId xmlns:p14="http://schemas.microsoft.com/office/powerpoint/2010/main" val="4018069772"/>
              </p:ext>
            </p:extLst>
          </p:nvPr>
        </p:nvGraphicFramePr>
        <p:xfrm>
          <a:off x="628650" y="1825625"/>
          <a:ext cx="7886700" cy="4079240"/>
        </p:xfrm>
        <a:graphic>
          <a:graphicData uri="http://schemas.openxmlformats.org/drawingml/2006/table">
            <a:tbl>
              <a:tblPr firstRow="1" bandRow="1">
                <a:tableStyleId>{5C22544A-7EE6-4342-B048-85BDC9FD1C3A}</a:tableStyleId>
              </a:tblPr>
              <a:tblGrid>
                <a:gridCol w="1442427">
                  <a:extLst>
                    <a:ext uri="{9D8B030D-6E8A-4147-A177-3AD203B41FA5}">
                      <a16:colId xmlns:a16="http://schemas.microsoft.com/office/drawing/2014/main" val="1843163203"/>
                    </a:ext>
                  </a:extLst>
                </a:gridCol>
                <a:gridCol w="1750646">
                  <a:extLst>
                    <a:ext uri="{9D8B030D-6E8A-4147-A177-3AD203B41FA5}">
                      <a16:colId xmlns:a16="http://schemas.microsoft.com/office/drawing/2014/main" val="2894560182"/>
                    </a:ext>
                  </a:extLst>
                </a:gridCol>
                <a:gridCol w="4693627">
                  <a:extLst>
                    <a:ext uri="{9D8B030D-6E8A-4147-A177-3AD203B41FA5}">
                      <a16:colId xmlns:a16="http://schemas.microsoft.com/office/drawing/2014/main" val="2995726659"/>
                    </a:ext>
                  </a:extLst>
                </a:gridCol>
              </a:tblGrid>
              <a:tr h="370840">
                <a:tc>
                  <a:txBody>
                    <a:bodyPr/>
                    <a:lstStyle/>
                    <a:p>
                      <a:r>
                        <a:rPr lang="en-US" dirty="0"/>
                        <a:t>Name</a:t>
                      </a:r>
                    </a:p>
                  </a:txBody>
                  <a:tcPr/>
                </a:tc>
                <a:tc>
                  <a:txBody>
                    <a:bodyPr/>
                    <a:lstStyle/>
                    <a:p>
                      <a:r>
                        <a:rPr lang="en-US" dirty="0"/>
                        <a:t>Common Port(s)</a:t>
                      </a:r>
                    </a:p>
                  </a:txBody>
                  <a:tcPr/>
                </a:tc>
                <a:tc>
                  <a:txBody>
                    <a:bodyPr/>
                    <a:lstStyle/>
                    <a:p>
                      <a:r>
                        <a:rPr lang="en-US" dirty="0"/>
                        <a:t>Description</a:t>
                      </a:r>
                    </a:p>
                  </a:txBody>
                  <a:tcPr/>
                </a:tc>
                <a:extLst>
                  <a:ext uri="{0D108BD9-81ED-4DB2-BD59-A6C34878D82A}">
                    <a16:rowId xmlns:a16="http://schemas.microsoft.com/office/drawing/2014/main" val="1295423378"/>
                  </a:ext>
                </a:extLst>
              </a:tr>
              <a:tr h="370840">
                <a:tc>
                  <a:txBody>
                    <a:bodyPr/>
                    <a:lstStyle/>
                    <a:p>
                      <a:r>
                        <a:rPr lang="en-US" dirty="0"/>
                        <a:t>ARP</a:t>
                      </a:r>
                    </a:p>
                  </a:txBody>
                  <a:tcPr/>
                </a:tc>
                <a:tc>
                  <a:txBody>
                    <a:bodyPr/>
                    <a:lstStyle/>
                    <a:p>
                      <a:endParaRPr lang="en-US" dirty="0"/>
                    </a:p>
                  </a:txBody>
                  <a:tcPr/>
                </a:tc>
                <a:tc>
                  <a:txBody>
                    <a:bodyPr/>
                    <a:lstStyle/>
                    <a:p>
                      <a:r>
                        <a:rPr lang="en-US" dirty="0"/>
                        <a:t>Address Resolution Protocol</a:t>
                      </a:r>
                    </a:p>
                  </a:txBody>
                  <a:tcPr/>
                </a:tc>
                <a:extLst>
                  <a:ext uri="{0D108BD9-81ED-4DB2-BD59-A6C34878D82A}">
                    <a16:rowId xmlns:a16="http://schemas.microsoft.com/office/drawing/2014/main" val="4058839987"/>
                  </a:ext>
                </a:extLst>
              </a:tr>
              <a:tr h="370840">
                <a:tc>
                  <a:txBody>
                    <a:bodyPr/>
                    <a:lstStyle/>
                    <a:p>
                      <a:r>
                        <a:rPr lang="en-US" dirty="0"/>
                        <a:t>DNS</a:t>
                      </a:r>
                    </a:p>
                  </a:txBody>
                  <a:tcPr/>
                </a:tc>
                <a:tc>
                  <a:txBody>
                    <a:bodyPr/>
                    <a:lstStyle/>
                    <a:p>
                      <a:r>
                        <a:rPr lang="en-US" dirty="0"/>
                        <a:t>53</a:t>
                      </a:r>
                    </a:p>
                  </a:txBody>
                  <a:tcPr/>
                </a:tc>
                <a:tc>
                  <a:txBody>
                    <a:bodyPr/>
                    <a:lstStyle/>
                    <a:p>
                      <a:r>
                        <a:rPr lang="en-US" dirty="0"/>
                        <a:t>Domain Name System</a:t>
                      </a:r>
                    </a:p>
                  </a:txBody>
                  <a:tcPr/>
                </a:tc>
                <a:extLst>
                  <a:ext uri="{0D108BD9-81ED-4DB2-BD59-A6C34878D82A}">
                    <a16:rowId xmlns:a16="http://schemas.microsoft.com/office/drawing/2014/main" val="3076018110"/>
                  </a:ext>
                </a:extLst>
              </a:tr>
              <a:tr h="370840">
                <a:tc>
                  <a:txBody>
                    <a:bodyPr/>
                    <a:lstStyle/>
                    <a:p>
                      <a:r>
                        <a:rPr lang="en-US" dirty="0"/>
                        <a:t>FTP</a:t>
                      </a:r>
                    </a:p>
                  </a:txBody>
                  <a:tcPr/>
                </a:tc>
                <a:tc>
                  <a:txBody>
                    <a:bodyPr/>
                    <a:lstStyle/>
                    <a:p>
                      <a:r>
                        <a:rPr lang="en-US" dirty="0"/>
                        <a:t>21</a:t>
                      </a:r>
                    </a:p>
                  </a:txBody>
                  <a:tcPr/>
                </a:tc>
                <a:tc>
                  <a:txBody>
                    <a:bodyPr/>
                    <a:lstStyle/>
                    <a:p>
                      <a:r>
                        <a:rPr lang="en-US" dirty="0"/>
                        <a:t>File Transfer Protocol</a:t>
                      </a:r>
                    </a:p>
                  </a:txBody>
                  <a:tcPr/>
                </a:tc>
                <a:extLst>
                  <a:ext uri="{0D108BD9-81ED-4DB2-BD59-A6C34878D82A}">
                    <a16:rowId xmlns:a16="http://schemas.microsoft.com/office/drawing/2014/main" val="1240949077"/>
                  </a:ext>
                </a:extLst>
              </a:tr>
              <a:tr h="370840">
                <a:tc>
                  <a:txBody>
                    <a:bodyPr/>
                    <a:lstStyle/>
                    <a:p>
                      <a:r>
                        <a:rPr lang="en-US" dirty="0"/>
                        <a:t>SMTP</a:t>
                      </a:r>
                    </a:p>
                  </a:txBody>
                  <a:tcPr/>
                </a:tc>
                <a:tc>
                  <a:txBody>
                    <a:bodyPr/>
                    <a:lstStyle/>
                    <a:p>
                      <a:r>
                        <a:rPr lang="en-US" dirty="0"/>
                        <a:t>25, 465</a:t>
                      </a:r>
                    </a:p>
                  </a:txBody>
                  <a:tcPr/>
                </a:tc>
                <a:tc>
                  <a:txBody>
                    <a:bodyPr/>
                    <a:lstStyle/>
                    <a:p>
                      <a:r>
                        <a:rPr lang="en-US" dirty="0"/>
                        <a:t>Simple Mail Transfer Protocol</a:t>
                      </a:r>
                    </a:p>
                  </a:txBody>
                  <a:tcPr/>
                </a:tc>
                <a:extLst>
                  <a:ext uri="{0D108BD9-81ED-4DB2-BD59-A6C34878D82A}">
                    <a16:rowId xmlns:a16="http://schemas.microsoft.com/office/drawing/2014/main" val="3806433870"/>
                  </a:ext>
                </a:extLst>
              </a:tr>
              <a:tr h="370840">
                <a:tc>
                  <a:txBody>
                    <a:bodyPr/>
                    <a:lstStyle/>
                    <a:p>
                      <a:r>
                        <a:rPr lang="en-US" dirty="0"/>
                        <a:t>HTTP</a:t>
                      </a:r>
                    </a:p>
                  </a:txBody>
                  <a:tcPr/>
                </a:tc>
                <a:tc>
                  <a:txBody>
                    <a:bodyPr/>
                    <a:lstStyle/>
                    <a:p>
                      <a:r>
                        <a:rPr lang="en-US" dirty="0"/>
                        <a:t>80</a:t>
                      </a:r>
                    </a:p>
                  </a:txBody>
                  <a:tcPr/>
                </a:tc>
                <a:tc>
                  <a:txBody>
                    <a:bodyPr/>
                    <a:lstStyle/>
                    <a:p>
                      <a:r>
                        <a:rPr lang="en-US" dirty="0"/>
                        <a:t>Hypertext Transfer Protocol</a:t>
                      </a:r>
                    </a:p>
                  </a:txBody>
                  <a:tcPr/>
                </a:tc>
                <a:extLst>
                  <a:ext uri="{0D108BD9-81ED-4DB2-BD59-A6C34878D82A}">
                    <a16:rowId xmlns:a16="http://schemas.microsoft.com/office/drawing/2014/main" val="1537758951"/>
                  </a:ext>
                </a:extLst>
              </a:tr>
              <a:tr h="370840">
                <a:tc>
                  <a:txBody>
                    <a:bodyPr/>
                    <a:lstStyle/>
                    <a:p>
                      <a:r>
                        <a:rPr lang="en-US" dirty="0"/>
                        <a:t>HTTPS</a:t>
                      </a:r>
                    </a:p>
                  </a:txBody>
                  <a:tcPr/>
                </a:tc>
                <a:tc>
                  <a:txBody>
                    <a:bodyPr/>
                    <a:lstStyle/>
                    <a:p>
                      <a:r>
                        <a:rPr lang="en-US" dirty="0"/>
                        <a:t>443</a:t>
                      </a:r>
                    </a:p>
                  </a:txBody>
                  <a:tcPr/>
                </a:tc>
                <a:tc>
                  <a:txBody>
                    <a:bodyPr/>
                    <a:lstStyle/>
                    <a:p>
                      <a:r>
                        <a:rPr lang="en-US" dirty="0"/>
                        <a:t>Hypertext Transfer Protocol Secure</a:t>
                      </a:r>
                    </a:p>
                  </a:txBody>
                  <a:tcPr/>
                </a:tc>
                <a:extLst>
                  <a:ext uri="{0D108BD9-81ED-4DB2-BD59-A6C34878D82A}">
                    <a16:rowId xmlns:a16="http://schemas.microsoft.com/office/drawing/2014/main" val="1379095892"/>
                  </a:ext>
                </a:extLst>
              </a:tr>
              <a:tr h="370840">
                <a:tc>
                  <a:txBody>
                    <a:bodyPr/>
                    <a:lstStyle/>
                    <a:p>
                      <a:r>
                        <a:rPr lang="en-US" dirty="0"/>
                        <a:t>NTP</a:t>
                      </a:r>
                    </a:p>
                  </a:txBody>
                  <a:tcPr/>
                </a:tc>
                <a:tc>
                  <a:txBody>
                    <a:bodyPr/>
                    <a:lstStyle/>
                    <a:p>
                      <a:endParaRPr lang="en-US" dirty="0"/>
                    </a:p>
                  </a:txBody>
                  <a:tcPr/>
                </a:tc>
                <a:tc>
                  <a:txBody>
                    <a:bodyPr/>
                    <a:lstStyle/>
                    <a:p>
                      <a:r>
                        <a:rPr lang="en-US" dirty="0"/>
                        <a:t>Network Time Protocol</a:t>
                      </a:r>
                    </a:p>
                  </a:txBody>
                  <a:tcPr/>
                </a:tc>
                <a:extLst>
                  <a:ext uri="{0D108BD9-81ED-4DB2-BD59-A6C34878D82A}">
                    <a16:rowId xmlns:a16="http://schemas.microsoft.com/office/drawing/2014/main" val="1639909847"/>
                  </a:ext>
                </a:extLst>
              </a:tr>
              <a:tr h="370840">
                <a:tc>
                  <a:txBody>
                    <a:bodyPr/>
                    <a:lstStyle/>
                    <a:p>
                      <a:r>
                        <a:rPr lang="en-US" dirty="0"/>
                        <a:t>POP3</a:t>
                      </a:r>
                    </a:p>
                  </a:txBody>
                  <a:tcPr/>
                </a:tc>
                <a:tc>
                  <a:txBody>
                    <a:bodyPr/>
                    <a:lstStyle/>
                    <a:p>
                      <a:r>
                        <a:rPr lang="en-US" dirty="0"/>
                        <a:t>110,995</a:t>
                      </a:r>
                    </a:p>
                  </a:txBody>
                  <a:tcPr/>
                </a:tc>
                <a:tc>
                  <a:txBody>
                    <a:bodyPr/>
                    <a:lstStyle/>
                    <a:p>
                      <a:r>
                        <a:rPr lang="en-US" dirty="0"/>
                        <a:t>Post Office Protocol</a:t>
                      </a:r>
                    </a:p>
                  </a:txBody>
                  <a:tcPr/>
                </a:tc>
                <a:extLst>
                  <a:ext uri="{0D108BD9-81ED-4DB2-BD59-A6C34878D82A}">
                    <a16:rowId xmlns:a16="http://schemas.microsoft.com/office/drawing/2014/main" val="2834715999"/>
                  </a:ext>
                </a:extLst>
              </a:tr>
              <a:tr h="370840">
                <a:tc>
                  <a:txBody>
                    <a:bodyPr/>
                    <a:lstStyle/>
                    <a:p>
                      <a:r>
                        <a:rPr lang="en-US" dirty="0"/>
                        <a:t>RDP</a:t>
                      </a:r>
                    </a:p>
                  </a:txBody>
                  <a:tcPr/>
                </a:tc>
                <a:tc>
                  <a:txBody>
                    <a:bodyPr/>
                    <a:lstStyle/>
                    <a:p>
                      <a:r>
                        <a:rPr lang="en-US" dirty="0"/>
                        <a:t>3389</a:t>
                      </a:r>
                    </a:p>
                  </a:txBody>
                  <a:tcPr/>
                </a:tc>
                <a:tc>
                  <a:txBody>
                    <a:bodyPr/>
                    <a:lstStyle/>
                    <a:p>
                      <a:r>
                        <a:rPr lang="en-US" dirty="0"/>
                        <a:t>Remote Desktop Protocol</a:t>
                      </a:r>
                    </a:p>
                  </a:txBody>
                  <a:tcPr/>
                </a:tc>
                <a:extLst>
                  <a:ext uri="{0D108BD9-81ED-4DB2-BD59-A6C34878D82A}">
                    <a16:rowId xmlns:a16="http://schemas.microsoft.com/office/drawing/2014/main" val="1448714600"/>
                  </a:ext>
                </a:extLst>
              </a:tr>
              <a:tr h="370840">
                <a:tc>
                  <a:txBody>
                    <a:bodyPr/>
                    <a:lstStyle/>
                    <a:p>
                      <a:r>
                        <a:rPr lang="en-US" dirty="0"/>
                        <a:t>SMB</a:t>
                      </a:r>
                    </a:p>
                  </a:txBody>
                  <a:tcPr/>
                </a:tc>
                <a:tc>
                  <a:txBody>
                    <a:bodyPr/>
                    <a:lstStyle/>
                    <a:p>
                      <a:endParaRPr lang="en-US" dirty="0"/>
                    </a:p>
                  </a:txBody>
                  <a:tcPr/>
                </a:tc>
                <a:tc>
                  <a:txBody>
                    <a:bodyPr/>
                    <a:lstStyle/>
                    <a:p>
                      <a:r>
                        <a:rPr lang="en-US" dirty="0"/>
                        <a:t>Server Message Block</a:t>
                      </a:r>
                    </a:p>
                  </a:txBody>
                  <a:tcPr/>
                </a:tc>
                <a:extLst>
                  <a:ext uri="{0D108BD9-81ED-4DB2-BD59-A6C34878D82A}">
                    <a16:rowId xmlns:a16="http://schemas.microsoft.com/office/drawing/2014/main" val="2034970756"/>
                  </a:ext>
                </a:extLst>
              </a:tr>
            </a:tbl>
          </a:graphicData>
        </a:graphic>
      </p:graphicFrame>
    </p:spTree>
    <p:extLst>
      <p:ext uri="{BB962C8B-B14F-4D97-AF65-F5344CB8AC3E}">
        <p14:creationId xmlns:p14="http://schemas.microsoft.com/office/powerpoint/2010/main" val="308143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A459-C152-BE44-BA40-5776750DDC77}"/>
              </a:ext>
            </a:extLst>
          </p:cNvPr>
          <p:cNvSpPr>
            <a:spLocks noGrp="1"/>
          </p:cNvSpPr>
          <p:nvPr>
            <p:ph type="title"/>
          </p:nvPr>
        </p:nvSpPr>
        <p:spPr/>
        <p:txBody>
          <a:bodyPr/>
          <a:lstStyle/>
          <a:p>
            <a:r>
              <a:rPr lang="en-US" dirty="0"/>
              <a:t>Common Application Protocols	</a:t>
            </a:r>
          </a:p>
        </p:txBody>
      </p:sp>
      <p:graphicFrame>
        <p:nvGraphicFramePr>
          <p:cNvPr id="4" name="Table 3">
            <a:extLst>
              <a:ext uri="{FF2B5EF4-FFF2-40B4-BE49-F238E27FC236}">
                <a16:creationId xmlns:a16="http://schemas.microsoft.com/office/drawing/2014/main" id="{707923D6-4735-4845-BBF0-C0B7150E8DCD}"/>
              </a:ext>
            </a:extLst>
          </p:cNvPr>
          <p:cNvGraphicFramePr>
            <a:graphicFrameLocks noGrp="1"/>
          </p:cNvGraphicFramePr>
          <p:nvPr>
            <p:extLst>
              <p:ext uri="{D42A27DB-BD31-4B8C-83A1-F6EECF244321}">
                <p14:modId xmlns:p14="http://schemas.microsoft.com/office/powerpoint/2010/main" val="2813463084"/>
              </p:ext>
            </p:extLst>
          </p:nvPr>
        </p:nvGraphicFramePr>
        <p:xfrm>
          <a:off x="628650" y="1761027"/>
          <a:ext cx="7659075" cy="2595880"/>
        </p:xfrm>
        <a:graphic>
          <a:graphicData uri="http://schemas.openxmlformats.org/drawingml/2006/table">
            <a:tbl>
              <a:tblPr firstRow="1" bandRow="1">
                <a:tableStyleId>{5C22544A-7EE6-4342-B048-85BDC9FD1C3A}</a:tableStyleId>
              </a:tblPr>
              <a:tblGrid>
                <a:gridCol w="1177001">
                  <a:extLst>
                    <a:ext uri="{9D8B030D-6E8A-4147-A177-3AD203B41FA5}">
                      <a16:colId xmlns:a16="http://schemas.microsoft.com/office/drawing/2014/main" val="2277193759"/>
                    </a:ext>
                  </a:extLst>
                </a:gridCol>
                <a:gridCol w="2152891">
                  <a:extLst>
                    <a:ext uri="{9D8B030D-6E8A-4147-A177-3AD203B41FA5}">
                      <a16:colId xmlns:a16="http://schemas.microsoft.com/office/drawing/2014/main" val="2092281506"/>
                    </a:ext>
                  </a:extLst>
                </a:gridCol>
                <a:gridCol w="4329183">
                  <a:extLst>
                    <a:ext uri="{9D8B030D-6E8A-4147-A177-3AD203B41FA5}">
                      <a16:colId xmlns:a16="http://schemas.microsoft.com/office/drawing/2014/main" val="4238084577"/>
                    </a:ext>
                  </a:extLst>
                </a:gridCol>
              </a:tblGrid>
              <a:tr h="370840">
                <a:tc>
                  <a:txBody>
                    <a:bodyPr/>
                    <a:lstStyle/>
                    <a:p>
                      <a:r>
                        <a:rPr lang="en-US" dirty="0"/>
                        <a:t>Name</a:t>
                      </a:r>
                    </a:p>
                  </a:txBody>
                  <a:tcPr/>
                </a:tc>
                <a:tc>
                  <a:txBody>
                    <a:bodyPr/>
                    <a:lstStyle/>
                    <a:p>
                      <a:r>
                        <a:rPr lang="en-US" dirty="0"/>
                        <a:t>Common Port(s)</a:t>
                      </a:r>
                    </a:p>
                  </a:txBody>
                  <a:tcPr/>
                </a:tc>
                <a:tc>
                  <a:txBody>
                    <a:bodyPr/>
                    <a:lstStyle/>
                    <a:p>
                      <a:r>
                        <a:rPr lang="en-US" dirty="0"/>
                        <a:t>Description</a:t>
                      </a:r>
                    </a:p>
                  </a:txBody>
                  <a:tcPr/>
                </a:tc>
                <a:extLst>
                  <a:ext uri="{0D108BD9-81ED-4DB2-BD59-A6C34878D82A}">
                    <a16:rowId xmlns:a16="http://schemas.microsoft.com/office/drawing/2014/main" val="1194173377"/>
                  </a:ext>
                </a:extLst>
              </a:tr>
              <a:tr h="370840">
                <a:tc>
                  <a:txBody>
                    <a:bodyPr/>
                    <a:lstStyle/>
                    <a:p>
                      <a:r>
                        <a:rPr lang="en-US" dirty="0"/>
                        <a:t>SMTP</a:t>
                      </a:r>
                    </a:p>
                  </a:txBody>
                  <a:tcPr/>
                </a:tc>
                <a:tc>
                  <a:txBody>
                    <a:bodyPr/>
                    <a:lstStyle/>
                    <a:p>
                      <a:endParaRPr lang="en-US" dirty="0"/>
                    </a:p>
                  </a:txBody>
                  <a:tcPr/>
                </a:tc>
                <a:tc>
                  <a:txBody>
                    <a:bodyPr/>
                    <a:lstStyle/>
                    <a:p>
                      <a:r>
                        <a:rPr lang="en-US" dirty="0"/>
                        <a:t>Simple Mail Transfer Protocol</a:t>
                      </a:r>
                    </a:p>
                  </a:txBody>
                  <a:tcPr/>
                </a:tc>
                <a:extLst>
                  <a:ext uri="{0D108BD9-81ED-4DB2-BD59-A6C34878D82A}">
                    <a16:rowId xmlns:a16="http://schemas.microsoft.com/office/drawing/2014/main" val="3140323357"/>
                  </a:ext>
                </a:extLst>
              </a:tr>
              <a:tr h="370840">
                <a:tc>
                  <a:txBody>
                    <a:bodyPr/>
                    <a:lstStyle/>
                    <a:p>
                      <a:r>
                        <a:rPr lang="en-US" dirty="0"/>
                        <a:t>SSH </a:t>
                      </a:r>
                    </a:p>
                  </a:txBody>
                  <a:tcPr/>
                </a:tc>
                <a:tc>
                  <a:txBody>
                    <a:bodyPr/>
                    <a:lstStyle/>
                    <a:p>
                      <a:endParaRPr lang="en-US" dirty="0"/>
                    </a:p>
                  </a:txBody>
                  <a:tcPr/>
                </a:tc>
                <a:tc>
                  <a:txBody>
                    <a:bodyPr/>
                    <a:lstStyle/>
                    <a:p>
                      <a:r>
                        <a:rPr lang="en-US" dirty="0"/>
                        <a:t>Secure Shell</a:t>
                      </a:r>
                    </a:p>
                  </a:txBody>
                  <a:tcPr/>
                </a:tc>
                <a:extLst>
                  <a:ext uri="{0D108BD9-81ED-4DB2-BD59-A6C34878D82A}">
                    <a16:rowId xmlns:a16="http://schemas.microsoft.com/office/drawing/2014/main" val="2364736047"/>
                  </a:ext>
                </a:extLst>
              </a:tr>
              <a:tr h="370840">
                <a:tc>
                  <a:txBody>
                    <a:bodyPr/>
                    <a:lstStyle/>
                    <a:p>
                      <a:r>
                        <a:rPr lang="en-US" dirty="0"/>
                        <a:t>Telnet</a:t>
                      </a:r>
                    </a:p>
                  </a:txBody>
                  <a:tcPr/>
                </a:tc>
                <a:tc>
                  <a:txBody>
                    <a:bodyPr/>
                    <a:lstStyle/>
                    <a:p>
                      <a:r>
                        <a:rPr lang="en-US" dirty="0"/>
                        <a:t>23</a:t>
                      </a:r>
                    </a:p>
                  </a:txBody>
                  <a:tcPr/>
                </a:tc>
                <a:tc>
                  <a:txBody>
                    <a:bodyPr/>
                    <a:lstStyle/>
                    <a:p>
                      <a:endParaRPr lang="en-US" dirty="0"/>
                    </a:p>
                  </a:txBody>
                  <a:tcPr/>
                </a:tc>
                <a:extLst>
                  <a:ext uri="{0D108BD9-81ED-4DB2-BD59-A6C34878D82A}">
                    <a16:rowId xmlns:a16="http://schemas.microsoft.com/office/drawing/2014/main" val="643661737"/>
                  </a:ext>
                </a:extLst>
              </a:tr>
              <a:tr h="370840">
                <a:tc>
                  <a:txBody>
                    <a:bodyPr/>
                    <a:lstStyle/>
                    <a:p>
                      <a:r>
                        <a:rPr lang="en-US" dirty="0"/>
                        <a:t>TFTP</a:t>
                      </a:r>
                    </a:p>
                  </a:txBody>
                  <a:tcPr/>
                </a:tc>
                <a:tc>
                  <a:txBody>
                    <a:bodyPr/>
                    <a:lstStyle/>
                    <a:p>
                      <a:r>
                        <a:rPr lang="en-US" dirty="0"/>
                        <a:t>69</a:t>
                      </a:r>
                    </a:p>
                  </a:txBody>
                  <a:tcPr/>
                </a:tc>
                <a:tc>
                  <a:txBody>
                    <a:bodyPr/>
                    <a:lstStyle/>
                    <a:p>
                      <a:r>
                        <a:rPr lang="en-US" dirty="0"/>
                        <a:t>Trivial File Transfer Protocol</a:t>
                      </a:r>
                    </a:p>
                  </a:txBody>
                  <a:tcPr/>
                </a:tc>
                <a:extLst>
                  <a:ext uri="{0D108BD9-81ED-4DB2-BD59-A6C34878D82A}">
                    <a16:rowId xmlns:a16="http://schemas.microsoft.com/office/drawing/2014/main" val="3498706732"/>
                  </a:ext>
                </a:extLst>
              </a:tr>
              <a:tr h="370840">
                <a:tc>
                  <a:txBody>
                    <a:bodyPr/>
                    <a:lstStyle/>
                    <a:p>
                      <a:r>
                        <a:rPr lang="en-US" dirty="0"/>
                        <a:t>VNC</a:t>
                      </a:r>
                    </a:p>
                  </a:txBody>
                  <a:tcPr/>
                </a:tc>
                <a:tc>
                  <a:txBody>
                    <a:bodyPr/>
                    <a:lstStyle/>
                    <a:p>
                      <a:r>
                        <a:rPr lang="en-US" dirty="0"/>
                        <a:t>5900+N</a:t>
                      </a:r>
                    </a:p>
                  </a:txBody>
                  <a:tcPr/>
                </a:tc>
                <a:tc>
                  <a:txBody>
                    <a:bodyPr/>
                    <a:lstStyle/>
                    <a:p>
                      <a:r>
                        <a:rPr lang="en-US" dirty="0"/>
                        <a:t>Virtual Network Computing</a:t>
                      </a:r>
                    </a:p>
                  </a:txBody>
                  <a:tcPr/>
                </a:tc>
                <a:extLst>
                  <a:ext uri="{0D108BD9-81ED-4DB2-BD59-A6C34878D82A}">
                    <a16:rowId xmlns:a16="http://schemas.microsoft.com/office/drawing/2014/main" val="1280966882"/>
                  </a:ext>
                </a:extLst>
              </a:tr>
              <a:tr h="370840">
                <a:tc>
                  <a:txBody>
                    <a:bodyPr/>
                    <a:lstStyle/>
                    <a:p>
                      <a:r>
                        <a:rPr lang="en-US" dirty="0"/>
                        <a:t>IMAP</a:t>
                      </a:r>
                    </a:p>
                  </a:txBody>
                  <a:tcPr/>
                </a:tc>
                <a:tc>
                  <a:txBody>
                    <a:bodyPr/>
                    <a:lstStyle/>
                    <a:p>
                      <a:r>
                        <a:rPr lang="en-US" dirty="0"/>
                        <a:t>143,993</a:t>
                      </a:r>
                    </a:p>
                  </a:txBody>
                  <a:tcPr/>
                </a:tc>
                <a:tc>
                  <a:txBody>
                    <a:bodyPr/>
                    <a:lstStyle/>
                    <a:p>
                      <a:r>
                        <a:rPr lang="en-US" dirty="0"/>
                        <a:t>Internet Message Access Protocol</a:t>
                      </a:r>
                    </a:p>
                  </a:txBody>
                  <a:tcPr/>
                </a:tc>
                <a:extLst>
                  <a:ext uri="{0D108BD9-81ED-4DB2-BD59-A6C34878D82A}">
                    <a16:rowId xmlns:a16="http://schemas.microsoft.com/office/drawing/2014/main" val="2990270605"/>
                  </a:ext>
                </a:extLst>
              </a:tr>
            </a:tbl>
          </a:graphicData>
        </a:graphic>
      </p:graphicFrame>
    </p:spTree>
    <p:extLst>
      <p:ext uri="{BB962C8B-B14F-4D97-AF65-F5344CB8AC3E}">
        <p14:creationId xmlns:p14="http://schemas.microsoft.com/office/powerpoint/2010/main" val="221323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27BC-44E4-1B4A-9A91-D2202275897D}"/>
              </a:ext>
            </a:extLst>
          </p:cNvPr>
          <p:cNvSpPr>
            <a:spLocks noGrp="1"/>
          </p:cNvSpPr>
          <p:nvPr>
            <p:ph type="title"/>
          </p:nvPr>
        </p:nvSpPr>
        <p:spPr/>
        <p:txBody>
          <a:bodyPr/>
          <a:lstStyle/>
          <a:p>
            <a:r>
              <a:rPr lang="en-US" dirty="0"/>
              <a:t>Hypertext Transfer Protocol (HTTP)</a:t>
            </a:r>
          </a:p>
        </p:txBody>
      </p:sp>
      <p:sp>
        <p:nvSpPr>
          <p:cNvPr id="3" name="Content Placeholder 2">
            <a:extLst>
              <a:ext uri="{FF2B5EF4-FFF2-40B4-BE49-F238E27FC236}">
                <a16:creationId xmlns:a16="http://schemas.microsoft.com/office/drawing/2014/main" id="{0173F6F6-F492-D547-B355-872C3585C3FA}"/>
              </a:ext>
            </a:extLst>
          </p:cNvPr>
          <p:cNvSpPr>
            <a:spLocks noGrp="1"/>
          </p:cNvSpPr>
          <p:nvPr>
            <p:ph idx="1"/>
          </p:nvPr>
        </p:nvSpPr>
        <p:spPr/>
        <p:txBody>
          <a:bodyPr/>
          <a:lstStyle/>
          <a:p>
            <a:r>
              <a:rPr lang="en-US" dirty="0"/>
              <a:t>Primary protocol used to interact with web servers</a:t>
            </a:r>
          </a:p>
          <a:p>
            <a:pPr lvl="1"/>
            <a:r>
              <a:rPr lang="en-US" dirty="0"/>
              <a:t>Uses a client-server model: browser is the client, server is the server</a:t>
            </a:r>
          </a:p>
          <a:p>
            <a:pPr lvl="1"/>
            <a:r>
              <a:rPr lang="en-US" dirty="0"/>
              <a:t>Commonly used by malware authors for command and control, data exfiltration and a variety of other tasks</a:t>
            </a:r>
          </a:p>
          <a:p>
            <a:pPr lvl="1"/>
            <a:endParaRPr lang="en-US" dirty="0"/>
          </a:p>
          <a:p>
            <a:r>
              <a:rPr lang="en-US" dirty="0"/>
              <a:t>Text based protocol that uses requests and responses</a:t>
            </a:r>
          </a:p>
          <a:p>
            <a:pPr lvl="1"/>
            <a:r>
              <a:rPr lang="en-US" dirty="0"/>
              <a:t>Request method is defined by a verb (or action): GET and POST are the most prevalent</a:t>
            </a:r>
          </a:p>
          <a:p>
            <a:pPr lvl="1"/>
            <a:endParaRPr lang="en-US" dirty="0"/>
          </a:p>
          <a:p>
            <a:r>
              <a:rPr lang="en-US" dirty="0"/>
              <a:t>Default is to use TCP over port 80</a:t>
            </a:r>
          </a:p>
          <a:p>
            <a:endParaRPr lang="en-US" dirty="0"/>
          </a:p>
          <a:p>
            <a:r>
              <a:rPr lang="en-US" dirty="0"/>
              <a:t>HTTPS is HTTP over a TLS tunnel: default is to use TCP over port 443</a:t>
            </a:r>
          </a:p>
        </p:txBody>
      </p:sp>
    </p:spTree>
    <p:extLst>
      <p:ext uri="{BB962C8B-B14F-4D97-AF65-F5344CB8AC3E}">
        <p14:creationId xmlns:p14="http://schemas.microsoft.com/office/powerpoint/2010/main" val="182755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4A0F-0EE8-7A44-9AB7-4DCC1AB157B9}"/>
              </a:ext>
            </a:extLst>
          </p:cNvPr>
          <p:cNvSpPr>
            <a:spLocks noGrp="1"/>
          </p:cNvSpPr>
          <p:nvPr>
            <p:ph type="title"/>
          </p:nvPr>
        </p:nvSpPr>
        <p:spPr/>
        <p:txBody>
          <a:bodyPr/>
          <a:lstStyle/>
          <a:p>
            <a:r>
              <a:rPr lang="en-US" dirty="0"/>
              <a:t>HTTP Request</a:t>
            </a:r>
          </a:p>
        </p:txBody>
      </p:sp>
      <p:sp>
        <p:nvSpPr>
          <p:cNvPr id="3" name="Content Placeholder 2">
            <a:extLst>
              <a:ext uri="{FF2B5EF4-FFF2-40B4-BE49-F238E27FC236}">
                <a16:creationId xmlns:a16="http://schemas.microsoft.com/office/drawing/2014/main" id="{2A805A30-E698-6344-9394-2B0FE8CE8C81}"/>
              </a:ext>
            </a:extLst>
          </p:cNvPr>
          <p:cNvSpPr>
            <a:spLocks noGrp="1"/>
          </p:cNvSpPr>
          <p:nvPr>
            <p:ph idx="1"/>
          </p:nvPr>
        </p:nvSpPr>
        <p:spPr/>
        <p:txBody>
          <a:bodyPr/>
          <a:lstStyle/>
          <a:p>
            <a:r>
              <a:rPr lang="en-US" dirty="0"/>
              <a:t>An HTTP request consists of the following:</a:t>
            </a:r>
          </a:p>
          <a:p>
            <a:pPr lvl="1"/>
            <a:r>
              <a:rPr lang="en-US" dirty="0"/>
              <a:t>VERB: the action that the client is requesting. </a:t>
            </a:r>
          </a:p>
          <a:p>
            <a:pPr lvl="1"/>
            <a:endParaRPr lang="en-US" dirty="0"/>
          </a:p>
          <a:p>
            <a:pPr lvl="1"/>
            <a:r>
              <a:rPr lang="en-US" dirty="0"/>
              <a:t>Resource: the intended recipient of the action</a:t>
            </a:r>
          </a:p>
          <a:p>
            <a:pPr lvl="1"/>
            <a:endParaRPr lang="en-US" dirty="0"/>
          </a:p>
          <a:p>
            <a:pPr lvl="1"/>
            <a:r>
              <a:rPr lang="en-US" dirty="0"/>
              <a:t>Headers: a series of key/value pairs used to set cookies, exchange information and a variety of other actions</a:t>
            </a:r>
          </a:p>
          <a:p>
            <a:pPr lvl="2"/>
            <a:r>
              <a:rPr lang="en-US" dirty="0"/>
              <a:t>Each key/value pair is separate by a colon “:”</a:t>
            </a:r>
          </a:p>
          <a:p>
            <a:pPr lvl="2"/>
            <a:r>
              <a:rPr lang="en-US" dirty="0"/>
              <a:t>Headers are separated by a carriage-return, line feed sequence</a:t>
            </a:r>
          </a:p>
          <a:p>
            <a:pPr lvl="1"/>
            <a:endParaRPr lang="en-US" dirty="0"/>
          </a:p>
          <a:p>
            <a:pPr lvl="1"/>
            <a:r>
              <a:rPr lang="en-US" dirty="0"/>
              <a:t>Request body: not always present. </a:t>
            </a:r>
          </a:p>
          <a:p>
            <a:pPr lvl="2"/>
            <a:r>
              <a:rPr lang="en-US" dirty="0"/>
              <a:t>GET requests do not utilize the request body</a:t>
            </a:r>
          </a:p>
          <a:p>
            <a:pPr lvl="2"/>
            <a:r>
              <a:rPr lang="en-US" dirty="0"/>
              <a:t>POST parameters will be present in the request body</a:t>
            </a:r>
          </a:p>
          <a:p>
            <a:pPr lvl="2"/>
            <a:r>
              <a:rPr lang="en-US" dirty="0"/>
              <a:t>Request body is separated by two carriage return line feed sequences</a:t>
            </a:r>
          </a:p>
          <a:p>
            <a:pPr lvl="2"/>
            <a:endParaRPr lang="en-US" dirty="0"/>
          </a:p>
        </p:txBody>
      </p:sp>
    </p:spTree>
    <p:extLst>
      <p:ext uri="{BB962C8B-B14F-4D97-AF65-F5344CB8AC3E}">
        <p14:creationId xmlns:p14="http://schemas.microsoft.com/office/powerpoint/2010/main" val="118675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8545-D5E3-7D49-9D3C-5C46E6651C57}"/>
              </a:ext>
            </a:extLst>
          </p:cNvPr>
          <p:cNvSpPr>
            <a:spLocks noGrp="1"/>
          </p:cNvSpPr>
          <p:nvPr>
            <p:ph type="title"/>
          </p:nvPr>
        </p:nvSpPr>
        <p:spPr/>
        <p:txBody>
          <a:bodyPr/>
          <a:lstStyle/>
          <a:p>
            <a:r>
              <a:rPr lang="en-US" dirty="0"/>
              <a:t>HTTP Response</a:t>
            </a:r>
          </a:p>
        </p:txBody>
      </p:sp>
      <p:sp>
        <p:nvSpPr>
          <p:cNvPr id="3" name="Content Placeholder 2">
            <a:extLst>
              <a:ext uri="{FF2B5EF4-FFF2-40B4-BE49-F238E27FC236}">
                <a16:creationId xmlns:a16="http://schemas.microsoft.com/office/drawing/2014/main" id="{32FC9226-42BF-FA45-9051-22301FD3A036}"/>
              </a:ext>
            </a:extLst>
          </p:cNvPr>
          <p:cNvSpPr>
            <a:spLocks noGrp="1"/>
          </p:cNvSpPr>
          <p:nvPr>
            <p:ph idx="1"/>
          </p:nvPr>
        </p:nvSpPr>
        <p:spPr/>
        <p:txBody>
          <a:bodyPr/>
          <a:lstStyle/>
          <a:p>
            <a:r>
              <a:rPr lang="en-US" dirty="0"/>
              <a:t>Server </a:t>
            </a:r>
            <a:r>
              <a:rPr lang="en-US" i="1" dirty="0"/>
              <a:t>should</a:t>
            </a:r>
            <a:r>
              <a:rPr lang="en-US" dirty="0"/>
              <a:t> send a response to a request</a:t>
            </a:r>
          </a:p>
          <a:p>
            <a:pPr lvl="1"/>
            <a:r>
              <a:rPr lang="en-US" dirty="0"/>
              <a:t>If this is the first request, TCP session must be established (via 3-way handshake)</a:t>
            </a:r>
          </a:p>
          <a:p>
            <a:pPr lvl="1"/>
            <a:endParaRPr lang="en-US" dirty="0"/>
          </a:p>
          <a:p>
            <a:r>
              <a:rPr lang="en-US" dirty="0"/>
              <a:t>Response will contain the following:</a:t>
            </a:r>
          </a:p>
          <a:p>
            <a:pPr lvl="1"/>
            <a:r>
              <a:rPr lang="en-US" dirty="0"/>
              <a:t>Status code – a numeric value representing the status of the request</a:t>
            </a:r>
          </a:p>
          <a:p>
            <a:pPr lvl="1"/>
            <a:r>
              <a:rPr lang="en-US" dirty="0"/>
              <a:t>Status code reason – a human readable response message based on status code</a:t>
            </a:r>
          </a:p>
          <a:p>
            <a:pPr lvl="1"/>
            <a:r>
              <a:rPr lang="en-US" dirty="0"/>
              <a:t>Headers – key/value pairs sent from the server such as server information, directives to the browser to set cookies, content expiration information, et cetera</a:t>
            </a:r>
          </a:p>
          <a:p>
            <a:pPr lvl="1"/>
            <a:r>
              <a:rPr lang="en-US" dirty="0"/>
              <a:t>Response body: optional content requested by the client</a:t>
            </a:r>
          </a:p>
        </p:txBody>
      </p:sp>
    </p:spTree>
    <p:extLst>
      <p:ext uri="{BB962C8B-B14F-4D97-AF65-F5344CB8AC3E}">
        <p14:creationId xmlns:p14="http://schemas.microsoft.com/office/powerpoint/2010/main" val="88313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F443-390C-E74D-B6C9-D4889D3EE60D}"/>
              </a:ext>
            </a:extLst>
          </p:cNvPr>
          <p:cNvSpPr>
            <a:spLocks noGrp="1"/>
          </p:cNvSpPr>
          <p:nvPr>
            <p:ph type="title"/>
          </p:nvPr>
        </p:nvSpPr>
        <p:spPr/>
        <p:txBody>
          <a:bodyPr/>
          <a:lstStyle/>
          <a:p>
            <a:r>
              <a:rPr lang="en-US" dirty="0"/>
              <a:t>Common HTTP Status Codes</a:t>
            </a:r>
          </a:p>
        </p:txBody>
      </p:sp>
      <p:sp>
        <p:nvSpPr>
          <p:cNvPr id="3" name="Content Placeholder 2">
            <a:extLst>
              <a:ext uri="{FF2B5EF4-FFF2-40B4-BE49-F238E27FC236}">
                <a16:creationId xmlns:a16="http://schemas.microsoft.com/office/drawing/2014/main" id="{6ECAEC6A-ED04-C949-95C3-3446581D3DED}"/>
              </a:ext>
            </a:extLst>
          </p:cNvPr>
          <p:cNvSpPr>
            <a:spLocks noGrp="1"/>
          </p:cNvSpPr>
          <p:nvPr>
            <p:ph idx="1"/>
          </p:nvPr>
        </p:nvSpPr>
        <p:spPr/>
        <p:txBody>
          <a:bodyPr/>
          <a:lstStyle/>
          <a:p>
            <a:r>
              <a:rPr lang="en-US" dirty="0"/>
              <a:t>Server will respond with a status code to inform you of the status of the request</a:t>
            </a:r>
          </a:p>
          <a:p>
            <a:pPr lvl="1"/>
            <a:r>
              <a:rPr lang="en-US" dirty="0"/>
              <a:t>Classified into broad categories but the response will be specific</a:t>
            </a:r>
          </a:p>
          <a:p>
            <a:pPr lvl="1"/>
            <a:r>
              <a:rPr lang="en-US" dirty="0"/>
              <a:t>For example,  404 is a “file not found” error while the 400 series represents request errors</a:t>
            </a:r>
          </a:p>
          <a:p>
            <a:pPr lvl="1"/>
            <a:endParaRPr lang="en-US" dirty="0"/>
          </a:p>
          <a:p>
            <a:pPr>
              <a:buNone/>
            </a:pPr>
            <a:r>
              <a:rPr lang="en-US" dirty="0"/>
              <a:t>100s = Informational</a:t>
            </a:r>
          </a:p>
          <a:p>
            <a:pPr>
              <a:buNone/>
            </a:pPr>
            <a:r>
              <a:rPr lang="en-US" dirty="0"/>
              <a:t>200s = Success</a:t>
            </a:r>
          </a:p>
          <a:p>
            <a:pPr>
              <a:buNone/>
            </a:pPr>
            <a:r>
              <a:rPr lang="en-US" dirty="0"/>
              <a:t>300s = Redirect</a:t>
            </a:r>
          </a:p>
          <a:p>
            <a:pPr>
              <a:buNone/>
            </a:pPr>
            <a:r>
              <a:rPr lang="en-US" dirty="0"/>
              <a:t>400s = Request Error</a:t>
            </a:r>
          </a:p>
          <a:p>
            <a:pPr>
              <a:buNone/>
            </a:pPr>
            <a:r>
              <a:rPr lang="en-US" dirty="0"/>
              <a:t>500s = Server Error</a:t>
            </a:r>
          </a:p>
          <a:p>
            <a:pPr marL="342900" lvl="1" indent="0">
              <a:buNone/>
            </a:pPr>
            <a:endParaRPr lang="en-US" dirty="0"/>
          </a:p>
        </p:txBody>
      </p:sp>
    </p:spTree>
    <p:extLst>
      <p:ext uri="{BB962C8B-B14F-4D97-AF65-F5344CB8AC3E}">
        <p14:creationId xmlns:p14="http://schemas.microsoft.com/office/powerpoint/2010/main" val="392932049"/>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5244</TotalTime>
  <Words>1646</Words>
  <Application>Microsoft Office PowerPoint</Application>
  <PresentationFormat>On-screen Show (4:3)</PresentationFormat>
  <Paragraphs>291</Paragraphs>
  <Slides>32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PP_C5Modules_CC_License_standard</vt:lpstr>
      <vt:lpstr> Network Protocols</vt:lpstr>
      <vt:lpstr>Learning Outcomes</vt:lpstr>
      <vt:lpstr>OSI Model</vt:lpstr>
      <vt:lpstr>Common Application Protocols</vt:lpstr>
      <vt:lpstr>Common Application Protocols </vt:lpstr>
      <vt:lpstr>Hypertext Transfer Protocol (HTTP)</vt:lpstr>
      <vt:lpstr>HTTP Request</vt:lpstr>
      <vt:lpstr>HTTP Response</vt:lpstr>
      <vt:lpstr>Common HTTP Status Codes</vt:lpstr>
      <vt:lpstr>Example HTTP Request/Response</vt:lpstr>
      <vt:lpstr>Simple Mail Transfer Protocol (SMTP)</vt:lpstr>
      <vt:lpstr>SMTP Commands</vt:lpstr>
      <vt:lpstr>SMTP Response Codes</vt:lpstr>
      <vt:lpstr>Post Office Protocol (POP3)</vt:lpstr>
      <vt:lpstr>Internet Message Access Protocol (IMAP)</vt:lpstr>
      <vt:lpstr>Telnet</vt:lpstr>
      <vt:lpstr>Secure Shell (SSH)</vt:lpstr>
      <vt:lpstr>File Transfer Protocol (FTP)</vt:lpstr>
      <vt:lpstr>Virtual Network Computing (VNC)</vt:lpstr>
      <vt:lpstr>Remote Desktop Protocol (RDP)</vt:lpstr>
      <vt:lpstr>X Window System</vt:lpstr>
      <vt:lpstr>Domain Name System (DNS)</vt:lpstr>
      <vt:lpstr>Trivial File Transfer Protocol (TFTP)</vt:lpstr>
      <vt:lpstr>Viewing Network Traffic w/ Wireshark</vt:lpstr>
      <vt:lpstr>Wireshark</vt:lpstr>
      <vt:lpstr>Wireshark</vt:lpstr>
      <vt:lpstr>Wireshark - DNS</vt:lpstr>
      <vt:lpstr>Wireshark - TCP</vt:lpstr>
      <vt:lpstr>Wireshark: Follow TCP/HTTP Stream</vt:lpstr>
      <vt:lpstr>Wireshark – TCP/HTTP without TLS</vt:lpstr>
      <vt:lpstr>Wireshark – TCP/HTTP with TLS</vt:lpstr>
      <vt:lpstr>Summary</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Nick D</cp:lastModifiedBy>
  <cp:revision>253</cp:revision>
  <cp:lastPrinted>2016-07-18T16:40:10Z</cp:lastPrinted>
  <dcterms:created xsi:type="dcterms:W3CDTF">2016-07-03T20:12:42Z</dcterms:created>
  <dcterms:modified xsi:type="dcterms:W3CDTF">2018-05-29T19:18:50Z</dcterms:modified>
</cp:coreProperties>
</file>