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9"/>
  </p:notesMasterIdLst>
  <p:sldIdLst>
    <p:sldId id="256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05" r:id="rId28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 autoAdjust="0"/>
    <p:restoredTop sz="81836" autoAdjust="0"/>
  </p:normalViewPr>
  <p:slideViewPr>
    <p:cSldViewPr snapToGrid="0" snapToObjects="1">
      <p:cViewPr varScale="1">
        <p:scale>
          <a:sx n="68" d="100"/>
          <a:sy n="68" d="100"/>
        </p:scale>
        <p:origin x="21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being a light switch of 1 being on and 0 being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used in most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E4BD-3144-4B46-ADA3-7DB3A514E1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sz="3300" dirty="0"/>
            </a:br>
            <a:br>
              <a:rPr sz="3300" dirty="0"/>
            </a:br>
            <a:r>
              <a:rPr lang="en-US" sz="3300" dirty="0"/>
              <a:t>Number Systems</a:t>
            </a:r>
            <a:endParaRPr dirty="0"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pPr eaLnBrk="1" hangingPunct="1"/>
            <a:r>
              <a:rPr lang="en-US" sz="2000" b="1">
                <a:solidFill>
                  <a:srgbClr val="2F5597"/>
                </a:solidFill>
              </a:rPr>
              <a:t>Lesson 10</a:t>
            </a:r>
            <a:endParaRPr lang="en-US" sz="2000" b="1" dirty="0">
              <a:solidFill>
                <a:srgbClr val="2F55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35652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4862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9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87955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250/2=125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1646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8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56718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250/2=125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125/2=62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62640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39843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250/2=125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125/2=62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62/2=31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80098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6077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250/2=125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125/2=62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62/2=31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31/2=15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39576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54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83523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250/2=125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125/2=62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62/2=31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31/2=15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15/2=7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4940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9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72240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250/2=125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125/2=62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62/2=31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31/2=15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15/2=7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7/2=3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59839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71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98129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250/2=125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125/2=62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62/2=31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31/2=15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15/2=7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7/2=3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3/2=1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65408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6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42777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500/2=250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250/2=125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125/2=62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62/2=31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31/2=15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15/2=7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7/2=3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3/2=1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1/2=0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3330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06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binary digit has an equivalent decimal value: 2</a:t>
            </a:r>
            <a:r>
              <a:rPr lang="en-US" baseline="30000" dirty="0"/>
              <a:t>n</a:t>
            </a:r>
            <a:r>
              <a:rPr lang="en-US" dirty="0"/>
              <a:t> (n being the slot)</a:t>
            </a:r>
          </a:p>
          <a:p>
            <a:r>
              <a:rPr lang="en-US" dirty="0"/>
              <a:t>If the value in that digit is 1 then that decimal value is part of the whole decimal number</a:t>
            </a:r>
          </a:p>
          <a:p>
            <a:r>
              <a:rPr lang="en-US" dirty="0"/>
              <a:t>Convert 1111101000 to decimal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512   +   256  +  128  +   64   +   32   +                  8=1000</a:t>
            </a:r>
          </a:p>
        </p:txBody>
      </p:sp>
      <p:graphicFrame>
        <p:nvGraphicFramePr>
          <p:cNvPr id="4" name="Table 3" title="Powers of 2 for binary digi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46151"/>
              </p:ext>
            </p:extLst>
          </p:nvPr>
        </p:nvGraphicFramePr>
        <p:xfrm>
          <a:off x="628650" y="3858221"/>
          <a:ext cx="7886700" cy="55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91473437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4210837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2826382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031286906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65399259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619188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6612439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37018479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147207010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56215563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1298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557528"/>
                  </a:ext>
                </a:extLst>
              </a:tr>
            </a:tbl>
          </a:graphicData>
        </a:graphic>
      </p:graphicFrame>
      <p:sp>
        <p:nvSpPr>
          <p:cNvPr id="5" name="Arrow: Down 4" title="8"/>
          <p:cNvSpPr/>
          <p:nvPr/>
        </p:nvSpPr>
        <p:spPr>
          <a:xfrm>
            <a:off x="5660661" y="4414481"/>
            <a:ext cx="191125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 title="32"/>
          <p:cNvSpPr/>
          <p:nvPr/>
        </p:nvSpPr>
        <p:spPr>
          <a:xfrm>
            <a:off x="4087882" y="4414481"/>
            <a:ext cx="191125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 title="6"/>
          <p:cNvSpPr/>
          <p:nvPr/>
        </p:nvSpPr>
        <p:spPr>
          <a:xfrm>
            <a:off x="3294907" y="4414480"/>
            <a:ext cx="191125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 title="128"/>
          <p:cNvSpPr/>
          <p:nvPr/>
        </p:nvSpPr>
        <p:spPr>
          <a:xfrm>
            <a:off x="2497617" y="4414481"/>
            <a:ext cx="191125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 title="256"/>
          <p:cNvSpPr/>
          <p:nvPr/>
        </p:nvSpPr>
        <p:spPr>
          <a:xfrm>
            <a:off x="1726443" y="4414481"/>
            <a:ext cx="191125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 title="512"/>
          <p:cNvSpPr/>
          <p:nvPr/>
        </p:nvSpPr>
        <p:spPr>
          <a:xfrm>
            <a:off x="929154" y="4414481"/>
            <a:ext cx="191125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Differentiate between different number systems used by computing systems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Demonstrate the ability to convert between different number systems – base 2, 10 and 16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Examine how negative values are stored and interpreted in </a:t>
            </a:r>
            <a:r>
              <a:rPr lang="en-US"/>
              <a:t>computing systems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14 is larger than 9 it enters the alphabetic characters(E)</a:t>
            </a:r>
          </a:p>
          <a:p>
            <a:r>
              <a:rPr lang="en-US" dirty="0"/>
              <a:t>1000 base-10 in hex is </a:t>
            </a:r>
            <a:r>
              <a:rPr lang="en-US" b="1" dirty="0"/>
              <a:t>3E8</a:t>
            </a:r>
          </a:p>
        </p:txBody>
      </p:sp>
      <p:graphicFrame>
        <p:nvGraphicFramePr>
          <p:cNvPr id="4" name="Table 3" title="Division and Remain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9776"/>
              </p:ext>
            </p:extLst>
          </p:nvPr>
        </p:nvGraphicFramePr>
        <p:xfrm>
          <a:off x="3043725" y="2428076"/>
          <a:ext cx="3817496" cy="165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48">
                  <a:extLst>
                    <a:ext uri="{9D8B030D-6E8A-4147-A177-3AD203B41FA5}">
                      <a16:colId xmlns:a16="http://schemas.microsoft.com/office/drawing/2014/main" val="1436846641"/>
                    </a:ext>
                  </a:extLst>
                </a:gridCol>
                <a:gridCol w="1908748">
                  <a:extLst>
                    <a:ext uri="{9D8B030D-6E8A-4147-A177-3AD203B41FA5}">
                      <a16:colId xmlns:a16="http://schemas.microsoft.com/office/drawing/2014/main" val="3227456320"/>
                    </a:ext>
                  </a:extLst>
                </a:gridCol>
              </a:tblGrid>
              <a:tr h="413240">
                <a:tc>
                  <a:txBody>
                    <a:bodyPr/>
                    <a:lstStyle/>
                    <a:p>
                      <a:r>
                        <a:rPr lang="en-US" sz="16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9743900"/>
                  </a:ext>
                </a:extLst>
              </a:tr>
              <a:tr h="413240">
                <a:tc>
                  <a:txBody>
                    <a:bodyPr/>
                    <a:lstStyle/>
                    <a:p>
                      <a:r>
                        <a:rPr lang="en-US" sz="1600" dirty="0"/>
                        <a:t>1000/16=62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607066"/>
                  </a:ext>
                </a:extLst>
              </a:tr>
              <a:tr h="413240">
                <a:tc>
                  <a:txBody>
                    <a:bodyPr/>
                    <a:lstStyle/>
                    <a:p>
                      <a:r>
                        <a:rPr lang="en-US" sz="1600" dirty="0"/>
                        <a:t>62/16=3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89393587"/>
                  </a:ext>
                </a:extLst>
              </a:tr>
              <a:tr h="413240">
                <a:tc>
                  <a:txBody>
                    <a:bodyPr/>
                    <a:lstStyle/>
                    <a:p>
                      <a:r>
                        <a:rPr lang="en-US" sz="1600" dirty="0"/>
                        <a:t>3/16=0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1129245"/>
                  </a:ext>
                </a:extLst>
              </a:tr>
            </a:tbl>
          </a:graphicData>
        </a:graphic>
      </p:graphicFrame>
      <p:sp>
        <p:nvSpPr>
          <p:cNvPr id="5" name="Arrow: Right 4" title="Remainder 8"/>
          <p:cNvSpPr/>
          <p:nvPr/>
        </p:nvSpPr>
        <p:spPr>
          <a:xfrm>
            <a:off x="2565119" y="2967695"/>
            <a:ext cx="450885" cy="18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dirty="0"/>
          </a:p>
        </p:txBody>
      </p:sp>
      <p:sp>
        <p:nvSpPr>
          <p:cNvPr id="6" name="Arrow: Right 5" title="2"/>
          <p:cNvSpPr/>
          <p:nvPr/>
        </p:nvSpPr>
        <p:spPr>
          <a:xfrm>
            <a:off x="2565119" y="3254556"/>
            <a:ext cx="450885" cy="18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dirty="0"/>
          </a:p>
        </p:txBody>
      </p:sp>
      <p:sp>
        <p:nvSpPr>
          <p:cNvPr id="7" name="Arrow: Right 6" title="3"/>
          <p:cNvSpPr/>
          <p:nvPr/>
        </p:nvSpPr>
        <p:spPr>
          <a:xfrm>
            <a:off x="2565119" y="3541417"/>
            <a:ext cx="450885" cy="185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Hex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3E8 Base-16 to Base-10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768+224+8=1000</a:t>
            </a:r>
          </a:p>
          <a:p>
            <a:endParaRPr lang="en-US" dirty="0"/>
          </a:p>
        </p:txBody>
      </p:sp>
      <p:graphicFrame>
        <p:nvGraphicFramePr>
          <p:cNvPr id="4" name="Table 3" title="Converting Hex to Decimal Resul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54363"/>
              </p:ext>
            </p:extLst>
          </p:nvPr>
        </p:nvGraphicFramePr>
        <p:xfrm>
          <a:off x="959370" y="2774947"/>
          <a:ext cx="6660630" cy="1594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210">
                  <a:extLst>
                    <a:ext uri="{9D8B030D-6E8A-4147-A177-3AD203B41FA5}">
                      <a16:colId xmlns:a16="http://schemas.microsoft.com/office/drawing/2014/main" val="2404689833"/>
                    </a:ext>
                  </a:extLst>
                </a:gridCol>
                <a:gridCol w="2220210">
                  <a:extLst>
                    <a:ext uri="{9D8B030D-6E8A-4147-A177-3AD203B41FA5}">
                      <a16:colId xmlns:a16="http://schemas.microsoft.com/office/drawing/2014/main" val="2824542062"/>
                    </a:ext>
                  </a:extLst>
                </a:gridCol>
                <a:gridCol w="2220210">
                  <a:extLst>
                    <a:ext uri="{9D8B030D-6E8A-4147-A177-3AD203B41FA5}">
                      <a16:colId xmlns:a16="http://schemas.microsoft.com/office/drawing/2014/main" val="1628939941"/>
                    </a:ext>
                  </a:extLst>
                </a:gridCol>
              </a:tblGrid>
              <a:tr h="398671">
                <a:tc>
                  <a:txBody>
                    <a:bodyPr/>
                    <a:lstStyle/>
                    <a:p>
                      <a:r>
                        <a:rPr lang="en-US" sz="1600" dirty="0"/>
                        <a:t>Index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Calculation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7239790"/>
                  </a:ext>
                </a:extLst>
              </a:tr>
              <a:tr h="398671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3x16</a:t>
                      </a:r>
                      <a:r>
                        <a:rPr lang="en-US" sz="1600" baseline="30000" dirty="0"/>
                        <a:t>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768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7739240"/>
                  </a:ext>
                </a:extLst>
              </a:tr>
              <a:tr h="39867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14x16</a:t>
                      </a:r>
                      <a:r>
                        <a:rPr lang="en-US" sz="1600" baseline="30000" dirty="0"/>
                        <a:t>1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59375998"/>
                  </a:ext>
                </a:extLst>
              </a:tr>
              <a:tr h="398671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8x16</a:t>
                      </a:r>
                      <a:r>
                        <a:rPr lang="en-US" sz="1600" baseline="30000" dirty="0"/>
                        <a:t>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3169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2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Hex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0xFACE Base-16 to Base-2</a:t>
            </a:r>
          </a:p>
          <a:p>
            <a:r>
              <a:rPr lang="en-US" dirty="0"/>
              <a:t>First, convert the Alphabetic values into the equivalent decimal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convert each of the decimal values to binary</a:t>
            </a:r>
          </a:p>
          <a:p>
            <a:endParaRPr lang="en-US" dirty="0"/>
          </a:p>
        </p:txBody>
      </p:sp>
      <p:graphicFrame>
        <p:nvGraphicFramePr>
          <p:cNvPr id="4" name="Table 3" title="Hex to Decima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81331"/>
              </p:ext>
            </p:extLst>
          </p:nvPr>
        </p:nvGraphicFramePr>
        <p:xfrm>
          <a:off x="1524000" y="4586450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07721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59977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46976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8505478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91082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744978"/>
                  </a:ext>
                </a:extLst>
              </a:tr>
            </a:tbl>
          </a:graphicData>
        </a:graphic>
      </p:graphicFrame>
      <p:graphicFrame>
        <p:nvGraphicFramePr>
          <p:cNvPr id="5" name="Table 4" title="Hex to Decima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25826"/>
              </p:ext>
            </p:extLst>
          </p:nvPr>
        </p:nvGraphicFramePr>
        <p:xfrm>
          <a:off x="382250" y="2995937"/>
          <a:ext cx="8133091" cy="8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779">
                  <a:extLst>
                    <a:ext uri="{9D8B030D-6E8A-4147-A177-3AD203B41FA5}">
                      <a16:colId xmlns:a16="http://schemas.microsoft.com/office/drawing/2014/main" val="2295664214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597686907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1241408246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3583654116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76405123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1594919417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36512703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437138741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1533552188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1144205131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1046803617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3142403864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691934659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810972736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1958794987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2891040176"/>
                    </a:ext>
                  </a:extLst>
                </a:gridCol>
                <a:gridCol w="462582">
                  <a:extLst>
                    <a:ext uri="{9D8B030D-6E8A-4147-A177-3AD203B41FA5}">
                      <a16:colId xmlns:a16="http://schemas.microsoft.com/office/drawing/2014/main" val="2507829838"/>
                    </a:ext>
                  </a:extLst>
                </a:gridCol>
              </a:tblGrid>
              <a:tr h="4170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Hex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11564759"/>
                  </a:ext>
                </a:extLst>
              </a:tr>
              <a:tr h="4170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Decimal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39926344"/>
                  </a:ext>
                </a:extLst>
              </a:tr>
            </a:tbl>
          </a:graphicData>
        </a:graphic>
      </p:graphicFrame>
      <p:graphicFrame>
        <p:nvGraphicFramePr>
          <p:cNvPr id="7" name="Table 6" title="Base 10 to Bas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23784"/>
              </p:ext>
            </p:extLst>
          </p:nvPr>
        </p:nvGraphicFramePr>
        <p:xfrm>
          <a:off x="1524000" y="5381706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07721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59977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246976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8505478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91082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74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40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C3E6C1-913F-2D42-A37F-CE594002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There are several ways to represent negative integers</a:t>
            </a:r>
          </a:p>
          <a:p>
            <a:pPr lvl="1"/>
            <a:r>
              <a:rPr lang="en-US" dirty="0"/>
              <a:t>Sign Magnitude</a:t>
            </a:r>
          </a:p>
          <a:p>
            <a:pPr lvl="1"/>
            <a:r>
              <a:rPr lang="en-US" dirty="0"/>
              <a:t>One’s Compliment</a:t>
            </a:r>
          </a:p>
          <a:p>
            <a:pPr lvl="1"/>
            <a:r>
              <a:rPr lang="en-US" dirty="0"/>
              <a:t>Two’s Compliment</a:t>
            </a:r>
          </a:p>
        </p:txBody>
      </p:sp>
    </p:spTree>
    <p:extLst>
      <p:ext uri="{BB962C8B-B14F-4D97-AF65-F5344CB8AC3E}">
        <p14:creationId xmlns:p14="http://schemas.microsoft.com/office/powerpoint/2010/main" val="132986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bit of the number represents the sign, then the rest is the actual value</a:t>
            </a:r>
          </a:p>
          <a:p>
            <a:r>
              <a:rPr lang="en-US" dirty="0"/>
              <a:t>A first bit as 1 is negative, the first bit as 0 is positive</a:t>
            </a:r>
          </a:p>
          <a:p>
            <a:r>
              <a:rPr lang="en-US" dirty="0"/>
              <a:t>Take: 0001 0101 using sign magnitude</a:t>
            </a:r>
          </a:p>
          <a:p>
            <a:r>
              <a:rPr lang="en-US" dirty="0"/>
              <a:t>The decimal value is 21</a:t>
            </a:r>
          </a:p>
          <a:p>
            <a:r>
              <a:rPr lang="en-US" dirty="0"/>
              <a:t>Take: 1001 0101 using sign magnitude</a:t>
            </a:r>
          </a:p>
          <a:p>
            <a:r>
              <a:rPr lang="en-US" dirty="0"/>
              <a:t>The decimal value would be -21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1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One’s Compliment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for the first bit, 0 is positive, 1 is negative</a:t>
            </a:r>
          </a:p>
          <a:p>
            <a:r>
              <a:rPr lang="en-US" dirty="0"/>
              <a:t>To get the decimal value if positive nothing changes</a:t>
            </a:r>
          </a:p>
          <a:p>
            <a:r>
              <a:rPr lang="en-US" dirty="0"/>
              <a:t>To get the decimal value if it’s negative, flip all the bits (negate)</a:t>
            </a:r>
          </a:p>
        </p:txBody>
      </p:sp>
      <p:graphicFrame>
        <p:nvGraphicFramePr>
          <p:cNvPr id="4" name="Table 3" title="Ones Complem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58949"/>
              </p:ext>
            </p:extLst>
          </p:nvPr>
        </p:nvGraphicFramePr>
        <p:xfrm>
          <a:off x="749508" y="3749938"/>
          <a:ext cx="6870490" cy="1886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098">
                  <a:extLst>
                    <a:ext uri="{9D8B030D-6E8A-4147-A177-3AD203B41FA5}">
                      <a16:colId xmlns:a16="http://schemas.microsoft.com/office/drawing/2014/main" val="503295066"/>
                    </a:ext>
                  </a:extLst>
                </a:gridCol>
                <a:gridCol w="1374098">
                  <a:extLst>
                    <a:ext uri="{9D8B030D-6E8A-4147-A177-3AD203B41FA5}">
                      <a16:colId xmlns:a16="http://schemas.microsoft.com/office/drawing/2014/main" val="1267139837"/>
                    </a:ext>
                  </a:extLst>
                </a:gridCol>
                <a:gridCol w="1374098">
                  <a:extLst>
                    <a:ext uri="{9D8B030D-6E8A-4147-A177-3AD203B41FA5}">
                      <a16:colId xmlns:a16="http://schemas.microsoft.com/office/drawing/2014/main" val="687541877"/>
                    </a:ext>
                  </a:extLst>
                </a:gridCol>
                <a:gridCol w="1374098">
                  <a:extLst>
                    <a:ext uri="{9D8B030D-6E8A-4147-A177-3AD203B41FA5}">
                      <a16:colId xmlns:a16="http://schemas.microsoft.com/office/drawing/2014/main" val="1007623000"/>
                    </a:ext>
                  </a:extLst>
                </a:gridCol>
                <a:gridCol w="1374098">
                  <a:extLst>
                    <a:ext uri="{9D8B030D-6E8A-4147-A177-3AD203B41FA5}">
                      <a16:colId xmlns:a16="http://schemas.microsoft.com/office/drawing/2014/main" val="3926641836"/>
                    </a:ext>
                  </a:extLst>
                </a:gridCol>
              </a:tblGrid>
              <a:tr h="587264">
                <a:tc>
                  <a:txBody>
                    <a:bodyPr/>
                    <a:lstStyle/>
                    <a:p>
                      <a:r>
                        <a:rPr lang="en-US" sz="1400" dirty="0"/>
                        <a:t>Original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 Bit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Bits After Flip (if first bit is 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Decimal Value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After Negation (if first bit is 1)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697988"/>
                  </a:ext>
                </a:extLst>
              </a:tr>
              <a:tr h="433033"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9639722"/>
                  </a:ext>
                </a:extLst>
              </a:tr>
              <a:tr h="433033">
                <a:tc>
                  <a:txBody>
                    <a:bodyPr/>
                    <a:lstStyle/>
                    <a:p>
                      <a:r>
                        <a:rPr lang="en-US" sz="1400" dirty="0"/>
                        <a:t>1100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3125790"/>
                  </a:ext>
                </a:extLst>
              </a:tr>
              <a:tr h="433033"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40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for the first bit, 0 is positive, 1 is negative</a:t>
            </a:r>
          </a:p>
          <a:p>
            <a:r>
              <a:rPr lang="en-US" dirty="0"/>
              <a:t>To get the decimal value if positive nothing changes</a:t>
            </a:r>
          </a:p>
          <a:p>
            <a:r>
              <a:rPr lang="en-US" dirty="0"/>
              <a:t>To get the decimal value if negative, flip all the bits and add 1</a:t>
            </a:r>
          </a:p>
        </p:txBody>
      </p:sp>
      <p:graphicFrame>
        <p:nvGraphicFramePr>
          <p:cNvPr id="4" name="Table 3" title="Two's Complem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28174"/>
              </p:ext>
            </p:extLst>
          </p:nvPr>
        </p:nvGraphicFramePr>
        <p:xfrm>
          <a:off x="628650" y="3749938"/>
          <a:ext cx="7532748" cy="175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58">
                  <a:extLst>
                    <a:ext uri="{9D8B030D-6E8A-4147-A177-3AD203B41FA5}">
                      <a16:colId xmlns:a16="http://schemas.microsoft.com/office/drawing/2014/main" val="503295066"/>
                    </a:ext>
                  </a:extLst>
                </a:gridCol>
                <a:gridCol w="1255458">
                  <a:extLst>
                    <a:ext uri="{9D8B030D-6E8A-4147-A177-3AD203B41FA5}">
                      <a16:colId xmlns:a16="http://schemas.microsoft.com/office/drawing/2014/main" val="1267139837"/>
                    </a:ext>
                  </a:extLst>
                </a:gridCol>
                <a:gridCol w="1255458">
                  <a:extLst>
                    <a:ext uri="{9D8B030D-6E8A-4147-A177-3AD203B41FA5}">
                      <a16:colId xmlns:a16="http://schemas.microsoft.com/office/drawing/2014/main" val="687541877"/>
                    </a:ext>
                  </a:extLst>
                </a:gridCol>
                <a:gridCol w="1255458">
                  <a:extLst>
                    <a:ext uri="{9D8B030D-6E8A-4147-A177-3AD203B41FA5}">
                      <a16:colId xmlns:a16="http://schemas.microsoft.com/office/drawing/2014/main" val="1007623000"/>
                    </a:ext>
                  </a:extLst>
                </a:gridCol>
                <a:gridCol w="1255458">
                  <a:extLst>
                    <a:ext uri="{9D8B030D-6E8A-4147-A177-3AD203B41FA5}">
                      <a16:colId xmlns:a16="http://schemas.microsoft.com/office/drawing/2014/main" val="1814472774"/>
                    </a:ext>
                  </a:extLst>
                </a:gridCol>
                <a:gridCol w="1255458">
                  <a:extLst>
                    <a:ext uri="{9D8B030D-6E8A-4147-A177-3AD203B41FA5}">
                      <a16:colId xmlns:a16="http://schemas.microsoft.com/office/drawing/2014/main" val="3926641836"/>
                    </a:ext>
                  </a:extLst>
                </a:gridCol>
              </a:tblGrid>
              <a:tr h="545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First Bit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Bits After Flip</a:t>
                      </a:r>
                    </a:p>
                    <a:p>
                      <a:pPr algn="ctr"/>
                      <a:r>
                        <a:rPr lang="en-US" sz="1400" dirty="0"/>
                        <a:t>(if first bit is 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Decimal Value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1</a:t>
                      </a:r>
                    </a:p>
                    <a:p>
                      <a:pPr algn="ctr"/>
                      <a:r>
                        <a:rPr lang="en-US" sz="1400" dirty="0"/>
                        <a:t>(if first bit is 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After Negation</a:t>
                      </a:r>
                    </a:p>
                    <a:p>
                      <a:pPr algn="ctr"/>
                      <a:r>
                        <a:rPr lang="en-US" sz="1400" dirty="0"/>
                        <a:t>(if first bit is 1)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697988"/>
                  </a:ext>
                </a:extLst>
              </a:tr>
              <a:tr h="402063"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59639722"/>
                  </a:ext>
                </a:extLst>
              </a:tr>
              <a:tr h="402063">
                <a:tc>
                  <a:txBody>
                    <a:bodyPr/>
                    <a:lstStyle/>
                    <a:p>
                      <a:r>
                        <a:rPr lang="en-US" sz="1400" dirty="0"/>
                        <a:t>1100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3125790"/>
                  </a:ext>
                </a:extLst>
              </a:tr>
              <a:tr h="402063"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0110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40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Upon completion of this lesson, students will be able to: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Differentiate between different number systems used by computing systems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Demonstrate the ability to convert between different number systems – base 2, 10 and 16</a:t>
            </a:r>
            <a:br>
              <a:rPr lang="en-US" dirty="0"/>
            </a:br>
            <a:endParaRPr lang="en-US" dirty="0"/>
          </a:p>
          <a:p>
            <a:pPr marL="685800" lvl="1" indent="-342900" eaLnBrk="1" hangingPunct="1">
              <a:buFont typeface="+mj-lt"/>
              <a:buAutoNum type="arabicPeriod"/>
            </a:pPr>
            <a:r>
              <a:rPr lang="en-US" dirty="0"/>
              <a:t>Examine how negative values are stored and interpreted</a:t>
            </a:r>
          </a:p>
          <a:p>
            <a:pPr marL="685800" lvl="1" indent="-342900" eaLnBrk="1" hangingPunct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94DB-047B-9441-A11C-ACA82223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B03F-127F-C543-8C25-EAD6AF7B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Values in computing are almost never displayed in decimal format</a:t>
            </a:r>
          </a:p>
          <a:p>
            <a:endParaRPr lang="en-US" sz="2000" dirty="0"/>
          </a:p>
          <a:p>
            <a:r>
              <a:rPr lang="en-US" sz="2000" dirty="0"/>
              <a:t>Most values that are seen in IDA are in the hexadecimal format</a:t>
            </a:r>
          </a:p>
          <a:p>
            <a:endParaRPr lang="en-US" sz="2000" dirty="0"/>
          </a:p>
          <a:p>
            <a:r>
              <a:rPr lang="en-US" sz="2000" dirty="0"/>
              <a:t>Machines can only interpret binary data</a:t>
            </a:r>
          </a:p>
          <a:p>
            <a:endParaRPr lang="en-US" sz="2000" dirty="0"/>
          </a:p>
          <a:p>
            <a:r>
              <a:rPr lang="en-US" sz="2000" dirty="0"/>
              <a:t>Being able to recognize what base/format a value is in can be 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6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From addition, you can implement multiplication and division and shifts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Now have a variety of ops acting on 1 or more inputs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Division, </a:t>
            </a:r>
            <a:r>
              <a:rPr lang="en-US" dirty="0" err="1"/>
              <a:t>mult</a:t>
            </a:r>
            <a:r>
              <a:rPr lang="en-US" dirty="0"/>
              <a:t>, addition, subtraction, logical AND, logical OR, logical XOR, Shift left, shift right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Now we want to use them: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Bring in inputs and perform operations on them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CPU has registers, more about these later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Encode operations in a bit pattern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0001 = perform NOT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0010 = perform AND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0100 = perform Addition</a:t>
            </a:r>
          </a:p>
          <a:p>
            <a:pPr>
              <a:lnSpc>
                <a:spcPct val="80000"/>
              </a:lnSpc>
            </a:pPr>
            <a:endParaRPr lang="en-US" sz="16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AC4B1-6967-C245-BA04-7F91D174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Processor Work?</a:t>
            </a:r>
          </a:p>
        </p:txBody>
      </p:sp>
    </p:spTree>
    <p:extLst>
      <p:ext uri="{BB962C8B-B14F-4D97-AF65-F5344CB8AC3E}">
        <p14:creationId xmlns:p14="http://schemas.microsoft.com/office/powerpoint/2010/main" val="294352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2900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sz="1800" dirty="0"/>
              <a:t>We want to add 6 and 2</a:t>
            </a:r>
          </a:p>
          <a:p>
            <a:pPr marL="685800" lvl="1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dirty="0"/>
              <a:t>Send it instruction for add: 0100</a:t>
            </a:r>
          </a:p>
          <a:p>
            <a:pPr marL="685800" lvl="1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dirty="0"/>
              <a:t>Send it 6 and 2 in binary: 0110 and 0010</a:t>
            </a:r>
          </a:p>
          <a:p>
            <a:pPr marL="685800" lvl="1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dirty="0"/>
              <a:t>So: 0100 0110 0010</a:t>
            </a:r>
          </a:p>
          <a:p>
            <a:pPr marL="685800" lvl="1" indent="-257175">
              <a:lnSpc>
                <a:spcPct val="80000"/>
              </a:lnSpc>
              <a:spcBef>
                <a:spcPts val="0"/>
              </a:spcBef>
              <a:buSzPct val="100000"/>
            </a:pPr>
            <a:endParaRPr lang="en-US" dirty="0"/>
          </a:p>
          <a:p>
            <a:pPr marL="342900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sz="1800" dirty="0"/>
              <a:t>Now we have a sequence of operations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342900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sz="1800" dirty="0"/>
              <a:t>This is machine language and is hard! </a:t>
            </a:r>
          </a:p>
          <a:p>
            <a:pPr marL="342900" indent="-257175">
              <a:lnSpc>
                <a:spcPct val="80000"/>
              </a:lnSpc>
              <a:spcBef>
                <a:spcPts val="0"/>
              </a:spcBef>
              <a:buSzPct val="100000"/>
            </a:pPr>
            <a:endParaRPr lang="en-US" sz="1800" dirty="0"/>
          </a:p>
          <a:p>
            <a:pPr marL="342900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sz="1800" dirty="0"/>
              <a:t>So we develop assembly languages</a:t>
            </a:r>
          </a:p>
          <a:p>
            <a:pPr marL="685800" lvl="1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dirty="0"/>
              <a:t>Assembly compiles to machine language</a:t>
            </a:r>
          </a:p>
          <a:p>
            <a:pPr marL="685800" lvl="1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dirty="0"/>
              <a:t>Have mnemonics that map to machine code</a:t>
            </a:r>
          </a:p>
          <a:p>
            <a:pPr marL="685800" lvl="1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dirty="0"/>
              <a:t>ADD EAX, 2 </a:t>
            </a:r>
          </a:p>
          <a:p>
            <a:pPr marL="685800" lvl="1" indent="-257175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-US" dirty="0"/>
              <a:t>ADD 6 2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9D25-63F6-EC4A-8AEC-D66FBCB7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How Does a Processor Work?</a:t>
            </a:r>
          </a:p>
        </p:txBody>
      </p:sp>
    </p:spTree>
    <p:extLst>
      <p:ext uri="{BB962C8B-B14F-4D97-AF65-F5344CB8AC3E}">
        <p14:creationId xmlns:p14="http://schemas.microsoft.com/office/powerpoint/2010/main" val="36497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Standard base-10 number system</a:t>
            </a:r>
          </a:p>
          <a:p>
            <a:r>
              <a:rPr lang="en-US" sz="1800" dirty="0"/>
              <a:t>10 single digit numerical values ranging from 0 to 9</a:t>
            </a:r>
          </a:p>
          <a:p>
            <a:endParaRPr lang="en-US" sz="1800" dirty="0"/>
          </a:p>
        </p:txBody>
      </p:sp>
      <p:graphicFrame>
        <p:nvGraphicFramePr>
          <p:cNvPr id="6" name="Table 5" title="Base 10 numb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62765"/>
              </p:ext>
            </p:extLst>
          </p:nvPr>
        </p:nvGraphicFramePr>
        <p:xfrm>
          <a:off x="871927" y="3107901"/>
          <a:ext cx="7365170" cy="4897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6517">
                  <a:extLst>
                    <a:ext uri="{9D8B030D-6E8A-4147-A177-3AD203B41FA5}">
                      <a16:colId xmlns:a16="http://schemas.microsoft.com/office/drawing/2014/main" val="1067961618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572294532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4265619551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443333267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3652009158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3690855721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3778325098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2262413568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1389709449"/>
                    </a:ext>
                  </a:extLst>
                </a:gridCol>
                <a:gridCol w="736517">
                  <a:extLst>
                    <a:ext uri="{9D8B030D-6E8A-4147-A177-3AD203B41FA5}">
                      <a16:colId xmlns:a16="http://schemas.microsoft.com/office/drawing/2014/main" val="2716038315"/>
                    </a:ext>
                  </a:extLst>
                </a:gridCol>
              </a:tblGrid>
              <a:tr h="4897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894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Base-2 number system</a:t>
            </a:r>
          </a:p>
          <a:p>
            <a:r>
              <a:rPr lang="en-US" sz="1800"/>
              <a:t>2 single digit numerical values: 0 and 1</a:t>
            </a:r>
          </a:p>
          <a:p>
            <a:r>
              <a:rPr lang="en-US" sz="1800"/>
              <a:t>A single digit of binary is a bit, 8 of these bits is a byte</a:t>
            </a:r>
          </a:p>
        </p:txBody>
      </p:sp>
      <p:graphicFrame>
        <p:nvGraphicFramePr>
          <p:cNvPr id="6" name="Table 5" title="Base 2 numb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29871"/>
              </p:ext>
            </p:extLst>
          </p:nvPr>
        </p:nvGraphicFramePr>
        <p:xfrm>
          <a:off x="1524000" y="3580091"/>
          <a:ext cx="6096000" cy="2781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58102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140776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747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Base-16 number system</a:t>
            </a:r>
          </a:p>
          <a:p>
            <a:r>
              <a:rPr lang="en-US" sz="1800" dirty="0"/>
              <a:t>10 numerical values and 6 alphabetic values</a:t>
            </a:r>
          </a:p>
        </p:txBody>
      </p:sp>
      <p:graphicFrame>
        <p:nvGraphicFramePr>
          <p:cNvPr id="6" name="Table 5" title="Base 16 Numbe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53"/>
              </p:ext>
            </p:extLst>
          </p:nvPr>
        </p:nvGraphicFramePr>
        <p:xfrm>
          <a:off x="951876" y="3632555"/>
          <a:ext cx="7135312" cy="6996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5957">
                  <a:extLst>
                    <a:ext uri="{9D8B030D-6E8A-4147-A177-3AD203B41FA5}">
                      <a16:colId xmlns:a16="http://schemas.microsoft.com/office/drawing/2014/main" val="4133195638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1603585195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2802656658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2992511680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2168273327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423825811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330947554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605789264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2462076625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1655330120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877323490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460441997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2182596613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991224878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2715509628"/>
                    </a:ext>
                  </a:extLst>
                </a:gridCol>
                <a:gridCol w="445957">
                  <a:extLst>
                    <a:ext uri="{9D8B030D-6E8A-4147-A177-3AD203B41FA5}">
                      <a16:colId xmlns:a16="http://schemas.microsoft.com/office/drawing/2014/main" val="2482080684"/>
                    </a:ext>
                  </a:extLst>
                </a:gridCol>
              </a:tblGrid>
              <a:tr h="6996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3116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Base-10 to Base-2</a:t>
            </a:r>
          </a:p>
          <a:p>
            <a:r>
              <a:rPr lang="en-US" dirty="0"/>
              <a:t>Start from the right side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 title="Converting Decimal to Bin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97688"/>
              </p:ext>
            </p:extLst>
          </p:nvPr>
        </p:nvGraphicFramePr>
        <p:xfrm>
          <a:off x="5023597" y="2226469"/>
          <a:ext cx="3155578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89">
                  <a:extLst>
                    <a:ext uri="{9D8B030D-6E8A-4147-A177-3AD203B41FA5}">
                      <a16:colId xmlns:a16="http://schemas.microsoft.com/office/drawing/2014/main" val="2334727560"/>
                    </a:ext>
                  </a:extLst>
                </a:gridCol>
                <a:gridCol w="1577789">
                  <a:extLst>
                    <a:ext uri="{9D8B030D-6E8A-4147-A177-3AD203B41FA5}">
                      <a16:colId xmlns:a16="http://schemas.microsoft.com/office/drawing/2014/main" val="40797791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Division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Remainder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1148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1000/2=500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5502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9980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12014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56435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4052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749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1625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12977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45524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6144877"/>
                  </a:ext>
                </a:extLst>
              </a:tr>
            </a:tbl>
          </a:graphicData>
        </a:graphic>
      </p:graphicFrame>
      <p:graphicFrame>
        <p:nvGraphicFramePr>
          <p:cNvPr id="6" name="Table 5" title="Results - Binary Valu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91125"/>
              </p:ext>
            </p:extLst>
          </p:nvPr>
        </p:nvGraphicFramePr>
        <p:xfrm>
          <a:off x="628650" y="4483100"/>
          <a:ext cx="4058770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877">
                  <a:extLst>
                    <a:ext uri="{9D8B030D-6E8A-4147-A177-3AD203B41FA5}">
                      <a16:colId xmlns:a16="http://schemas.microsoft.com/office/drawing/2014/main" val="601966694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232725021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53222163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7689385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47235773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80649235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62583122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1020741889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764292675"/>
                    </a:ext>
                  </a:extLst>
                </a:gridCol>
                <a:gridCol w="405877">
                  <a:extLst>
                    <a:ext uri="{9D8B030D-6E8A-4147-A177-3AD203B41FA5}">
                      <a16:colId xmlns:a16="http://schemas.microsoft.com/office/drawing/2014/main" val="330855051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65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98564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2297</TotalTime>
  <Words>1179</Words>
  <Application>Microsoft Macintosh PowerPoint</Application>
  <PresentationFormat>On-screen Show (4:3)</PresentationFormat>
  <Paragraphs>532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PP_C5Modules_CC_License_standard</vt:lpstr>
      <vt:lpstr>  Number Systems</vt:lpstr>
      <vt:lpstr>Learning Outcomes</vt:lpstr>
      <vt:lpstr>Why Should You Care?</vt:lpstr>
      <vt:lpstr>How Does a Processor Work?</vt:lpstr>
      <vt:lpstr>How Does a Processor Work?</vt:lpstr>
      <vt:lpstr>Decimal</vt:lpstr>
      <vt:lpstr>Binary</vt:lpstr>
      <vt:lpstr>Hexadecimal</vt:lpstr>
      <vt:lpstr>Converting Decimal to Binary</vt:lpstr>
      <vt:lpstr>Converting Decimal to Binary</vt:lpstr>
      <vt:lpstr>Converting Decimal to Binary</vt:lpstr>
      <vt:lpstr>Converting Decimal to Binary</vt:lpstr>
      <vt:lpstr>Converting Decimal to Binary</vt:lpstr>
      <vt:lpstr>Converting Decimal to Binary</vt:lpstr>
      <vt:lpstr>Converting Decimal to Binary</vt:lpstr>
      <vt:lpstr>Converting Decimal to Binary</vt:lpstr>
      <vt:lpstr>Converting Decimal to Binary</vt:lpstr>
      <vt:lpstr>Converting Decimal to Binary</vt:lpstr>
      <vt:lpstr>Converting Binary to Decimal</vt:lpstr>
      <vt:lpstr>Converting Decimal to Hex</vt:lpstr>
      <vt:lpstr>Converting Hex to Decimal</vt:lpstr>
      <vt:lpstr>Converting Hex to Binary</vt:lpstr>
      <vt:lpstr>Integer Representations</vt:lpstr>
      <vt:lpstr>Sign Magnitude</vt:lpstr>
      <vt:lpstr>One’s Compliment</vt:lpstr>
      <vt:lpstr>Two’s Compliment</vt:lpstr>
      <vt:lpstr>Summary</vt:lpstr>
    </vt:vector>
  </TitlesOfParts>
  <Company>University of California at Davis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Demott, Jared</cp:lastModifiedBy>
  <cp:revision>222</cp:revision>
  <cp:lastPrinted>2016-07-18T16:40:10Z</cp:lastPrinted>
  <dcterms:created xsi:type="dcterms:W3CDTF">2016-07-03T20:12:42Z</dcterms:created>
  <dcterms:modified xsi:type="dcterms:W3CDTF">2018-05-29T13:17:45Z</dcterms:modified>
</cp:coreProperties>
</file>