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8"/>
  </p:notesMasterIdLst>
  <p:sldIdLst>
    <p:sldId id="256" r:id="rId2"/>
    <p:sldId id="319" r:id="rId3"/>
    <p:sldId id="316" r:id="rId4"/>
    <p:sldId id="306" r:id="rId5"/>
    <p:sldId id="317" r:id="rId6"/>
    <p:sldId id="307" r:id="rId7"/>
    <p:sldId id="318" r:id="rId8"/>
    <p:sldId id="308" r:id="rId9"/>
    <p:sldId id="309" r:id="rId10"/>
    <p:sldId id="312" r:id="rId11"/>
    <p:sldId id="313" r:id="rId12"/>
    <p:sldId id="314" r:id="rId13"/>
    <p:sldId id="310" r:id="rId14"/>
    <p:sldId id="311" r:id="rId15"/>
    <p:sldId id="315" r:id="rId16"/>
    <p:sldId id="320" r:id="rId17"/>
  </p:sldIdLst>
  <p:sldSz cx="9144000" cy="6858000" type="screen4x3"/>
  <p:notesSz cx="7315200" cy="96012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53" autoAdjust="0"/>
    <p:restoredTop sz="90519" autoAdjust="0"/>
  </p:normalViewPr>
  <p:slideViewPr>
    <p:cSldViewPr snapToGrid="0" snapToObjects="1">
      <p:cViewPr varScale="1">
        <p:scale>
          <a:sx n="76" d="100"/>
          <a:sy n="76" d="100"/>
        </p:scale>
        <p:origin x="240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5/29/18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2</a:t>
            </a:fld>
            <a:endParaRPr lang="en-US">
              <a:cs typeface="Arial" charset="0"/>
            </a:endParaRPr>
          </a:p>
        </p:txBody>
      </p:sp>
    </p:spTree>
    <p:extLst>
      <p:ext uri="{BB962C8B-B14F-4D97-AF65-F5344CB8AC3E}">
        <p14:creationId xmlns:p14="http://schemas.microsoft.com/office/powerpoint/2010/main" val="132877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Packing can</a:t>
            </a:r>
            <a:r>
              <a:rPr lang="en-US" baseline="0" dirty="0"/>
              <a:t> be relatively straight-forward using a program such as UPX, to very complicated when programs unpack in place or make heavy use of shellcode. The goal of this module is to be able to attempt to detect packing so the analyst will know when it will effect their analysis.</a:t>
            </a:r>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a:t>
            </a:fld>
            <a:endParaRPr lang="en-US"/>
          </a:p>
        </p:txBody>
      </p:sp>
    </p:spTree>
    <p:extLst>
      <p:ext uri="{BB962C8B-B14F-4D97-AF65-F5344CB8AC3E}">
        <p14:creationId xmlns:p14="http://schemas.microsoft.com/office/powerpoint/2010/main" val="64765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https://upx.github.io/</a:t>
            </a:r>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6</a:t>
            </a:fld>
            <a:endParaRPr lang="en-US"/>
          </a:p>
        </p:txBody>
      </p:sp>
    </p:spTree>
    <p:extLst>
      <p:ext uri="{BB962C8B-B14F-4D97-AF65-F5344CB8AC3E}">
        <p14:creationId xmlns:p14="http://schemas.microsoft.com/office/powerpoint/2010/main" val="994236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8</a:t>
            </a:fld>
            <a:endParaRPr lang="en-US"/>
          </a:p>
        </p:txBody>
      </p:sp>
    </p:spTree>
    <p:extLst>
      <p:ext uri="{BB962C8B-B14F-4D97-AF65-F5344CB8AC3E}">
        <p14:creationId xmlns:p14="http://schemas.microsoft.com/office/powerpoint/2010/main" val="3301321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04269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A722859C-89A0-4C1D-B3B9-DD0F9998A67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a:stretch>
            <a:fillRect/>
          </a:stretch>
        </p:blipFill>
        <p:spPr bwMode="auto">
          <a:xfrm>
            <a:off x="1792288" y="187325"/>
            <a:ext cx="5551487" cy="66706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t>
            </a:r>
          </a:p>
          <a:p>
            <a:pPr lvl="0"/>
            <a:r>
              <a:rPr lang="en-US"/>
              <a:t>aster text styles</a:t>
            </a:r>
          </a:p>
          <a:p>
            <a:pPr lvl="1"/>
            <a:r>
              <a:rPr lang="en-US"/>
              <a:t>Second levelThird level</a:t>
            </a:r>
          </a:p>
          <a:p>
            <a:pPr lvl="3"/>
            <a:r>
              <a:rPr lang="en-US"/>
              <a:t>Fourth level</a:t>
            </a:r>
          </a:p>
          <a:p>
            <a:pPr lvl="4"/>
            <a:r>
              <a:rPr lang="en-US"/>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1"/>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3" y="6415088"/>
            <a:ext cx="5700712" cy="246062"/>
          </a:xfrm>
          <a:prstGeom prst="rect">
            <a:avLst/>
          </a:prstGeom>
          <a:noFill/>
          <a:ln>
            <a:noFill/>
          </a:ln>
          <a:effectLst/>
          <a:extLst/>
        </p:spPr>
        <p:txBody>
          <a:bodyPr wrap="none" anchor="ctr">
            <a:spAutoFit/>
          </a:bodyPr>
          <a:lstStyle/>
          <a:p>
            <a:pPr defTabSz="914400" eaLnBrk="0" hangingPunct="0">
              <a:defRPr/>
            </a:pPr>
            <a:r>
              <a:rPr lang="x-none" altLang="x-none" sz="1000" dirty="0">
                <a:cs typeface="+mn-cs"/>
              </a:rPr>
              <a:t>  This document is licensed with a </a:t>
            </a:r>
            <a:r>
              <a:rPr lang="x-none" altLang="x-none" sz="1000" dirty="0">
                <a:cs typeface="+mn-cs"/>
                <a:hlinkClick r:id="rId12"/>
              </a:rPr>
              <a:t>Creative Commons Attribution 4.0 International License</a:t>
            </a:r>
            <a:r>
              <a:rPr lang="x-none" altLang="x-none" sz="1000" dirty="0">
                <a:cs typeface="+mn-cs"/>
              </a:rPr>
              <a:t> ©2017 </a:t>
            </a:r>
          </a:p>
        </p:txBody>
      </p:sp>
    </p:spTree>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0488" y="3616325"/>
            <a:ext cx="4611687" cy="803275"/>
          </a:xfrm>
        </p:spPr>
        <p:txBody>
          <a:bodyPr rtlCol="0">
            <a:normAutofit fontScale="90000"/>
          </a:bodyPr>
          <a:lstStyle/>
          <a:p>
            <a:pPr eaLnBrk="1" fontAlgn="auto" hangingPunct="1">
              <a:spcAft>
                <a:spcPts val="0"/>
              </a:spcAft>
              <a:defRPr/>
            </a:pPr>
            <a:br>
              <a:rPr sz="3300" dirty="0"/>
            </a:br>
            <a:br>
              <a:rPr sz="3300" dirty="0"/>
            </a:br>
            <a:r>
              <a:rPr lang="en-US" sz="3300" dirty="0"/>
              <a:t>Detecting Packers and Code Obfuscation</a:t>
            </a:r>
            <a:endParaRPr dirty="0"/>
          </a:p>
        </p:txBody>
      </p:sp>
      <p:sp>
        <p:nvSpPr>
          <p:cNvPr id="12290" name="Subtitle 2"/>
          <p:cNvSpPr>
            <a:spLocks noGrp="1"/>
          </p:cNvSpPr>
          <p:nvPr>
            <p:ph type="body" sz="quarter" idx="13"/>
          </p:nvPr>
        </p:nvSpPr>
        <p:spPr>
          <a:xfrm>
            <a:off x="2630488" y="4999038"/>
            <a:ext cx="4219575" cy="277812"/>
          </a:xfrm>
        </p:spPr>
        <p:txBody>
          <a:bodyPr/>
          <a:lstStyle/>
          <a:p>
            <a:pPr eaLnBrk="1" hangingPunct="1"/>
            <a:r>
              <a:rPr lang="en-US" sz="2000" b="1">
                <a:solidFill>
                  <a:srgbClr val="2F5597"/>
                </a:solidFill>
              </a:rPr>
              <a:t>Lesson 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Packers</a:t>
            </a:r>
          </a:p>
        </p:txBody>
      </p:sp>
      <p:sp>
        <p:nvSpPr>
          <p:cNvPr id="3" name="Content Placeholder 2"/>
          <p:cNvSpPr>
            <a:spLocks noGrp="1"/>
          </p:cNvSpPr>
          <p:nvPr>
            <p:ph idx="1"/>
          </p:nvPr>
        </p:nvSpPr>
        <p:spPr/>
        <p:txBody>
          <a:bodyPr/>
          <a:lstStyle/>
          <a:p>
            <a:r>
              <a:rPr lang="en-US" dirty="0"/>
              <a:t>They will commonly have very few imports</a:t>
            </a:r>
          </a:p>
          <a:p>
            <a:r>
              <a:rPr lang="en-US" dirty="0"/>
              <a:t>May import </a:t>
            </a:r>
            <a:r>
              <a:rPr lang="en-US" dirty="0" err="1"/>
              <a:t>GetProcAddress</a:t>
            </a:r>
            <a:r>
              <a:rPr lang="en-US" dirty="0"/>
              <a:t> and </a:t>
            </a:r>
            <a:r>
              <a:rPr lang="en-US" dirty="0" err="1"/>
              <a:t>LoadLibrary</a:t>
            </a:r>
            <a:endParaRPr lang="en-US" dirty="0"/>
          </a:p>
          <a:p>
            <a:pPr lvl="1"/>
            <a:r>
              <a:rPr lang="en-US" dirty="0" err="1"/>
              <a:t>LoadLibrary</a:t>
            </a:r>
            <a:r>
              <a:rPr lang="en-US" dirty="0"/>
              <a:t> is used to call imported </a:t>
            </a:r>
            <a:r>
              <a:rPr lang="en-US" dirty="0" err="1"/>
              <a:t>dlls</a:t>
            </a:r>
            <a:endParaRPr lang="en-US" dirty="0"/>
          </a:p>
          <a:p>
            <a:pPr lvl="1"/>
            <a:r>
              <a:rPr lang="en-US" dirty="0" err="1"/>
              <a:t>GetProcAddress</a:t>
            </a:r>
            <a:r>
              <a:rPr lang="en-US" dirty="0"/>
              <a:t> is used to resolve the addresses</a:t>
            </a:r>
          </a:p>
          <a:p>
            <a:pPr marL="0" indent="0">
              <a:buNone/>
            </a:pPr>
            <a:endParaRPr lang="en-US" dirty="0"/>
          </a:p>
          <a:p>
            <a:pPr marL="0" indent="0">
              <a:buNone/>
            </a:pPr>
            <a:r>
              <a:rPr lang="en-US" sz="2000" b="1" dirty="0"/>
              <a:t>Before:					After:</a:t>
            </a:r>
            <a:endParaRPr lang="en-US" b="1" dirty="0"/>
          </a:p>
        </p:txBody>
      </p:sp>
      <p:pic>
        <p:nvPicPr>
          <p:cNvPr id="4" name="Picture 3" title="Before">
            <a:extLst>
              <a:ext uri="{FF2B5EF4-FFF2-40B4-BE49-F238E27FC236}">
                <a16:creationId xmlns:a16="http://schemas.microsoft.com/office/drawing/2014/main" id="{5411CCEB-17A6-4C05-9E24-7711F4F18E37}"/>
              </a:ext>
            </a:extLst>
          </p:cNvPr>
          <p:cNvPicPr>
            <a:picLocks noChangeAspect="1"/>
          </p:cNvPicPr>
          <p:nvPr/>
        </p:nvPicPr>
        <p:blipFill>
          <a:blip r:embed="rId2"/>
          <a:stretch>
            <a:fillRect/>
          </a:stretch>
        </p:blipFill>
        <p:spPr>
          <a:xfrm>
            <a:off x="747647" y="3894092"/>
            <a:ext cx="2922283" cy="2148345"/>
          </a:xfrm>
          <a:prstGeom prst="rect">
            <a:avLst/>
          </a:prstGeom>
          <a:ln>
            <a:solidFill>
              <a:schemeClr val="tx1"/>
            </a:solidFill>
          </a:ln>
        </p:spPr>
      </p:pic>
      <p:pic>
        <p:nvPicPr>
          <p:cNvPr id="5" name="Picture 4" title="After">
            <a:extLst>
              <a:ext uri="{FF2B5EF4-FFF2-40B4-BE49-F238E27FC236}">
                <a16:creationId xmlns:a16="http://schemas.microsoft.com/office/drawing/2014/main" id="{1AC358CE-5E13-4606-BA79-FF5FAEEC9D82}"/>
              </a:ext>
            </a:extLst>
          </p:cNvPr>
          <p:cNvPicPr>
            <a:picLocks noChangeAspect="1"/>
          </p:cNvPicPr>
          <p:nvPr/>
        </p:nvPicPr>
        <p:blipFill>
          <a:blip r:embed="rId3"/>
          <a:stretch>
            <a:fillRect/>
          </a:stretch>
        </p:blipFill>
        <p:spPr>
          <a:xfrm>
            <a:off x="4841309" y="3894092"/>
            <a:ext cx="2711363" cy="890384"/>
          </a:xfrm>
          <a:prstGeom prst="rect">
            <a:avLst/>
          </a:prstGeom>
          <a:ln>
            <a:solidFill>
              <a:schemeClr val="tx1"/>
            </a:solidFill>
          </a:ln>
        </p:spPr>
      </p:pic>
    </p:spTree>
    <p:extLst>
      <p:ext uri="{BB962C8B-B14F-4D97-AF65-F5344CB8AC3E}">
        <p14:creationId xmlns:p14="http://schemas.microsoft.com/office/powerpoint/2010/main" val="103974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Packers</a:t>
            </a:r>
          </a:p>
        </p:txBody>
      </p:sp>
      <p:sp>
        <p:nvSpPr>
          <p:cNvPr id="3" name="Content Placeholder 2"/>
          <p:cNvSpPr>
            <a:spLocks noGrp="1"/>
          </p:cNvSpPr>
          <p:nvPr>
            <p:ph idx="1"/>
          </p:nvPr>
        </p:nvSpPr>
        <p:spPr/>
        <p:txBody>
          <a:bodyPr/>
          <a:lstStyle/>
          <a:p>
            <a:r>
              <a:rPr lang="en-US" dirty="0"/>
              <a:t>IDA will only display a small amount of code</a:t>
            </a:r>
          </a:p>
          <a:p>
            <a:r>
              <a:rPr lang="en-US" dirty="0"/>
              <a:t>Section sizes are atypical (.text with a size of 0)</a:t>
            </a:r>
          </a:p>
          <a:p>
            <a:endParaRPr lang="en-US" dirty="0"/>
          </a:p>
          <a:p>
            <a:pPr marL="0" indent="0">
              <a:buNone/>
            </a:pPr>
            <a:r>
              <a:rPr lang="en-US" sz="2000" b="1" dirty="0"/>
              <a:t>Before:					After:</a:t>
            </a:r>
          </a:p>
          <a:p>
            <a:pPr marL="0" indent="0">
              <a:buNone/>
            </a:pPr>
            <a:endParaRPr lang="en-US" dirty="0"/>
          </a:p>
          <a:p>
            <a:endParaRPr lang="en-US" dirty="0"/>
          </a:p>
        </p:txBody>
      </p:sp>
      <p:pic>
        <p:nvPicPr>
          <p:cNvPr id="4" name="Picture 3" title="Before">
            <a:extLst>
              <a:ext uri="{FF2B5EF4-FFF2-40B4-BE49-F238E27FC236}">
                <a16:creationId xmlns:a16="http://schemas.microsoft.com/office/drawing/2014/main" id="{C68B206D-76CF-4F78-8DDA-451F38D8C442}"/>
              </a:ext>
            </a:extLst>
          </p:cNvPr>
          <p:cNvPicPr>
            <a:picLocks noChangeAspect="1"/>
          </p:cNvPicPr>
          <p:nvPr/>
        </p:nvPicPr>
        <p:blipFill>
          <a:blip r:embed="rId2"/>
          <a:stretch>
            <a:fillRect/>
          </a:stretch>
        </p:blipFill>
        <p:spPr>
          <a:xfrm>
            <a:off x="737196" y="3276905"/>
            <a:ext cx="2410484" cy="1051729"/>
          </a:xfrm>
          <a:prstGeom prst="rect">
            <a:avLst/>
          </a:prstGeom>
          <a:ln>
            <a:solidFill>
              <a:schemeClr val="tx1"/>
            </a:solidFill>
          </a:ln>
        </p:spPr>
      </p:pic>
      <p:pic>
        <p:nvPicPr>
          <p:cNvPr id="5" name="Picture 4" title="After">
            <a:extLst>
              <a:ext uri="{FF2B5EF4-FFF2-40B4-BE49-F238E27FC236}">
                <a16:creationId xmlns:a16="http://schemas.microsoft.com/office/drawing/2014/main" id="{C0715AB6-C572-4F3A-B1AD-1F282A2F0DF9}"/>
              </a:ext>
            </a:extLst>
          </p:cNvPr>
          <p:cNvPicPr>
            <a:picLocks noChangeAspect="1"/>
          </p:cNvPicPr>
          <p:nvPr/>
        </p:nvPicPr>
        <p:blipFill>
          <a:blip r:embed="rId3"/>
          <a:stretch>
            <a:fillRect/>
          </a:stretch>
        </p:blipFill>
        <p:spPr>
          <a:xfrm>
            <a:off x="4831931" y="3271170"/>
            <a:ext cx="2001434" cy="1071589"/>
          </a:xfrm>
          <a:prstGeom prst="rect">
            <a:avLst/>
          </a:prstGeom>
          <a:ln>
            <a:solidFill>
              <a:schemeClr val="tx1"/>
            </a:solidFill>
          </a:ln>
        </p:spPr>
      </p:pic>
    </p:spTree>
    <p:extLst>
      <p:ext uri="{BB962C8B-B14F-4D97-AF65-F5344CB8AC3E}">
        <p14:creationId xmlns:p14="http://schemas.microsoft.com/office/powerpoint/2010/main" val="25952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Packers</a:t>
            </a:r>
          </a:p>
        </p:txBody>
      </p:sp>
      <p:sp>
        <p:nvSpPr>
          <p:cNvPr id="3" name="Content Placeholder 2"/>
          <p:cNvSpPr>
            <a:spLocks noGrp="1"/>
          </p:cNvSpPr>
          <p:nvPr>
            <p:ph idx="1"/>
          </p:nvPr>
        </p:nvSpPr>
        <p:spPr/>
        <p:txBody>
          <a:bodyPr/>
          <a:lstStyle/>
          <a:p>
            <a:r>
              <a:rPr lang="en-US" dirty="0"/>
              <a:t>Calculating entropy (level of randomness in the data) and getting a high result</a:t>
            </a:r>
          </a:p>
          <a:p>
            <a:r>
              <a:rPr lang="en-US" dirty="0"/>
              <a:t>Often, this is calculated for each section, but can be done for the whole file, </a:t>
            </a:r>
            <a:r>
              <a:rPr lang="en-US" dirty="0" err="1"/>
              <a:t>pestudio</a:t>
            </a:r>
            <a:r>
              <a:rPr lang="en-US" dirty="0"/>
              <a:t> calculates both</a:t>
            </a:r>
          </a:p>
          <a:p>
            <a:r>
              <a:rPr lang="en-US" dirty="0"/>
              <a:t>The closer to 8, the higher the entropy</a:t>
            </a:r>
          </a:p>
          <a:p>
            <a:endParaRPr lang="en-US" dirty="0"/>
          </a:p>
          <a:p>
            <a:endParaRPr lang="en-US" dirty="0"/>
          </a:p>
          <a:p>
            <a:endParaRPr lang="en-US" dirty="0"/>
          </a:p>
          <a:p>
            <a:endParaRPr lang="en-US" dirty="0"/>
          </a:p>
          <a:p>
            <a:endParaRPr lang="en-US" dirty="0"/>
          </a:p>
          <a:p>
            <a:r>
              <a:rPr lang="en-US" dirty="0"/>
              <a:t>Note that there are different ways to calculate entropy so other algorithms will yield different results</a:t>
            </a:r>
          </a:p>
          <a:p>
            <a:endParaRPr lang="en-US" dirty="0"/>
          </a:p>
        </p:txBody>
      </p:sp>
      <p:pic>
        <p:nvPicPr>
          <p:cNvPr id="4" name="Picture 3" title="Entropy in PE file sections">
            <a:extLst>
              <a:ext uri="{FF2B5EF4-FFF2-40B4-BE49-F238E27FC236}">
                <a16:creationId xmlns:a16="http://schemas.microsoft.com/office/drawing/2014/main" id="{BEBDB616-13EF-490C-B9D8-5C072E3B5656}"/>
              </a:ext>
            </a:extLst>
          </p:cNvPr>
          <p:cNvPicPr>
            <a:picLocks noChangeAspect="1"/>
          </p:cNvPicPr>
          <p:nvPr/>
        </p:nvPicPr>
        <p:blipFill>
          <a:blip r:embed="rId3"/>
          <a:stretch>
            <a:fillRect/>
          </a:stretch>
        </p:blipFill>
        <p:spPr>
          <a:xfrm>
            <a:off x="628651" y="3644178"/>
            <a:ext cx="3150668" cy="1835553"/>
          </a:xfrm>
          <a:prstGeom prst="rect">
            <a:avLst/>
          </a:prstGeom>
          <a:ln>
            <a:solidFill>
              <a:schemeClr val="tx1"/>
            </a:solidFill>
          </a:ln>
        </p:spPr>
      </p:pic>
      <p:sp>
        <p:nvSpPr>
          <p:cNvPr id="5" name="Rectangle 4" title="Highlighting Entropy">
            <a:extLst>
              <a:ext uri="{FF2B5EF4-FFF2-40B4-BE49-F238E27FC236}">
                <a16:creationId xmlns:a16="http://schemas.microsoft.com/office/drawing/2014/main" id="{ACECA83E-F50B-4812-8510-83DB9E5B7D8A}"/>
              </a:ext>
            </a:extLst>
          </p:cNvPr>
          <p:cNvSpPr/>
          <p:nvPr/>
        </p:nvSpPr>
        <p:spPr>
          <a:xfrm>
            <a:off x="644554" y="4308756"/>
            <a:ext cx="924226" cy="117606"/>
          </a:xfrm>
          <a:prstGeom prst="rect">
            <a:avLst/>
          </a:prstGeom>
          <a:noFill/>
          <a:ln w="254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6" name="Picture 5" title="Entropy in PE file sections">
            <a:extLst>
              <a:ext uri="{FF2B5EF4-FFF2-40B4-BE49-F238E27FC236}">
                <a16:creationId xmlns:a16="http://schemas.microsoft.com/office/drawing/2014/main" id="{80A2CE7A-F931-4FDF-83DA-C969A95FBD4A}"/>
              </a:ext>
            </a:extLst>
          </p:cNvPr>
          <p:cNvPicPr>
            <a:picLocks noChangeAspect="1"/>
          </p:cNvPicPr>
          <p:nvPr/>
        </p:nvPicPr>
        <p:blipFill>
          <a:blip r:embed="rId4"/>
          <a:stretch>
            <a:fillRect/>
          </a:stretch>
        </p:blipFill>
        <p:spPr>
          <a:xfrm>
            <a:off x="4045817" y="3644178"/>
            <a:ext cx="4203034" cy="1074388"/>
          </a:xfrm>
          <a:prstGeom prst="rect">
            <a:avLst/>
          </a:prstGeom>
          <a:ln>
            <a:solidFill>
              <a:schemeClr val="tx1"/>
            </a:solidFill>
          </a:ln>
        </p:spPr>
      </p:pic>
      <p:sp>
        <p:nvSpPr>
          <p:cNvPr id="7" name="Rectangle 6" title="Highlights Entropy calculations">
            <a:extLst>
              <a:ext uri="{FF2B5EF4-FFF2-40B4-BE49-F238E27FC236}">
                <a16:creationId xmlns:a16="http://schemas.microsoft.com/office/drawing/2014/main" id="{4F3A5322-E0F3-4A83-B98C-382A981DE7FA}"/>
              </a:ext>
            </a:extLst>
          </p:cNvPr>
          <p:cNvSpPr/>
          <p:nvPr/>
        </p:nvSpPr>
        <p:spPr>
          <a:xfrm>
            <a:off x="4065065" y="4420151"/>
            <a:ext cx="3577394" cy="117606"/>
          </a:xfrm>
          <a:prstGeom prst="rect">
            <a:avLst/>
          </a:prstGeom>
          <a:noFill/>
          <a:ln w="254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562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2134-E680-41B3-84C3-FDCE984D1769}"/>
              </a:ext>
            </a:extLst>
          </p:cNvPr>
          <p:cNvSpPr>
            <a:spLocks noGrp="1"/>
          </p:cNvSpPr>
          <p:nvPr>
            <p:ph type="title"/>
          </p:nvPr>
        </p:nvSpPr>
        <p:spPr/>
        <p:txBody>
          <a:bodyPr/>
          <a:lstStyle/>
          <a:p>
            <a:r>
              <a:rPr lang="en-US" dirty="0"/>
              <a:t>Unpacking</a:t>
            </a:r>
          </a:p>
        </p:txBody>
      </p:sp>
      <p:sp>
        <p:nvSpPr>
          <p:cNvPr id="3" name="Content Placeholder 2">
            <a:extLst>
              <a:ext uri="{FF2B5EF4-FFF2-40B4-BE49-F238E27FC236}">
                <a16:creationId xmlns:a16="http://schemas.microsoft.com/office/drawing/2014/main" id="{ECA2ED3C-A0A2-4FEB-99A3-7D411811052B}"/>
              </a:ext>
            </a:extLst>
          </p:cNvPr>
          <p:cNvSpPr>
            <a:spLocks noGrp="1"/>
          </p:cNvSpPr>
          <p:nvPr>
            <p:ph idx="1"/>
          </p:nvPr>
        </p:nvSpPr>
        <p:spPr/>
        <p:txBody>
          <a:bodyPr/>
          <a:lstStyle/>
          <a:p>
            <a:r>
              <a:rPr lang="en-US" dirty="0"/>
              <a:t>Automated static/dynamic is the “easiest”</a:t>
            </a:r>
          </a:p>
          <a:p>
            <a:endParaRPr lang="en-US" dirty="0"/>
          </a:p>
          <a:p>
            <a:r>
              <a:rPr lang="en-US" dirty="0"/>
              <a:t>Manual static/dynamic</a:t>
            </a:r>
          </a:p>
          <a:p>
            <a:pPr lvl="1"/>
            <a:r>
              <a:rPr lang="en-US" dirty="0"/>
              <a:t>Reverse engineer the packing algorithm and run it in reverse (difficult)</a:t>
            </a:r>
          </a:p>
          <a:p>
            <a:pPr lvl="1"/>
            <a:r>
              <a:rPr lang="en-US" dirty="0"/>
              <a:t>Allow the program to extract itself into memory, then grab the unpacked program from memory (less difficult)</a:t>
            </a:r>
          </a:p>
        </p:txBody>
      </p:sp>
    </p:spTree>
    <p:extLst>
      <p:ext uri="{BB962C8B-B14F-4D97-AF65-F5344CB8AC3E}">
        <p14:creationId xmlns:p14="http://schemas.microsoft.com/office/powerpoint/2010/main" val="19223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2644-F9F3-4792-89D2-D20D2E5E53CC}"/>
              </a:ext>
            </a:extLst>
          </p:cNvPr>
          <p:cNvSpPr>
            <a:spLocks noGrp="1"/>
          </p:cNvSpPr>
          <p:nvPr>
            <p:ph type="title"/>
          </p:nvPr>
        </p:nvSpPr>
        <p:spPr/>
        <p:txBody>
          <a:bodyPr/>
          <a:lstStyle/>
          <a:p>
            <a:r>
              <a:rPr lang="en-US" dirty="0"/>
              <a:t>Detecting Obfuscation</a:t>
            </a:r>
          </a:p>
        </p:txBody>
      </p:sp>
      <p:sp>
        <p:nvSpPr>
          <p:cNvPr id="3" name="Content Placeholder 2">
            <a:extLst>
              <a:ext uri="{FF2B5EF4-FFF2-40B4-BE49-F238E27FC236}">
                <a16:creationId xmlns:a16="http://schemas.microsoft.com/office/drawing/2014/main" id="{EB7C7F3F-BA23-49D5-94A0-8251D6D3FEE0}"/>
              </a:ext>
            </a:extLst>
          </p:cNvPr>
          <p:cNvSpPr>
            <a:spLocks noGrp="1"/>
          </p:cNvSpPr>
          <p:nvPr>
            <p:ph idx="1"/>
          </p:nvPr>
        </p:nvSpPr>
        <p:spPr/>
        <p:txBody>
          <a:bodyPr/>
          <a:lstStyle/>
          <a:p>
            <a:r>
              <a:rPr lang="en-US" dirty="0"/>
              <a:t>Obfuscation is often done within the program itself by the author in attempts to make it harder to analyze</a:t>
            </a:r>
          </a:p>
        </p:txBody>
      </p:sp>
    </p:spTree>
    <p:extLst>
      <p:ext uri="{BB962C8B-B14F-4D97-AF65-F5344CB8AC3E}">
        <p14:creationId xmlns:p14="http://schemas.microsoft.com/office/powerpoint/2010/main" val="3755867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Obfuscation</a:t>
            </a:r>
          </a:p>
        </p:txBody>
      </p:sp>
      <p:sp>
        <p:nvSpPr>
          <p:cNvPr id="3" name="Content Placeholder 2"/>
          <p:cNvSpPr>
            <a:spLocks noGrp="1"/>
          </p:cNvSpPr>
          <p:nvPr>
            <p:ph idx="1"/>
          </p:nvPr>
        </p:nvSpPr>
        <p:spPr/>
        <p:txBody>
          <a:bodyPr/>
          <a:lstStyle/>
          <a:p>
            <a:r>
              <a:rPr lang="en-US" dirty="0"/>
              <a:t>There are many ways to obfuscate a program, some common ones are:</a:t>
            </a:r>
          </a:p>
          <a:p>
            <a:pPr lvl="1"/>
            <a:r>
              <a:rPr lang="en-US" dirty="0"/>
              <a:t>XOR – Using the XOR operation with a “key” value on data can quickly hide it.  Sometimes data is </a:t>
            </a:r>
            <a:r>
              <a:rPr lang="en-US" dirty="0" err="1"/>
              <a:t>XORed</a:t>
            </a:r>
            <a:r>
              <a:rPr lang="en-US" dirty="0"/>
              <a:t> multiple times</a:t>
            </a:r>
          </a:p>
          <a:p>
            <a:pPr lvl="1"/>
            <a:r>
              <a:rPr lang="en-US" dirty="0"/>
              <a:t>Base64 – Encoding a string as Base64 will hide it, but it’s not hard to identify compared to others</a:t>
            </a:r>
          </a:p>
          <a:p>
            <a:pPr lvl="1"/>
            <a:r>
              <a:rPr lang="en-US" dirty="0"/>
              <a:t>ROT – rotating the data with the ROT operation, often ROT13 is used</a:t>
            </a:r>
          </a:p>
          <a:p>
            <a:pPr lvl="1"/>
            <a:endParaRPr lang="en-US" dirty="0"/>
          </a:p>
          <a:p>
            <a:r>
              <a:rPr lang="en-US" dirty="0"/>
              <a:t>Strings will often look like random characters</a:t>
            </a:r>
          </a:p>
          <a:p>
            <a:endParaRPr lang="en-US" dirty="0"/>
          </a:p>
        </p:txBody>
      </p:sp>
    </p:spTree>
    <p:extLst>
      <p:ext uri="{BB962C8B-B14F-4D97-AF65-F5344CB8AC3E}">
        <p14:creationId xmlns:p14="http://schemas.microsoft.com/office/powerpoint/2010/main" val="118540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marL="0" indent="0" eaLnBrk="1" hangingPunct="1">
              <a:buNone/>
            </a:pPr>
            <a:r>
              <a:rPr lang="en-US" dirty="0"/>
              <a:t>Upon completion of this lesson, </a:t>
            </a:r>
            <a:r>
              <a:rPr lang="en-US"/>
              <a:t>students will be </a:t>
            </a:r>
            <a:r>
              <a:rPr lang="en-US" dirty="0"/>
              <a:t>able to:</a:t>
            </a:r>
            <a:br>
              <a:rPr lang="en-US" dirty="0"/>
            </a:br>
            <a:endParaRPr lang="en-US" dirty="0"/>
          </a:p>
          <a:p>
            <a:pPr marL="685800" lvl="1" indent="-342900" eaLnBrk="1" hangingPunct="1">
              <a:buFont typeface="+mj-lt"/>
              <a:buAutoNum type="arabicPeriod"/>
            </a:pPr>
            <a:r>
              <a:rPr lang="en-US" dirty="0"/>
              <a:t>Identify when code has been packed</a:t>
            </a:r>
            <a:br>
              <a:rPr lang="en-US" dirty="0"/>
            </a:br>
            <a:endParaRPr lang="en-US" dirty="0"/>
          </a:p>
          <a:p>
            <a:pPr marL="685800" lvl="1" indent="-342900" eaLnBrk="1" hangingPunct="1">
              <a:buFont typeface="+mj-lt"/>
              <a:buAutoNum type="arabicPeriod"/>
            </a:pPr>
            <a:r>
              <a:rPr lang="en-US" dirty="0"/>
              <a:t>Identify when code has been obfuscated</a:t>
            </a:r>
            <a:br>
              <a:rPr lang="en-US" dirty="0"/>
            </a:br>
            <a:endParaRPr lang="en-US" dirty="0"/>
          </a:p>
          <a:p>
            <a:pPr marL="685800" lvl="1" indent="-342900" eaLnBrk="1" hangingPunct="1">
              <a:buFont typeface="+mj-lt"/>
              <a:buAutoNum type="arabicPeriod"/>
            </a:pPr>
            <a:r>
              <a:rPr lang="en-US" dirty="0"/>
              <a:t>Differentiate between different packing and code obfuscation methods</a:t>
            </a:r>
            <a:br>
              <a:rPr lang="en-US" dirty="0"/>
            </a:br>
            <a:endParaRPr lang="en-US" dirty="0"/>
          </a:p>
          <a:p>
            <a:pPr marL="685800" lvl="1" indent="-342900" eaLnBrk="1" hangingPunct="1">
              <a:buFont typeface="+mj-lt"/>
              <a:buAutoNum type="arabicPeriod"/>
            </a:pPr>
            <a:r>
              <a:rPr lang="en-US" dirty="0"/>
              <a:t>Examine common obfuscation techniques</a:t>
            </a:r>
          </a:p>
          <a:p>
            <a:pPr marL="685800" lvl="1" indent="-342900" eaLnBrk="1" hangingPunct="1">
              <a:buFont typeface="+mj-lt"/>
              <a:buAutoNum type="arabicPeriod"/>
            </a:pPr>
            <a:endParaRPr lang="en-US" dirty="0"/>
          </a:p>
        </p:txBody>
      </p:sp>
    </p:spTree>
    <p:extLst>
      <p:ext uri="{BB962C8B-B14F-4D97-AF65-F5344CB8AC3E}">
        <p14:creationId xmlns:p14="http://schemas.microsoft.com/office/powerpoint/2010/main" val="88557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28650" y="365125"/>
            <a:ext cx="7886700" cy="1325563"/>
          </a:xfrm>
        </p:spPr>
        <p:txBody>
          <a:bodyPr/>
          <a:lstStyle/>
          <a:p>
            <a:pPr eaLnBrk="1" hangingPunct="1"/>
            <a:r>
              <a:rPr lang="en-US" dirty="0"/>
              <a:t>Learning Outcomes</a:t>
            </a:r>
          </a:p>
        </p:txBody>
      </p:sp>
      <p:sp>
        <p:nvSpPr>
          <p:cNvPr id="14338" name="Content Placeholder 2"/>
          <p:cNvSpPr>
            <a:spLocks noGrp="1"/>
          </p:cNvSpPr>
          <p:nvPr>
            <p:ph idx="1"/>
          </p:nvPr>
        </p:nvSpPr>
        <p:spPr/>
        <p:txBody>
          <a:bodyPr/>
          <a:lstStyle/>
          <a:p>
            <a:pPr marL="0" indent="0" eaLnBrk="1" hangingPunct="1">
              <a:buFont typeface="Arial" charset="0"/>
              <a:buNone/>
            </a:pPr>
            <a:r>
              <a:rPr lang="en-US" dirty="0"/>
              <a:t>Upon completion of this lesson, students will be able to:</a:t>
            </a:r>
          </a:p>
          <a:p>
            <a:pPr marL="685800" lvl="1" indent="-342900" eaLnBrk="1" hangingPunct="1">
              <a:buFont typeface="+mj-lt"/>
              <a:buAutoNum type="arabicPeriod"/>
            </a:pPr>
            <a:r>
              <a:rPr lang="en-US" dirty="0"/>
              <a:t>Identify when code has been packed</a:t>
            </a:r>
            <a:br>
              <a:rPr lang="en-US" dirty="0"/>
            </a:br>
            <a:endParaRPr lang="en-US" dirty="0"/>
          </a:p>
          <a:p>
            <a:pPr marL="685800" lvl="1" indent="-342900" eaLnBrk="1" hangingPunct="1">
              <a:buFont typeface="+mj-lt"/>
              <a:buAutoNum type="arabicPeriod"/>
            </a:pPr>
            <a:r>
              <a:rPr lang="en-US" dirty="0"/>
              <a:t>Identify when code has been obfuscated</a:t>
            </a:r>
            <a:br>
              <a:rPr lang="en-US" dirty="0"/>
            </a:br>
            <a:endParaRPr lang="en-US" dirty="0"/>
          </a:p>
          <a:p>
            <a:pPr marL="685800" lvl="1" indent="-342900" eaLnBrk="1" hangingPunct="1">
              <a:buFont typeface="+mj-lt"/>
              <a:buAutoNum type="arabicPeriod"/>
            </a:pPr>
            <a:r>
              <a:rPr lang="en-US" dirty="0"/>
              <a:t>Differentiate between different packing and code obfuscation methods</a:t>
            </a:r>
            <a:br>
              <a:rPr lang="en-US" dirty="0"/>
            </a:br>
            <a:endParaRPr lang="en-US" dirty="0"/>
          </a:p>
          <a:p>
            <a:pPr marL="685800" lvl="1" indent="-342900" eaLnBrk="1" hangingPunct="1">
              <a:buFont typeface="+mj-lt"/>
              <a:buAutoNum type="arabicPeriod"/>
            </a:pPr>
            <a:r>
              <a:rPr lang="en-US" dirty="0"/>
              <a:t>Examine common obfuscation techniques</a:t>
            </a:r>
          </a:p>
          <a:p>
            <a:pPr marL="685800" lvl="1" indent="-342900" eaLnBrk="1" hangingPunct="1">
              <a:buFont typeface="+mj-lt"/>
              <a:buAutoNum type="arabicPeriod"/>
            </a:pPr>
            <a:endParaRPr lang="en-US" dirty="0"/>
          </a:p>
        </p:txBody>
      </p:sp>
    </p:spTree>
    <p:extLst>
      <p:ext uri="{BB962C8B-B14F-4D97-AF65-F5344CB8AC3E}">
        <p14:creationId xmlns:p14="http://schemas.microsoft.com/office/powerpoint/2010/main" val="84803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Obfuscation Overview</a:t>
            </a:r>
          </a:p>
        </p:txBody>
      </p:sp>
      <p:sp>
        <p:nvSpPr>
          <p:cNvPr id="3" name="Content Placeholder 2"/>
          <p:cNvSpPr>
            <a:spLocks noGrp="1"/>
          </p:cNvSpPr>
          <p:nvPr>
            <p:ph idx="1"/>
          </p:nvPr>
        </p:nvSpPr>
        <p:spPr/>
        <p:txBody>
          <a:bodyPr/>
          <a:lstStyle/>
          <a:p>
            <a:r>
              <a:rPr lang="en-US" dirty="0"/>
              <a:t>Authors wishing to make analysis of their programs difficult will often utilize packing or obfuscation techniques</a:t>
            </a:r>
          </a:p>
          <a:p>
            <a:pPr lvl="1"/>
            <a:r>
              <a:rPr lang="en-US" dirty="0"/>
              <a:t>Both techniques very prevalent with malware</a:t>
            </a:r>
          </a:p>
          <a:p>
            <a:pPr lvl="1"/>
            <a:r>
              <a:rPr lang="en-US" dirty="0"/>
              <a:t>Can also be utilized to protect/hide legitimate/benign programs</a:t>
            </a:r>
          </a:p>
          <a:p>
            <a:pPr lvl="1"/>
            <a:endParaRPr lang="en-US" dirty="0"/>
          </a:p>
          <a:p>
            <a:r>
              <a:rPr lang="en-US" i="1" dirty="0"/>
              <a:t>Obfuscation: </a:t>
            </a:r>
            <a:r>
              <a:rPr lang="en-US" dirty="0"/>
              <a:t>Techniques used to hide the behavior of a program</a:t>
            </a:r>
          </a:p>
          <a:p>
            <a:endParaRPr lang="en-US" i="1" dirty="0"/>
          </a:p>
          <a:p>
            <a:r>
              <a:rPr lang="en-US" i="1" dirty="0"/>
              <a:t>Packed: </a:t>
            </a:r>
            <a:r>
              <a:rPr lang="en-US" dirty="0"/>
              <a:t>A subset of obfuscation, malicious program is compressed/hidden inside another, simpler program</a:t>
            </a:r>
          </a:p>
          <a:p>
            <a:endParaRPr lang="en-US" i="1" dirty="0"/>
          </a:p>
          <a:p>
            <a:r>
              <a:rPr lang="en-US" b="1" dirty="0"/>
              <a:t>These techniques will have a significant impact on your analysis</a:t>
            </a:r>
          </a:p>
          <a:p>
            <a:pPr lvl="1"/>
            <a:endParaRPr lang="en-US" dirty="0"/>
          </a:p>
          <a:p>
            <a:endParaRPr lang="en-US" dirty="0"/>
          </a:p>
        </p:txBody>
      </p:sp>
    </p:spTree>
    <p:extLst>
      <p:ext uri="{BB962C8B-B14F-4D97-AF65-F5344CB8AC3E}">
        <p14:creationId xmlns:p14="http://schemas.microsoft.com/office/powerpoint/2010/main" val="60338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B0C-8181-43D1-AA99-1F4A4051E22A}"/>
              </a:ext>
            </a:extLst>
          </p:cNvPr>
          <p:cNvSpPr>
            <a:spLocks noGrp="1"/>
          </p:cNvSpPr>
          <p:nvPr>
            <p:ph type="title"/>
          </p:nvPr>
        </p:nvSpPr>
        <p:spPr/>
        <p:txBody>
          <a:bodyPr/>
          <a:lstStyle/>
          <a:p>
            <a:r>
              <a:rPr lang="en-US" dirty="0"/>
              <a:t>Packers</a:t>
            </a:r>
          </a:p>
        </p:txBody>
      </p:sp>
      <p:sp>
        <p:nvSpPr>
          <p:cNvPr id="3" name="Content Placeholder 2">
            <a:extLst>
              <a:ext uri="{FF2B5EF4-FFF2-40B4-BE49-F238E27FC236}">
                <a16:creationId xmlns:a16="http://schemas.microsoft.com/office/drawing/2014/main" id="{05E41766-E27D-4105-B05B-7C70BB46ABCB}"/>
              </a:ext>
            </a:extLst>
          </p:cNvPr>
          <p:cNvSpPr>
            <a:spLocks noGrp="1"/>
          </p:cNvSpPr>
          <p:nvPr>
            <p:ph idx="1"/>
          </p:nvPr>
        </p:nvSpPr>
        <p:spPr/>
        <p:txBody>
          <a:bodyPr/>
          <a:lstStyle/>
          <a:p>
            <a:r>
              <a:rPr lang="en-US" dirty="0"/>
              <a:t>Packers compress or encrypt the file</a:t>
            </a:r>
          </a:p>
          <a:p>
            <a:endParaRPr lang="en-US" dirty="0"/>
          </a:p>
          <a:p>
            <a:r>
              <a:rPr lang="en-US" dirty="0"/>
              <a:t>When a packed program is executed, it will decompress/decrypt and then execute the resulting file.</a:t>
            </a:r>
          </a:p>
          <a:p>
            <a:pPr lvl="1"/>
            <a:r>
              <a:rPr lang="en-US" dirty="0"/>
              <a:t>Thus, analyzing the packed program can yield </a:t>
            </a:r>
            <a:r>
              <a:rPr lang="en-US" u="sng" dirty="0"/>
              <a:t>different</a:t>
            </a:r>
            <a:r>
              <a:rPr lang="en-US" dirty="0"/>
              <a:t> results than the actual program</a:t>
            </a:r>
          </a:p>
          <a:p>
            <a:endParaRPr lang="en-US" dirty="0"/>
          </a:p>
          <a:p>
            <a:r>
              <a:rPr lang="en-US" dirty="0"/>
              <a:t>The unpacking is done by a program, often called the unpacking stub, that runs before everything else.</a:t>
            </a:r>
          </a:p>
          <a:p>
            <a:endParaRPr lang="en-US" dirty="0"/>
          </a:p>
          <a:p>
            <a:r>
              <a:rPr lang="en-US" dirty="0"/>
              <a:t>Many different techniques for packing code</a:t>
            </a:r>
          </a:p>
          <a:p>
            <a:pPr lvl="1"/>
            <a:r>
              <a:rPr lang="en-US" dirty="0"/>
              <a:t>Not just simply compressing an EXE</a:t>
            </a:r>
          </a:p>
        </p:txBody>
      </p:sp>
    </p:spTree>
    <p:extLst>
      <p:ext uri="{BB962C8B-B14F-4D97-AF65-F5344CB8AC3E}">
        <p14:creationId xmlns:p14="http://schemas.microsoft.com/office/powerpoint/2010/main" val="419846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Packers</a:t>
            </a:r>
          </a:p>
        </p:txBody>
      </p:sp>
      <p:sp>
        <p:nvSpPr>
          <p:cNvPr id="4" name="Rectangle 3"/>
          <p:cNvSpPr/>
          <p:nvPr/>
        </p:nvSpPr>
        <p:spPr>
          <a:xfrm>
            <a:off x="1624263" y="2695074"/>
            <a:ext cx="2141621" cy="194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Malware.exe</a:t>
            </a:r>
            <a:endParaRPr lang="en-US" dirty="0"/>
          </a:p>
        </p:txBody>
      </p:sp>
      <p:cxnSp>
        <p:nvCxnSpPr>
          <p:cNvPr id="6" name="Straight Arrow Connector 5" title="Entry Point"/>
          <p:cNvCxnSpPr/>
          <p:nvPr/>
        </p:nvCxnSpPr>
        <p:spPr>
          <a:xfrm>
            <a:off x="397042" y="2695074"/>
            <a:ext cx="1227221"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7042" y="2356520"/>
            <a:ext cx="1188146" cy="338554"/>
          </a:xfrm>
          <a:prstGeom prst="rect">
            <a:avLst/>
          </a:prstGeom>
          <a:noFill/>
        </p:spPr>
        <p:txBody>
          <a:bodyPr wrap="none" rtlCol="0">
            <a:spAutoFit/>
          </a:bodyPr>
          <a:lstStyle/>
          <a:p>
            <a:r>
              <a:rPr lang="en-US" sz="1600" dirty="0"/>
              <a:t>Entry Point</a:t>
            </a:r>
          </a:p>
        </p:txBody>
      </p:sp>
      <p:sp>
        <p:nvSpPr>
          <p:cNvPr id="8" name="Rectangle 7" title="Unpacked Program"/>
          <p:cNvSpPr/>
          <p:nvPr/>
        </p:nvSpPr>
        <p:spPr>
          <a:xfrm>
            <a:off x="6124074" y="1525128"/>
            <a:ext cx="2141621" cy="356711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Brace 8" title="Packed Program"/>
          <p:cNvSpPr/>
          <p:nvPr/>
        </p:nvSpPr>
        <p:spPr>
          <a:xfrm>
            <a:off x="5104398" y="1525128"/>
            <a:ext cx="770021" cy="3585411"/>
          </a:xfrm>
          <a:prstGeom prst="leftBrac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4062886" y="3023301"/>
            <a:ext cx="1018227" cy="646331"/>
          </a:xfrm>
          <a:prstGeom prst="rect">
            <a:avLst/>
          </a:prstGeom>
          <a:noFill/>
        </p:spPr>
        <p:txBody>
          <a:bodyPr wrap="none" rtlCol="0">
            <a:spAutoFit/>
          </a:bodyPr>
          <a:lstStyle/>
          <a:p>
            <a:pPr algn="ctr"/>
            <a:r>
              <a:rPr lang="en-US" dirty="0"/>
              <a:t>Packing</a:t>
            </a:r>
          </a:p>
          <a:p>
            <a:pPr algn="ctr"/>
            <a:r>
              <a:rPr lang="en-US" dirty="0"/>
              <a:t>Process</a:t>
            </a:r>
          </a:p>
        </p:txBody>
      </p:sp>
      <p:sp>
        <p:nvSpPr>
          <p:cNvPr id="11" name="Rectangle 10"/>
          <p:cNvSpPr/>
          <p:nvPr/>
        </p:nvSpPr>
        <p:spPr>
          <a:xfrm>
            <a:off x="6124074" y="2356520"/>
            <a:ext cx="2141621" cy="273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Malware.exe</a:t>
            </a:r>
            <a:endParaRPr lang="en-US" dirty="0"/>
          </a:p>
        </p:txBody>
      </p:sp>
      <p:sp>
        <p:nvSpPr>
          <p:cNvPr id="12" name="TextBox 11"/>
          <p:cNvSpPr txBox="1"/>
          <p:nvPr/>
        </p:nvSpPr>
        <p:spPr>
          <a:xfrm>
            <a:off x="4946717" y="1155795"/>
            <a:ext cx="1313180" cy="369332"/>
          </a:xfrm>
          <a:prstGeom prst="rect">
            <a:avLst/>
          </a:prstGeom>
          <a:noFill/>
        </p:spPr>
        <p:txBody>
          <a:bodyPr wrap="none" rtlCol="0">
            <a:spAutoFit/>
          </a:bodyPr>
          <a:lstStyle/>
          <a:p>
            <a:r>
              <a:rPr lang="en-US" dirty="0"/>
              <a:t>Entry Point</a:t>
            </a:r>
          </a:p>
        </p:txBody>
      </p:sp>
      <p:cxnSp>
        <p:nvCxnSpPr>
          <p:cNvPr id="13" name="Straight Arrow Connector 12" title="New Entry Point"/>
          <p:cNvCxnSpPr/>
          <p:nvPr/>
        </p:nvCxnSpPr>
        <p:spPr>
          <a:xfrm>
            <a:off x="4946717" y="1525128"/>
            <a:ext cx="1227221"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59897" y="1802522"/>
            <a:ext cx="1813317" cy="369332"/>
          </a:xfrm>
          <a:prstGeom prst="rect">
            <a:avLst/>
          </a:prstGeom>
          <a:noFill/>
        </p:spPr>
        <p:txBody>
          <a:bodyPr wrap="none" rtlCol="0">
            <a:spAutoFit/>
          </a:bodyPr>
          <a:lstStyle/>
          <a:p>
            <a:r>
              <a:rPr lang="en-US"/>
              <a:t>Unpacking Stub</a:t>
            </a:r>
          </a:p>
        </p:txBody>
      </p:sp>
    </p:spTree>
    <p:extLst>
      <p:ext uri="{BB962C8B-B14F-4D97-AF65-F5344CB8AC3E}">
        <p14:creationId xmlns:p14="http://schemas.microsoft.com/office/powerpoint/2010/main" val="196265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24B7-2E38-4024-87C0-2D91AB4A718A}"/>
              </a:ext>
            </a:extLst>
          </p:cNvPr>
          <p:cNvSpPr>
            <a:spLocks noGrp="1"/>
          </p:cNvSpPr>
          <p:nvPr>
            <p:ph type="title"/>
          </p:nvPr>
        </p:nvSpPr>
        <p:spPr/>
        <p:txBody>
          <a:bodyPr/>
          <a:lstStyle/>
          <a:p>
            <a:r>
              <a:rPr lang="en-US" dirty="0"/>
              <a:t>Packer Example: UPX</a:t>
            </a:r>
          </a:p>
        </p:txBody>
      </p:sp>
      <p:sp>
        <p:nvSpPr>
          <p:cNvPr id="3" name="Content Placeholder 2">
            <a:extLst>
              <a:ext uri="{FF2B5EF4-FFF2-40B4-BE49-F238E27FC236}">
                <a16:creationId xmlns:a16="http://schemas.microsoft.com/office/drawing/2014/main" id="{2A207F1A-FDEF-4B4F-89DE-4707C51D458D}"/>
              </a:ext>
            </a:extLst>
          </p:cNvPr>
          <p:cNvSpPr>
            <a:spLocks noGrp="1"/>
          </p:cNvSpPr>
          <p:nvPr>
            <p:ph idx="1"/>
          </p:nvPr>
        </p:nvSpPr>
        <p:spPr>
          <a:xfrm>
            <a:off x="612290" y="1825625"/>
            <a:ext cx="7886700" cy="4351338"/>
          </a:xfrm>
        </p:spPr>
        <p:txBody>
          <a:bodyPr/>
          <a:lstStyle/>
          <a:p>
            <a:r>
              <a:rPr lang="en-US" dirty="0"/>
              <a:t>UPX is a common packer, and can be downloaded for free</a:t>
            </a:r>
            <a:br>
              <a:rPr lang="en-US" dirty="0"/>
            </a:br>
            <a:br>
              <a:rPr lang="en-US" dirty="0"/>
            </a:br>
            <a:br>
              <a:rPr lang="en-US" dirty="0"/>
            </a:br>
            <a:endParaRPr lang="en-US" dirty="0"/>
          </a:p>
          <a:p>
            <a:endParaRPr lang="en-US" dirty="0"/>
          </a:p>
          <a:p>
            <a:r>
              <a:rPr lang="en-US" dirty="0"/>
              <a:t>To pack a PE file, the user just has to run the packer on it</a:t>
            </a:r>
          </a:p>
          <a:p>
            <a:endParaRPr lang="en-US" dirty="0"/>
          </a:p>
        </p:txBody>
      </p:sp>
      <p:pic>
        <p:nvPicPr>
          <p:cNvPr id="4" name="Picture 3" title="Packing with UPX"/>
          <p:cNvPicPr>
            <a:picLocks noChangeAspect="1"/>
          </p:cNvPicPr>
          <p:nvPr/>
        </p:nvPicPr>
        <p:blipFill>
          <a:blip r:embed="rId3"/>
          <a:stretch>
            <a:fillRect/>
          </a:stretch>
        </p:blipFill>
        <p:spPr>
          <a:xfrm>
            <a:off x="705535" y="2418173"/>
            <a:ext cx="7700211" cy="990574"/>
          </a:xfrm>
          <a:prstGeom prst="rect">
            <a:avLst/>
          </a:prstGeom>
        </p:spPr>
      </p:pic>
      <p:pic>
        <p:nvPicPr>
          <p:cNvPr id="5" name="Picture 4" title="Packing with UPX Demo"/>
          <p:cNvPicPr>
            <a:picLocks noChangeAspect="1"/>
          </p:cNvPicPr>
          <p:nvPr/>
        </p:nvPicPr>
        <p:blipFill>
          <a:blip r:embed="rId4"/>
          <a:stretch>
            <a:fillRect/>
          </a:stretch>
        </p:blipFill>
        <p:spPr>
          <a:xfrm>
            <a:off x="738254" y="4001294"/>
            <a:ext cx="7667492" cy="1918243"/>
          </a:xfrm>
          <a:prstGeom prst="rect">
            <a:avLst/>
          </a:prstGeom>
        </p:spPr>
      </p:pic>
    </p:spTree>
    <p:extLst>
      <p:ext uri="{BB962C8B-B14F-4D97-AF65-F5344CB8AC3E}">
        <p14:creationId xmlns:p14="http://schemas.microsoft.com/office/powerpoint/2010/main" val="361417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Packer Example: UPX</a:t>
            </a:r>
          </a:p>
        </p:txBody>
      </p:sp>
      <p:sp>
        <p:nvSpPr>
          <p:cNvPr id="3" name="Content Placeholder 2"/>
          <p:cNvSpPr>
            <a:spLocks noGrp="1"/>
          </p:cNvSpPr>
          <p:nvPr>
            <p:ph idx="1"/>
          </p:nvPr>
        </p:nvSpPr>
        <p:spPr/>
        <p:txBody>
          <a:bodyPr/>
          <a:lstStyle/>
          <a:p>
            <a:r>
              <a:rPr lang="en-US" dirty="0"/>
              <a:t>If a common packer like UPX is used, then it’s easy to decompress</a:t>
            </a:r>
          </a:p>
          <a:p>
            <a:endParaRPr lang="en-US" dirty="0"/>
          </a:p>
          <a:p>
            <a:endParaRPr lang="en-US" dirty="0"/>
          </a:p>
        </p:txBody>
      </p:sp>
      <p:pic>
        <p:nvPicPr>
          <p:cNvPr id="4" name="Picture 3" title="Unpacking with UPX">
            <a:extLst>
              <a:ext uri="{FF2B5EF4-FFF2-40B4-BE49-F238E27FC236}">
                <a16:creationId xmlns:a16="http://schemas.microsoft.com/office/drawing/2014/main" id="{6634743E-79B6-45A8-8F49-7D56B87BEE25}"/>
              </a:ext>
            </a:extLst>
          </p:cNvPr>
          <p:cNvPicPr>
            <a:picLocks noChangeAspect="1"/>
          </p:cNvPicPr>
          <p:nvPr/>
        </p:nvPicPr>
        <p:blipFill>
          <a:blip r:embed="rId2"/>
          <a:stretch>
            <a:fillRect/>
          </a:stretch>
        </p:blipFill>
        <p:spPr>
          <a:xfrm>
            <a:off x="1335172" y="2379426"/>
            <a:ext cx="6473655" cy="3797537"/>
          </a:xfrm>
          <a:prstGeom prst="rect">
            <a:avLst/>
          </a:prstGeom>
        </p:spPr>
      </p:pic>
    </p:spTree>
    <p:extLst>
      <p:ext uri="{BB962C8B-B14F-4D97-AF65-F5344CB8AC3E}">
        <p14:creationId xmlns:p14="http://schemas.microsoft.com/office/powerpoint/2010/main" val="37403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1B85-1D75-4320-84A8-1346BF23C275}"/>
              </a:ext>
            </a:extLst>
          </p:cNvPr>
          <p:cNvSpPr>
            <a:spLocks noGrp="1"/>
          </p:cNvSpPr>
          <p:nvPr>
            <p:ph type="title"/>
          </p:nvPr>
        </p:nvSpPr>
        <p:spPr/>
        <p:txBody>
          <a:bodyPr/>
          <a:lstStyle/>
          <a:p>
            <a:r>
              <a:rPr lang="en-US" dirty="0"/>
              <a:t>Detecting Packers</a:t>
            </a:r>
          </a:p>
        </p:txBody>
      </p:sp>
      <p:sp>
        <p:nvSpPr>
          <p:cNvPr id="3" name="Content Placeholder 2">
            <a:extLst>
              <a:ext uri="{FF2B5EF4-FFF2-40B4-BE49-F238E27FC236}">
                <a16:creationId xmlns:a16="http://schemas.microsoft.com/office/drawing/2014/main" id="{4B1D2CA7-9137-4613-9D6A-8590375B0DDC}"/>
              </a:ext>
            </a:extLst>
          </p:cNvPr>
          <p:cNvSpPr>
            <a:spLocks noGrp="1"/>
          </p:cNvSpPr>
          <p:nvPr>
            <p:ph idx="1"/>
          </p:nvPr>
        </p:nvSpPr>
        <p:spPr>
          <a:xfrm>
            <a:off x="628650" y="1825625"/>
            <a:ext cx="7886700" cy="4351338"/>
          </a:xfrm>
        </p:spPr>
        <p:txBody>
          <a:bodyPr/>
          <a:lstStyle/>
          <a:p>
            <a:r>
              <a:rPr lang="en-US" dirty="0"/>
              <a:t>If the packed file is opened in IDA, there may be a message that alerts the user</a:t>
            </a:r>
          </a:p>
          <a:p>
            <a:endParaRPr lang="en-US" dirty="0"/>
          </a:p>
          <a:p>
            <a:endParaRPr lang="en-US" dirty="0"/>
          </a:p>
          <a:p>
            <a:endParaRPr lang="en-US" dirty="0"/>
          </a:p>
          <a:p>
            <a:r>
              <a:rPr lang="en-US" dirty="0"/>
              <a:t>A tool such as </a:t>
            </a:r>
            <a:r>
              <a:rPr lang="en-US" dirty="0" err="1"/>
              <a:t>PEiD</a:t>
            </a:r>
            <a:r>
              <a:rPr lang="en-US" dirty="0"/>
              <a:t> or RDG packer detector can detect common packers</a:t>
            </a:r>
          </a:p>
          <a:p>
            <a:endParaRPr lang="en-US" dirty="0"/>
          </a:p>
          <a:p>
            <a:endParaRPr lang="en-US" dirty="0"/>
          </a:p>
          <a:p>
            <a:endParaRPr lang="en-US" dirty="0"/>
          </a:p>
          <a:p>
            <a:r>
              <a:rPr lang="en-US" b="1" dirty="0"/>
              <a:t>Caution</a:t>
            </a:r>
            <a:r>
              <a:rPr lang="en-US" dirty="0"/>
              <a:t>: Detectors can sometimes run the executable so make sure to use them in a safe environment</a:t>
            </a:r>
          </a:p>
        </p:txBody>
      </p:sp>
      <p:pic>
        <p:nvPicPr>
          <p:cNvPr id="4" name="Picture 3" title="Code Obfuscation Warning with IDA Pro">
            <a:extLst>
              <a:ext uri="{FF2B5EF4-FFF2-40B4-BE49-F238E27FC236}">
                <a16:creationId xmlns:a16="http://schemas.microsoft.com/office/drawing/2014/main" id="{53F2D7CC-E793-4F5C-8DF6-49B2AE0FA2C6}"/>
              </a:ext>
            </a:extLst>
          </p:cNvPr>
          <p:cNvPicPr>
            <a:picLocks noChangeAspect="1"/>
          </p:cNvPicPr>
          <p:nvPr/>
        </p:nvPicPr>
        <p:blipFill>
          <a:blip r:embed="rId3"/>
          <a:stretch>
            <a:fillRect/>
          </a:stretch>
        </p:blipFill>
        <p:spPr>
          <a:xfrm>
            <a:off x="2992376" y="2326488"/>
            <a:ext cx="2866221" cy="1292915"/>
          </a:xfrm>
          <a:prstGeom prst="rect">
            <a:avLst/>
          </a:prstGeom>
        </p:spPr>
      </p:pic>
      <p:pic>
        <p:nvPicPr>
          <p:cNvPr id="5" name="Picture 4" title="RDG Packer Detector">
            <a:extLst>
              <a:ext uri="{FF2B5EF4-FFF2-40B4-BE49-F238E27FC236}">
                <a16:creationId xmlns:a16="http://schemas.microsoft.com/office/drawing/2014/main" id="{70FB0A77-37D7-4886-A830-C901ECA7B9AA}"/>
              </a:ext>
            </a:extLst>
          </p:cNvPr>
          <p:cNvPicPr>
            <a:picLocks noChangeAspect="1"/>
          </p:cNvPicPr>
          <p:nvPr/>
        </p:nvPicPr>
        <p:blipFill>
          <a:blip r:embed="rId4"/>
          <a:stretch>
            <a:fillRect/>
          </a:stretch>
        </p:blipFill>
        <p:spPr>
          <a:xfrm>
            <a:off x="4914705" y="4167935"/>
            <a:ext cx="2283602" cy="1147763"/>
          </a:xfrm>
          <a:prstGeom prst="rect">
            <a:avLst/>
          </a:prstGeom>
        </p:spPr>
      </p:pic>
      <p:pic>
        <p:nvPicPr>
          <p:cNvPr id="6" name="Picture 5" title="PEiD">
            <a:extLst>
              <a:ext uri="{FF2B5EF4-FFF2-40B4-BE49-F238E27FC236}">
                <a16:creationId xmlns:a16="http://schemas.microsoft.com/office/drawing/2014/main" id="{8E4529D0-C6C6-42EF-B342-205912CE2821}"/>
              </a:ext>
            </a:extLst>
          </p:cNvPr>
          <p:cNvPicPr>
            <a:picLocks noChangeAspect="1"/>
          </p:cNvPicPr>
          <p:nvPr/>
        </p:nvPicPr>
        <p:blipFill>
          <a:blip r:embed="rId5"/>
          <a:stretch>
            <a:fillRect/>
          </a:stretch>
        </p:blipFill>
        <p:spPr>
          <a:xfrm>
            <a:off x="2005614" y="4144100"/>
            <a:ext cx="2283602" cy="1296320"/>
          </a:xfrm>
          <a:prstGeom prst="rect">
            <a:avLst/>
          </a:prstGeom>
        </p:spPr>
      </p:pic>
    </p:spTree>
    <p:extLst>
      <p:ext uri="{BB962C8B-B14F-4D97-AF65-F5344CB8AC3E}">
        <p14:creationId xmlns:p14="http://schemas.microsoft.com/office/powerpoint/2010/main" val="40689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A343-B87E-419A-8A96-5928CF0F8717}"/>
              </a:ext>
            </a:extLst>
          </p:cNvPr>
          <p:cNvSpPr>
            <a:spLocks noGrp="1"/>
          </p:cNvSpPr>
          <p:nvPr>
            <p:ph type="title"/>
          </p:nvPr>
        </p:nvSpPr>
        <p:spPr/>
        <p:txBody>
          <a:bodyPr/>
          <a:lstStyle/>
          <a:p>
            <a:r>
              <a:rPr lang="en-US" dirty="0"/>
              <a:t>Detecting Packers</a:t>
            </a:r>
          </a:p>
        </p:txBody>
      </p:sp>
      <p:sp>
        <p:nvSpPr>
          <p:cNvPr id="3" name="Content Placeholder 2">
            <a:extLst>
              <a:ext uri="{FF2B5EF4-FFF2-40B4-BE49-F238E27FC236}">
                <a16:creationId xmlns:a16="http://schemas.microsoft.com/office/drawing/2014/main" id="{8BB2C42A-7C92-4475-9D40-6892A0AA88BF}"/>
              </a:ext>
            </a:extLst>
          </p:cNvPr>
          <p:cNvSpPr>
            <a:spLocks noGrp="1"/>
          </p:cNvSpPr>
          <p:nvPr>
            <p:ph idx="1"/>
          </p:nvPr>
        </p:nvSpPr>
        <p:spPr/>
        <p:txBody>
          <a:bodyPr/>
          <a:lstStyle/>
          <a:p>
            <a:r>
              <a:rPr lang="en-US" dirty="0"/>
              <a:t>Packed programs will often have very few strings</a:t>
            </a:r>
          </a:p>
          <a:p>
            <a:pPr marL="0" indent="0">
              <a:buNone/>
            </a:pPr>
            <a:r>
              <a:rPr lang="en-US" sz="2000" b="1" dirty="0"/>
              <a:t>Before packing:				After packing:</a:t>
            </a:r>
          </a:p>
        </p:txBody>
      </p:sp>
      <p:pic>
        <p:nvPicPr>
          <p:cNvPr id="4" name="Picture 3" title="Before Packing">
            <a:extLst>
              <a:ext uri="{FF2B5EF4-FFF2-40B4-BE49-F238E27FC236}">
                <a16:creationId xmlns:a16="http://schemas.microsoft.com/office/drawing/2014/main" id="{899A37F9-C230-4003-BE81-DD940C9BA7F8}"/>
              </a:ext>
            </a:extLst>
          </p:cNvPr>
          <p:cNvPicPr>
            <a:picLocks noChangeAspect="1"/>
          </p:cNvPicPr>
          <p:nvPr/>
        </p:nvPicPr>
        <p:blipFill>
          <a:blip r:embed="rId2"/>
          <a:stretch>
            <a:fillRect/>
          </a:stretch>
        </p:blipFill>
        <p:spPr>
          <a:xfrm>
            <a:off x="768323" y="2542783"/>
            <a:ext cx="2534034" cy="3501025"/>
          </a:xfrm>
          <a:prstGeom prst="rect">
            <a:avLst/>
          </a:prstGeom>
          <a:ln>
            <a:solidFill>
              <a:schemeClr val="tx1"/>
            </a:solidFill>
          </a:ln>
        </p:spPr>
      </p:pic>
      <p:pic>
        <p:nvPicPr>
          <p:cNvPr id="5" name="Picture 4" title="After Packing">
            <a:extLst>
              <a:ext uri="{FF2B5EF4-FFF2-40B4-BE49-F238E27FC236}">
                <a16:creationId xmlns:a16="http://schemas.microsoft.com/office/drawing/2014/main" id="{DA4AC025-4D3E-437A-B123-F322DAE12C3B}"/>
              </a:ext>
            </a:extLst>
          </p:cNvPr>
          <p:cNvPicPr>
            <a:picLocks noChangeAspect="1"/>
          </p:cNvPicPr>
          <p:nvPr/>
        </p:nvPicPr>
        <p:blipFill>
          <a:blip r:embed="rId3"/>
          <a:stretch>
            <a:fillRect/>
          </a:stretch>
        </p:blipFill>
        <p:spPr>
          <a:xfrm>
            <a:off x="4847868" y="2542783"/>
            <a:ext cx="2768870" cy="970637"/>
          </a:xfrm>
          <a:prstGeom prst="rect">
            <a:avLst/>
          </a:prstGeom>
          <a:ln>
            <a:solidFill>
              <a:schemeClr val="tx1"/>
            </a:solidFill>
          </a:ln>
        </p:spPr>
      </p:pic>
    </p:spTree>
    <p:extLst>
      <p:ext uri="{BB962C8B-B14F-4D97-AF65-F5344CB8AC3E}">
        <p14:creationId xmlns:p14="http://schemas.microsoft.com/office/powerpoint/2010/main" val="49691114"/>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7023</TotalTime>
  <Words>631</Words>
  <Application>Microsoft Macintosh PowerPoint</Application>
  <PresentationFormat>On-screen Show (4:3)</PresentationFormat>
  <Paragraphs>106</Paragraphs>
  <Slides>16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PP_C5Modules_CC_License_standard</vt:lpstr>
      <vt:lpstr>  Detecting Packers and Code Obfuscation</vt:lpstr>
      <vt:lpstr>Learning Outcomes</vt:lpstr>
      <vt:lpstr>Code Obfuscation Overview</vt:lpstr>
      <vt:lpstr>Packers</vt:lpstr>
      <vt:lpstr>Packers</vt:lpstr>
      <vt:lpstr>Packer Example: UPX</vt:lpstr>
      <vt:lpstr>Packer Example: UPX</vt:lpstr>
      <vt:lpstr>Detecting Packers</vt:lpstr>
      <vt:lpstr>Detecting Packers</vt:lpstr>
      <vt:lpstr>Detecting Packers</vt:lpstr>
      <vt:lpstr>Detecting Packers</vt:lpstr>
      <vt:lpstr>Detecting Packers</vt:lpstr>
      <vt:lpstr>Unpacking</vt:lpstr>
      <vt:lpstr>Detecting Obfuscation</vt:lpstr>
      <vt:lpstr>Detecting Obfuscation</vt:lpstr>
      <vt:lpstr>Summary</vt:lpstr>
    </vt:vector>
  </TitlesOfParts>
  <Company>University of California at Davis</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Demott, Jared</cp:lastModifiedBy>
  <cp:revision>240</cp:revision>
  <cp:lastPrinted>2016-07-18T16:40:10Z</cp:lastPrinted>
  <dcterms:created xsi:type="dcterms:W3CDTF">2016-07-03T20:12:42Z</dcterms:created>
  <dcterms:modified xsi:type="dcterms:W3CDTF">2018-05-29T13:14:11Z</dcterms:modified>
</cp:coreProperties>
</file>