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5" r:id="rId1"/>
    <p:sldMasterId id="2147483728" r:id="rId2"/>
    <p:sldMasterId id="2147483740" r:id="rId3"/>
  </p:sldMasterIdLst>
  <p:notesMasterIdLst>
    <p:notesMasterId r:id="rId17"/>
  </p:notesMasterIdLst>
  <p:sldIdLst>
    <p:sldId id="256" r:id="rId4"/>
    <p:sldId id="257" r:id="rId5"/>
    <p:sldId id="258" r:id="rId6"/>
    <p:sldId id="260" r:id="rId7"/>
    <p:sldId id="270" r:id="rId8"/>
    <p:sldId id="262" r:id="rId9"/>
    <p:sldId id="271" r:id="rId10"/>
    <p:sldId id="263" r:id="rId11"/>
    <p:sldId id="264" r:id="rId12"/>
    <p:sldId id="268" r:id="rId13"/>
    <p:sldId id="269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5A"/>
    <a:srgbClr val="5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30"/>
    <p:restoredTop sz="76984"/>
  </p:normalViewPr>
  <p:slideViewPr>
    <p:cSldViewPr snapToGrid="0" snapToObjects="1">
      <p:cViewPr varScale="1">
        <p:scale>
          <a:sx n="90" d="100"/>
          <a:sy n="90" d="100"/>
        </p:scale>
        <p:origin x="1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7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3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1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9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69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3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85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5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Defensive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95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Defensive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52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Security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91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Security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9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Security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37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4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Security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1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Security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149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Defensive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33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8/27/18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584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57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622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29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565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75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395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525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28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2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8/27/18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8/27/18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Defensive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63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8/27/18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53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Laws &amp; Ethics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24C1-67D1-494A-8B67-2232B6F3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Millennium Copyright Act (DMCA)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4C8C3-5BCA-F440-AA0F-0196CE72B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Signed into law by Clinton in 1998</a:t>
            </a:r>
          </a:p>
          <a:p>
            <a:r>
              <a:rPr lang="en-US" dirty="0"/>
              <a:t>Provides legal protection to copyright and intellectual property owners</a:t>
            </a:r>
          </a:p>
          <a:p>
            <a:r>
              <a:rPr lang="en-US" dirty="0"/>
              <a:t>Working around DMCA protections to share/copy property</a:t>
            </a:r>
          </a:p>
          <a:p>
            <a:pPr lvl="1"/>
            <a:r>
              <a:rPr lang="en-US" dirty="0"/>
              <a:t>Music, Movies, Software, anything copyrighted or any IP</a:t>
            </a:r>
          </a:p>
          <a:p>
            <a:r>
              <a:rPr lang="en-US" dirty="0"/>
              <a:t>When we are reverse engineering software or firmware</a:t>
            </a:r>
            <a:r>
              <a:rPr lang="mr-IN" dirty="0"/>
              <a:t>…</a:t>
            </a:r>
            <a:r>
              <a:rPr lang="en-US" dirty="0"/>
              <a:t> Does that violate DMCA?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902AE-BB45-844F-9B98-534C4CB8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86FBF-CD7B-434C-ABB0-A5575B91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0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5C5B-1C55-3541-B386-C457B161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IoT Cybersecurity Improvement Act of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E7A5-578E-714E-8287-6A7D4C8E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bill at this point</a:t>
            </a:r>
          </a:p>
          <a:p>
            <a:r>
              <a:rPr lang="en-US" dirty="0"/>
              <a:t>Government buys IoT things, and they want IoT things to have better security</a:t>
            </a:r>
          </a:p>
          <a:p>
            <a:r>
              <a:rPr lang="en-US" dirty="0"/>
              <a:t>Two major components</a:t>
            </a:r>
          </a:p>
          <a:p>
            <a:pPr lvl="1"/>
            <a:r>
              <a:rPr lang="en-US" dirty="0"/>
              <a:t>Procurement requirements on the government</a:t>
            </a:r>
          </a:p>
          <a:p>
            <a:pPr lvl="1"/>
            <a:r>
              <a:rPr lang="en-US" dirty="0"/>
              <a:t>Adds a research exemption to existing statutes, including DMCA and CFAA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5CE89-C8B3-E745-82B4-26EDDF0B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D2F46-02D3-2444-BD0F-1AE669DD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1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07FF78-7676-9849-BBC3-CC5332E29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White Hat Agreement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9C66D-DD4F-0B43-A3CD-C5E41811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C29C8-E4DA-8F43-A4DC-7C7D0B43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6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C49A-AD21-E74C-BCC6-7CF3830A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D35B-44B9-F148-B2D3-1DCA7BE5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Gray Hat Hacking – Fifth Edition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87E2E-4ACE-D045-8B30-712EC787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99E40-88F2-7F4A-915D-1A21CAAC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4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“Moral principles that govern a person’s behavior or the conducting of an activity.”</a:t>
            </a:r>
          </a:p>
          <a:p>
            <a:endParaRPr lang="en-US" dirty="0"/>
          </a:p>
          <a:p>
            <a:r>
              <a:rPr lang="en-US" dirty="0"/>
              <a:t>Many things in this industry can lead to gray area</a:t>
            </a:r>
          </a:p>
          <a:p>
            <a:endParaRPr lang="en-US" dirty="0"/>
          </a:p>
          <a:p>
            <a:r>
              <a:rPr lang="en-US" dirty="0"/>
              <a:t>You must understand ethics to be able to take on ethical hacking</a:t>
            </a:r>
          </a:p>
          <a:p>
            <a:pPr lvl="1"/>
            <a:r>
              <a:rPr lang="en-US" dirty="0"/>
              <a:t>White Hat Hacking == Ethical Hacking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FFF9-972B-E142-AB68-513A36C7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304DD-1EC8-DE42-A25D-BB71F5FCD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know what’s right and wrong</a:t>
            </a:r>
          </a:p>
          <a:p>
            <a:pPr lvl="1"/>
            <a:r>
              <a:rPr lang="en-US" dirty="0"/>
              <a:t> Don’t rationalize it as “I won’t get caught”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Don’t start down a path you don’t want to be on</a:t>
            </a:r>
          </a:p>
          <a:p>
            <a:pPr lvl="1"/>
            <a:r>
              <a:rPr lang="en-US" dirty="0"/>
              <a:t>Illegally downloaded a $0.99 song?</a:t>
            </a:r>
          </a:p>
          <a:p>
            <a:pPr lvl="1"/>
            <a:r>
              <a:rPr lang="en-US" dirty="0"/>
              <a:t>What’s next?</a:t>
            </a:r>
          </a:p>
          <a:p>
            <a:r>
              <a:rPr lang="en-US" dirty="0"/>
              <a:t>If it’s not yours, don’t send packets at it</a:t>
            </a:r>
          </a:p>
          <a:p>
            <a:r>
              <a:rPr lang="en-US" dirty="0"/>
              <a:t>Are you looking at a government job?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BC230-4D02-E64C-9400-BEC0E7E7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C6998-CB73-954F-B8FD-95150A34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1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893C-4595-6C4B-B636-F3141E1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07BC-6A30-B34D-A3BD-60D29324F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not a lawyer</a:t>
            </a:r>
          </a:p>
          <a:p>
            <a:r>
              <a:rPr lang="en-US" dirty="0"/>
              <a:t>Laws are very complex, and many are poorly written</a:t>
            </a:r>
          </a:p>
          <a:p>
            <a:pPr lvl="1"/>
            <a:r>
              <a:rPr lang="en-US" dirty="0"/>
              <a:t>State?</a:t>
            </a:r>
          </a:p>
          <a:p>
            <a:pPr lvl="1"/>
            <a:r>
              <a:rPr lang="en-US" dirty="0"/>
              <a:t>Federal?</a:t>
            </a:r>
          </a:p>
          <a:p>
            <a:pPr lvl="1"/>
            <a:r>
              <a:rPr lang="en-US" dirty="0"/>
              <a:t>International?</a:t>
            </a:r>
          </a:p>
          <a:p>
            <a:r>
              <a:rPr lang="en-US" dirty="0"/>
              <a:t>This work is very difficult, people often live in the gray area</a:t>
            </a:r>
          </a:p>
          <a:p>
            <a:r>
              <a:rPr lang="en-US" dirty="0"/>
              <a:t>Some of the tools we use can be considered weapons</a:t>
            </a:r>
          </a:p>
          <a:p>
            <a:pPr lvl="1"/>
            <a:r>
              <a:rPr lang="en-US" dirty="0"/>
              <a:t>Metasploit, and others</a:t>
            </a:r>
          </a:p>
          <a:p>
            <a:pPr lvl="1"/>
            <a:r>
              <a:rPr lang="en-US" dirty="0"/>
              <a:t>“hacking tools are like guns”</a:t>
            </a:r>
          </a:p>
          <a:p>
            <a:pPr lvl="2"/>
            <a:r>
              <a:rPr lang="en-US" dirty="0"/>
              <a:t>Not illegal to have, unless you shoot someone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6CE35-A0AA-874E-8A67-8C809969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EF598-D2DA-1843-AFD7-335C82E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5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2CCF-DFF4-4C44-BAD3-78F717D8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Device Statute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E137-F44C-5646-B5BC-78FDCC290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 USC Section 1029</a:t>
            </a:r>
          </a:p>
          <a:p>
            <a:r>
              <a:rPr lang="en-US" dirty="0"/>
              <a:t>Criminalizes the possession, use, or trafficking of counterfeit or unauthorized access devices or device making equipment</a:t>
            </a:r>
          </a:p>
          <a:p>
            <a:r>
              <a:rPr lang="en-US" dirty="0"/>
              <a:t>Generating or illegally obtaining credentials</a:t>
            </a:r>
          </a:p>
          <a:p>
            <a:endParaRPr lang="en-US" dirty="0"/>
          </a:p>
          <a:p>
            <a:r>
              <a:rPr lang="en-US" dirty="0"/>
              <a:t>Whether or not a computer is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811D7-EF87-7F41-83D2-699D7E36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CC508-FF14-3344-8DEA-C4807563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4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7AD5-928F-3243-A762-EA1F0E55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Fraud and Abuse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4161-0660-1F48-8E7E-6D58F2EA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 USC Section 1030</a:t>
            </a:r>
          </a:p>
          <a:p>
            <a:r>
              <a:rPr lang="en-US" dirty="0"/>
              <a:t>Oldest computer crime law </a:t>
            </a:r>
            <a:r>
              <a:rPr lang="mr-IN" dirty="0"/>
              <a:t>–</a:t>
            </a:r>
            <a:r>
              <a:rPr lang="en-US" dirty="0"/>
              <a:t> 1984</a:t>
            </a:r>
          </a:p>
          <a:p>
            <a:r>
              <a:rPr lang="en-US" dirty="0"/>
              <a:t>Most important computer crime statute in the U.S.</a:t>
            </a:r>
          </a:p>
          <a:p>
            <a:pPr lvl="1"/>
            <a:r>
              <a:rPr lang="en-US" dirty="0"/>
              <a:t>Most other statutes modify the CFAA</a:t>
            </a:r>
          </a:p>
          <a:p>
            <a:r>
              <a:rPr lang="en-US" dirty="0"/>
              <a:t>CFAA criminalizes seven types of computer activities</a:t>
            </a:r>
          </a:p>
          <a:p>
            <a:pPr lvl="1"/>
            <a:r>
              <a:rPr lang="en-US" dirty="0"/>
              <a:t>First 4 unauthorized access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572A1-8C96-0E4B-97E1-F55191E1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ED2A7-352E-B248-AD65-C6EEFF47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7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01AC-5B27-EA42-BCE5-073ED1B7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CFAA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875D-41CD-B04C-B2D7-7C515808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>
              <a:buAutoNum type="arabicPeriod"/>
            </a:pPr>
            <a:r>
              <a:rPr lang="en-US" dirty="0"/>
              <a:t>The unauthorized access of a computer to obtain national security information with an intent to harm the United States or for the benefit of a foreign nation.</a:t>
            </a:r>
          </a:p>
          <a:p>
            <a:pPr marL="228600" indent="-228600">
              <a:buAutoNum type="arabicPeriod"/>
            </a:pPr>
            <a:r>
              <a:rPr lang="en-US" dirty="0"/>
              <a:t>The unauthorized access of a computer to obtain protected financial or credit information</a:t>
            </a:r>
          </a:p>
          <a:p>
            <a:pPr marL="228600" indent="-228600">
              <a:buAutoNum type="arabicPeriod"/>
            </a:pPr>
            <a:r>
              <a:rPr lang="en-US" dirty="0"/>
              <a:t>The unauthorized access of a computer used by the federal government</a:t>
            </a:r>
          </a:p>
          <a:p>
            <a:pPr marL="228600" indent="-228600">
              <a:buAutoNum type="arabicPeriod"/>
            </a:pPr>
            <a:r>
              <a:rPr lang="en-US" dirty="0"/>
              <a:t>The unauthorized access to a protected computer with the intent to defraud</a:t>
            </a:r>
          </a:p>
          <a:p>
            <a:pPr marL="228600" indent="-228600">
              <a:buAutoNum type="arabicPeriod"/>
            </a:pPr>
            <a:r>
              <a:rPr lang="en-US" dirty="0"/>
              <a:t>Intentionally damaging a protected computer</a:t>
            </a:r>
          </a:p>
          <a:p>
            <a:pPr marL="228600" indent="-228600">
              <a:buAutoNum type="arabicPeriod"/>
            </a:pPr>
            <a:r>
              <a:rPr lang="en-US" dirty="0"/>
              <a:t>The fraudulent trafficking in computer passwords and any other information which can be used to gain access to a protected computer</a:t>
            </a:r>
          </a:p>
          <a:p>
            <a:pPr marL="228600" indent="-228600">
              <a:buAutoNum type="arabicPeriod"/>
            </a:pPr>
            <a:r>
              <a:rPr lang="en-US" dirty="0"/>
              <a:t>Threatening a protected computer with the intent of extorting money or something else of value.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89C75-1171-084D-BC2E-69591691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0B82A-2F17-D547-84F5-564B5620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4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4F5E-3886-F246-9085-916171B1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Communications Privacy Act (ECPA)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10B2-F33A-ED49-84FC-19BDEC94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sections	</a:t>
            </a:r>
          </a:p>
          <a:p>
            <a:pPr lvl="1"/>
            <a:r>
              <a:rPr lang="en-US" dirty="0"/>
              <a:t>One amended the Wiretap Act</a:t>
            </a:r>
          </a:p>
          <a:p>
            <a:pPr lvl="1"/>
            <a:r>
              <a:rPr lang="en-US" dirty="0"/>
              <a:t>Other amended the Stored Communications Act</a:t>
            </a:r>
          </a:p>
          <a:p>
            <a:r>
              <a:rPr lang="en-US" dirty="0"/>
              <a:t>Wiretap Act</a:t>
            </a:r>
          </a:p>
          <a:p>
            <a:pPr lvl="1"/>
            <a:r>
              <a:rPr lang="en-US" dirty="0"/>
              <a:t>Protects communications</a:t>
            </a:r>
          </a:p>
          <a:p>
            <a:pPr lvl="2"/>
            <a:r>
              <a:rPr lang="en-US" dirty="0"/>
              <a:t>Wire, oral, data (with exceptions)</a:t>
            </a:r>
          </a:p>
          <a:p>
            <a:r>
              <a:rPr lang="en-US" dirty="0"/>
              <a:t>Stored Communications Act</a:t>
            </a:r>
          </a:p>
          <a:p>
            <a:pPr lvl="1"/>
            <a:r>
              <a:rPr lang="en-US" dirty="0"/>
              <a:t>Before/after they are transmitted and stored electronically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CAED3-2061-AD47-9007-71319F8B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0AC00-8532-C54C-9724-2E7BD03F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5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D8ED-B0D8-9641-8825-314C9249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Security Enhancement Act (2002 &amp; 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4895D-129B-A047-BBEA-F297957B3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2002 – Ability to sentence someone to life in prison for causing bodily harm</a:t>
            </a:r>
          </a:p>
          <a:p>
            <a:r>
              <a:rPr lang="en-US" dirty="0"/>
              <a:t>2002 – Allows for ISP’s to report suspicious behavior without telling customers</a:t>
            </a:r>
          </a:p>
          <a:p>
            <a:r>
              <a:rPr lang="en-US" dirty="0"/>
              <a:t>2014 – Sets up for National Cyber Strategy</a:t>
            </a:r>
          </a:p>
          <a:p>
            <a:r>
              <a:rPr lang="en-US" dirty="0"/>
              <a:t>2014 – Education component</a:t>
            </a:r>
          </a:p>
          <a:p>
            <a:pPr lvl="1"/>
            <a:r>
              <a:rPr lang="en-US" dirty="0"/>
              <a:t>Scholarship for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667EC-C326-F043-902C-3F725F29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E9656-675E-BA49-9062-98D1C17E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12097"/>
      </p:ext>
    </p:extLst>
  </p:cSld>
  <p:clrMapOvr>
    <a:masterClrMapping/>
  </p:clrMapOvr>
</p:sld>
</file>

<file path=ppt/theme/theme1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2436E90-E0B3-724C-B1A1-0928509567CF}" vid="{1452A37E-86BE-C946-9E46-4C04853F3567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86AABE-A6F7-0348-8921-23958456C617}" vid="{B2DF4DD4-01E8-8D4C-B6C9-89B098833393}"/>
    </a:ext>
  </a:extLst>
</a:theme>
</file>

<file path=ppt/theme/theme3.xml><?xml version="1.0" encoding="utf-8"?>
<a:theme xmlns:a="http://schemas.openxmlformats.org/drawingml/2006/main" name="2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86AABE-A6F7-0348-8921-23958456C617}" vid="{BA28E86D-BBAF-E140-84E7-304D2FF4C8F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581</Words>
  <Application>Microsoft Macintosh PowerPoint</Application>
  <PresentationFormat>Widescreen</PresentationFormat>
  <Paragraphs>116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Schoolbook</vt:lpstr>
      <vt:lpstr>Wingdings 2</vt:lpstr>
      <vt:lpstr>1_View</vt:lpstr>
      <vt:lpstr>View</vt:lpstr>
      <vt:lpstr>2_View</vt:lpstr>
      <vt:lpstr>Laws &amp; Ethics</vt:lpstr>
      <vt:lpstr>Ethics </vt:lpstr>
      <vt:lpstr>Decisions</vt:lpstr>
      <vt:lpstr>Cyber Law</vt:lpstr>
      <vt:lpstr>Access Device Statute</vt:lpstr>
      <vt:lpstr>Computer Fraud and Abuse Act</vt:lpstr>
      <vt:lpstr>CFAA cont.</vt:lpstr>
      <vt:lpstr>Electronic Communications Privacy Act (ECPA)</vt:lpstr>
      <vt:lpstr>Cyber Security Enhancement Act (2002 &amp; 2014)</vt:lpstr>
      <vt:lpstr>Digital Millennium Copyright Act (DMCA)</vt:lpstr>
      <vt:lpstr>IoT Cybersecurity Improvement Act of 2017</vt:lpstr>
      <vt:lpstr>White Hat Agreement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Here</dc:title>
  <dc:creator>Flaagan, Tyler</dc:creator>
  <cp:lastModifiedBy>Flaagan, Tyler</cp:lastModifiedBy>
  <cp:revision>15</cp:revision>
  <cp:lastPrinted>2018-01-16T14:21:07Z</cp:lastPrinted>
  <dcterms:created xsi:type="dcterms:W3CDTF">2018-07-26T23:45:37Z</dcterms:created>
  <dcterms:modified xsi:type="dcterms:W3CDTF">2018-08-27T15:08:51Z</dcterms:modified>
</cp:coreProperties>
</file>