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19"/>
  </p:notesMasterIdLst>
  <p:sldIdLst>
    <p:sldId id="256" r:id="rId3"/>
    <p:sldId id="258" r:id="rId4"/>
    <p:sldId id="290" r:id="rId5"/>
    <p:sldId id="294" r:id="rId6"/>
    <p:sldId id="295" r:id="rId7"/>
    <p:sldId id="296" r:id="rId8"/>
    <p:sldId id="297" r:id="rId9"/>
    <p:sldId id="263" r:id="rId10"/>
    <p:sldId id="259" r:id="rId11"/>
    <p:sldId id="260" r:id="rId12"/>
    <p:sldId id="266" r:id="rId13"/>
    <p:sldId id="268" r:id="rId14"/>
    <p:sldId id="262" r:id="rId15"/>
    <p:sldId id="267" r:id="rId16"/>
    <p:sldId id="289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6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tenable.com/documentation/Tenable_Products_Plugin_Families.pdf" TargetMode="External"/><Relationship Id="rId2" Type="http://schemas.openxmlformats.org/officeDocument/2006/relationships/hyperlink" Target="https://www.tenable.com/plugins/index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Vulnerability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6108-BF00-384C-9777-2EB12CEA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286F-425E-7F45-B6BB-D6D52ECC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1998, used to be open source</a:t>
            </a:r>
          </a:p>
          <a:p>
            <a:r>
              <a:rPr lang="en-US" dirty="0"/>
              <a:t>Uses a client/server technology</a:t>
            </a:r>
          </a:p>
          <a:p>
            <a:r>
              <a:rPr lang="en-US" dirty="0"/>
              <a:t>Can conduct testing from different locations</a:t>
            </a:r>
          </a:p>
          <a:p>
            <a:r>
              <a:rPr lang="en-US" dirty="0"/>
              <a:t>Can scan multiple OSs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AB105-698F-8B4D-B27A-37A8A641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6E1D4-BBA6-954A-90C7-479D8916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2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vulnerability check is based on a small program, aka plugin</a:t>
            </a:r>
          </a:p>
          <a:p>
            <a:r>
              <a:rPr lang="en-US" dirty="0"/>
              <a:t>Each plugin conducts one check on a target system</a:t>
            </a:r>
          </a:p>
          <a:p>
            <a:r>
              <a:rPr lang="en-US" dirty="0"/>
              <a:t>Thousands of plugins available</a:t>
            </a:r>
          </a:p>
          <a:p>
            <a:pPr lvl="1"/>
            <a:r>
              <a:rPr lang="en-US" dirty="0"/>
              <a:t>Make up the Nessus Vulnerability Database</a:t>
            </a:r>
          </a:p>
          <a:p>
            <a:pPr lvl="1"/>
            <a:r>
              <a:rPr lang="en-US" dirty="0"/>
              <a:t>110,198</a:t>
            </a:r>
            <a:r>
              <a:rPr lang="is-IS" dirty="0"/>
              <a:t> at last check</a:t>
            </a:r>
            <a:endParaRPr lang="en-US" dirty="0"/>
          </a:p>
          <a:p>
            <a:r>
              <a:rPr lang="en-US" dirty="0"/>
              <a:t>Downloadable from </a:t>
            </a:r>
            <a:r>
              <a:rPr lang="en-US" dirty="0">
                <a:hlinkClick r:id="rId2"/>
              </a:rPr>
              <a:t>https://www.tenable.com/plugins/index.php</a:t>
            </a:r>
            <a:endParaRPr lang="en-US" dirty="0"/>
          </a:p>
          <a:p>
            <a:r>
              <a:rPr lang="en-US" dirty="0">
                <a:hlinkClick r:id="rId3"/>
              </a:rPr>
              <a:t>http://static.tenable.com/documentation/Tenable_Products_Plugin_Families.pdf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DE8FE-21AF-EB40-A90E-AFD9C977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5E87B-2CFA-6E4A-97A2-740C8805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2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 Is Not Free</a:t>
            </a:r>
            <a:r>
              <a:rPr lang="mr-IN" dirty="0"/>
              <a:t>…</a:t>
            </a:r>
            <a:r>
              <a:rPr lang="en-US" dirty="0" err="1"/>
              <a:t>kinda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Nessus Essentials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Nessus Professional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$,$$$/year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there’s a 7 day free trial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is limited to 16 addresses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6740-0CEA-4440-95E7-A59D3AAE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Network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4090-4FFB-0D4F-8506-1FDFF3E5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2047" y="2666998"/>
            <a:ext cx="47977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8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F187-CC7A-234B-B378-891E2723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A2D10-A498-3A46-8D0B-6A8024FE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vulnerability scanner</a:t>
            </a:r>
          </a:p>
          <a:p>
            <a:r>
              <a:rPr lang="en-US" dirty="0"/>
              <a:t>Part of </a:t>
            </a:r>
            <a:r>
              <a:rPr lang="en-US" dirty="0" err="1"/>
              <a:t>Greenbone</a:t>
            </a:r>
            <a:r>
              <a:rPr lang="en-US" dirty="0"/>
              <a:t> Networks’ commercial vulnerability management solution</a:t>
            </a:r>
          </a:p>
          <a:p>
            <a:r>
              <a:rPr lang="en-US" dirty="0"/>
              <a:t>Similar to Nessus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74B23-4ACA-F341-8A56-5BBB7BD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FF29-3483-9241-B8A1-B99DCED1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9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DA57-0E3E-334B-80B7-268AB65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Openvas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BA13-046C-0A48-B713-EF6D1A79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openvas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openvasmd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--create-user=admin --role=Admin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openvasmd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--user=admin --new-password=admin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openvas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-setup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openvas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-start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238FF-87AF-5B4D-9B1B-C0696D3C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3441D-3190-3E4E-8906-057D0357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NVT Feed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NVT </a:t>
            </a:r>
            <a:r>
              <a:rPr lang="mr-IN" dirty="0"/>
              <a:t>–</a:t>
            </a:r>
            <a:r>
              <a:rPr lang="en-US" dirty="0"/>
              <a:t> Network Vulnerability Test</a:t>
            </a:r>
          </a:p>
          <a:p>
            <a:r>
              <a:rPr lang="en-US" dirty="0"/>
              <a:t>Public feed maintained by </a:t>
            </a:r>
            <a:r>
              <a:rPr lang="en-US" dirty="0" err="1"/>
              <a:t>Greenbone</a:t>
            </a:r>
            <a:r>
              <a:rPr lang="en-US" dirty="0"/>
              <a:t> for OpenVAS</a:t>
            </a:r>
          </a:p>
          <a:p>
            <a:r>
              <a:rPr lang="en-US" dirty="0"/>
              <a:t>Currently more than 50,000 NVTs</a:t>
            </a:r>
          </a:p>
          <a:p>
            <a:r>
              <a:rPr lang="en-US" dirty="0"/>
              <a:t>Extras -&gt; Feed Status</a:t>
            </a:r>
          </a:p>
          <a:p>
            <a:pPr lvl="1"/>
            <a:r>
              <a:rPr lang="en-US" dirty="0"/>
              <a:t>Keep these up to 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3A24A-61E3-B54E-B07C-035F6CC8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299DA-03CE-2840-9734-76DEF00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3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88AA-80DC-1744-B51C-6E8FEE3C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Nikto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024A-DCA0-3146-9803-880779D7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vulnerability scanner</a:t>
            </a:r>
          </a:p>
          <a:p>
            <a:r>
              <a:rPr lang="en-US" dirty="0"/>
              <a:t>Checks for</a:t>
            </a:r>
          </a:p>
          <a:p>
            <a:pPr lvl="1"/>
            <a:r>
              <a:rPr lang="en-US" dirty="0"/>
              <a:t>Bad files/apps</a:t>
            </a:r>
          </a:p>
          <a:p>
            <a:pPr lvl="1"/>
            <a:r>
              <a:rPr lang="en-US" dirty="0"/>
              <a:t>Over 1250 outdated versions of servers</a:t>
            </a:r>
          </a:p>
          <a:p>
            <a:pPr lvl="1"/>
            <a:r>
              <a:rPr lang="en-US" dirty="0"/>
              <a:t>Version specific problems</a:t>
            </a:r>
          </a:p>
          <a:p>
            <a:pPr lvl="1"/>
            <a:r>
              <a:rPr lang="en-US" dirty="0" err="1"/>
              <a:t>Robots.txt</a:t>
            </a:r>
            <a:endParaRPr lang="en-US" dirty="0"/>
          </a:p>
          <a:p>
            <a:pPr lvl="1"/>
            <a:r>
              <a:rPr lang="en-US" dirty="0"/>
              <a:t>Interesting file names</a:t>
            </a:r>
          </a:p>
          <a:p>
            <a:pPr lvl="2"/>
            <a:r>
              <a:rPr lang="en-US" dirty="0"/>
              <a:t>Not quite </a:t>
            </a:r>
            <a:r>
              <a:rPr lang="en-US" dirty="0" err="1"/>
              <a:t>dirbuster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3EFC9-8430-224D-BFB1-36C7DF26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A7D93-7AA9-4540-8408-493DC031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4F2F-D542-4845-A5AF-B9EDC7B6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EF98-7574-D84C-8C1C-230F697D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flaws leveraged by attacker</a:t>
            </a:r>
          </a:p>
          <a:p>
            <a:pPr lvl="1"/>
            <a:r>
              <a:rPr lang="en-US" dirty="0"/>
              <a:t>Host/service misconfiguration</a:t>
            </a:r>
          </a:p>
          <a:p>
            <a:pPr lvl="1"/>
            <a:r>
              <a:rPr lang="en-US" dirty="0"/>
              <a:t>Poorly designed application</a:t>
            </a:r>
          </a:p>
          <a:p>
            <a:pPr lvl="1"/>
            <a:r>
              <a:rPr lang="en-US" dirty="0"/>
              <a:t>Human errors?</a:t>
            </a:r>
          </a:p>
          <a:p>
            <a:pPr lvl="1"/>
            <a:endParaRPr lang="en-US" dirty="0"/>
          </a:p>
          <a:p>
            <a:r>
              <a:rPr lang="en-US" dirty="0"/>
              <a:t>Scoping</a:t>
            </a:r>
          </a:p>
          <a:p>
            <a:pPr lvl="1"/>
            <a:r>
              <a:rPr lang="en-US" dirty="0"/>
              <a:t>Breadth – Giant corporate networks</a:t>
            </a:r>
          </a:p>
          <a:p>
            <a:pPr lvl="1"/>
            <a:r>
              <a:rPr lang="en-US" dirty="0"/>
              <a:t>Depth – Tools</a:t>
            </a:r>
          </a:p>
          <a:p>
            <a:pPr lvl="2"/>
            <a:r>
              <a:rPr lang="en-US" dirty="0"/>
              <a:t>Tools may run for a very long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560B3-B23A-AB43-84CB-776EBB32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A3C52-8D1A-974A-81B0-7D5B3DF0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Configuration Errors</a:t>
            </a:r>
          </a:p>
          <a:p>
            <a:pPr lvl="1"/>
            <a:r>
              <a:rPr lang="en-US" dirty="0"/>
              <a:t>Directory listing enabled on a webserver</a:t>
            </a:r>
          </a:p>
          <a:p>
            <a:r>
              <a:rPr lang="en-US" dirty="0"/>
              <a:t>Default Configurations</a:t>
            </a:r>
          </a:p>
          <a:p>
            <a:pPr lvl="1"/>
            <a:r>
              <a:rPr lang="en-US" dirty="0"/>
              <a:t>Default password/no password</a:t>
            </a:r>
          </a:p>
          <a:p>
            <a:r>
              <a:rPr lang="en-US" dirty="0"/>
              <a:t>Well-known System/Software Flaws</a:t>
            </a:r>
          </a:p>
          <a:p>
            <a:pPr lvl="1"/>
            <a:r>
              <a:rPr lang="en-US" dirty="0"/>
              <a:t>MS08-067 (RPC Server Vulnerability)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CF7B2-F936-0E49-BA4F-3E8CF04B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14D46-D060-4F41-A9B0-E87B3959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5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AF0E-76A2-134C-94F1-F5AE3443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1701-6501-9E41-8A59-C84D642C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rated one of the following…</a:t>
            </a:r>
          </a:p>
          <a:p>
            <a:pPr lvl="1"/>
            <a:r>
              <a:rPr lang="en-US" dirty="0"/>
              <a:t>Low</a:t>
            </a:r>
          </a:p>
          <a:p>
            <a:pPr lvl="1"/>
            <a:r>
              <a:rPr lang="en-US" dirty="0"/>
              <a:t>Medium</a:t>
            </a:r>
          </a:p>
          <a:p>
            <a:pPr lvl="1"/>
            <a:r>
              <a:rPr lang="en-US" dirty="0"/>
              <a:t>High</a:t>
            </a:r>
          </a:p>
          <a:p>
            <a:pPr lvl="1"/>
            <a:r>
              <a:rPr lang="en-US" dirty="0"/>
              <a:t>Critical</a:t>
            </a:r>
          </a:p>
          <a:p>
            <a:endParaRPr lang="en-US" dirty="0"/>
          </a:p>
          <a:p>
            <a:r>
              <a:rPr lang="en-US" dirty="0"/>
              <a:t>A number of base metrics define vulnerability rating</a:t>
            </a:r>
          </a:p>
          <a:p>
            <a:pPr lvl="1"/>
            <a:r>
              <a:rPr lang="en-US" dirty="0"/>
              <a:t>Higher scores == more critical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FC8BB-67F7-BA48-8345-B910EF19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FED32-038D-1B42-9F41-23BF0D79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4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D848-3E5F-DE4C-AC87-496A213D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Rating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316C-A5B0-A545-A7C6-6CCF2CF8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Vector</a:t>
            </a:r>
          </a:p>
          <a:p>
            <a:pPr lvl="1"/>
            <a:r>
              <a:rPr lang="en-US" dirty="0"/>
              <a:t>Network, Adjacent, Local, Physical</a:t>
            </a:r>
          </a:p>
          <a:p>
            <a:pPr lvl="1"/>
            <a:r>
              <a:rPr lang="en-US" dirty="0"/>
              <a:t>The more remote, the higher the score</a:t>
            </a:r>
          </a:p>
          <a:p>
            <a:r>
              <a:rPr lang="en-US" dirty="0"/>
              <a:t>Attack Complexity</a:t>
            </a:r>
          </a:p>
          <a:p>
            <a:pPr lvl="1"/>
            <a:r>
              <a:rPr lang="en-US" dirty="0"/>
              <a:t>Low – special conditions do not exist, attack is successfully repeatable</a:t>
            </a:r>
          </a:p>
          <a:p>
            <a:pPr lvl="1"/>
            <a:r>
              <a:rPr lang="en-US" dirty="0"/>
              <a:t>High – success depends on conditions beyond attacker’s control</a:t>
            </a:r>
          </a:p>
          <a:p>
            <a:r>
              <a:rPr lang="en-US" dirty="0"/>
              <a:t>Privileges Required</a:t>
            </a:r>
          </a:p>
          <a:p>
            <a:pPr lvl="1"/>
            <a:r>
              <a:rPr lang="en-US" dirty="0"/>
              <a:t>None – Attacker can perform the attack unauthorized</a:t>
            </a:r>
          </a:p>
          <a:p>
            <a:pPr lvl="1"/>
            <a:r>
              <a:rPr lang="en-US" dirty="0"/>
              <a:t>Low – Only basic user privileges are required for the attack</a:t>
            </a:r>
          </a:p>
          <a:p>
            <a:pPr lvl="1"/>
            <a:r>
              <a:rPr lang="en-US" dirty="0"/>
              <a:t>High – Significant, often administrative, permissions are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B0A39-171B-A44F-A0C0-859D92C4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B8FF2-43E0-BE4E-83AD-A8D816D0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A99D-2909-9D4D-A1E6-6C1735AF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Rating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7D0D-CD95-E348-9F81-F3676484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Interaction</a:t>
            </a:r>
          </a:p>
          <a:p>
            <a:pPr lvl="1"/>
            <a:r>
              <a:rPr lang="en-US" dirty="0"/>
              <a:t>None – the system can be exploited without user interaction</a:t>
            </a:r>
          </a:p>
          <a:p>
            <a:pPr lvl="1"/>
            <a:r>
              <a:rPr lang="en-US" dirty="0"/>
              <a:t>Required – successful exploitation requires a user to take some action</a:t>
            </a:r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Unchanged – exploiting a vulnerability will only allow access to the vulnerable component</a:t>
            </a:r>
          </a:p>
          <a:p>
            <a:pPr lvl="1"/>
            <a:r>
              <a:rPr lang="en-US" dirty="0"/>
              <a:t>Changed – exploiting a vulnerability will allow access beyond the vulnerable component</a:t>
            </a:r>
          </a:p>
          <a:p>
            <a:r>
              <a:rPr lang="en-US" dirty="0"/>
              <a:t>Confidentiality Impact</a:t>
            </a:r>
          </a:p>
          <a:p>
            <a:pPr lvl="1"/>
            <a:r>
              <a:rPr lang="en-US" dirty="0"/>
              <a:t>High – total loss of confidentiality (ex. Password is exposed)</a:t>
            </a:r>
          </a:p>
          <a:p>
            <a:pPr lvl="1"/>
            <a:r>
              <a:rPr lang="en-US" dirty="0"/>
              <a:t>Low – some loss of confidentiality</a:t>
            </a:r>
          </a:p>
          <a:p>
            <a:pPr lvl="1"/>
            <a:r>
              <a:rPr lang="en-US" dirty="0"/>
              <a:t>None – no loss of confidentiality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BB17B-6F9C-3449-9FC0-36DB04CC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42E51-4760-8F43-B1C0-FA51CB26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2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8254-E634-1E42-89BB-C018F232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Rating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806D-FBEE-1D4A-907A-C06D1525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Impact</a:t>
            </a:r>
          </a:p>
          <a:p>
            <a:pPr lvl="1"/>
            <a:r>
              <a:rPr lang="en-US" dirty="0"/>
              <a:t>High – complete loss of integrity, attacker is able to modify files </a:t>
            </a:r>
          </a:p>
          <a:p>
            <a:pPr lvl="1"/>
            <a:r>
              <a:rPr lang="en-US" dirty="0"/>
              <a:t>Low – can modify data, but modification may not have a direct impact</a:t>
            </a:r>
          </a:p>
          <a:p>
            <a:pPr lvl="1"/>
            <a:r>
              <a:rPr lang="en-US" dirty="0"/>
              <a:t>None – no loss of integrity</a:t>
            </a:r>
          </a:p>
          <a:p>
            <a:r>
              <a:rPr lang="en-US" dirty="0"/>
              <a:t>Availability Impact</a:t>
            </a:r>
          </a:p>
          <a:p>
            <a:pPr lvl="1"/>
            <a:r>
              <a:rPr lang="en-US" dirty="0"/>
              <a:t>High – total loss of availability, attacker can fully deny access</a:t>
            </a:r>
          </a:p>
          <a:p>
            <a:pPr lvl="1"/>
            <a:r>
              <a:rPr lang="en-US" dirty="0"/>
              <a:t>Low – reduced performance or availability interruptions</a:t>
            </a:r>
          </a:p>
          <a:p>
            <a:pPr lvl="1"/>
            <a:r>
              <a:rPr lang="en-US" dirty="0"/>
              <a:t>None – no impact to availability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E5B3C-476A-ED41-8DEF-AE7D386B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B45A8-8B1C-0549-8D8D-1396282D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6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3D27-6CB4-BA4C-8148-D0A14E7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4C6C-D0CA-7447-B4ED-734A2B50F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the process of looking for vulnerabilities</a:t>
            </a:r>
          </a:p>
          <a:p>
            <a:pPr lvl="1"/>
            <a:r>
              <a:rPr lang="en-US" dirty="0"/>
              <a:t>Many include port scanners</a:t>
            </a:r>
          </a:p>
          <a:p>
            <a:r>
              <a:rPr lang="en-US" dirty="0"/>
              <a:t>Most vulnerability scanners include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Vulnerability DB</a:t>
            </a:r>
          </a:p>
          <a:p>
            <a:pPr lvl="1"/>
            <a:r>
              <a:rPr lang="en-US" dirty="0"/>
              <a:t>User configuration tool</a:t>
            </a:r>
          </a:p>
          <a:p>
            <a:pPr lvl="1"/>
            <a:r>
              <a:rPr lang="en-US" dirty="0"/>
              <a:t>Scanning engine</a:t>
            </a:r>
          </a:p>
          <a:p>
            <a:pPr lvl="1"/>
            <a:r>
              <a:rPr lang="en-US" dirty="0"/>
              <a:t>Knowledge base of current scan</a:t>
            </a:r>
          </a:p>
          <a:p>
            <a:pPr lvl="1"/>
            <a:r>
              <a:rPr lang="en-US" dirty="0"/>
              <a:t>Results repository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8CA6B-9AA8-5545-A2CF-5DB59333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E94C5-240F-DD4C-B35C-6CF28068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7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E537-6362-2740-8E45-119742EA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Nmap</a:t>
            </a:r>
            <a:r>
              <a:rPr lang="en-US" dirty="0"/>
              <a:t> 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BB31-24A0-CF4A-8267-DAC8567C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NSE</a:t>
            </a:r>
          </a:p>
          <a:p>
            <a:r>
              <a:rPr lang="en-US" dirty="0"/>
              <a:t>-</a:t>
            </a:r>
            <a:r>
              <a:rPr lang="en-US" dirty="0" err="1"/>
              <a:t>sV</a:t>
            </a:r>
            <a:endParaRPr lang="en-US" dirty="0"/>
          </a:p>
          <a:p>
            <a:r>
              <a:rPr lang="en-US" dirty="0"/>
              <a:t>--script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nmap.org</a:t>
            </a:r>
            <a:r>
              <a:rPr lang="en-US" dirty="0"/>
              <a:t>/</a:t>
            </a:r>
            <a:r>
              <a:rPr lang="en-US" dirty="0" err="1"/>
              <a:t>nsedoc</a:t>
            </a:r>
            <a:r>
              <a:rPr lang="en-US" dirty="0"/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B6AB-C33C-1F49-A7B3-DA49369A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F0DB-2AE0-4848-9EF6-AF4220D1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88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1722</TotalTime>
  <Words>634</Words>
  <Application>Microsoft Macintosh PowerPoint</Application>
  <PresentationFormat>Widescreen</PresentationFormat>
  <Paragraphs>151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Schoolbook</vt:lpstr>
      <vt:lpstr>Courier New</vt:lpstr>
      <vt:lpstr>Wingdings 2</vt:lpstr>
      <vt:lpstr>View</vt:lpstr>
      <vt:lpstr>1_View</vt:lpstr>
      <vt:lpstr>Vulnerability Analysis</vt:lpstr>
      <vt:lpstr>Vulnerability Analysis</vt:lpstr>
      <vt:lpstr>Three Types of Vulnerabilities</vt:lpstr>
      <vt:lpstr>Rating Vulnerabilities</vt:lpstr>
      <vt:lpstr>Vulnerability Rating Metrics</vt:lpstr>
      <vt:lpstr>Vulnerability Rating Metrics</vt:lpstr>
      <vt:lpstr>Vulnerability Rating Metrics</vt:lpstr>
      <vt:lpstr>Vulnerability Scanner</vt:lpstr>
      <vt:lpstr>Nmap NSE</vt:lpstr>
      <vt:lpstr>Nessus</vt:lpstr>
      <vt:lpstr>Nessus Plugins</vt:lpstr>
      <vt:lpstr>Nessus Is Not Free…kinda</vt:lpstr>
      <vt:lpstr>Openvas</vt:lpstr>
      <vt:lpstr>Setting up Openvas</vt:lpstr>
      <vt:lpstr>NVT Feed</vt:lpstr>
      <vt:lpstr>Nikto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Analysis</dc:title>
  <dc:creator>Flaagan, Tyler</dc:creator>
  <cp:lastModifiedBy>Flaagan, Tyler</cp:lastModifiedBy>
  <cp:revision>12</cp:revision>
  <cp:lastPrinted>2018-01-16T14:21:07Z</cp:lastPrinted>
  <dcterms:created xsi:type="dcterms:W3CDTF">2018-09-24T00:47:08Z</dcterms:created>
  <dcterms:modified xsi:type="dcterms:W3CDTF">2019-05-30T21:06:18Z</dcterms:modified>
</cp:coreProperties>
</file>