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30"/>
  </p:notesMasterIdLst>
  <p:sldIdLst>
    <p:sldId id="256" r:id="rId3"/>
    <p:sldId id="257" r:id="rId4"/>
    <p:sldId id="258" r:id="rId5"/>
    <p:sldId id="268" r:id="rId6"/>
    <p:sldId id="272" r:id="rId7"/>
    <p:sldId id="273" r:id="rId8"/>
    <p:sldId id="276" r:id="rId9"/>
    <p:sldId id="261" r:id="rId10"/>
    <p:sldId id="274" r:id="rId11"/>
    <p:sldId id="283" r:id="rId12"/>
    <p:sldId id="284" r:id="rId13"/>
    <p:sldId id="277" r:id="rId14"/>
    <p:sldId id="278" r:id="rId15"/>
    <p:sldId id="279" r:id="rId16"/>
    <p:sldId id="263" r:id="rId17"/>
    <p:sldId id="262" r:id="rId18"/>
    <p:sldId id="264" r:id="rId19"/>
    <p:sldId id="281" r:id="rId20"/>
    <p:sldId id="280" r:id="rId21"/>
    <p:sldId id="282" r:id="rId22"/>
    <p:sldId id="265" r:id="rId23"/>
    <p:sldId id="266" r:id="rId24"/>
    <p:sldId id="270" r:id="rId25"/>
    <p:sldId id="269" r:id="rId26"/>
    <p:sldId id="267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/>
    <p:restoredTop sz="89753"/>
  </p:normalViewPr>
  <p:slideViewPr>
    <p:cSldViewPr snapToGrid="0" snapToObjects="1">
      <p:cViewPr varScale="1">
        <p:scale>
          <a:sx n="116" d="100"/>
          <a:sy n="11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Db_connect</a:t>
            </a:r>
            <a:r>
              <a:rPr lang="en-US" dirty="0"/>
              <a:t> is within </a:t>
            </a:r>
            <a:r>
              <a:rPr lang="en-US" dirty="0" err="1"/>
              <a:t>msf</a:t>
            </a:r>
            <a:r>
              <a:rPr lang="en-US" dirty="0"/>
              <a:t> and will not delete previous data</a:t>
            </a:r>
          </a:p>
          <a:p>
            <a:endParaRPr lang="en-US" dirty="0"/>
          </a:p>
          <a:p>
            <a:r>
              <a:rPr lang="en-US" dirty="0"/>
              <a:t>Exiting Metasploit and </a:t>
            </a:r>
            <a:r>
              <a:rPr lang="en-US" dirty="0" err="1"/>
              <a:t>msfdb</a:t>
            </a:r>
            <a:r>
              <a:rPr lang="en-US" dirty="0"/>
              <a:t> </a:t>
            </a:r>
            <a:r>
              <a:rPr lang="en-US" dirty="0" err="1"/>
              <a:t>reinit</a:t>
            </a:r>
            <a:r>
              <a:rPr lang="en-US" dirty="0"/>
              <a:t> will lose data</a:t>
            </a:r>
          </a:p>
          <a:p>
            <a:endParaRPr lang="en-US" dirty="0"/>
          </a:p>
          <a:p>
            <a:r>
              <a:rPr lang="en-US" dirty="0"/>
              <a:t>After either of these run </a:t>
            </a:r>
            <a:r>
              <a:rPr lang="en-US" dirty="0" err="1"/>
              <a:t>db_rebuild_cache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Exploitation - MSF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5479-C40E-5545-A274-F6525BDD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vs 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D5D7-4887-CA40-A310-8E3C4A15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Payloads often will have a bind or reverse option. </a:t>
            </a:r>
          </a:p>
          <a:p>
            <a:r>
              <a:rPr lang="en-US" dirty="0"/>
              <a:t>Bind will open a connection on the target and wait.</a:t>
            </a:r>
          </a:p>
          <a:p>
            <a:pPr lvl="1"/>
            <a:r>
              <a:rPr lang="en-US" dirty="0"/>
              <a:t>Pros?</a:t>
            </a:r>
          </a:p>
          <a:p>
            <a:pPr lvl="1"/>
            <a:r>
              <a:rPr lang="en-US" dirty="0"/>
              <a:t>Cons?</a:t>
            </a:r>
          </a:p>
          <a:p>
            <a:pPr lvl="1"/>
            <a:r>
              <a:rPr lang="en-US" dirty="0"/>
              <a:t>Defenses?</a:t>
            </a:r>
          </a:p>
          <a:p>
            <a:r>
              <a:rPr lang="en-US" dirty="0"/>
              <a:t>Reverse will make a connection back to the attacker.</a:t>
            </a:r>
          </a:p>
          <a:p>
            <a:pPr lvl="1"/>
            <a:r>
              <a:rPr lang="en-US" dirty="0"/>
              <a:t>Pros?</a:t>
            </a:r>
          </a:p>
          <a:p>
            <a:pPr lvl="1"/>
            <a:r>
              <a:rPr lang="en-US" dirty="0"/>
              <a:t>Cons?</a:t>
            </a:r>
          </a:p>
          <a:p>
            <a:pPr lvl="1"/>
            <a:r>
              <a:rPr lang="en-US" dirty="0"/>
              <a:t>Defenses?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CC49-E0EA-424F-B604-DD83F7D5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246B6-EB2D-5445-B0A6-99E45B5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6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8B8B-62B2-7F46-9A2A-95C7CABE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TCP? HTTP?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880F-4FB0-794C-AD85-EA4B93E4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Payloads can use different types of protocols to get between point A and B</a:t>
            </a:r>
          </a:p>
          <a:p>
            <a:r>
              <a:rPr lang="en-US" dirty="0"/>
              <a:t>TCP</a:t>
            </a:r>
          </a:p>
          <a:p>
            <a:endParaRPr lang="en-US" dirty="0"/>
          </a:p>
          <a:p>
            <a:r>
              <a:rPr lang="en-US" dirty="0"/>
              <a:t>HTTP</a:t>
            </a:r>
          </a:p>
          <a:p>
            <a:endParaRPr lang="en-US" dirty="0"/>
          </a:p>
          <a:p>
            <a:r>
              <a:rPr lang="en-US" dirty="0"/>
              <a:t>HTTPS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D8D67-C61F-814D-AFE5-CD85E603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99CB1-9D50-B747-9EB1-8BA4B601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05C-F38B-C54E-BE82-08C491E4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24BB-BAA4-0F4B-98AF-DE9CA2AE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payload runs what’s next?</a:t>
            </a:r>
          </a:p>
          <a:p>
            <a:endParaRPr lang="en-US" dirty="0"/>
          </a:p>
          <a:p>
            <a:r>
              <a:rPr lang="en-US" dirty="0"/>
              <a:t>Post-exploitation</a:t>
            </a:r>
          </a:p>
          <a:p>
            <a:r>
              <a:rPr lang="en-US" dirty="0"/>
              <a:t>Gather and enumerate information on the system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EBA05-38B8-5A41-9566-6BEB2A4D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E468-4C01-1B45-BD12-6C1D6552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2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618-D70B-3447-9ACB-5436C2B5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127C-A031-344B-84B0-61ECE303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encoding exploits</a:t>
            </a:r>
          </a:p>
          <a:p>
            <a:r>
              <a:rPr lang="en-US" dirty="0"/>
              <a:t>Changes how a character or string is represented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Cleaning up bad characters in an exploit</a:t>
            </a:r>
          </a:p>
          <a:p>
            <a:endParaRPr lang="en-US" dirty="0"/>
          </a:p>
          <a:p>
            <a:r>
              <a:rPr lang="en-US" dirty="0"/>
              <a:t>Bypassing AV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99BE5-0E1B-FD47-944F-DE5CAA0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85E9E-8C06-D54E-AD57-67B794CF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FD78-438E-BA49-A455-94D2270C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33AD-CF6A-7D46-8564-1AAD6683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modules have metadata in the framework about them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Disclosure date</a:t>
            </a:r>
          </a:p>
          <a:p>
            <a:r>
              <a:rPr lang="en-US" dirty="0"/>
              <a:t>Platform/Arch</a:t>
            </a:r>
          </a:p>
          <a:p>
            <a:r>
              <a:rPr lang="en-US" dirty="0"/>
              <a:t>License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F1938-07BE-5042-BD8A-8D319F2C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59776-4DB2-FE49-849C-6D9457DF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5" name="Picture 1" descr="page34image3705168">
            <a:extLst>
              <a:ext uri="{FF2B5EF4-FFF2-40B4-BE49-F238E27FC236}">
                <a16:creationId xmlns:a16="http://schemas.microsoft.com/office/drawing/2014/main" id="{9D72C2FB-46A2-0D44-9BFA-1233670A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4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0422-B163-4F45-998C-B90076A1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up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1F93-73DB-7745-9043-7C0502FD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msfconsole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Don’t need to start </a:t>
            </a:r>
            <a:r>
              <a:rPr lang="en-US" dirty="0" err="1"/>
              <a:t>postgresql</a:t>
            </a:r>
            <a:r>
              <a:rPr lang="en-US" dirty="0"/>
              <a:t> manually anymore</a:t>
            </a:r>
          </a:p>
          <a:p>
            <a:r>
              <a:rPr lang="en-US" dirty="0"/>
              <a:t>If your </a:t>
            </a:r>
            <a:r>
              <a:rPr lang="en-US" dirty="0" err="1"/>
              <a:t>db</a:t>
            </a:r>
            <a:r>
              <a:rPr lang="en-US" dirty="0"/>
              <a:t> is in a disconnected state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Failed to connect to the database: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–y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metasploit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-framework/config/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msfdb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79899-F85B-E641-BEFE-ABCD5E8A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226B-EF39-6B48-8296-7FF8F170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2A45-1A8A-384C-AA35-495F22E0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25FD-DC3B-0944-8B77-DE4D80AC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using Metasploit much easier</a:t>
            </a:r>
          </a:p>
          <a:p>
            <a:endParaRPr lang="en-US" dirty="0"/>
          </a:p>
          <a:p>
            <a:r>
              <a:rPr lang="en-US" dirty="0"/>
              <a:t>Search for exploits, payloads, aux modules,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99B46-FA0E-C544-AD12-1CFD1751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E97C0-584D-C045-943B-BBD17B37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8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7EDC-156B-0D4F-BC23-3C87DF5B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&amp; Datastore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29DD-1159-E344-8BC0-237429F4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Workspaces</a:t>
            </a:r>
          </a:p>
          <a:p>
            <a:pPr lvl="1"/>
            <a:r>
              <a:rPr lang="en-US" dirty="0"/>
              <a:t>Allows you to keep </a:t>
            </a:r>
            <a:r>
              <a:rPr lang="en-US" dirty="0" err="1"/>
              <a:t>msf</a:t>
            </a:r>
            <a:r>
              <a:rPr lang="en-US" dirty="0"/>
              <a:t> clean and organized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workspace –h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environment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7441A-A551-B943-AB47-3515F7B2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47DE3-A7CE-F74B-9E17-292A068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8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D4AA-A3AB-634E-A26E-4C7C17C5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C421-C481-CC4F-B7D2-4E58F60B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have options to configure them</a:t>
            </a:r>
          </a:p>
          <a:p>
            <a:r>
              <a:rPr lang="en-US" dirty="0"/>
              <a:t>Some are required: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3EAA5-8FB6-CE43-817B-02CE2F1C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4A907-1BE9-D145-B2D2-061AC1AD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E9717-C4FC-2D4B-8DDE-25FD7990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80" y="2955704"/>
            <a:ext cx="6756344" cy="32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7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EECB-82AB-C249-9F44-8D54D8D2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&amp;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E6B0-D6D1-5648-A0EA-B7AB20C4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 = shells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sessions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Jobs</a:t>
            </a:r>
          </a:p>
          <a:p>
            <a:pPr lvl="1"/>
            <a:r>
              <a:rPr lang="en-US" dirty="0"/>
              <a:t>Running handlers or servers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exploit/multi/handler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AD5BE-20A9-1C49-8EBD-6B723F0D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03867-33E6-064C-BE05-803EC668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2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Penetration testing framework</a:t>
            </a:r>
          </a:p>
          <a:p>
            <a:r>
              <a:rPr lang="en-US" dirty="0"/>
              <a:t>Rapid7 (2009-Present)</a:t>
            </a:r>
          </a:p>
          <a:p>
            <a:pPr lvl="1"/>
            <a:r>
              <a:rPr lang="en-US" dirty="0" err="1"/>
              <a:t>Hdmoore</a:t>
            </a:r>
            <a:r>
              <a:rPr lang="en-US" dirty="0"/>
              <a:t>, et al. (2003-2009)</a:t>
            </a:r>
          </a:p>
          <a:p>
            <a:pPr lvl="1"/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Extending </a:t>
            </a:r>
            <a:r>
              <a:rPr lang="en-US" dirty="0" err="1"/>
              <a:t>msf</a:t>
            </a:r>
            <a:r>
              <a:rPr lang="en-US" dirty="0"/>
              <a:t> is encouraged</a:t>
            </a:r>
          </a:p>
          <a:p>
            <a:pPr lvl="1"/>
            <a:r>
              <a:rPr lang="en-US" dirty="0"/>
              <a:t>Over half million lines of code</a:t>
            </a:r>
          </a:p>
          <a:p>
            <a:r>
              <a:rPr lang="en-US" dirty="0"/>
              <a:t>Metasploit Unleased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C5F8-101B-1E44-B746-36D9E67A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17AC-98FA-4C45-80F4-08540BA1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Upgraded shell with simplified functionality</a:t>
            </a:r>
          </a:p>
          <a:p>
            <a:pPr lvl="1"/>
            <a:r>
              <a:rPr lang="en-US" dirty="0"/>
              <a:t>Very powerful command shell</a:t>
            </a:r>
          </a:p>
          <a:p>
            <a:pPr lvl="1"/>
            <a:r>
              <a:rPr lang="en-US" dirty="0"/>
              <a:t>Runs entirely in memory </a:t>
            </a:r>
            <a:r>
              <a:rPr lang="mr-IN" dirty="0"/>
              <a:t>–</a:t>
            </a:r>
            <a:r>
              <a:rPr lang="en-US" dirty="0"/>
              <a:t> extremely difficult to detect, as it leaves no tracks</a:t>
            </a:r>
          </a:p>
          <a:p>
            <a:pPr lvl="1"/>
            <a:r>
              <a:rPr lang="en-US" dirty="0"/>
              <a:t>Doesn’t start a new process</a:t>
            </a:r>
          </a:p>
          <a:p>
            <a:pPr lvl="2"/>
            <a:r>
              <a:rPr lang="en-US" dirty="0"/>
              <a:t>Runs under the exploited process</a:t>
            </a:r>
          </a:p>
          <a:p>
            <a:pPr lvl="2"/>
            <a:r>
              <a:rPr lang="en-US" dirty="0"/>
              <a:t>Permissions?</a:t>
            </a:r>
          </a:p>
          <a:p>
            <a:pPr lvl="1"/>
            <a:r>
              <a:rPr lang="en-US" dirty="0"/>
              <a:t>“hacker’s </a:t>
            </a:r>
            <a:r>
              <a:rPr lang="en-US" dirty="0" err="1"/>
              <a:t>cmd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C7FE7-11F9-5343-B15E-B6077C9F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8EA8C-7743-A948-B2FB-2632508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2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8A52-71AB-4A4C-8AE9-54EBF2B5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3F80-B301-F549-8204-83CE09E1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  <a:p>
            <a:r>
              <a:rPr lang="en-US" dirty="0"/>
              <a:t>Download/Upload</a:t>
            </a:r>
          </a:p>
          <a:p>
            <a:r>
              <a:rPr lang="en-US" dirty="0"/>
              <a:t>Normal </a:t>
            </a:r>
            <a:r>
              <a:rPr lang="en-US" dirty="0" err="1"/>
              <a:t>linux</a:t>
            </a:r>
            <a:r>
              <a:rPr lang="en-US" dirty="0"/>
              <a:t> commands</a:t>
            </a:r>
          </a:p>
          <a:p>
            <a:r>
              <a:rPr lang="en-US" dirty="0"/>
              <a:t>Loading of other modules…</a:t>
            </a:r>
          </a:p>
          <a:p>
            <a:pPr lvl="1"/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Kiwi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B1FC3-0CAA-044C-8B74-8D49DB5A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6713-571D-6E4D-99B5-2E846EDE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9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C555-0E83-9C43-B2C2-442831F5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Development with MSF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9B29-D124-474F-8687-C6B99B26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to aide in exploit dev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msfvenom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msfpayload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msfencode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pattern_create.rb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pattern_offset.rb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And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5C033-2672-5749-8270-6B4A8FF0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7D1B-831E-D643-A4B3-291A2554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BBEE-F249-1443-8CF6-EF53BB5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on a team with MSF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C69D-9A79-2D49-9162-86534100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Armitage (Free)</a:t>
            </a:r>
          </a:p>
          <a:p>
            <a:pPr lvl="1"/>
            <a:r>
              <a:rPr lang="en-US" dirty="0" err="1"/>
              <a:t>Teamserver</a:t>
            </a:r>
            <a:endParaRPr lang="en-US" dirty="0"/>
          </a:p>
          <a:p>
            <a:pPr lvl="1"/>
            <a:r>
              <a:rPr lang="en-US" dirty="0"/>
              <a:t>Free</a:t>
            </a:r>
          </a:p>
          <a:p>
            <a:r>
              <a:rPr lang="en-US" dirty="0"/>
              <a:t>MSF Pro ($)</a:t>
            </a:r>
          </a:p>
          <a:p>
            <a:pPr lvl="1"/>
            <a:r>
              <a:rPr lang="en-US" dirty="0"/>
              <a:t>Web interface</a:t>
            </a:r>
          </a:p>
          <a:p>
            <a:r>
              <a:rPr lang="en-US" dirty="0"/>
              <a:t>Cobalt Strike ($)</a:t>
            </a:r>
          </a:p>
          <a:p>
            <a:pPr lvl="1"/>
            <a:r>
              <a:rPr lang="en-US" dirty="0"/>
              <a:t>Version 2</a:t>
            </a:r>
          </a:p>
          <a:p>
            <a:pPr lvl="1"/>
            <a:r>
              <a:rPr lang="en-US" dirty="0"/>
              <a:t>Version 3+</a:t>
            </a:r>
          </a:p>
          <a:p>
            <a:pPr lvl="1"/>
            <a:r>
              <a:rPr lang="en-US" dirty="0" err="1"/>
              <a:t>Teamserver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CE6CC-711F-0D45-BA98-C57BA0CA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B9C2C-B77D-E948-AC91-EF0BFAA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84F7-9570-224E-B22D-5196AB64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MSF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B191-7CED-7148-9D2A-32748CD2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your systems patched…</a:t>
            </a:r>
          </a:p>
          <a:p>
            <a:pPr lvl="1"/>
            <a:r>
              <a:rPr lang="en-US" dirty="0"/>
              <a:t>Done</a:t>
            </a:r>
          </a:p>
          <a:p>
            <a:pPr lvl="1"/>
            <a:r>
              <a:rPr lang="en-US" dirty="0"/>
              <a:t>MSF doesn’t have special 0-days that can’t be patched</a:t>
            </a:r>
          </a:p>
          <a:p>
            <a:pPr lvl="1"/>
            <a:r>
              <a:rPr lang="en-US" dirty="0"/>
              <a:t>Remember that MSF is open source</a:t>
            </a:r>
          </a:p>
          <a:p>
            <a:r>
              <a:rPr lang="en-US" dirty="0"/>
              <a:t>Firewall</a:t>
            </a:r>
          </a:p>
          <a:p>
            <a:pPr lvl="1"/>
            <a:r>
              <a:rPr lang="en-US" dirty="0"/>
              <a:t>No port = no connection</a:t>
            </a:r>
          </a:p>
          <a:p>
            <a:r>
              <a:rPr lang="en-US" dirty="0"/>
              <a:t>IDS/IPS</a:t>
            </a:r>
          </a:p>
          <a:p>
            <a:pPr lvl="1"/>
            <a:r>
              <a:rPr lang="en-US" dirty="0"/>
              <a:t>Might catch some plain MSF exploits if you don’t modify them</a:t>
            </a:r>
          </a:p>
          <a:p>
            <a:pPr lvl="2"/>
            <a:r>
              <a:rPr lang="en-US" dirty="0"/>
              <a:t>i.e. Shellshock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1EBB6-0AB2-724B-9AE3-64A12466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1F814-A811-3F4D-B46A-02C69F3C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5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24C6-12C3-464D-B38B-87E6C94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054D-1AD4-C240-8531-3BF15D88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Metasploit Unleashed from Offensive Security</a:t>
            </a:r>
          </a:p>
          <a:p>
            <a:pPr lvl="1"/>
            <a:r>
              <a:rPr lang="en-US" dirty="0"/>
              <a:t>Free</a:t>
            </a:r>
          </a:p>
          <a:p>
            <a:pPr lvl="1"/>
            <a:endParaRPr lang="en-US" dirty="0"/>
          </a:p>
          <a:p>
            <a:r>
              <a:rPr lang="en-US" dirty="0"/>
              <a:t>Penetration Testing with Kali (PWK) from Offensive Security</a:t>
            </a:r>
          </a:p>
          <a:p>
            <a:pPr lvl="1"/>
            <a:r>
              <a:rPr lang="en-US" dirty="0"/>
              <a:t>Training &amp; OSCP </a:t>
            </a:r>
          </a:p>
          <a:p>
            <a:pPr lvl="1"/>
            <a:endParaRPr lang="en-US" dirty="0"/>
          </a:p>
          <a:p>
            <a:r>
              <a:rPr lang="en-US" dirty="0"/>
              <a:t>Cracking the Perimeter (CTP) from Offensive Security</a:t>
            </a:r>
          </a:p>
          <a:p>
            <a:endParaRPr lang="en-US" dirty="0"/>
          </a:p>
          <a:p>
            <a:r>
              <a:rPr lang="en-US" dirty="0"/>
              <a:t>CTF’s &amp; </a:t>
            </a:r>
            <a:r>
              <a:rPr lang="en-US" dirty="0" err="1"/>
              <a:t>hackthebox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38850-C387-044E-83AF-806022ED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75EE7-33F0-CA46-B911-8CEFF656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6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EF1D-4D75-F646-B6BA-D609B973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8208-F828-CF4B-92D1-E451AEB4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exploits on the web </a:t>
            </a:r>
          </a:p>
          <a:p>
            <a:endParaRPr lang="en-US" dirty="0"/>
          </a:p>
          <a:p>
            <a:r>
              <a:rPr lang="en-US" dirty="0" err="1"/>
              <a:t>ExploitDB</a:t>
            </a:r>
            <a:endParaRPr lang="en-US" dirty="0"/>
          </a:p>
          <a:p>
            <a:pPr lvl="1"/>
            <a:r>
              <a:rPr lang="en-US" dirty="0"/>
              <a:t>Collection of curated exploits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0244B-9365-BB40-A1E9-6E60DC2B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E2426-C8BB-344A-9E05-BC9F27D1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A2D3D-ADE5-AA4C-9220-08DB44A6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70" y="3079130"/>
            <a:ext cx="4742685" cy="31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7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DFD0-765A-594E-9153-9C4E851F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98780-EB4C-6B49-B479-DF4E5F0C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866" y="2296529"/>
            <a:ext cx="7200652" cy="38651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78AD4-FDFE-EF43-9849-881A639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EFEAC-4F2E-0F4A-9026-ED2B35E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4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B741-6F11-D04F-A55E-E7A8F674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exploitation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A4AF-2A25-3C42-BF11-6598B0F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Impact | Innuendo | Saint Exploit | Immunity Canvas</a:t>
            </a:r>
          </a:p>
          <a:p>
            <a:r>
              <a:rPr lang="en-US" dirty="0"/>
              <a:t>Very expensive</a:t>
            </a:r>
          </a:p>
          <a:p>
            <a:pPr lvl="1"/>
            <a:r>
              <a:rPr lang="en-US" dirty="0"/>
              <a:t>Base price ~25k-50k</a:t>
            </a:r>
          </a:p>
          <a:p>
            <a:r>
              <a:rPr lang="en-US" dirty="0"/>
              <a:t>Exploit modules often cost extra</a:t>
            </a:r>
          </a:p>
          <a:p>
            <a:pPr lvl="1"/>
            <a:r>
              <a:rPr lang="en-US" dirty="0"/>
              <a:t>Developed by the company and not open source</a:t>
            </a:r>
          </a:p>
          <a:p>
            <a:pPr lvl="2"/>
            <a:r>
              <a:rPr lang="en-US" dirty="0"/>
              <a:t>Basically unreleased exploits</a:t>
            </a:r>
          </a:p>
          <a:p>
            <a:endParaRPr lang="en-US" dirty="0"/>
          </a:p>
          <a:p>
            <a:r>
              <a:rPr lang="en-US" dirty="0"/>
              <a:t>Custom?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9CD5A-2D19-864D-92AD-BB07E9A6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2419-F829-864E-8B42-7207034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8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B40C-0DF9-5E43-ADEE-A780E6E4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05AC-2ED6-6C4B-ABE0-BBFFDB73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just exploits</a:t>
            </a:r>
          </a:p>
          <a:p>
            <a:pPr lvl="1"/>
            <a:r>
              <a:rPr lang="en-US" dirty="0"/>
              <a:t>Many OS’s &amp; architectures</a:t>
            </a:r>
          </a:p>
          <a:p>
            <a:r>
              <a:rPr lang="en-US" dirty="0"/>
              <a:t>Mostly written in ruby</a:t>
            </a:r>
          </a:p>
          <a:p>
            <a:pPr lvl="1"/>
            <a:r>
              <a:rPr lang="en-US" dirty="0"/>
              <a:t>Some parts C </a:t>
            </a:r>
            <a:r>
              <a:rPr lang="en-US"/>
              <a:t>and 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 to end </a:t>
            </a:r>
            <a:r>
              <a:rPr lang="en-US" dirty="0" err="1"/>
              <a:t>pentesting</a:t>
            </a:r>
            <a:endParaRPr lang="en-US" dirty="0"/>
          </a:p>
          <a:p>
            <a:pPr lvl="1"/>
            <a:r>
              <a:rPr lang="en-US" dirty="0"/>
              <a:t>Even though we don’t use it this way</a:t>
            </a:r>
          </a:p>
          <a:p>
            <a:endParaRPr lang="en-US" dirty="0"/>
          </a:p>
          <a:p>
            <a:r>
              <a:rPr lang="en-US" dirty="0"/>
              <a:t>Client for many protocols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C277E-FC6E-3242-BC17-70ED9BCA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B144-9023-3243-83C7-BF012851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7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8C42-14C3-1941-8813-C87DC3F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DD24-BB82-0946-9C68-9E7EADE9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be simple and consistent</a:t>
            </a:r>
          </a:p>
          <a:p>
            <a:r>
              <a:rPr lang="en-US" dirty="0"/>
              <a:t>You don’t need to understand ruby or protocols</a:t>
            </a:r>
          </a:p>
          <a:p>
            <a:pPr lvl="1"/>
            <a:endParaRPr lang="en-US" dirty="0"/>
          </a:p>
          <a:p>
            <a:r>
              <a:rPr lang="en-US" dirty="0"/>
              <a:t>Options should be consistent</a:t>
            </a:r>
          </a:p>
          <a:p>
            <a:pPr lvl="1"/>
            <a:r>
              <a:rPr lang="en-US" dirty="0"/>
              <a:t>Many exploit developers have contributed</a:t>
            </a:r>
          </a:p>
          <a:p>
            <a:pPr lvl="1"/>
            <a:endParaRPr lang="en-US" dirty="0"/>
          </a:p>
          <a:p>
            <a:r>
              <a:rPr lang="en-US" dirty="0"/>
              <a:t>Automation and extension</a:t>
            </a:r>
          </a:p>
          <a:p>
            <a:pPr lvl="1"/>
            <a:r>
              <a:rPr lang="en-US" dirty="0"/>
              <a:t>Easy to automate</a:t>
            </a:r>
          </a:p>
          <a:p>
            <a:pPr lvl="1"/>
            <a:r>
              <a:rPr lang="en-US" dirty="0"/>
              <a:t>Extensions built via Ruby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1D897-CFF3-5343-9F6D-2056D1AD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C01BF-B3A5-1B43-A418-D3E9BFD3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4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0A18-9603-C84E-B351-A0A4CFC5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8CCB-2097-AA43-8D20-373E8864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modules</a:t>
            </a:r>
          </a:p>
          <a:p>
            <a:r>
              <a:rPr lang="en-US" dirty="0"/>
              <a:t>Exploits</a:t>
            </a:r>
          </a:p>
          <a:p>
            <a:r>
              <a:rPr lang="en-US" dirty="0"/>
              <a:t>Payloads</a:t>
            </a:r>
          </a:p>
          <a:p>
            <a:r>
              <a:rPr lang="en-US" dirty="0"/>
              <a:t>Post modules</a:t>
            </a:r>
          </a:p>
          <a:p>
            <a:r>
              <a:rPr lang="en-US" dirty="0"/>
              <a:t>Encoders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31F34-73B4-294D-9E2F-6AC9805D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AEB83-C6D7-4146-B9A8-051FC73B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9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80E-9A32-564E-91CB-92E16B9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1B6F-BCB0-B445-AAF6-E96E8211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Scanner, sniffers, crawlers</a:t>
            </a:r>
          </a:p>
          <a:p>
            <a:r>
              <a:rPr lang="en-US" dirty="0" err="1"/>
              <a:t>Fuzzers</a:t>
            </a:r>
            <a:endParaRPr lang="en-US" dirty="0"/>
          </a:p>
          <a:p>
            <a:r>
              <a:rPr lang="en-US" dirty="0"/>
              <a:t>Protocol/Application Servers</a:t>
            </a:r>
          </a:p>
          <a:p>
            <a:r>
              <a:rPr lang="en-US" dirty="0"/>
              <a:t>Admin</a:t>
            </a:r>
          </a:p>
          <a:p>
            <a:pPr lvl="1"/>
            <a:r>
              <a:rPr lang="en-US" dirty="0"/>
              <a:t>If you already have credentials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D0AAA-3DE6-2E4B-8120-AD625245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8830B-A839-F94F-9401-52657ACD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C17-02B8-EA4D-9E4C-FFA9FD69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8FCF-9969-6742-AE22-0DEBB9C2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~1800 exploits</a:t>
            </a:r>
          </a:p>
          <a:p>
            <a:pPr lvl="1"/>
            <a:r>
              <a:rPr lang="en-US" dirty="0"/>
              <a:t>Additions are somewhat frequent</a:t>
            </a:r>
          </a:p>
          <a:p>
            <a:r>
              <a:rPr lang="en-US" dirty="0"/>
              <a:t>Gets you code execution</a:t>
            </a:r>
          </a:p>
          <a:p>
            <a:pPr lvl="1"/>
            <a:r>
              <a:rPr lang="en-US" dirty="0"/>
              <a:t>Code execution itself is not in the exploit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exploit/multi/handler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B5E8-877D-D140-9223-97536FDB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A0854-E6E5-BF41-80CF-DB47507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3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67E4-4F3E-4042-B14C-323C4122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31CF-442C-EB4C-A781-D96541E3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conjunction with exploits</a:t>
            </a:r>
          </a:p>
          <a:p>
            <a:pPr lvl="1"/>
            <a:r>
              <a:rPr lang="en-US" dirty="0"/>
              <a:t>What happens </a:t>
            </a:r>
            <a:r>
              <a:rPr lang="en-US" i="1" dirty="0"/>
              <a:t>after </a:t>
            </a:r>
            <a:r>
              <a:rPr lang="en-US" dirty="0"/>
              <a:t>code </a:t>
            </a:r>
            <a:r>
              <a:rPr lang="en-US" dirty="0" err="1"/>
              <a:t>exection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Bind vs Reverse</a:t>
            </a:r>
          </a:p>
          <a:p>
            <a:pPr lvl="1"/>
            <a:endParaRPr lang="en-US" dirty="0"/>
          </a:p>
          <a:p>
            <a:r>
              <a:rPr lang="en-US" dirty="0"/>
              <a:t>Common payloads</a:t>
            </a:r>
          </a:p>
          <a:p>
            <a:pPr lvl="1"/>
            <a:r>
              <a:rPr lang="en-US" dirty="0"/>
              <a:t>Meterpreter</a:t>
            </a:r>
          </a:p>
          <a:p>
            <a:pPr lvl="1"/>
            <a:r>
              <a:rPr lang="en-US" dirty="0"/>
              <a:t>Shell</a:t>
            </a:r>
          </a:p>
          <a:p>
            <a:pPr lvl="1"/>
            <a:r>
              <a:rPr lang="en-US" dirty="0"/>
              <a:t>Command exec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C20B-9265-F74F-A6E5-6D0B602D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E4B4D-E8C6-A140-ADB4-2932196C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788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1444</TotalTime>
  <Words>766</Words>
  <Application>Microsoft Macintosh PowerPoint</Application>
  <PresentationFormat>Widescreen</PresentationFormat>
  <Paragraphs>260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Schoolbook</vt:lpstr>
      <vt:lpstr>Courier New</vt:lpstr>
      <vt:lpstr>Wingdings 2</vt:lpstr>
      <vt:lpstr>View</vt:lpstr>
      <vt:lpstr>1_View</vt:lpstr>
      <vt:lpstr>Exploitation - MSF</vt:lpstr>
      <vt:lpstr>Metasploit Framework</vt:lpstr>
      <vt:lpstr>Other exploitation frameworks</vt:lpstr>
      <vt:lpstr>Metasploit Basics</vt:lpstr>
      <vt:lpstr>MSF Design</vt:lpstr>
      <vt:lpstr>Metasploit Components</vt:lpstr>
      <vt:lpstr>Auxiliary Modules</vt:lpstr>
      <vt:lpstr>Exploits</vt:lpstr>
      <vt:lpstr>Payloads</vt:lpstr>
      <vt:lpstr>Bind vs Reverse</vt:lpstr>
      <vt:lpstr>TCP? HTTP? HTTPS</vt:lpstr>
      <vt:lpstr>Post Modules</vt:lpstr>
      <vt:lpstr>Encoders</vt:lpstr>
      <vt:lpstr>Module Information</vt:lpstr>
      <vt:lpstr>Starting up Metasploit</vt:lpstr>
      <vt:lpstr>Search</vt:lpstr>
      <vt:lpstr>Workspace &amp; Datastore</vt:lpstr>
      <vt:lpstr>Options</vt:lpstr>
      <vt:lpstr>Jobs &amp; Sessions</vt:lpstr>
      <vt:lpstr>Meterpreter</vt:lpstr>
      <vt:lpstr>Meterpreter</vt:lpstr>
      <vt:lpstr>Exploit Development with MSF</vt:lpstr>
      <vt:lpstr>Playing on a team with MSF</vt:lpstr>
      <vt:lpstr>Defending against MSF</vt:lpstr>
      <vt:lpstr>Digging in deeper</vt:lpstr>
      <vt:lpstr>Further Exploitation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Exploitation: MSF</dc:title>
  <dc:creator>Flaagan, Tyler</dc:creator>
  <cp:lastModifiedBy>Flaagan, Tyler</cp:lastModifiedBy>
  <cp:revision>42</cp:revision>
  <cp:lastPrinted>2018-01-16T14:21:07Z</cp:lastPrinted>
  <dcterms:created xsi:type="dcterms:W3CDTF">2018-09-29T13:57:30Z</dcterms:created>
  <dcterms:modified xsi:type="dcterms:W3CDTF">2019-05-29T16:50:05Z</dcterms:modified>
</cp:coreProperties>
</file>