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  <p:sldMasterId id="2147483715" r:id="rId2"/>
  </p:sldMasterIdLst>
  <p:notesMasterIdLst>
    <p:notesMasterId r:id="rId23"/>
  </p:notesMasterIdLst>
  <p:sldIdLst>
    <p:sldId id="256" r:id="rId3"/>
    <p:sldId id="258" r:id="rId4"/>
    <p:sldId id="269" r:id="rId5"/>
    <p:sldId id="270" r:id="rId6"/>
    <p:sldId id="275" r:id="rId7"/>
    <p:sldId id="273" r:id="rId8"/>
    <p:sldId id="264" r:id="rId9"/>
    <p:sldId id="265" r:id="rId10"/>
    <p:sldId id="276" r:id="rId11"/>
    <p:sldId id="277" r:id="rId12"/>
    <p:sldId id="274" r:id="rId13"/>
    <p:sldId id="271" r:id="rId14"/>
    <p:sldId id="259" r:id="rId15"/>
    <p:sldId id="260" r:id="rId16"/>
    <p:sldId id="272" r:id="rId17"/>
    <p:sldId id="261" r:id="rId18"/>
    <p:sldId id="278" r:id="rId19"/>
    <p:sldId id="279" r:id="rId20"/>
    <p:sldId id="262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5A"/>
    <a:srgbClr val="5A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2"/>
    <p:restoredTop sz="94674"/>
  </p:normalViewPr>
  <p:slideViewPr>
    <p:cSldViewPr snapToGrid="0" snapToObjects="1">
      <p:cViewPr varScale="1">
        <p:scale>
          <a:sx n="160" d="100"/>
          <a:sy n="160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4AD8C1-0C1F-F34D-AC81-DB9968CB9F0A}" type="datetime1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A0500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25564-D9A2-2D47-8EDE-CF5EFC4E121F}"/>
              </a:ext>
            </a:extLst>
          </p:cNvPr>
          <p:cNvCxnSpPr>
            <a:cxnSpLocks/>
          </p:cNvCxnSpPr>
          <p:nvPr userDrawn="1"/>
        </p:nvCxnSpPr>
        <p:spPr>
          <a:xfrm>
            <a:off x="47194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656-CF5B-F945-AE6A-4AEAB8EF023B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1A5A-DA33-1C4A-8635-B3E4BF2382F0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E73FAD-3587-F544-B2BE-6466AC8A109C}" type="datetime1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5361E5-39B3-B745-A790-44BD912DECA1}"/>
              </a:ext>
            </a:extLst>
          </p:cNvPr>
          <p:cNvCxnSpPr>
            <a:cxnSpLocks/>
          </p:cNvCxnSpPr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4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62CD-73A9-8640-BEF5-26DA6A57DF95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26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954-C9E7-6D4F-8E0E-A345338EBD9B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41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A4-4B89-1A47-90EB-7298AB48FAA0}" type="datetime1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E560-E3B3-1546-8CD4-D20043A7E500}" type="datetime1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6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D0B-982D-1643-B75C-49E809E267EC}" type="datetime1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0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55B0-9A89-9546-B1DB-E44F3E7A9362}" type="datetime1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8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F875-1120-814E-9B1F-BA9F7E5252C6}" type="datetime1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9F03-624A-F442-94BE-759EC6746724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5F8-5DCF-6C40-A19A-A8F9379A7E60}" type="datetime1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4E5-BEE5-5948-A4ED-798C99DA4064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01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164-613C-0046-95CA-DB56858B3163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F8D-7DE4-0447-A629-B4378C8619DF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B29-9572-2246-AC73-417016831C77}" type="datetime1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2296-9D6C-0E4D-BA42-FE5D17F3EACA}" type="datetime1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55AE-F7D5-314A-ADF7-757E518E1CE2}" type="datetime1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19D7-2DFC-8B41-9582-E40CBDE67067}" type="datetime1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95D3-E4C5-AA4F-89E3-D47689F6128A}" type="datetime1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73E-A4E1-AE4F-B754-1674B87AF8E8}" type="datetime1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A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F50A3C-03FE-0944-962D-99ED5EF466D0}" type="datetime1">
              <a:rPr lang="en-US" smtClean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9DBD3-609D-B947-8E13-BC34A7933DE1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97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572E2D-0ADF-6945-BF17-F43434EBB4CA}" type="datetime1">
              <a:rPr lang="en-US" smtClean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79DC88-85DA-8B4D-80DA-755C89DBEF5D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83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wall.info/wiki/john/sample-hash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Offensive Security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14A8-7DF6-EB47-88EA-3C39A27F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93579-B244-4840-8F7D-09ACAEDD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Salt generated using a CSPRNG</a:t>
            </a:r>
          </a:p>
          <a:p>
            <a:endParaRPr lang="en-US" dirty="0"/>
          </a:p>
          <a:p>
            <a:r>
              <a:rPr lang="en-US" dirty="0"/>
              <a:t>Keyed hashes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Slower hashing functions</a:t>
            </a:r>
          </a:p>
          <a:p>
            <a:r>
              <a:rPr lang="en-US" dirty="0"/>
              <a:t>PBKDF2, </a:t>
            </a:r>
            <a:r>
              <a:rPr lang="en-US" dirty="0" err="1"/>
              <a:t>bcrypt</a:t>
            </a:r>
            <a:r>
              <a:rPr lang="en-US" dirty="0"/>
              <a:t>, </a:t>
            </a:r>
            <a:r>
              <a:rPr lang="en-US" dirty="0" err="1"/>
              <a:t>scrypt</a:t>
            </a:r>
            <a:r>
              <a:rPr lang="en-US" dirty="0"/>
              <a:t>, argon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995A0-C6E5-9C48-BB5C-6634288C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393AD-E08A-8245-898F-97EB95C9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6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0A9F-7B12-BD41-AC7E-92C5D7CD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1F91-795C-BB48-947E-9AC604260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easily identifiable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/shadow</a:t>
            </a:r>
          </a:p>
          <a:p>
            <a:pPr lvl="1"/>
            <a:r>
              <a:rPr lang="en-US" dirty="0"/>
              <a:t>Windows Hashes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Automatically</a:t>
            </a:r>
          </a:p>
          <a:p>
            <a:pPr lvl="1"/>
            <a:r>
              <a:rPr lang="en-US" dirty="0"/>
              <a:t>John the Ripper</a:t>
            </a:r>
          </a:p>
          <a:p>
            <a:pPr lvl="1"/>
            <a:r>
              <a:rPr lang="en-US" dirty="0" err="1"/>
              <a:t>HashID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AC92F-5135-9242-847A-60C87DE4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48340-92DD-2B49-B976-138690E3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4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0320-A18D-1D40-95CA-711CFA5B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i="1" dirty="0"/>
              <a:t>Hashing &amp; Cracking Demo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Sample Hashes: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http://openwall.info/wiki/john/sample-hashes</a:t>
            </a:r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098A6-AFF0-4F4E-B858-E1247717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93919-34F7-2146-9A9C-D5F449F9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5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E29C-FAE1-EA48-9DE2-975CB272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52622-F476-2F44-8D18-8BE4E2B4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Applications</a:t>
            </a:r>
          </a:p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Tomcat</a:t>
            </a:r>
          </a:p>
          <a:p>
            <a:endParaRPr lang="en-US" dirty="0"/>
          </a:p>
          <a:p>
            <a:r>
              <a:rPr lang="en-US" dirty="0"/>
              <a:t>Organization default credentials</a:t>
            </a:r>
          </a:p>
          <a:p>
            <a:pPr lvl="1"/>
            <a:r>
              <a:rPr lang="en-US" dirty="0"/>
              <a:t>If the organization publishes new hire documentation?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EA29D-6F1F-6E45-9EE8-54529DF3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D8E04-1F50-954A-B208-7A14610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9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538D-B346-C44E-BAA7-5D87AB28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9E30-774C-5D4D-B040-6BB65EEC4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  <a:p>
            <a:endParaRPr lang="en-US" dirty="0"/>
          </a:p>
          <a:p>
            <a:r>
              <a:rPr lang="en-US" dirty="0"/>
              <a:t>Enough access on the host</a:t>
            </a:r>
          </a:p>
          <a:p>
            <a:pPr lvl="1"/>
            <a:r>
              <a:rPr lang="en-US" dirty="0"/>
              <a:t>Get root on a system through other means</a:t>
            </a:r>
          </a:p>
          <a:p>
            <a:pPr lvl="1"/>
            <a:r>
              <a:rPr lang="en-US" dirty="0"/>
              <a:t>Check /</a:t>
            </a:r>
            <a:r>
              <a:rPr lang="en-US" dirty="0" err="1"/>
              <a:t>etc</a:t>
            </a:r>
            <a:r>
              <a:rPr lang="en-US" dirty="0"/>
              <a:t>/shadow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Text document on desktop with the master password to the </a:t>
            </a:r>
            <a:r>
              <a:rPr lang="en-US" dirty="0" err="1"/>
              <a:t>Keepass</a:t>
            </a:r>
            <a:r>
              <a:rPr lang="en-US" dirty="0"/>
              <a:t> database that stores all other admin passwords for the network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C4EA0-499E-D249-98FE-43872BD4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4D452-1094-2A47-8931-2EE89ADF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D517-4311-0D4C-8CBD-CBC69C13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8443B-5F1A-E94A-BCA4-1E57E6382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endParaRPr lang="en-US" dirty="0"/>
          </a:p>
          <a:p>
            <a:pPr lvl="1"/>
            <a:r>
              <a:rPr lang="en-US" dirty="0"/>
              <a:t>Stores data about user</a:t>
            </a:r>
          </a:p>
          <a:p>
            <a:pPr lvl="2"/>
            <a:r>
              <a:rPr lang="en-US" dirty="0"/>
              <a:t>User ID, group ID, home directory, login shell</a:t>
            </a:r>
          </a:p>
          <a:p>
            <a:pPr lvl="3"/>
            <a:r>
              <a:rPr lang="en-US" dirty="0"/>
              <a:t>Not the password, but why is this important?</a:t>
            </a:r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/shadow</a:t>
            </a:r>
          </a:p>
          <a:p>
            <a:pPr lvl="1"/>
            <a:r>
              <a:rPr lang="en-US" dirty="0"/>
              <a:t>Hashed form of the password, if there is one</a:t>
            </a:r>
          </a:p>
          <a:p>
            <a:pPr lvl="1"/>
            <a:r>
              <a:rPr lang="en-US" dirty="0"/>
              <a:t>Type of Hash</a:t>
            </a:r>
          </a:p>
          <a:p>
            <a:pPr lvl="1"/>
            <a:r>
              <a:rPr lang="en-US" dirty="0"/>
              <a:t>Salt</a:t>
            </a:r>
          </a:p>
          <a:p>
            <a:pPr lvl="1"/>
            <a:r>
              <a:rPr lang="en-US" dirty="0"/>
              <a:t>Password expiration data</a:t>
            </a:r>
          </a:p>
          <a:p>
            <a:pPr lvl="1"/>
            <a:endParaRPr lang="en-US" dirty="0"/>
          </a:p>
          <a:p>
            <a:r>
              <a:rPr lang="en-US" i="1" dirty="0"/>
              <a:t>Take a look in Kali</a:t>
            </a:r>
          </a:p>
          <a:p>
            <a:r>
              <a:rPr lang="en-US" i="1" dirty="0"/>
              <a:t>Unshadowing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47347-7AD7-1446-B187-DB3D1247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0FA94-2F50-CF4E-8779-9F228FF1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03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7E1F-D35E-0548-BCA9-0F461AF7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98DE-F910-814B-823E-81AA24A00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Passwords are stored in the SAM file</a:t>
            </a:r>
          </a:p>
          <a:p>
            <a:pPr lvl="1"/>
            <a:r>
              <a:rPr lang="en-US" dirty="0"/>
              <a:t>Security accounts Manager</a:t>
            </a:r>
          </a:p>
          <a:p>
            <a:pPr lvl="1"/>
            <a:r>
              <a:rPr lang="en-US" dirty="0"/>
              <a:t>%SYSTEMROOT%\System32\config\SAM</a:t>
            </a:r>
          </a:p>
          <a:p>
            <a:pPr lvl="2"/>
            <a:r>
              <a:rPr lang="en-US" dirty="0"/>
              <a:t>Typically C:\Windows</a:t>
            </a:r>
          </a:p>
          <a:p>
            <a:pPr lvl="1"/>
            <a:endParaRPr lang="en-US" dirty="0"/>
          </a:p>
          <a:p>
            <a:r>
              <a:rPr lang="en-US" dirty="0"/>
              <a:t>Protection</a:t>
            </a:r>
          </a:p>
          <a:p>
            <a:pPr lvl="1"/>
            <a:r>
              <a:rPr lang="en-US" dirty="0"/>
              <a:t>Use good passwords</a:t>
            </a:r>
          </a:p>
          <a:p>
            <a:pPr lvl="1"/>
            <a:r>
              <a:rPr lang="en-US" dirty="0"/>
              <a:t>Separate admin/user passwords</a:t>
            </a:r>
          </a:p>
          <a:p>
            <a:pPr lvl="1"/>
            <a:r>
              <a:rPr lang="en-US" dirty="0"/>
              <a:t>Change the password somewhat frequently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8FE80-8328-5649-9ED5-7CE11FCF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34B65-8E45-A044-BFB2-038676DA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42C3-3668-584E-95F6-8D2EAD92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7913-485C-1E48-BC5F-A35E34121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 Manager</a:t>
            </a:r>
          </a:p>
          <a:p>
            <a:pPr lvl="1"/>
            <a:r>
              <a:rPr lang="en-US" dirty="0"/>
              <a:t>Used in older versions of Windows</a:t>
            </a:r>
          </a:p>
          <a:p>
            <a:pPr lvl="2"/>
            <a:r>
              <a:rPr lang="en-US" dirty="0"/>
              <a:t>Step 1: Convert to uppercase</a:t>
            </a:r>
          </a:p>
          <a:p>
            <a:pPr lvl="3"/>
            <a:r>
              <a:rPr lang="en-US" dirty="0"/>
              <a:t>Password1 = PASSWORD1</a:t>
            </a:r>
          </a:p>
          <a:p>
            <a:pPr lvl="2"/>
            <a:r>
              <a:rPr lang="en-US" dirty="0"/>
              <a:t>Step 2: Pad the plaintext with null chars to make it 14 bytes long</a:t>
            </a:r>
          </a:p>
          <a:p>
            <a:pPr lvl="3"/>
            <a:r>
              <a:rPr lang="en-US" dirty="0"/>
              <a:t>PASSWORD1 = PASSWORD1\0\0\0\0\0</a:t>
            </a:r>
          </a:p>
          <a:p>
            <a:pPr lvl="2"/>
            <a:r>
              <a:rPr lang="en-US" dirty="0"/>
              <a:t>Step 3: Split the password into two 7 byte/char chunks</a:t>
            </a:r>
          </a:p>
          <a:p>
            <a:pPr lvl="3"/>
            <a:r>
              <a:rPr lang="en-US" dirty="0"/>
              <a:t>PASSWOR       D1\0\0\0\0\0</a:t>
            </a:r>
          </a:p>
          <a:p>
            <a:pPr lvl="2"/>
            <a:r>
              <a:rPr lang="en-US" dirty="0"/>
              <a:t>Step 4: Hash each chunk and concatenate</a:t>
            </a:r>
          </a:p>
          <a:p>
            <a:pPr lvl="2"/>
            <a:r>
              <a:rPr lang="en-US" dirty="0"/>
              <a:t>Step 5: Store in the SAM file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87609-BD39-FC48-9065-01FB9BD5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25979-49C4-9D44-B611-0105858F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3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7522-E120-BA4F-817E-26F9B87F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NTLM/NTLMv2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E9ED-1D0B-C540-BBED-E61A97962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NTLM </a:t>
            </a:r>
          </a:p>
          <a:p>
            <a:pPr lvl="1"/>
            <a:r>
              <a:rPr lang="en-US" dirty="0"/>
              <a:t>Take </a:t>
            </a:r>
            <a:r>
              <a:rPr lang="en-US" dirty="0" err="1"/>
              <a:t>unicode</a:t>
            </a:r>
            <a:r>
              <a:rPr lang="en-US" dirty="0"/>
              <a:t>, mixed case password</a:t>
            </a:r>
          </a:p>
          <a:p>
            <a:pPr lvl="1"/>
            <a:r>
              <a:rPr lang="en-US" dirty="0"/>
              <a:t>Utilize MD4 to hash the password</a:t>
            </a:r>
          </a:p>
          <a:p>
            <a:r>
              <a:rPr lang="en-US" dirty="0"/>
              <a:t>NTLMv2</a:t>
            </a:r>
          </a:p>
          <a:p>
            <a:pPr lvl="1"/>
            <a:r>
              <a:rPr lang="en-US" dirty="0"/>
              <a:t>Cryptographically strengthened version of NTLM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EC5AD-384A-A141-A451-EE77A3D7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94A4B-D058-6140-8A31-2A225816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84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B3E3-6B4D-3044-8371-3184B0B7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Stealing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AE07-9BCB-C44A-A850-1877772B7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Mimikatz</a:t>
            </a:r>
            <a:endParaRPr lang="en-US" dirty="0"/>
          </a:p>
          <a:p>
            <a:r>
              <a:rPr lang="en-US" dirty="0"/>
              <a:t>Benjamin </a:t>
            </a:r>
            <a:r>
              <a:rPr lang="en-US" dirty="0" err="1"/>
              <a:t>Delpy</a:t>
            </a:r>
            <a:endParaRPr lang="en-US" dirty="0"/>
          </a:p>
          <a:p>
            <a:endParaRPr lang="en-US" dirty="0"/>
          </a:p>
          <a:p>
            <a:r>
              <a:rPr lang="en-US" dirty="0"/>
              <a:t>LSASS Process</a:t>
            </a:r>
          </a:p>
          <a:p>
            <a:endParaRPr lang="en-US" dirty="0"/>
          </a:p>
          <a:p>
            <a:r>
              <a:rPr lang="en-US" dirty="0"/>
              <a:t>Defended by Windows Credential Guard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19D26-8B38-444C-8A88-992DDD1B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C5023-E82D-FA4C-A8CF-59311C0D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2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2B60-DBAB-A94B-BA24-24325858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C98B0-2D2C-F643-8DC8-ABE92B4E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for an exploit if you already have away in</a:t>
            </a:r>
          </a:p>
          <a:p>
            <a:endParaRPr lang="en-US" dirty="0"/>
          </a:p>
          <a:p>
            <a:r>
              <a:rPr lang="en-US" dirty="0"/>
              <a:t>Gathering them</a:t>
            </a:r>
          </a:p>
          <a:p>
            <a:endParaRPr lang="en-US" dirty="0"/>
          </a:p>
          <a:p>
            <a:r>
              <a:rPr lang="en-US" dirty="0"/>
              <a:t>Using them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6CB0E-9F3E-864A-80F2-0DD85F59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8049B-21B3-CA4A-82A0-F0365FCD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67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B2EF-CE78-3C45-8431-920205CD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D8AC-3F87-FF42-BED6-125A3BBA8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Mimikatz</a:t>
            </a:r>
            <a:endParaRPr lang="en-US" dirty="0"/>
          </a:p>
          <a:p>
            <a:pPr lvl="1"/>
            <a:r>
              <a:rPr lang="en-US" dirty="0" err="1"/>
              <a:t>Dcsync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Responder</a:t>
            </a:r>
          </a:p>
          <a:p>
            <a:endParaRPr lang="en-US" dirty="0"/>
          </a:p>
          <a:p>
            <a:r>
              <a:rPr lang="en-US" dirty="0"/>
              <a:t>Internal Monologue</a:t>
            </a:r>
          </a:p>
          <a:p>
            <a:endParaRPr lang="en-US" dirty="0"/>
          </a:p>
          <a:p>
            <a:r>
              <a:rPr lang="en-US"/>
              <a:t>Linux SSH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C3CAD-DAF0-2144-9B8B-9722383C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3211F-2B77-BB49-B882-0E9E6C03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2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3890-EA69-0A4F-AD55-E55D99BF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Cracking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AE4F4-FEB4-554D-BA5F-130E03E1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gain a hash it isn’t always useful</a:t>
            </a:r>
          </a:p>
          <a:p>
            <a:pPr lvl="1"/>
            <a:r>
              <a:rPr lang="en-US" dirty="0"/>
              <a:t>Sometimes a hash is</a:t>
            </a:r>
          </a:p>
          <a:p>
            <a:pPr lvl="2"/>
            <a:r>
              <a:rPr lang="en-US" dirty="0"/>
              <a:t>Pass the hash attacks</a:t>
            </a:r>
          </a:p>
          <a:p>
            <a:endParaRPr lang="en-US" dirty="0"/>
          </a:p>
          <a:p>
            <a:r>
              <a:rPr lang="en-US" dirty="0"/>
              <a:t>Using a tool to “reverse” the hashes</a:t>
            </a:r>
          </a:p>
          <a:p>
            <a:endParaRPr lang="en-US" dirty="0"/>
          </a:p>
          <a:p>
            <a:r>
              <a:rPr lang="en-US" dirty="0"/>
              <a:t>Different types of hashes make for more difficult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8EF22-FE75-7A46-94A0-BBC1F037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BD317-5F6A-AD47-BD82-9AE45703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9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0D92-984E-3048-B92A-DE018E51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CA5CE-411A-EF44-825B-C316EDD27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force</a:t>
            </a:r>
          </a:p>
          <a:p>
            <a:pPr lvl="1"/>
            <a:r>
              <a:rPr lang="en-US" dirty="0"/>
              <a:t>Could take a very long time</a:t>
            </a:r>
          </a:p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Online</a:t>
            </a:r>
          </a:p>
          <a:p>
            <a:r>
              <a:rPr lang="en-US" dirty="0"/>
              <a:t>Rainbow table</a:t>
            </a:r>
          </a:p>
          <a:p>
            <a:pPr lvl="1"/>
            <a:r>
              <a:rPr lang="en-US" dirty="0"/>
              <a:t>Offline</a:t>
            </a:r>
          </a:p>
          <a:p>
            <a:pPr lvl="1"/>
            <a:endParaRPr lang="en-US" dirty="0"/>
          </a:p>
          <a:p>
            <a:r>
              <a:rPr lang="en-US" dirty="0"/>
              <a:t>So which do you use?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489D1-C6F8-864C-A064-C4809A71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6D788-57FC-5441-9CE8-7139A5A6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6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DA5A-A5E1-F042-AA57-C678EBC6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1DF7-3582-BE4E-A397-395E7E06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the Ripper (</a:t>
            </a:r>
            <a:r>
              <a:rPr lang="en-US" dirty="0" err="1"/>
              <a:t>JtR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Hashcat</a:t>
            </a:r>
            <a:endParaRPr lang="en-US" dirty="0"/>
          </a:p>
          <a:p>
            <a:endParaRPr lang="en-US" dirty="0"/>
          </a:p>
          <a:p>
            <a:r>
              <a:rPr lang="en-US" dirty="0"/>
              <a:t>Online Tools</a:t>
            </a:r>
          </a:p>
          <a:p>
            <a:pPr lvl="1"/>
            <a:r>
              <a:rPr lang="en-US" dirty="0"/>
              <a:t>Never use with real customer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01761-C228-5047-B113-F6C1CFF1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DE8A7-222D-0D47-A496-29D07560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05E9-A71C-4040-95D6-C268A4E2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050A-FC6C-6D41-873E-4113F1BD6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Default lists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Rainbow Tables</a:t>
            </a:r>
          </a:p>
          <a:p>
            <a:pPr lvl="1"/>
            <a:r>
              <a:rPr lang="en-US" dirty="0"/>
              <a:t>Rainbow Crack</a:t>
            </a:r>
          </a:p>
          <a:p>
            <a:pPr lvl="2"/>
            <a:r>
              <a:rPr lang="en-US" dirty="0" err="1"/>
              <a:t>rtgen</a:t>
            </a:r>
            <a:r>
              <a:rPr lang="en-US" dirty="0"/>
              <a:t> – generate tables</a:t>
            </a:r>
          </a:p>
          <a:p>
            <a:pPr lvl="2"/>
            <a:r>
              <a:rPr lang="en-US" dirty="0" err="1"/>
              <a:t>rtsort</a:t>
            </a:r>
            <a:r>
              <a:rPr lang="en-US" dirty="0"/>
              <a:t> – Sorts the tables</a:t>
            </a:r>
          </a:p>
          <a:p>
            <a:pPr lvl="2"/>
            <a:r>
              <a:rPr lang="en-US" dirty="0" err="1"/>
              <a:t>rcrack</a:t>
            </a:r>
            <a:r>
              <a:rPr lang="en-US" dirty="0"/>
              <a:t> – Lookup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1CB3D-F94E-6B4F-A6EC-1FC181CC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70C5D-270D-214E-9D1B-88A3A646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DCA3-79C1-104B-B173-DD605625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F84DE-0BCF-3242-BE46-B96030825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Encrypted</a:t>
            </a:r>
          </a:p>
          <a:p>
            <a:pPr lvl="1"/>
            <a:r>
              <a:rPr lang="en-US" dirty="0"/>
              <a:t>Hopefully not</a:t>
            </a:r>
          </a:p>
          <a:p>
            <a:r>
              <a:rPr lang="en-US" dirty="0"/>
              <a:t>Hashed</a:t>
            </a:r>
          </a:p>
          <a:p>
            <a:pPr lvl="1"/>
            <a:r>
              <a:rPr lang="en-US" dirty="0"/>
              <a:t>One way and not reversible</a:t>
            </a:r>
          </a:p>
          <a:p>
            <a:pPr lvl="1"/>
            <a:r>
              <a:rPr lang="en-US" dirty="0"/>
              <a:t>Many different types</a:t>
            </a:r>
          </a:p>
          <a:p>
            <a:r>
              <a:rPr lang="en-US" dirty="0"/>
              <a:t>Windows Hashed</a:t>
            </a:r>
          </a:p>
          <a:p>
            <a:pPr lvl="1"/>
            <a:r>
              <a:rPr lang="en-US" dirty="0"/>
              <a:t>LM</a:t>
            </a:r>
          </a:p>
          <a:p>
            <a:pPr lvl="1"/>
            <a:r>
              <a:rPr lang="en-US" dirty="0"/>
              <a:t>NTLM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275C-EF52-E049-9A79-15DB3DF4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38943-47C2-3B4A-ADC9-755122EE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9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1E5D-1393-554A-94CF-8FE4AE97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36526-4C62-734E-A99F-7836803C5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amount of data into a fixed length “fingerprint”</a:t>
            </a:r>
          </a:p>
          <a:p>
            <a:pPr lvl="1"/>
            <a:r>
              <a:rPr lang="en-US" dirty="0"/>
              <a:t>If even a single bit of data changes the entire hash changes</a:t>
            </a:r>
          </a:p>
          <a:p>
            <a:endParaRPr lang="en-US" dirty="0"/>
          </a:p>
          <a:p>
            <a:r>
              <a:rPr lang="en-US" dirty="0"/>
              <a:t>SHA1</a:t>
            </a:r>
          </a:p>
          <a:p>
            <a:r>
              <a:rPr lang="en-US" dirty="0"/>
              <a:t>SHA256/SHA512</a:t>
            </a:r>
          </a:p>
          <a:p>
            <a:r>
              <a:rPr lang="en-US" dirty="0"/>
              <a:t>MD2, MD4, MD5, MD6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List_of_hash_functions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9093A-CDC1-5E4E-B5B2-BA613ECD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88EEE-5F4B-0C41-8578-9A503CE3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0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21CB-DC1D-384B-9BAA-5A538E3F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Salting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9F13-9CA4-5D4A-81AE-1B35BF266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/>
              <a:t>Causes lookup tables and rainbow tables to fail</a:t>
            </a:r>
          </a:p>
          <a:p>
            <a:pPr lvl="1"/>
            <a:r>
              <a:rPr lang="en-US" dirty="0"/>
              <a:t>In a table the salt is always the same</a:t>
            </a:r>
          </a:p>
          <a:p>
            <a:pPr lvl="1"/>
            <a:endParaRPr lang="en-US" dirty="0"/>
          </a:p>
          <a:p>
            <a:r>
              <a:rPr lang="en-US" dirty="0"/>
              <a:t>Append or prepend a random string </a:t>
            </a:r>
            <a:r>
              <a:rPr lang="en-US" b="1" dirty="0"/>
              <a:t>before </a:t>
            </a:r>
            <a:r>
              <a:rPr lang="en-US" dirty="0"/>
              <a:t>hashing</a:t>
            </a:r>
          </a:p>
          <a:p>
            <a:endParaRPr lang="en-US" dirty="0"/>
          </a:p>
          <a:p>
            <a:r>
              <a:rPr lang="en-US" dirty="0"/>
              <a:t>Salting Fails</a:t>
            </a:r>
          </a:p>
          <a:p>
            <a:pPr lvl="1"/>
            <a:r>
              <a:rPr lang="en-US" dirty="0"/>
              <a:t>Salt Reuse</a:t>
            </a:r>
          </a:p>
          <a:p>
            <a:pPr lvl="1"/>
            <a:r>
              <a:rPr lang="en-US" dirty="0"/>
              <a:t>Short Salt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4DEF4-AE2B-264A-842B-6B6597DE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46530-917D-A242-8BF6-08E38CAE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47EFE-6567-1747-A876-A36C5FC8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42" y="3816626"/>
            <a:ext cx="3975021" cy="27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229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1FBABC36-A37F-D243-8E49-B8C97AFA51E9}"/>
    </a:ext>
  </a:extLst>
</a:theme>
</file>

<file path=ppt/theme/theme2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002B4E68-F260-8543-A53B-725C07A3E6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8745</TotalTime>
  <Words>600</Words>
  <Application>Microsoft Macintosh PowerPoint</Application>
  <PresentationFormat>Widescreen</PresentationFormat>
  <Paragraphs>197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Schoolbook</vt:lpstr>
      <vt:lpstr>Wingdings 2</vt:lpstr>
      <vt:lpstr>View</vt:lpstr>
      <vt:lpstr>1_View</vt:lpstr>
      <vt:lpstr>Passwords</vt:lpstr>
      <vt:lpstr>Passwords</vt:lpstr>
      <vt:lpstr>Cracking Passwords</vt:lpstr>
      <vt:lpstr>Cracking Strategies</vt:lpstr>
      <vt:lpstr>Cracking Tools</vt:lpstr>
      <vt:lpstr>Generated lists</vt:lpstr>
      <vt:lpstr>Types of Passwords</vt:lpstr>
      <vt:lpstr>Hashes</vt:lpstr>
      <vt:lpstr>Salting Hashes</vt:lpstr>
      <vt:lpstr>Better Hashes</vt:lpstr>
      <vt:lpstr>Identifying Hashes</vt:lpstr>
      <vt:lpstr>PowerPoint Presentation</vt:lpstr>
      <vt:lpstr>Default Credentials</vt:lpstr>
      <vt:lpstr>Finding Them</vt:lpstr>
      <vt:lpstr>Linux Passwords</vt:lpstr>
      <vt:lpstr>Windows Passwords</vt:lpstr>
      <vt:lpstr>LM Hashes</vt:lpstr>
      <vt:lpstr>NTLM/NTLMv2</vt:lpstr>
      <vt:lpstr>Stealing Passwords</vt:lpstr>
      <vt:lpstr>Other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Passwords</dc:title>
  <dc:creator>Flaagan, Tyler</dc:creator>
  <cp:lastModifiedBy>Flaagan, Tyler</cp:lastModifiedBy>
  <cp:revision>21</cp:revision>
  <cp:lastPrinted>2018-01-16T14:21:07Z</cp:lastPrinted>
  <dcterms:created xsi:type="dcterms:W3CDTF">2018-10-10T22:45:18Z</dcterms:created>
  <dcterms:modified xsi:type="dcterms:W3CDTF">2018-10-17T00:30:51Z</dcterms:modified>
</cp:coreProperties>
</file>