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88028" autoAdjust="0"/>
  </p:normalViewPr>
  <p:slideViewPr>
    <p:cSldViewPr snapToGrid="0">
      <p:cViewPr varScale="1">
        <p:scale>
          <a:sx n="64" d="100"/>
          <a:sy n="64" d="100"/>
        </p:scale>
        <p:origin x="18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E5A8A-2A4A-4FA9-ABAC-80C52E0413B3}"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90786-2A92-474B-B901-32B30DD2CD19}" type="slidenum">
              <a:rPr lang="en-US" smtClean="0"/>
              <a:t>‹#›</a:t>
            </a:fld>
            <a:endParaRPr lang="en-US"/>
          </a:p>
        </p:txBody>
      </p:sp>
    </p:spTree>
    <p:extLst>
      <p:ext uri="{BB962C8B-B14F-4D97-AF65-F5344CB8AC3E}">
        <p14:creationId xmlns:p14="http://schemas.microsoft.com/office/powerpoint/2010/main" val="3557045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213199B-F08C-47AF-8CAB-E6B7B7BB5881}"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78530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3199B-F08C-47AF-8CAB-E6B7B7BB5881}"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24523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3199B-F08C-47AF-8CAB-E6B7B7BB5881}"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3722787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2897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3199B-F08C-47AF-8CAB-E6B7B7BB5881}"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181488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C213199B-F08C-47AF-8CAB-E6B7B7BB5881}"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42256649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213199B-F08C-47AF-8CAB-E6B7B7BB5881}" type="datetimeFigureOut">
              <a:rPr lang="en-US" smtClean="0"/>
              <a:t>8/5/2019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123429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C213199B-F08C-47AF-8CAB-E6B7B7BB5881}"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740C6-3188-420D-831A-105E89428A9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2701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3199B-F08C-47AF-8CAB-E6B7B7BB5881}"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412498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3199B-F08C-47AF-8CAB-E6B7B7BB5881}"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371238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C213199B-F08C-47AF-8CAB-E6B7B7BB5881}" type="datetimeFigureOut">
              <a:rPr lang="en-US" smtClean="0"/>
              <a:t>8/5/2019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69519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213199B-F08C-47AF-8CAB-E6B7B7BB5881}" type="datetimeFigureOut">
              <a:rPr lang="en-US" smtClean="0"/>
              <a:t>8/5/2019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374093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213199B-F08C-47AF-8CAB-E6B7B7BB5881}" type="datetimeFigureOut">
              <a:rPr lang="en-US" smtClean="0"/>
              <a:t>8/5/2019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6E740C6-3188-420D-831A-105E89428A97}" type="slidenum">
              <a:rPr lang="en-US" smtClean="0"/>
              <a:t>‹#›</a:t>
            </a:fld>
            <a:endParaRPr lang="en-US"/>
          </a:p>
        </p:txBody>
      </p:sp>
    </p:spTree>
    <p:extLst>
      <p:ext uri="{BB962C8B-B14F-4D97-AF65-F5344CB8AC3E}">
        <p14:creationId xmlns:p14="http://schemas.microsoft.com/office/powerpoint/2010/main" val="1537614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1DCE7-B58B-4066-8D44-A2776804F29E}"/>
              </a:ext>
            </a:extLst>
          </p:cNvPr>
          <p:cNvSpPr>
            <a:spLocks noGrp="1"/>
          </p:cNvSpPr>
          <p:nvPr>
            <p:ph type="ctrTitle"/>
          </p:nvPr>
        </p:nvSpPr>
        <p:spPr>
          <a:xfrm>
            <a:off x="1600200" y="2368814"/>
            <a:ext cx="8991600" cy="1645920"/>
          </a:xfrm>
        </p:spPr>
        <p:txBody>
          <a:bodyPr>
            <a:normAutofit/>
          </a:bodyPr>
          <a:lstStyle/>
          <a:p>
            <a:r>
              <a:rPr lang="en-US" dirty="0" smtClean="0"/>
              <a:t>Navigating the OPENPLC WEBSITE</a:t>
            </a:r>
            <a:endParaRPr lang="en-US" dirty="0"/>
          </a:p>
        </p:txBody>
      </p:sp>
      <p:sp>
        <p:nvSpPr>
          <p:cNvPr id="3" name="Subtitle 2">
            <a:extLst>
              <a:ext uri="{FF2B5EF4-FFF2-40B4-BE49-F238E27FC236}">
                <a16:creationId xmlns:a16="http://schemas.microsoft.com/office/drawing/2014/main" xmlns="" id="{52794C6F-FC2D-4761-BEAF-318D49F69FB5}"/>
              </a:ext>
            </a:extLst>
          </p:cNvPr>
          <p:cNvSpPr>
            <a:spLocks noGrp="1"/>
          </p:cNvSpPr>
          <p:nvPr>
            <p:ph type="subTitle" idx="1"/>
          </p:nvPr>
        </p:nvSpPr>
        <p:spPr>
          <a:xfrm>
            <a:off x="2695194" y="4420998"/>
            <a:ext cx="6801612" cy="1171440"/>
          </a:xfrm>
        </p:spPr>
        <p:txBody>
          <a:bodyPr>
            <a:normAutofit fontScale="70000" lnSpcReduction="20000"/>
          </a:bodyPr>
          <a:lstStyle/>
          <a:p>
            <a:r>
              <a:rPr lang="en-US" dirty="0" smtClean="0"/>
              <a:t>Tommy Morris</a:t>
            </a:r>
          </a:p>
          <a:p>
            <a:r>
              <a:rPr lang="en-US" dirty="0" smtClean="0"/>
              <a:t>Professor, Electrical and Computer Engineering</a:t>
            </a:r>
          </a:p>
          <a:p>
            <a:r>
              <a:rPr lang="en-US" dirty="0" smtClean="0"/>
              <a:t>Director, Center for Cybersecurity Research and Education</a:t>
            </a:r>
            <a:endParaRPr lang="en-US" dirty="0"/>
          </a:p>
          <a:p>
            <a:r>
              <a:rPr lang="en-US" dirty="0" smtClean="0"/>
              <a:t>University </a:t>
            </a:r>
            <a:r>
              <a:rPr lang="en-US" dirty="0"/>
              <a:t>of Alabama in Huntsville</a:t>
            </a:r>
          </a:p>
        </p:txBody>
      </p:sp>
      <p:pic>
        <p:nvPicPr>
          <p:cNvPr id="4" name="Shape 61" descr="http://www.uah.edu/images/administrative/communications/logo/png/UAH_primary.png">
            <a:extLst>
              <a:ext uri="{FF2B5EF4-FFF2-40B4-BE49-F238E27FC236}">
                <a16:creationId xmlns:a16="http://schemas.microsoft.com/office/drawing/2014/main" xmlns="" id="{E043EDB7-914C-435D-8B67-68FDC52FC81C}"/>
              </a:ext>
            </a:extLst>
          </p:cNvPr>
          <p:cNvPicPr preferRelativeResize="0"/>
          <p:nvPr/>
        </p:nvPicPr>
        <p:blipFill>
          <a:blip r:embed="rId2">
            <a:alphaModFix/>
          </a:blip>
          <a:stretch>
            <a:fillRect/>
          </a:stretch>
        </p:blipFill>
        <p:spPr>
          <a:xfrm>
            <a:off x="10359704" y="5946172"/>
            <a:ext cx="1905000" cy="1009349"/>
          </a:xfrm>
          <a:prstGeom prst="rect">
            <a:avLst/>
          </a:prstGeom>
          <a:noFill/>
          <a:ln>
            <a:noFill/>
          </a:ln>
        </p:spPr>
      </p:pic>
    </p:spTree>
    <p:extLst>
      <p:ext uri="{BB962C8B-B14F-4D97-AF65-F5344CB8AC3E}">
        <p14:creationId xmlns:p14="http://schemas.microsoft.com/office/powerpoint/2010/main" val="402687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600" y="136922"/>
            <a:ext cx="7785100" cy="6568678"/>
          </a:xfrm>
          <a:prstGeom prst="rect">
            <a:avLst/>
          </a:prstGeom>
        </p:spPr>
      </p:pic>
      <p:sp>
        <p:nvSpPr>
          <p:cNvPr id="3" name="TextBox 2"/>
          <p:cNvSpPr txBox="1"/>
          <p:nvPr/>
        </p:nvSpPr>
        <p:spPr>
          <a:xfrm>
            <a:off x="8458200" y="482600"/>
            <a:ext cx="3149600" cy="6186309"/>
          </a:xfrm>
          <a:prstGeom prst="rect">
            <a:avLst/>
          </a:prstGeom>
          <a:noFill/>
        </p:spPr>
        <p:txBody>
          <a:bodyPr wrap="square" rtlCol="0">
            <a:spAutoFit/>
          </a:bodyPr>
          <a:lstStyle/>
          <a:p>
            <a:r>
              <a:rPr lang="en-US" dirty="0" smtClean="0"/>
              <a:t>REFERENCE</a:t>
            </a:r>
          </a:p>
          <a:p>
            <a:endParaRPr lang="en-US" dirty="0"/>
          </a:p>
          <a:p>
            <a:r>
              <a:rPr lang="en-US" dirty="0" smtClean="0"/>
              <a:t>Only the “Basics” and “SCADA” categories have information. </a:t>
            </a:r>
          </a:p>
          <a:p>
            <a:endParaRPr lang="en-US" dirty="0"/>
          </a:p>
          <a:p>
            <a:endParaRPr lang="en-US" dirty="0" smtClean="0"/>
          </a:p>
          <a:p>
            <a:r>
              <a:rPr lang="en-US" dirty="0" smtClean="0"/>
              <a:t>What is a PLC?, Introduction to Ladder Logic, Contact, and Coil are good review.</a:t>
            </a:r>
          </a:p>
          <a:p>
            <a:endParaRPr lang="en-US" dirty="0"/>
          </a:p>
          <a:p>
            <a:endParaRPr lang="en-US" dirty="0" smtClean="0"/>
          </a:p>
          <a:p>
            <a:r>
              <a:rPr lang="en-US" dirty="0" smtClean="0"/>
              <a:t>Creating your first project: This is the first thing everyone should do. </a:t>
            </a:r>
          </a:p>
          <a:p>
            <a:endParaRPr lang="en-US" dirty="0"/>
          </a:p>
          <a:p>
            <a:r>
              <a:rPr lang="en-US" dirty="0" smtClean="0"/>
              <a:t>Unfortunately, the there is no documentation on the blocks listed. Similar blocks (but not the same) can be found on the internet, but, there is not and exact set of documentation available now.</a:t>
            </a:r>
            <a:endParaRPr lang="en-US" dirty="0"/>
          </a:p>
        </p:txBody>
      </p:sp>
    </p:spTree>
    <p:extLst>
      <p:ext uri="{BB962C8B-B14F-4D97-AF65-F5344CB8AC3E}">
        <p14:creationId xmlns:p14="http://schemas.microsoft.com/office/powerpoint/2010/main" val="2409184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600" y="271859"/>
            <a:ext cx="7467600" cy="6300788"/>
          </a:xfrm>
          <a:prstGeom prst="rect">
            <a:avLst/>
          </a:prstGeom>
        </p:spPr>
      </p:pic>
      <p:sp>
        <p:nvSpPr>
          <p:cNvPr id="3" name="TextBox 2"/>
          <p:cNvSpPr txBox="1"/>
          <p:nvPr/>
        </p:nvSpPr>
        <p:spPr>
          <a:xfrm>
            <a:off x="8153400" y="368300"/>
            <a:ext cx="3657600" cy="2862322"/>
          </a:xfrm>
          <a:prstGeom prst="rect">
            <a:avLst/>
          </a:prstGeom>
          <a:noFill/>
        </p:spPr>
        <p:txBody>
          <a:bodyPr wrap="square" rtlCol="0">
            <a:spAutoFit/>
          </a:bodyPr>
          <a:lstStyle/>
          <a:p>
            <a:r>
              <a:rPr lang="en-US" dirty="0" smtClean="0"/>
              <a:t>Forum:</a:t>
            </a:r>
          </a:p>
          <a:p>
            <a:endParaRPr lang="en-US" dirty="0"/>
          </a:p>
          <a:p>
            <a:r>
              <a:rPr lang="en-US" dirty="0" smtClean="0"/>
              <a:t>This is the best place to go for help.</a:t>
            </a:r>
          </a:p>
          <a:p>
            <a:endParaRPr lang="en-US" dirty="0"/>
          </a:p>
          <a:p>
            <a:r>
              <a:rPr lang="en-US" dirty="0" smtClean="0"/>
              <a:t>Register for an account and ask your question to the community.  </a:t>
            </a:r>
          </a:p>
          <a:p>
            <a:endParaRPr lang="en-US" dirty="0"/>
          </a:p>
          <a:p>
            <a:r>
              <a:rPr lang="en-US" dirty="0" smtClean="0"/>
              <a:t>The most common poster is “Thiago </a:t>
            </a:r>
            <a:r>
              <a:rPr lang="en-US" dirty="0" err="1" smtClean="0"/>
              <a:t>Alves</a:t>
            </a:r>
            <a:r>
              <a:rPr lang="en-US" dirty="0" smtClean="0"/>
              <a:t>”.  Thiago is the </a:t>
            </a:r>
            <a:r>
              <a:rPr lang="en-US" dirty="0" err="1" smtClean="0"/>
              <a:t>OpenPLC</a:t>
            </a:r>
            <a:r>
              <a:rPr lang="en-US" dirty="0" smtClean="0"/>
              <a:t> creator.</a:t>
            </a:r>
            <a:endParaRPr lang="en-US" dirty="0"/>
          </a:p>
        </p:txBody>
      </p:sp>
    </p:spTree>
    <p:extLst>
      <p:ext uri="{BB962C8B-B14F-4D97-AF65-F5344CB8AC3E}">
        <p14:creationId xmlns:p14="http://schemas.microsoft.com/office/powerpoint/2010/main" val="2981995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TopICS</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A quick walkthrough of the website</a:t>
            </a:r>
          </a:p>
          <a:p>
            <a:pPr marL="342900" indent="-342900">
              <a:buFont typeface="+mj-lt"/>
              <a:buAutoNum type="arabicPeriod"/>
            </a:pPr>
            <a:r>
              <a:rPr lang="en-US" dirty="0" smtClean="0"/>
              <a:t>Notes for finding things later</a:t>
            </a:r>
            <a:endParaRPr lang="en-US" dirty="0"/>
          </a:p>
        </p:txBody>
      </p:sp>
    </p:spTree>
    <p:extLst>
      <p:ext uri="{BB962C8B-B14F-4D97-AF65-F5344CB8AC3E}">
        <p14:creationId xmlns:p14="http://schemas.microsoft.com/office/powerpoint/2010/main" val="1386445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8139" y="229015"/>
            <a:ext cx="7540832" cy="6362577"/>
          </a:xfrm>
          <a:prstGeom prst="rect">
            <a:avLst/>
          </a:prstGeom>
        </p:spPr>
      </p:pic>
      <p:sp>
        <p:nvSpPr>
          <p:cNvPr id="4" name="Oval Callout 3"/>
          <p:cNvSpPr/>
          <p:nvPr/>
        </p:nvSpPr>
        <p:spPr>
          <a:xfrm>
            <a:off x="4643253" y="534390"/>
            <a:ext cx="2695698" cy="748145"/>
          </a:xfrm>
          <a:prstGeom prst="wedgeEllipseCallout">
            <a:avLst>
              <a:gd name="adj1" fmla="val 131041"/>
              <a:gd name="adj2" fmla="val 33928"/>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611095" y="997527"/>
            <a:ext cx="2157351" cy="369332"/>
          </a:xfrm>
          <a:prstGeom prst="rect">
            <a:avLst/>
          </a:prstGeom>
          <a:noFill/>
        </p:spPr>
        <p:txBody>
          <a:bodyPr wrap="square" rtlCol="0">
            <a:spAutoFit/>
          </a:bodyPr>
          <a:lstStyle/>
          <a:p>
            <a:r>
              <a:rPr lang="en-US" dirty="0" smtClean="0"/>
              <a:t>Main navigation</a:t>
            </a:r>
            <a:endParaRPr lang="en-US" dirty="0"/>
          </a:p>
        </p:txBody>
      </p:sp>
      <p:sp>
        <p:nvSpPr>
          <p:cNvPr id="6" name="TextBox 5"/>
          <p:cNvSpPr txBox="1"/>
          <p:nvPr/>
        </p:nvSpPr>
        <p:spPr>
          <a:xfrm>
            <a:off x="8502732" y="1790278"/>
            <a:ext cx="3265714" cy="4801314"/>
          </a:xfrm>
          <a:prstGeom prst="rect">
            <a:avLst/>
          </a:prstGeom>
          <a:noFill/>
        </p:spPr>
        <p:txBody>
          <a:bodyPr wrap="square" rtlCol="0">
            <a:spAutoFit/>
          </a:bodyPr>
          <a:lstStyle/>
          <a:p>
            <a:r>
              <a:rPr lang="en-US" dirty="0" smtClean="0"/>
              <a:t>Home: Introduction </a:t>
            </a:r>
          </a:p>
          <a:p>
            <a:endParaRPr lang="en-US" dirty="0" smtClean="0"/>
          </a:p>
          <a:p>
            <a:r>
              <a:rPr lang="en-US" dirty="0" smtClean="0"/>
              <a:t>Getting Started:  </a:t>
            </a:r>
          </a:p>
          <a:p>
            <a:pPr marL="742950" lvl="1" indent="-285750">
              <a:buFont typeface="Arial" panose="020B0604020202020204" pitchFamily="34" charset="0"/>
              <a:buChar char="•"/>
            </a:pPr>
            <a:r>
              <a:rPr lang="en-US" dirty="0" smtClean="0"/>
              <a:t>Download software here</a:t>
            </a:r>
          </a:p>
          <a:p>
            <a:pPr marL="742950" lvl="1" indent="-285750">
              <a:buFont typeface="Arial" panose="020B0604020202020204" pitchFamily="34" charset="0"/>
              <a:buChar char="•"/>
            </a:pPr>
            <a:r>
              <a:rPr lang="en-US" dirty="0" smtClean="0"/>
              <a:t>There is also host specific help. </a:t>
            </a:r>
          </a:p>
          <a:p>
            <a:endParaRPr lang="en-US" dirty="0" smtClean="0"/>
          </a:p>
          <a:p>
            <a:r>
              <a:rPr lang="en-US" dirty="0" smtClean="0"/>
              <a:t>Reference:  </a:t>
            </a:r>
          </a:p>
          <a:p>
            <a:pPr marL="742950" lvl="1" indent="-285750">
              <a:buFont typeface="Arial" panose="020B0604020202020204" pitchFamily="34" charset="0"/>
              <a:buChar char="•"/>
            </a:pPr>
            <a:r>
              <a:rPr lang="en-US" dirty="0" smtClean="0"/>
              <a:t>This page is mostly unpopulated. </a:t>
            </a:r>
          </a:p>
          <a:p>
            <a:pPr marL="742950" lvl="1" indent="-285750">
              <a:buFont typeface="Arial" panose="020B0604020202020204" pitchFamily="34" charset="0"/>
              <a:buChar char="•"/>
            </a:pPr>
            <a:r>
              <a:rPr lang="en-US" dirty="0" smtClean="0"/>
              <a:t>The Basics section is helpful.</a:t>
            </a:r>
          </a:p>
          <a:p>
            <a:pPr marL="742950" lvl="1" indent="-285750">
              <a:buFont typeface="Arial" panose="020B0604020202020204" pitchFamily="34" charset="0"/>
              <a:buChar char="•"/>
            </a:pPr>
            <a:r>
              <a:rPr lang="en-US" dirty="0" smtClean="0"/>
              <a:t>“Creating your first project.” is a first step for all.</a:t>
            </a:r>
          </a:p>
          <a:p>
            <a:pPr lvl="1"/>
            <a:endParaRPr lang="en-US" dirty="0" smtClean="0"/>
          </a:p>
          <a:p>
            <a:r>
              <a:rPr lang="en-US" dirty="0" smtClean="0"/>
              <a:t>Forum: Go here for help.</a:t>
            </a:r>
            <a:endParaRPr lang="en-US" dirty="0"/>
          </a:p>
        </p:txBody>
      </p:sp>
    </p:spTree>
    <p:extLst>
      <p:ext uri="{BB962C8B-B14F-4D97-AF65-F5344CB8AC3E}">
        <p14:creationId xmlns:p14="http://schemas.microsoft.com/office/powerpoint/2010/main" val="2354585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4431" y="116818"/>
            <a:ext cx="7860585" cy="6632369"/>
          </a:xfrm>
          <a:prstGeom prst="rect">
            <a:avLst/>
          </a:prstGeom>
        </p:spPr>
      </p:pic>
      <p:sp>
        <p:nvSpPr>
          <p:cNvPr id="4" name="TextBox 3"/>
          <p:cNvSpPr txBox="1"/>
          <p:nvPr/>
        </p:nvSpPr>
        <p:spPr>
          <a:xfrm>
            <a:off x="9025247" y="1021278"/>
            <a:ext cx="2565070" cy="4247317"/>
          </a:xfrm>
          <a:prstGeom prst="rect">
            <a:avLst/>
          </a:prstGeom>
          <a:noFill/>
        </p:spPr>
        <p:txBody>
          <a:bodyPr wrap="square" rtlCol="0">
            <a:spAutoFit/>
          </a:bodyPr>
          <a:lstStyle/>
          <a:p>
            <a:r>
              <a:rPr lang="en-US" dirty="0" smtClean="0"/>
              <a:t>Runtime:  This software is hardware specific. It turns your hardware into a PLC.  For this class we will use </a:t>
            </a:r>
            <a:r>
              <a:rPr lang="en-US" dirty="0" err="1" smtClean="0"/>
              <a:t>Arduino</a:t>
            </a:r>
            <a:r>
              <a:rPr lang="en-US" dirty="0" smtClean="0"/>
              <a:t>. There are many other options.</a:t>
            </a:r>
          </a:p>
          <a:p>
            <a:endParaRPr lang="en-US" dirty="0"/>
          </a:p>
          <a:p>
            <a:r>
              <a:rPr lang="en-US" dirty="0" smtClean="0"/>
              <a:t>Editor: This software is for editing and simulating ladder logic. This will </a:t>
            </a:r>
          </a:p>
          <a:p>
            <a:endParaRPr lang="en-US" dirty="0"/>
          </a:p>
          <a:p>
            <a:r>
              <a:rPr lang="en-US" dirty="0" smtClean="0"/>
              <a:t>HMI Builder: Build GUIs to interact (monitor and control) with PLC over network.</a:t>
            </a:r>
            <a:endParaRPr lang="en-US" dirty="0"/>
          </a:p>
        </p:txBody>
      </p:sp>
    </p:spTree>
    <p:extLst>
      <p:ext uri="{BB962C8B-B14F-4D97-AF65-F5344CB8AC3E}">
        <p14:creationId xmlns:p14="http://schemas.microsoft.com/office/powerpoint/2010/main" val="1996274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3568" y="161757"/>
            <a:ext cx="7205472" cy="6079617"/>
          </a:xfrm>
          <a:prstGeom prst="rect">
            <a:avLst/>
          </a:prstGeom>
        </p:spPr>
      </p:pic>
      <p:sp>
        <p:nvSpPr>
          <p:cNvPr id="4" name="TextBox 3"/>
          <p:cNvSpPr txBox="1"/>
          <p:nvPr/>
        </p:nvSpPr>
        <p:spPr>
          <a:xfrm>
            <a:off x="8241792" y="975360"/>
            <a:ext cx="3243072" cy="1477328"/>
          </a:xfrm>
          <a:prstGeom prst="rect">
            <a:avLst/>
          </a:prstGeom>
          <a:noFill/>
        </p:spPr>
        <p:txBody>
          <a:bodyPr wrap="square" rtlCol="0">
            <a:spAutoFit/>
          </a:bodyPr>
          <a:lstStyle/>
          <a:p>
            <a:r>
              <a:rPr lang="en-US" dirty="0" smtClean="0"/>
              <a:t>Getting Started: </a:t>
            </a:r>
            <a:r>
              <a:rPr lang="en-US" dirty="0" err="1" smtClean="0"/>
              <a:t>SCADABr</a:t>
            </a:r>
            <a:r>
              <a:rPr lang="en-US" dirty="0" smtClean="0"/>
              <a:t> HMI </a:t>
            </a:r>
            <a:r>
              <a:rPr lang="en-US" dirty="0" err="1" smtClean="0"/>
              <a:t>Buildier</a:t>
            </a:r>
            <a:endParaRPr lang="en-US" dirty="0" smtClean="0"/>
          </a:p>
          <a:p>
            <a:endParaRPr lang="en-US" dirty="0"/>
          </a:p>
          <a:p>
            <a:r>
              <a:rPr lang="en-US" dirty="0" smtClean="0"/>
              <a:t>Download and install the </a:t>
            </a:r>
            <a:r>
              <a:rPr lang="en-US" dirty="0" err="1" smtClean="0"/>
              <a:t>SCADABr</a:t>
            </a:r>
            <a:r>
              <a:rPr lang="en-US" dirty="0" smtClean="0"/>
              <a:t> HMI.</a:t>
            </a:r>
            <a:endParaRPr lang="en-US" dirty="0"/>
          </a:p>
        </p:txBody>
      </p:sp>
    </p:spTree>
    <p:extLst>
      <p:ext uri="{BB962C8B-B14F-4D97-AF65-F5344CB8AC3E}">
        <p14:creationId xmlns:p14="http://schemas.microsoft.com/office/powerpoint/2010/main" val="513058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1762" y="292608"/>
            <a:ext cx="7365774" cy="6214872"/>
          </a:xfrm>
          <a:prstGeom prst="rect">
            <a:avLst/>
          </a:prstGeom>
        </p:spPr>
      </p:pic>
      <p:sp>
        <p:nvSpPr>
          <p:cNvPr id="3" name="TextBox 2"/>
          <p:cNvSpPr txBox="1"/>
          <p:nvPr/>
        </p:nvSpPr>
        <p:spPr>
          <a:xfrm>
            <a:off x="8363712" y="1304544"/>
            <a:ext cx="2828544" cy="2862322"/>
          </a:xfrm>
          <a:prstGeom prst="rect">
            <a:avLst/>
          </a:prstGeom>
          <a:noFill/>
        </p:spPr>
        <p:txBody>
          <a:bodyPr wrap="square" rtlCol="0">
            <a:spAutoFit/>
          </a:bodyPr>
          <a:lstStyle/>
          <a:p>
            <a:r>
              <a:rPr lang="en-US" dirty="0"/>
              <a:t>Getting Started: </a:t>
            </a:r>
            <a:r>
              <a:rPr lang="en-US" dirty="0" err="1" smtClean="0"/>
              <a:t>OpenPLC</a:t>
            </a:r>
            <a:r>
              <a:rPr lang="en-US" dirty="0" smtClean="0"/>
              <a:t> Editor</a:t>
            </a:r>
            <a:endParaRPr lang="en-US" dirty="0"/>
          </a:p>
          <a:p>
            <a:endParaRPr lang="en-US" dirty="0" smtClean="0"/>
          </a:p>
          <a:p>
            <a:endParaRPr lang="en-US" dirty="0"/>
          </a:p>
          <a:p>
            <a:r>
              <a:rPr lang="en-US" dirty="0" smtClean="0"/>
              <a:t>Download and install the </a:t>
            </a:r>
            <a:r>
              <a:rPr lang="en-US" dirty="0" err="1" smtClean="0"/>
              <a:t>OplenPLC</a:t>
            </a:r>
            <a:r>
              <a:rPr lang="en-US" dirty="0" smtClean="0"/>
              <a:t> editor. </a:t>
            </a:r>
          </a:p>
          <a:p>
            <a:endParaRPr lang="en-US" dirty="0"/>
          </a:p>
          <a:p>
            <a:r>
              <a:rPr lang="en-US" i="1" dirty="0" smtClean="0"/>
              <a:t>Note: The </a:t>
            </a:r>
            <a:r>
              <a:rPr lang="en-US" i="1" dirty="0" err="1" smtClean="0"/>
              <a:t>OpenPLC</a:t>
            </a:r>
            <a:r>
              <a:rPr lang="en-US" i="1" dirty="0" smtClean="0"/>
              <a:t> runtime for Windows includes the editor.</a:t>
            </a:r>
            <a:endParaRPr lang="en-US" i="1" dirty="0"/>
          </a:p>
        </p:txBody>
      </p:sp>
    </p:spTree>
    <p:extLst>
      <p:ext uri="{BB962C8B-B14F-4D97-AF65-F5344CB8AC3E}">
        <p14:creationId xmlns:p14="http://schemas.microsoft.com/office/powerpoint/2010/main" val="3402176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88582" y="170688"/>
            <a:ext cx="7631289" cy="6438900"/>
          </a:xfrm>
          <a:prstGeom prst="rect">
            <a:avLst/>
          </a:prstGeom>
        </p:spPr>
      </p:pic>
      <p:sp>
        <p:nvSpPr>
          <p:cNvPr id="4" name="TextBox 3"/>
          <p:cNvSpPr txBox="1"/>
          <p:nvPr/>
        </p:nvSpPr>
        <p:spPr>
          <a:xfrm>
            <a:off x="8510016" y="280416"/>
            <a:ext cx="3108960" cy="6463308"/>
          </a:xfrm>
          <a:prstGeom prst="rect">
            <a:avLst/>
          </a:prstGeom>
          <a:noFill/>
        </p:spPr>
        <p:txBody>
          <a:bodyPr wrap="square" rtlCol="0">
            <a:spAutoFit/>
          </a:bodyPr>
          <a:lstStyle/>
          <a:p>
            <a:r>
              <a:rPr lang="en-US" dirty="0" smtClean="0"/>
              <a:t>Getting started: OPENPLC Runtime</a:t>
            </a:r>
          </a:p>
          <a:p>
            <a:endParaRPr lang="en-US" dirty="0"/>
          </a:p>
          <a:p>
            <a:r>
              <a:rPr lang="en-US" dirty="0" smtClean="0"/>
              <a:t>This is the executable code which runs on the host system to make it a PLC.</a:t>
            </a:r>
          </a:p>
          <a:p>
            <a:endParaRPr lang="en-US" dirty="0"/>
          </a:p>
          <a:p>
            <a:r>
              <a:rPr lang="en-US" dirty="0" smtClean="0"/>
              <a:t>Choose a platform to download the correct runtime code.</a:t>
            </a:r>
          </a:p>
          <a:p>
            <a:endParaRPr lang="en-US" dirty="0"/>
          </a:p>
          <a:p>
            <a:r>
              <a:rPr lang="en-US" dirty="0" err="1" smtClean="0"/>
              <a:t>Freewave</a:t>
            </a:r>
            <a:r>
              <a:rPr lang="en-US" dirty="0" smtClean="0"/>
              <a:t> </a:t>
            </a:r>
            <a:r>
              <a:rPr lang="en-US" dirty="0" err="1" smtClean="0"/>
              <a:t>Zumlink</a:t>
            </a:r>
            <a:r>
              <a:rPr lang="en-US" dirty="0" smtClean="0"/>
              <a:t>, Raspberry PI, </a:t>
            </a:r>
            <a:r>
              <a:rPr lang="en-US" dirty="0" err="1" smtClean="0"/>
              <a:t>PIXtend</a:t>
            </a:r>
            <a:r>
              <a:rPr lang="en-US" dirty="0" smtClean="0"/>
              <a:t>, </a:t>
            </a:r>
            <a:r>
              <a:rPr lang="en-US" dirty="0" err="1" smtClean="0"/>
              <a:t>UniPi</a:t>
            </a:r>
            <a:r>
              <a:rPr lang="en-US" dirty="0" smtClean="0"/>
              <a:t>, </a:t>
            </a:r>
            <a:r>
              <a:rPr lang="en-US" dirty="0" err="1" smtClean="0"/>
              <a:t>Freewave</a:t>
            </a:r>
            <a:r>
              <a:rPr lang="en-US" dirty="0" smtClean="0"/>
              <a:t> </a:t>
            </a:r>
            <a:r>
              <a:rPr lang="en-US" dirty="0" err="1" smtClean="0"/>
              <a:t>SumIQ</a:t>
            </a:r>
            <a:r>
              <a:rPr lang="en-US" dirty="0" smtClean="0"/>
              <a:t>, and </a:t>
            </a:r>
            <a:r>
              <a:rPr lang="en-US" dirty="0" err="1" smtClean="0"/>
              <a:t>UniPI</a:t>
            </a:r>
            <a:r>
              <a:rPr lang="en-US" dirty="0" smtClean="0"/>
              <a:t> are standalone platforms.</a:t>
            </a:r>
          </a:p>
          <a:p>
            <a:endParaRPr lang="en-US" dirty="0"/>
          </a:p>
          <a:p>
            <a:r>
              <a:rPr lang="en-US" dirty="0" smtClean="0"/>
              <a:t>Windows and Linux versions run on personal computers or in virtual machines.</a:t>
            </a:r>
          </a:p>
          <a:p>
            <a:endParaRPr lang="en-US" dirty="0"/>
          </a:p>
          <a:p>
            <a:r>
              <a:rPr lang="en-US" dirty="0" smtClean="0"/>
              <a:t>The slave devices pair with another runtime and are IO extensions.</a:t>
            </a:r>
            <a:endParaRPr lang="en-US" dirty="0"/>
          </a:p>
        </p:txBody>
      </p:sp>
    </p:spTree>
    <p:extLst>
      <p:ext uri="{BB962C8B-B14F-4D97-AF65-F5344CB8AC3E}">
        <p14:creationId xmlns:p14="http://schemas.microsoft.com/office/powerpoint/2010/main" val="3847614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3840" y="264033"/>
            <a:ext cx="7815072" cy="6593967"/>
          </a:xfrm>
          <a:prstGeom prst="rect">
            <a:avLst/>
          </a:prstGeom>
        </p:spPr>
      </p:pic>
      <p:sp>
        <p:nvSpPr>
          <p:cNvPr id="3" name="TextBox 2"/>
          <p:cNvSpPr txBox="1"/>
          <p:nvPr/>
        </p:nvSpPr>
        <p:spPr>
          <a:xfrm>
            <a:off x="8729472" y="560832"/>
            <a:ext cx="2913888" cy="1754326"/>
          </a:xfrm>
          <a:prstGeom prst="rect">
            <a:avLst/>
          </a:prstGeom>
          <a:noFill/>
        </p:spPr>
        <p:txBody>
          <a:bodyPr wrap="square" rtlCol="0">
            <a:spAutoFit/>
          </a:bodyPr>
          <a:lstStyle/>
          <a:p>
            <a:r>
              <a:rPr lang="en-US" dirty="0" smtClean="0"/>
              <a:t>Getting started: Runtime: </a:t>
            </a:r>
            <a:r>
              <a:rPr lang="en-US" dirty="0" err="1" smtClean="0"/>
              <a:t>Rasberry</a:t>
            </a:r>
            <a:r>
              <a:rPr lang="en-US" dirty="0" smtClean="0"/>
              <a:t> PI</a:t>
            </a:r>
          </a:p>
          <a:p>
            <a:endParaRPr lang="en-US" dirty="0"/>
          </a:p>
          <a:p>
            <a:r>
              <a:rPr lang="en-US" dirty="0" smtClean="0"/>
              <a:t>Includes instructions on how to install and information on the </a:t>
            </a:r>
            <a:r>
              <a:rPr lang="en-US" dirty="0" err="1" smtClean="0"/>
              <a:t>pinout</a:t>
            </a:r>
            <a:r>
              <a:rPr lang="en-US" dirty="0" smtClean="0"/>
              <a:t> for that device.</a:t>
            </a:r>
            <a:endParaRPr lang="en-US" dirty="0"/>
          </a:p>
        </p:txBody>
      </p:sp>
    </p:spTree>
    <p:extLst>
      <p:ext uri="{BB962C8B-B14F-4D97-AF65-F5344CB8AC3E}">
        <p14:creationId xmlns:p14="http://schemas.microsoft.com/office/powerpoint/2010/main" val="725100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1186" y="207264"/>
            <a:ext cx="7660189" cy="6463284"/>
          </a:xfrm>
          <a:prstGeom prst="rect">
            <a:avLst/>
          </a:prstGeom>
        </p:spPr>
      </p:pic>
      <p:sp>
        <p:nvSpPr>
          <p:cNvPr id="5" name="TextBox 4"/>
          <p:cNvSpPr txBox="1"/>
          <p:nvPr/>
        </p:nvSpPr>
        <p:spPr>
          <a:xfrm>
            <a:off x="8217408" y="499872"/>
            <a:ext cx="3364992" cy="1200329"/>
          </a:xfrm>
          <a:prstGeom prst="rect">
            <a:avLst/>
          </a:prstGeom>
          <a:noFill/>
        </p:spPr>
        <p:txBody>
          <a:bodyPr wrap="square" rtlCol="0">
            <a:spAutoFit/>
          </a:bodyPr>
          <a:lstStyle/>
          <a:p>
            <a:r>
              <a:rPr lang="en-US" dirty="0" smtClean="0"/>
              <a:t>Getting Started: Runtime:  </a:t>
            </a:r>
            <a:r>
              <a:rPr lang="en-US" dirty="0" err="1" smtClean="0"/>
              <a:t>Arduino</a:t>
            </a:r>
            <a:r>
              <a:rPr lang="en-US" dirty="0" smtClean="0"/>
              <a:t> Uno</a:t>
            </a:r>
          </a:p>
          <a:p>
            <a:endParaRPr lang="en-US" dirty="0"/>
          </a:p>
          <a:p>
            <a:r>
              <a:rPr lang="en-US" dirty="0" smtClean="0"/>
              <a:t>Example pin mapping.</a:t>
            </a:r>
            <a:endParaRPr lang="en-US" dirty="0"/>
          </a:p>
        </p:txBody>
      </p:sp>
    </p:spTree>
    <p:extLst>
      <p:ext uri="{BB962C8B-B14F-4D97-AF65-F5344CB8AC3E}">
        <p14:creationId xmlns:p14="http://schemas.microsoft.com/office/powerpoint/2010/main" val="473429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9879</TotalTime>
  <Words>420</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Navigating the OPENPLC WEBSITE</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Thiago Alves</dc:creator>
  <cp:lastModifiedBy>morris</cp:lastModifiedBy>
  <cp:revision>124</cp:revision>
  <dcterms:created xsi:type="dcterms:W3CDTF">2017-10-14T11:40:18Z</dcterms:created>
  <dcterms:modified xsi:type="dcterms:W3CDTF">2019-08-06T07:20:54Z</dcterms:modified>
</cp:coreProperties>
</file>