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4" r:id="rId5"/>
    <p:sldId id="263" r:id="rId6"/>
    <p:sldId id="262" r:id="rId7"/>
    <p:sldId id="259" r:id="rId8"/>
    <p:sldId id="260" r:id="rId9"/>
    <p:sldId id="267" r:id="rId10"/>
    <p:sldId id="265" r:id="rId11"/>
    <p:sldId id="268" r:id="rId12"/>
    <p:sldId id="261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4" autoAdjust="0"/>
    <p:restoredTop sz="88028" autoAdjust="0"/>
  </p:normalViewPr>
  <p:slideViewPr>
    <p:cSldViewPr snapToGrid="0">
      <p:cViewPr>
        <p:scale>
          <a:sx n="50" d="100"/>
          <a:sy n="50" d="100"/>
        </p:scale>
        <p:origin x="53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E5A8A-2A4A-4FA9-ABAC-80C52E0413B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90786-2A92-474B-B901-32B30DD2C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45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90786-2A92-474B-B901-32B30DD2CD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12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99B-F08C-47AF-8CAB-E6B7B7BB588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40C6-3188-420D-831A-105E8942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99B-F08C-47AF-8CAB-E6B7B7BB588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40C6-3188-420D-831A-105E8942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99B-F08C-47AF-8CAB-E6B7B7BB588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40C6-3188-420D-831A-105E8942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87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897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99B-F08C-47AF-8CAB-E6B7B7BB588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40C6-3188-420D-831A-105E8942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8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99B-F08C-47AF-8CAB-E6B7B7BB588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40C6-3188-420D-831A-105E8942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64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99B-F08C-47AF-8CAB-E6B7B7BB588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40C6-3188-420D-831A-105E8942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9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99B-F08C-47AF-8CAB-E6B7B7BB588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40C6-3188-420D-831A-105E89428A9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1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99B-F08C-47AF-8CAB-E6B7B7BB588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40C6-3188-420D-831A-105E8942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8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99B-F08C-47AF-8CAB-E6B7B7BB588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40C6-3188-420D-831A-105E8942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8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199B-F08C-47AF-8CAB-E6B7B7BB588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40C6-3188-420D-831A-105E8942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9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213199B-F08C-47AF-8CAB-E6B7B7BB588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40C6-3188-420D-831A-105E8942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3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213199B-F08C-47AF-8CAB-E6B7B7BB588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6E740C6-3188-420D-831A-105E89428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1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arkfun.com/datasheets/Components/YSL-R596CR3G4B5C-C10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Elegoo-EL-KIT-004-Project-Starter-Tutorial/dp/B01DGD2GA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digikey.com/en/resources/conversion-calculators/conversion-calculator-resistor-color-code-4-ban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B1DCE7-B58B-4066-8D44-A2776804F2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 2: </a:t>
            </a:r>
            <a:r>
              <a:rPr lang="en-US" dirty="0" err="1" smtClean="0"/>
              <a:t>BreadBoarding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2794C6F-FC2D-4761-BEAF-318D49F69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420998"/>
            <a:ext cx="6801612" cy="1171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Tommy Morris</a:t>
            </a:r>
          </a:p>
          <a:p>
            <a:r>
              <a:rPr lang="en-US" dirty="0" smtClean="0"/>
              <a:t>Professor, Electrical and Computer Engineering</a:t>
            </a:r>
          </a:p>
          <a:p>
            <a:r>
              <a:rPr lang="en-US" dirty="0" smtClean="0"/>
              <a:t>Director, Center for Cybersecurity Research and Education</a:t>
            </a:r>
            <a:endParaRPr lang="en-US" dirty="0"/>
          </a:p>
          <a:p>
            <a:r>
              <a:rPr lang="en-US" dirty="0" smtClean="0"/>
              <a:t>University </a:t>
            </a:r>
            <a:r>
              <a:rPr lang="en-US" dirty="0"/>
              <a:t>of Alabama in Huntsville</a:t>
            </a:r>
          </a:p>
        </p:txBody>
      </p:sp>
      <p:pic>
        <p:nvPicPr>
          <p:cNvPr id="4" name="Shape 61" descr="http://www.uah.edu/images/administrative/communications/logo/png/UAH_primary.png">
            <a:extLst>
              <a:ext uri="{FF2B5EF4-FFF2-40B4-BE49-F238E27FC236}">
                <a16:creationId xmlns="" xmlns:a16="http://schemas.microsoft.com/office/drawing/2014/main" id="{E043EDB7-914C-435D-8B67-68FDC52FC81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59704" y="5946172"/>
            <a:ext cx="1905000" cy="10093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68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9081"/>
            <a:ext cx="2910265" cy="291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 button switches</a:t>
            </a:r>
          </a:p>
          <a:p>
            <a:r>
              <a:rPr lang="en-US" dirty="0" smtClean="0"/>
              <a:t>Buttons are normally open circuits.  </a:t>
            </a:r>
          </a:p>
          <a:p>
            <a:pPr lvl="1"/>
            <a:r>
              <a:rPr lang="en-US" dirty="0" smtClean="0"/>
              <a:t>This means there is infinite resistance across the terminals </a:t>
            </a:r>
          </a:p>
          <a:p>
            <a:pPr lvl="1"/>
            <a:r>
              <a:rPr lang="en-US" dirty="0" smtClean="0"/>
              <a:t>The terminals are electrically isolated from one another </a:t>
            </a:r>
          </a:p>
          <a:p>
            <a:r>
              <a:rPr lang="en-US" dirty="0" smtClean="0"/>
              <a:t>When pressed the circuit is closed</a:t>
            </a:r>
          </a:p>
          <a:p>
            <a:pPr lvl="1"/>
            <a:r>
              <a:rPr lang="en-US" dirty="0" smtClean="0"/>
              <a:t>This means the there </a:t>
            </a:r>
            <a:r>
              <a:rPr lang="en-US" dirty="0"/>
              <a:t>is </a:t>
            </a:r>
            <a:r>
              <a:rPr lang="en-US" dirty="0" smtClean="0"/>
              <a:t>0 resistance </a:t>
            </a:r>
            <a:r>
              <a:rPr lang="en-US" dirty="0"/>
              <a:t>across the terminals </a:t>
            </a:r>
          </a:p>
          <a:p>
            <a:pPr lvl="1"/>
            <a:r>
              <a:rPr lang="en-US" dirty="0"/>
              <a:t>The terminals are electrically </a:t>
            </a:r>
            <a:r>
              <a:rPr lang="en-US" dirty="0" smtClean="0"/>
              <a:t>short circuited to another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8003263" y="3132499"/>
            <a:ext cx="162963" cy="60658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51410" y="3251124"/>
            <a:ext cx="175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open (not pressed)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8003263" y="4317638"/>
            <a:ext cx="162963" cy="60658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51410" y="4436263"/>
            <a:ext cx="175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closed (pressed)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0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686636"/>
            <a:ext cx="4762500" cy="2924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0" y="2686635"/>
            <a:ext cx="4924379" cy="292608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65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Resistor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132" y="2479294"/>
            <a:ext cx="8692836" cy="4016756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Pull-ups and pull-downs</a:t>
            </a:r>
          </a:p>
          <a:p>
            <a:pPr lvl="1"/>
            <a:r>
              <a:rPr lang="en-US" sz="2800" dirty="0" smtClean="0"/>
              <a:t>These are large resistors connected between input pins and a power rail.</a:t>
            </a:r>
          </a:p>
          <a:p>
            <a:pPr lvl="1"/>
            <a:r>
              <a:rPr lang="en-US" sz="2800" dirty="0" smtClean="0"/>
              <a:t>Pull-downs connect the pin to GND.</a:t>
            </a:r>
          </a:p>
          <a:p>
            <a:pPr lvl="1"/>
            <a:r>
              <a:rPr lang="en-US" sz="2800" dirty="0" smtClean="0"/>
              <a:t>Pull-ups connect the pin to the positive voltage rail.</a:t>
            </a:r>
            <a:endParaRPr lang="en-US" dirty="0" smtClean="0"/>
          </a:p>
          <a:p>
            <a:r>
              <a:rPr lang="en-US" sz="3000" dirty="0" smtClean="0"/>
              <a:t>Use when the input pin is not normally connected to a power rail or driven in some way.  This ensures the input pin is not.</a:t>
            </a:r>
          </a:p>
          <a:p>
            <a:r>
              <a:rPr lang="en-US" sz="3000" dirty="0" smtClean="0"/>
              <a:t>Some chips have internal pull-ups/pull-downs.  </a:t>
            </a:r>
            <a:r>
              <a:rPr lang="en-US" sz="3000" dirty="0" err="1" smtClean="0"/>
              <a:t>Arduino</a:t>
            </a:r>
            <a:r>
              <a:rPr lang="en-US" sz="3000" dirty="0" smtClean="0"/>
              <a:t> I/O pins do not.</a:t>
            </a:r>
          </a:p>
          <a:p>
            <a:endParaRPr lang="en-US" sz="3000" dirty="0" smtClean="0"/>
          </a:p>
        </p:txBody>
      </p:sp>
      <p:sp>
        <p:nvSpPr>
          <p:cNvPr id="6" name="Cloud Callout 5"/>
          <p:cNvSpPr/>
          <p:nvPr/>
        </p:nvSpPr>
        <p:spPr>
          <a:xfrm>
            <a:off x="9477218" y="2051050"/>
            <a:ext cx="2556032" cy="2254250"/>
          </a:xfrm>
          <a:prstGeom prst="cloudCallout">
            <a:avLst>
              <a:gd name="adj1" fmla="val -84554"/>
              <a:gd name="adj2" fmla="val 65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Advanced: Output pins can also use pull-ups/downs when the pin is tri-stated.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6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Downs for 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3395593" cy="310198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R1 and R2 are pull-downs.</a:t>
            </a:r>
          </a:p>
          <a:p>
            <a:r>
              <a:rPr lang="en-US" dirty="0" smtClean="0"/>
              <a:t>PB1 and PB2 are switches. </a:t>
            </a:r>
          </a:p>
          <a:p>
            <a:r>
              <a:rPr lang="en-US" dirty="0" smtClean="0"/>
              <a:t>When pressed (PB1 or PB2), the pin (%IX0.0 and %IX0.1) is short circuited to +V. </a:t>
            </a:r>
          </a:p>
          <a:p>
            <a:pPr lvl="1"/>
            <a:r>
              <a:rPr lang="en-US" dirty="0" smtClean="0"/>
              <a:t>Since the button short circuit has 0 Ohm resistance the pin goes to +V when the button is pressed.</a:t>
            </a:r>
          </a:p>
          <a:p>
            <a:r>
              <a:rPr lang="en-US" dirty="0" smtClean="0"/>
              <a:t>When not pressed, the pull-downs pull the voltage to 0V (GND).</a:t>
            </a:r>
          </a:p>
          <a:p>
            <a:r>
              <a:rPr lang="en-US" dirty="0" smtClean="0"/>
              <a:t>Use a 10K Ohm resistor for R1 and R2.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618" y="2322309"/>
            <a:ext cx="5622302" cy="3657600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215900" y="2228850"/>
            <a:ext cx="1777347" cy="1695828"/>
          </a:xfrm>
          <a:prstGeom prst="borderCallout1">
            <a:avLst>
              <a:gd name="adj1" fmla="val 61829"/>
              <a:gd name="adj2" fmla="val 104094"/>
              <a:gd name="adj3" fmla="val 76187"/>
              <a:gd name="adj4" fmla="val 1213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pressed there is a voltage divider with </a:t>
            </a:r>
            <a:br>
              <a:rPr lang="en-US" dirty="0" smtClean="0"/>
            </a:br>
            <a:r>
              <a:rPr lang="en-US" dirty="0" smtClean="0"/>
              <a:t>Z1 = 0, </a:t>
            </a:r>
            <a:br>
              <a:rPr lang="en-US" dirty="0" smtClean="0"/>
            </a:br>
            <a:r>
              <a:rPr lang="en-US" dirty="0" smtClean="0"/>
              <a:t>Z2 = 10K.</a:t>
            </a:r>
            <a:endParaRPr lang="en-US" dirty="0"/>
          </a:p>
        </p:txBody>
      </p:sp>
      <p:pic>
        <p:nvPicPr>
          <p:cNvPr id="4098" name="Picture 2" descr="Image result for voltage divider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58" y="4151109"/>
            <a:ext cx="1616634" cy="207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71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Resistors for LEDs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Resistors can be used to limit current flow.</a:t>
            </a:r>
          </a:p>
          <a:p>
            <a:pPr lvl="1"/>
            <a:r>
              <a:rPr lang="en-US" dirty="0" smtClean="0"/>
              <a:t>Use a 1K-10K Ohm resistor. </a:t>
            </a:r>
            <a:endParaRPr lang="en-US" dirty="0"/>
          </a:p>
          <a:p>
            <a:pPr lvl="1"/>
            <a:r>
              <a:rPr lang="en-US" dirty="0" smtClean="0"/>
              <a:t>Using larger resistors will dim the brightness of the LED (by decreasing the current).</a:t>
            </a:r>
            <a:endParaRPr lang="en-US" dirty="0"/>
          </a:p>
          <a:p>
            <a:r>
              <a:rPr lang="en-US" dirty="0" smtClean="0"/>
              <a:t>Typical datasheet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www.sparkfun.com/datasheets/Components/YSL-R596CR3G4B5C-C10.pdf</a:t>
            </a:r>
            <a:endParaRPr lang="en-US" dirty="0" smtClean="0"/>
          </a:p>
        </p:txBody>
      </p:sp>
      <p:sp>
        <p:nvSpPr>
          <p:cNvPr id="4" name="Cloud Callout 3"/>
          <p:cNvSpPr/>
          <p:nvPr/>
        </p:nvSpPr>
        <p:spPr>
          <a:xfrm>
            <a:off x="9878314" y="2041144"/>
            <a:ext cx="2186686" cy="1673606"/>
          </a:xfrm>
          <a:prstGeom prst="cloudCallout">
            <a:avLst>
              <a:gd name="adj1" fmla="val -79043"/>
              <a:gd name="adj2" fmla="val 2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Forgetting the resistor will burn the 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9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 Emitting Diode (LED)</a:t>
            </a:r>
            <a:endParaRPr lang="en-US" dirty="0"/>
          </a:p>
        </p:txBody>
      </p:sp>
      <p:pic>
        <p:nvPicPr>
          <p:cNvPr id="8202" name="Picture 10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525" y="3510795"/>
            <a:ext cx="44577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99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is a family of single board computers.</a:t>
            </a:r>
          </a:p>
          <a:p>
            <a:r>
              <a:rPr lang="en-US" dirty="0" err="1" smtClean="0"/>
              <a:t>Arduino</a:t>
            </a:r>
            <a:r>
              <a:rPr lang="en-US" dirty="0" smtClean="0"/>
              <a:t> is an </a:t>
            </a:r>
            <a:r>
              <a:rPr lang="en-US" dirty="0" err="1" smtClean="0"/>
              <a:t>opensource</a:t>
            </a:r>
            <a:r>
              <a:rPr lang="en-US" dirty="0" smtClean="0"/>
              <a:t> hardware and software company.</a:t>
            </a:r>
          </a:p>
          <a:p>
            <a:r>
              <a:rPr lang="en-US" dirty="0" smtClean="0"/>
              <a:t>Many companies manufacture </a:t>
            </a:r>
            <a:r>
              <a:rPr lang="en-US" dirty="0" err="1" smtClean="0"/>
              <a:t>Arduino</a:t>
            </a:r>
            <a:r>
              <a:rPr lang="en-US" dirty="0" smtClean="0"/>
              <a:t> boards. </a:t>
            </a:r>
          </a:p>
          <a:p>
            <a:pPr lvl="1"/>
            <a:r>
              <a:rPr lang="en-US" dirty="0" smtClean="0"/>
              <a:t>Not all are created equal. </a:t>
            </a:r>
          </a:p>
          <a:p>
            <a:pPr lvl="1"/>
            <a:r>
              <a:rPr lang="en-US" dirty="0" smtClean="0"/>
              <a:t>At UAH, we have had good experience with </a:t>
            </a:r>
            <a:r>
              <a:rPr lang="en-US" dirty="0" err="1" smtClean="0"/>
              <a:t>Elegoo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board and kit used for this class is the </a:t>
            </a:r>
            <a:r>
              <a:rPr lang="en-US" i="1" dirty="0" smtClean="0"/>
              <a:t>ELEGOO UNO Project Basic Starter Kit with Tutorial and UNO R3 for </a:t>
            </a:r>
            <a:r>
              <a:rPr lang="en-US" i="1" dirty="0" err="1" smtClean="0"/>
              <a:t>Arduino</a:t>
            </a:r>
            <a:endParaRPr lang="en-US" i="1" dirty="0" smtClean="0"/>
          </a:p>
          <a:p>
            <a:pPr lvl="1"/>
            <a:r>
              <a:rPr lang="en-US" dirty="0" smtClean="0"/>
              <a:t>Available on Amazon.com for $16.99 (May 29, 2019)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://www.amazon.com/Elegoo-EL-KIT-004-Project-Starter-Tutorial/dp/B01DGD2GAO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016" y="457375"/>
            <a:ext cx="7729728" cy="1188720"/>
          </a:xfrm>
        </p:spPr>
        <p:txBody>
          <a:bodyPr>
            <a:normAutofit/>
          </a:bodyPr>
          <a:lstStyle/>
          <a:p>
            <a:r>
              <a:rPr lang="en-US" i="1" dirty="0"/>
              <a:t>ELEGOO UNO Project Basic Starter Kit with Tutorial and UNO R3 for </a:t>
            </a:r>
            <a:r>
              <a:rPr lang="en-US" i="1" dirty="0" err="1" smtClean="0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399" y="2028092"/>
            <a:ext cx="4917831" cy="450752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Uno</a:t>
            </a:r>
          </a:p>
          <a:p>
            <a:r>
              <a:rPr lang="en-US" dirty="0" smtClean="0"/>
              <a:t>USB Cable</a:t>
            </a:r>
          </a:p>
          <a:p>
            <a:r>
              <a:rPr lang="en-US" dirty="0" smtClean="0"/>
              <a:t>Breadboard</a:t>
            </a:r>
          </a:p>
          <a:p>
            <a:r>
              <a:rPr lang="en-US" dirty="0" smtClean="0"/>
              <a:t>5 buttons</a:t>
            </a:r>
          </a:p>
          <a:p>
            <a:r>
              <a:rPr lang="en-US" dirty="0" smtClean="0"/>
              <a:t>25 LED</a:t>
            </a:r>
          </a:p>
          <a:p>
            <a:r>
              <a:rPr lang="en-US" dirty="0" smtClean="0"/>
              <a:t>120 resistors (various sizes)</a:t>
            </a:r>
          </a:p>
          <a:p>
            <a:r>
              <a:rPr lang="en-US" dirty="0" smtClean="0"/>
              <a:t>65 male to male jumper wires</a:t>
            </a:r>
          </a:p>
          <a:p>
            <a:r>
              <a:rPr lang="en-US" dirty="0" smtClean="0"/>
              <a:t>5 male to male to female wires</a:t>
            </a:r>
          </a:p>
          <a:p>
            <a:r>
              <a:rPr lang="en-US" dirty="0" smtClean="0"/>
              <a:t>2 photo resistors</a:t>
            </a:r>
          </a:p>
          <a:p>
            <a:r>
              <a:rPr lang="en-US" dirty="0" smtClean="0"/>
              <a:t>1 tilt switch</a:t>
            </a:r>
          </a:p>
          <a:p>
            <a:r>
              <a:rPr lang="en-US" dirty="0" smtClean="0"/>
              <a:t>1 74HC795 (8-bit shift register)</a:t>
            </a:r>
          </a:p>
          <a:p>
            <a:r>
              <a:rPr lang="en-US" dirty="0" smtClean="0"/>
              <a:t>Buzzer</a:t>
            </a:r>
          </a:p>
          <a:p>
            <a:r>
              <a:rPr lang="en-US" dirty="0" smtClean="0"/>
              <a:t>Tutorial CD</a:t>
            </a:r>
            <a:endParaRPr lang="en-US" dirty="0"/>
          </a:p>
        </p:txBody>
      </p:sp>
      <p:pic>
        <p:nvPicPr>
          <p:cNvPr id="1026" name="Picture 2" descr="https://images-na.ssl-images-amazon.com/images/I/81rZpE0gOnL._SL150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215" y="1964459"/>
            <a:ext cx="4496043" cy="449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86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BreadBOARD</a:t>
            </a:r>
            <a:r>
              <a:rPr lang="en-US" dirty="0" smtClean="0"/>
              <a:t> 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5" y="2638044"/>
            <a:ext cx="4690013" cy="392947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Rows are labeled 1,2,3,…,30</a:t>
            </a:r>
          </a:p>
          <a:p>
            <a:r>
              <a:rPr lang="en-US" dirty="0" smtClean="0"/>
              <a:t>Columns - labeled </a:t>
            </a:r>
            <a:r>
              <a:rPr lang="en-US" dirty="0" err="1" smtClean="0"/>
              <a:t>a,b,c</a:t>
            </a:r>
            <a:r>
              <a:rPr lang="en-US" dirty="0" smtClean="0"/>
              <a:t>,…,j</a:t>
            </a:r>
          </a:p>
          <a:p>
            <a:pPr lvl="1"/>
            <a:r>
              <a:rPr lang="en-US" dirty="0"/>
              <a:t>All pinholes on the same row in columns </a:t>
            </a:r>
            <a:r>
              <a:rPr lang="en-US" i="1" dirty="0"/>
              <a:t>a-e</a:t>
            </a:r>
            <a:r>
              <a:rPr lang="en-US" dirty="0"/>
              <a:t> are short circuited to one another</a:t>
            </a:r>
          </a:p>
          <a:p>
            <a:pPr lvl="1"/>
            <a:r>
              <a:rPr lang="en-US" dirty="0"/>
              <a:t>All pinholes on the same row in columns </a:t>
            </a:r>
            <a:r>
              <a:rPr lang="en-US" i="1" dirty="0"/>
              <a:t>f-j</a:t>
            </a:r>
            <a:r>
              <a:rPr lang="en-US" dirty="0"/>
              <a:t> are short circuited to one another</a:t>
            </a:r>
          </a:p>
          <a:p>
            <a:r>
              <a:rPr lang="en-US" dirty="0" smtClean="0"/>
              <a:t>+ and - rails are available on the left and right sides of the board.</a:t>
            </a:r>
          </a:p>
          <a:p>
            <a:pPr lvl="1"/>
            <a:r>
              <a:rPr lang="en-US" dirty="0" smtClean="0"/>
              <a:t>For each side (left and right) all rows of the + column are short circuited to one another</a:t>
            </a:r>
          </a:p>
          <a:p>
            <a:pPr lvl="1"/>
            <a:r>
              <a:rPr lang="en-US" dirty="0"/>
              <a:t>For each side (left and right) all rows of the </a:t>
            </a:r>
            <a:r>
              <a:rPr lang="en-US" dirty="0" smtClean="0"/>
              <a:t>- </a:t>
            </a:r>
            <a:r>
              <a:rPr lang="en-US" dirty="0"/>
              <a:t>column are short circuited to one </a:t>
            </a:r>
            <a:r>
              <a:rPr lang="en-US" dirty="0" smtClean="0"/>
              <a:t>another</a:t>
            </a:r>
          </a:p>
          <a:p>
            <a:pPr lvl="1"/>
            <a:r>
              <a:rPr lang="en-US" dirty="0" smtClean="0"/>
              <a:t>The left and right sides are not connected to each other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3074" name="Picture 2" descr="https://media.digikey.com/Photos/Twin%20Industries%20Photos/TW-E40-51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8125" r="92813">
                        <a14:foregroundMark x1="8125" y1="31563" x2="8125" y2="31563"/>
                        <a14:foregroundMark x1="92813" y1="56250" x2="92813" y2="56250"/>
                        <a14:foregroundMark x1="87656" y1="51406" x2="87656" y2="51406"/>
                        <a14:foregroundMark x1="85469" y1="48594" x2="85469" y2="48594"/>
                        <a14:foregroundMark x1="83594" y1="47031" x2="83594" y2="47031"/>
                        <a14:foregroundMark x1="84063" y1="47969" x2="84063" y2="47969"/>
                        <a14:foregroundMark x1="82031" y1="46406" x2="82031" y2="46406"/>
                        <a14:foregroundMark x1="74688" y1="39844" x2="74688" y2="39844"/>
                        <a14:foregroundMark x1="71719" y1="37344" x2="71719" y2="37344"/>
                        <a14:foregroundMark x1="70000" y1="35938" x2="70000" y2="35938"/>
                        <a14:foregroundMark x1="67969" y1="33906" x2="67969" y2="33906"/>
                        <a14:foregroundMark x1="66406" y1="32656" x2="66406" y2="32656"/>
                        <a14:foregroundMark x1="65625" y1="32031" x2="65625" y2="32031"/>
                        <a14:foregroundMark x1="64531" y1="30938" x2="64531" y2="30938"/>
                        <a14:foregroundMark x1="63906" y1="30000" x2="63906" y2="30000"/>
                        <a14:foregroundMark x1="62969" y1="29531" x2="62969" y2="29531"/>
                        <a14:foregroundMark x1="64375" y1="31250" x2="64375" y2="31250"/>
                        <a14:foregroundMark x1="64844" y1="31250" x2="64844" y2="31250"/>
                        <a14:foregroundMark x1="64531" y1="30781" x2="64531" y2="30781"/>
                        <a14:foregroundMark x1="62344" y1="28906" x2="62344" y2="28906"/>
                        <a14:foregroundMark x1="49063" y1="17031" x2="49063" y2="17031"/>
                        <a14:foregroundMark x1="50313" y1="18125" x2="50313" y2="18125"/>
                        <a14:foregroundMark x1="50156" y1="17500" x2="50156" y2="17500"/>
                        <a14:foregroundMark x1="51563" y1="18906" x2="51563" y2="18906"/>
                        <a14:foregroundMark x1="51563" y1="18906" x2="51563" y2="18906"/>
                        <a14:foregroundMark x1="52500" y1="19844" x2="52500" y2="19844"/>
                        <a14:foregroundMark x1="53906" y1="21094" x2="53906" y2="21094"/>
                        <a14:foregroundMark x1="53281" y1="20469" x2="53281" y2="20469"/>
                        <a14:foregroundMark x1="54531" y1="21875" x2="54531" y2="21875"/>
                        <a14:foregroundMark x1="55000" y1="22500" x2="55000" y2="22500"/>
                        <a14:foregroundMark x1="55469" y1="22656" x2="55469" y2="22656"/>
                        <a14:foregroundMark x1="55156" y1="22031" x2="55156" y2="22031"/>
                        <a14:foregroundMark x1="56250" y1="23281" x2="56250" y2="23281"/>
                        <a14:foregroundMark x1="57344" y1="24063" x2="57344" y2="24063"/>
                        <a14:foregroundMark x1="58438" y1="25000" x2="58438" y2="25000"/>
                        <a14:foregroundMark x1="59844" y1="26406" x2="59844" y2="26406"/>
                        <a14:foregroundMark x1="82344" y1="45938" x2="82344" y2="459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093" y="1831807"/>
            <a:ext cx="4921517" cy="492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8835418" y="3913995"/>
            <a:ext cx="442452" cy="1928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9793307" y="3904920"/>
            <a:ext cx="442452" cy="1928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41933" y="3367170"/>
            <a:ext cx="1760731" cy="20829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Line Callout 1 8"/>
          <p:cNvSpPr/>
          <p:nvPr/>
        </p:nvSpPr>
        <p:spPr>
          <a:xfrm>
            <a:off x="10655929" y="2109457"/>
            <a:ext cx="1484768" cy="982301"/>
          </a:xfrm>
          <a:prstGeom prst="borderCallout1">
            <a:avLst>
              <a:gd name="adj1" fmla="val 18750"/>
              <a:gd name="adj2" fmla="val -8333"/>
              <a:gd name="adj3" fmla="val 181624"/>
              <a:gd name="adj4" fmla="val -105406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short circuit examples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9960864" y="2353901"/>
            <a:ext cx="586423" cy="15510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8202440" y="2267893"/>
            <a:ext cx="2267544" cy="164610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72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3478002" cy="310198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Wires are short circuits. </a:t>
            </a:r>
          </a:p>
          <a:p>
            <a:r>
              <a:rPr lang="en-US" dirty="0" smtClean="0"/>
              <a:t>Wires have 0 ohms resistance.</a:t>
            </a:r>
          </a:p>
          <a:p>
            <a:r>
              <a:rPr lang="en-US" dirty="0" smtClean="0"/>
              <a:t>We use wires to connect </a:t>
            </a:r>
            <a:r>
              <a:rPr lang="en-US" dirty="0" err="1" smtClean="0"/>
              <a:t>Arduino</a:t>
            </a:r>
            <a:r>
              <a:rPr lang="en-US" dirty="0" smtClean="0"/>
              <a:t> pins to the breadboard and to connect breadboard cells to one another.</a:t>
            </a:r>
          </a:p>
          <a:p>
            <a:r>
              <a:rPr lang="en-US" dirty="0" smtClean="0"/>
              <a:t>The wires in the kits are also known as </a:t>
            </a:r>
            <a:r>
              <a:rPr lang="en-US" dirty="0" err="1" smtClean="0"/>
              <a:t>Dupont</a:t>
            </a:r>
            <a:r>
              <a:rPr lang="en-US" dirty="0" smtClean="0"/>
              <a:t> wires.</a:t>
            </a:r>
          </a:p>
          <a:p>
            <a:r>
              <a:rPr lang="en-US" dirty="0" smtClean="0"/>
              <a:t>There are two types in the kits male-to-male and male-to-female.</a:t>
            </a:r>
            <a:endParaRPr lang="en-US" dirty="0"/>
          </a:p>
        </p:txBody>
      </p:sp>
      <p:pic>
        <p:nvPicPr>
          <p:cNvPr id="2050" name="Picture 2" descr="Image result for What is Dupont wire?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297" y="2426677"/>
            <a:ext cx="5443352" cy="363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52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and 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Power is the positive voltage. </a:t>
            </a:r>
          </a:p>
          <a:p>
            <a:r>
              <a:rPr lang="en-US" dirty="0" smtClean="0"/>
              <a:t>Generally, power uses a black wire.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Arduino</a:t>
            </a:r>
            <a:r>
              <a:rPr lang="en-US" dirty="0" smtClean="0"/>
              <a:t> Uno has 2 power rails</a:t>
            </a:r>
          </a:p>
          <a:p>
            <a:pPr lvl="2"/>
            <a:r>
              <a:rPr lang="en-US" dirty="0" smtClean="0"/>
              <a:t>3.3V </a:t>
            </a:r>
          </a:p>
          <a:p>
            <a:pPr lvl="2"/>
            <a:r>
              <a:rPr lang="en-US" dirty="0" smtClean="0"/>
              <a:t>5V</a:t>
            </a:r>
          </a:p>
          <a:p>
            <a:r>
              <a:rPr lang="en-US" dirty="0" smtClean="0"/>
              <a:t>Ground (aka. </a:t>
            </a:r>
            <a:r>
              <a:rPr lang="en-US" dirty="0" err="1" smtClean="0"/>
              <a:t>gnd</a:t>
            </a:r>
            <a:r>
              <a:rPr lang="en-US" dirty="0" smtClean="0"/>
              <a:t> and common) is the negative voltage.</a:t>
            </a:r>
          </a:p>
          <a:p>
            <a:r>
              <a:rPr lang="en-US" dirty="0" smtClean="0"/>
              <a:t>Connect the 3.3V pin on the </a:t>
            </a:r>
            <a:r>
              <a:rPr lang="en-US" dirty="0" err="1" smtClean="0"/>
              <a:t>Arduino</a:t>
            </a:r>
            <a:r>
              <a:rPr lang="en-US" dirty="0" smtClean="0"/>
              <a:t> to the + rail on the bread board.</a:t>
            </a:r>
          </a:p>
          <a:p>
            <a:r>
              <a:rPr lang="en-US" dirty="0" smtClean="0"/>
              <a:t>Connect the GND pin on the </a:t>
            </a:r>
            <a:r>
              <a:rPr lang="en-US" dirty="0" err="1" smtClean="0"/>
              <a:t>Arduino</a:t>
            </a:r>
            <a:r>
              <a:rPr lang="en-US" dirty="0" smtClean="0"/>
              <a:t> to the - rail on the bread board.</a:t>
            </a:r>
          </a:p>
          <a:p>
            <a:pPr lvl="1"/>
            <a:r>
              <a:rPr lang="en-US" dirty="0" smtClean="0"/>
              <a:t>Note: There to GND pins. Use either one. They are short circuited together on the Printed Circuit Board (PCB).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70749" y="3363362"/>
            <a:ext cx="1951021" cy="167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</a:t>
            </a:r>
            <a:r>
              <a:rPr lang="en-US" dirty="0" err="1"/>
              <a:t>Dupont</a:t>
            </a:r>
            <a:r>
              <a:rPr lang="en-US" dirty="0"/>
              <a:t> wires to connect the left and right + rails to one another. Repeat for the two - rails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7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43598"/>
            <a:ext cx="7729728" cy="1188720"/>
          </a:xfrm>
        </p:spPr>
        <p:txBody>
          <a:bodyPr/>
          <a:lstStyle/>
          <a:p>
            <a:r>
              <a:rPr lang="en-US" dirty="0" smtClean="0"/>
              <a:t>Sizing Resistors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8467" y="2096869"/>
            <a:ext cx="4518005" cy="4098658"/>
          </a:xfrm>
        </p:spPr>
        <p:txBody>
          <a:bodyPr>
            <a:normAutofit/>
          </a:bodyPr>
          <a:lstStyle/>
          <a:p>
            <a:r>
              <a:rPr lang="en-US" dirty="0" smtClean="0"/>
              <a:t>The resistors in the </a:t>
            </a:r>
            <a:r>
              <a:rPr lang="en-US" dirty="0" err="1" smtClean="0"/>
              <a:t>Elegoo</a:t>
            </a:r>
            <a:r>
              <a:rPr lang="en-US" dirty="0" smtClean="0"/>
              <a:t> kit have 5 color bands.</a:t>
            </a:r>
          </a:p>
          <a:p>
            <a:r>
              <a:rPr lang="en-US" dirty="0" smtClean="0"/>
              <a:t>Use the table to calculate resistance values.</a:t>
            </a:r>
          </a:p>
          <a:p>
            <a:r>
              <a:rPr lang="en-US" dirty="0" smtClean="0"/>
              <a:t>Use the calculator here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www.digikey.com/en/resources/conversion-calculators/conversion-calculator-resistor-color-code-4-band</a:t>
            </a:r>
            <a:endParaRPr lang="en-US" dirty="0" smtClean="0"/>
          </a:p>
          <a:p>
            <a:r>
              <a:rPr lang="en-US" dirty="0" smtClean="0"/>
              <a:t>Use the label on the tape holding the resistors</a:t>
            </a:r>
          </a:p>
          <a:p>
            <a:r>
              <a:rPr lang="en-US" dirty="0" smtClean="0"/>
              <a:t>Use a </a:t>
            </a:r>
            <a:r>
              <a:rPr lang="en-US" dirty="0" err="1" smtClean="0"/>
              <a:t>multimeter</a:t>
            </a:r>
            <a:r>
              <a:rPr lang="en-US" dirty="0" smtClean="0"/>
              <a:t> to measure the resistance.</a:t>
            </a:r>
          </a:p>
          <a:p>
            <a:r>
              <a:rPr lang="en-US" dirty="0" smtClean="0"/>
              <a:t>Use an app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18252"/>
            <a:ext cx="5796450" cy="49629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4786" y="3166188"/>
            <a:ext cx="59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or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4786" y="4396664"/>
            <a:ext cx="59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or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4786" y="5044750"/>
            <a:ext cx="59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or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8909" y="5742596"/>
            <a:ext cx="59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or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436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Resistor?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561844"/>
            <a:ext cx="8373364" cy="37881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Resistors limit current.  They limit the number of electrons that can </a:t>
            </a:r>
            <a:br>
              <a:rPr lang="en-US" dirty="0" smtClean="0"/>
            </a:br>
            <a:r>
              <a:rPr lang="en-US" dirty="0" smtClean="0"/>
              <a:t>pass through a medium.</a:t>
            </a:r>
          </a:p>
          <a:p>
            <a:r>
              <a:rPr lang="en-US" dirty="0" smtClean="0"/>
              <a:t>Resistors are measured in units of Ohms.</a:t>
            </a:r>
          </a:p>
          <a:p>
            <a:r>
              <a:rPr lang="en-US" dirty="0" smtClean="0"/>
              <a:t>Ohms law states:</a:t>
            </a:r>
          </a:p>
          <a:p>
            <a:pPr lvl="1"/>
            <a:r>
              <a:rPr lang="en-US" dirty="0" smtClean="0"/>
              <a:t>V = RI :  Voltage (V) = Resistance (R) * Current (I)</a:t>
            </a:r>
          </a:p>
          <a:p>
            <a:pPr lvl="1"/>
            <a:r>
              <a:rPr lang="en-US" dirty="0" smtClean="0"/>
              <a:t>For a given (constant) voltage, as resistance increases current decreases.</a:t>
            </a:r>
          </a:p>
          <a:p>
            <a:endParaRPr lang="en-US" dirty="0"/>
          </a:p>
          <a:p>
            <a:r>
              <a:rPr lang="en-US" dirty="0" smtClean="0"/>
              <a:t>Resistance is also known as impedance.</a:t>
            </a:r>
          </a:p>
          <a:p>
            <a:r>
              <a:rPr lang="en-US" dirty="0" smtClean="0"/>
              <a:t>For DC (Direct Current) circuits resistance and impedance are the same.</a:t>
            </a:r>
          </a:p>
          <a:p>
            <a:r>
              <a:rPr lang="en-US" dirty="0" smtClean="0"/>
              <a:t>Resistance is abbreviated R and impedance Z.</a:t>
            </a:r>
          </a:p>
          <a:p>
            <a:endParaRPr lang="en-US" dirty="0" smtClean="0"/>
          </a:p>
        </p:txBody>
      </p:sp>
      <p:sp>
        <p:nvSpPr>
          <p:cNvPr id="4" name="Cloud Callout 3"/>
          <p:cNvSpPr/>
          <p:nvPr/>
        </p:nvSpPr>
        <p:spPr>
          <a:xfrm>
            <a:off x="9040457" y="2654301"/>
            <a:ext cx="2522893" cy="1471234"/>
          </a:xfrm>
          <a:prstGeom prst="cloudCallout">
            <a:avLst>
              <a:gd name="adj1" fmla="val -48939"/>
              <a:gd name="adj2" fmla="val 701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Arduino</a:t>
            </a:r>
            <a:r>
              <a:rPr lang="en-US" dirty="0" smtClean="0"/>
              <a:t> has 2 voltages: 3.3V and 5V. These don’t 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05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Resistor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4576064" cy="3101983"/>
          </a:xfrm>
        </p:spPr>
        <p:txBody>
          <a:bodyPr/>
          <a:lstStyle/>
          <a:p>
            <a:r>
              <a:rPr lang="en-US" dirty="0" smtClean="0"/>
              <a:t>Sometimes resistors are labeled R1, R2, ...</a:t>
            </a:r>
            <a:br>
              <a:rPr lang="en-US" dirty="0" smtClean="0"/>
            </a:br>
            <a:r>
              <a:rPr lang="en-US" dirty="0" smtClean="0"/>
              <a:t>(or Z1, Z2, …)</a:t>
            </a:r>
          </a:p>
          <a:p>
            <a:r>
              <a:rPr lang="en-US" dirty="0" smtClean="0"/>
              <a:t>Sometimes resistors are labeled with values.</a:t>
            </a:r>
            <a:endParaRPr lang="en-US" dirty="0"/>
          </a:p>
        </p:txBody>
      </p:sp>
      <p:pic>
        <p:nvPicPr>
          <p:cNvPr id="5122" name="Picture 2" descr="Image result for resistor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5" y="2638044"/>
            <a:ext cx="2644775" cy="152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06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8933</TotalTime>
  <Words>815</Words>
  <Application>Microsoft Office PowerPoint</Application>
  <PresentationFormat>Widescreen</PresentationFormat>
  <Paragraphs>117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Gill Sans MT</vt:lpstr>
      <vt:lpstr>Parcel</vt:lpstr>
      <vt:lpstr>Session 2: BreadBoarding</vt:lpstr>
      <vt:lpstr>Arduino</vt:lpstr>
      <vt:lpstr>ELEGOO UNO Project Basic Starter Kit with Tutorial and UNO R3 for Arduino</vt:lpstr>
      <vt:lpstr>BreadBOARD Connectivity</vt:lpstr>
      <vt:lpstr>Wires</vt:lpstr>
      <vt:lpstr>Power and Ground</vt:lpstr>
      <vt:lpstr>Sizing Resistors</vt:lpstr>
      <vt:lpstr>What is a Resistor?</vt:lpstr>
      <vt:lpstr>Resistor Symbols</vt:lpstr>
      <vt:lpstr>Buttons</vt:lpstr>
      <vt:lpstr>Buttons</vt:lpstr>
      <vt:lpstr>Resistor USE CASES</vt:lpstr>
      <vt:lpstr>Pull Downs for Switches</vt:lpstr>
      <vt:lpstr>Resistors for LEDs</vt:lpstr>
      <vt:lpstr>LED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Thiago Alves</dc:creator>
  <cp:lastModifiedBy>morris</cp:lastModifiedBy>
  <cp:revision>128</cp:revision>
  <dcterms:created xsi:type="dcterms:W3CDTF">2017-10-14T11:40:18Z</dcterms:created>
  <dcterms:modified xsi:type="dcterms:W3CDTF">2019-05-30T04:08:17Z</dcterms:modified>
</cp:coreProperties>
</file>