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7" r:id="rId4"/>
    <p:sldId id="268" r:id="rId5"/>
    <p:sldId id="274" r:id="rId6"/>
    <p:sldId id="284" r:id="rId7"/>
    <p:sldId id="295" r:id="rId8"/>
    <p:sldId id="303" r:id="rId9"/>
    <p:sldId id="287" r:id="rId10"/>
    <p:sldId id="298" r:id="rId11"/>
    <p:sldId id="311" r:id="rId12"/>
    <p:sldId id="265" r:id="rId13"/>
    <p:sldId id="278" r:id="rId14"/>
    <p:sldId id="306" r:id="rId15"/>
    <p:sldId id="309" r:id="rId16"/>
    <p:sldId id="307" r:id="rId17"/>
    <p:sldId id="308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8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9E55-448B-1141-AC51-D59351CC502C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120FF-C600-4547-BF39-5D93A52D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2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F18D-01D2-EC41-AE34-22711739C311}" type="datetimeFigureOut">
              <a:rPr lang="en-US" smtClean="0"/>
              <a:t>5/30/19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B4F7-87E0-0644-BB06-374CFD36DF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F18D-01D2-EC41-AE34-22711739C311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B4F7-87E0-0644-BB06-374CFD36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1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F18D-01D2-EC41-AE34-22711739C311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B4F7-87E0-0644-BB06-374CFD36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1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F18D-01D2-EC41-AE34-22711739C311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B4F7-87E0-0644-BB06-374CFD36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3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F18D-01D2-EC41-AE34-22711739C311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B4F7-87E0-0644-BB06-374CFD36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9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F18D-01D2-EC41-AE34-22711739C311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B4F7-87E0-0644-BB06-374CFD36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2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F18D-01D2-EC41-AE34-22711739C311}" type="datetimeFigureOut">
              <a:rPr lang="en-US" smtClean="0"/>
              <a:t>5/30/19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B4F7-87E0-0644-BB06-374CFD36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0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F18D-01D2-EC41-AE34-22711739C311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B4F7-87E0-0644-BB06-374CFD36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F18D-01D2-EC41-AE34-22711739C311}" type="datetimeFigureOut">
              <a:rPr lang="en-US" smtClean="0"/>
              <a:t>5/30/19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B4F7-87E0-0644-BB06-374CFD36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5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F18D-01D2-EC41-AE34-22711739C311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B4F7-87E0-0644-BB06-374CFD36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6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F18D-01D2-EC41-AE34-22711739C311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B4F7-87E0-0644-BB06-374CFD36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2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EF18D-01D2-EC41-AE34-22711739C311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2B4F7-87E0-0644-BB06-374CFD36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5742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Breadboarding Circuits for </a:t>
            </a:r>
            <a:r>
              <a:rPr lang="en-US" b="1" dirty="0" err="1">
                <a:solidFill>
                  <a:srgbClr val="C00000"/>
                </a:solidFill>
              </a:rPr>
              <a:t>OpenPLC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3368" y="4277023"/>
            <a:ext cx="7216007" cy="203101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Dr. David J. Coe</a:t>
            </a:r>
          </a:p>
          <a:p>
            <a:r>
              <a:rPr lang="en-US" dirty="0"/>
              <a:t>Electrical and Computer Engineering Department</a:t>
            </a:r>
          </a:p>
          <a:p>
            <a:r>
              <a:rPr lang="en-US" dirty="0"/>
              <a:t>University of Alabama in Huntsville</a:t>
            </a:r>
          </a:p>
          <a:p>
            <a:r>
              <a:rPr lang="en-US" dirty="0" err="1"/>
              <a:t>coed@uah.edu</a:t>
            </a:r>
            <a:endParaRPr lang="en-US" dirty="0"/>
          </a:p>
        </p:txBody>
      </p:sp>
      <p:pic>
        <p:nvPicPr>
          <p:cNvPr id="4" name="Picture 3" descr="new-uah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816" y="225425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9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290" y="272668"/>
            <a:ext cx="7854579" cy="98223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Circuit Schematic</a:t>
            </a:r>
          </a:p>
        </p:txBody>
      </p:sp>
      <p:pic>
        <p:nvPicPr>
          <p:cNvPr id="4" name="Picture 3" descr="new-uah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73" y="5934079"/>
            <a:ext cx="1824750" cy="91237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FF1307C-934F-6243-9258-00AC1F6A4CA1}"/>
              </a:ext>
            </a:extLst>
          </p:cNvPr>
          <p:cNvGrpSpPr/>
          <p:nvPr/>
        </p:nvGrpSpPr>
        <p:grpSpPr>
          <a:xfrm>
            <a:off x="1078048" y="1455449"/>
            <a:ext cx="7017373" cy="2531097"/>
            <a:chOff x="1021779" y="1052681"/>
            <a:chExt cx="7017373" cy="253109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101C2AA-08F9-4341-8A51-73A8C2AACAE7}"/>
                </a:ext>
              </a:extLst>
            </p:cNvPr>
            <p:cNvSpPr txBox="1"/>
            <p:nvPr/>
          </p:nvSpPr>
          <p:spPr>
            <a:xfrm>
              <a:off x="1037551" y="1052681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+V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CADF6E1-0685-E241-B35D-B9B63C8B6D1B}"/>
                </a:ext>
              </a:extLst>
            </p:cNvPr>
            <p:cNvSpPr/>
            <p:nvPr/>
          </p:nvSpPr>
          <p:spPr>
            <a:xfrm>
              <a:off x="4031679" y="1669427"/>
              <a:ext cx="1240971" cy="1219200"/>
            </a:xfrm>
            <a:prstGeom prst="rect">
              <a:avLst/>
            </a:prstGeom>
            <a:no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OpenPLC</a:t>
              </a:r>
              <a:r>
                <a:rPr lang="en-US" dirty="0">
                  <a:solidFill>
                    <a:schemeClr val="tx1"/>
                  </a:solidFill>
                </a:rPr>
                <a:t> Slave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Arduino Uno R3</a:t>
              </a: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720748F-11F4-4A44-B755-0E1D28CDD432}"/>
                </a:ext>
              </a:extLst>
            </p:cNvPr>
            <p:cNvCxnSpPr>
              <a:cxnSpLocks/>
            </p:cNvCxnSpPr>
            <p:nvPr/>
          </p:nvCxnSpPr>
          <p:spPr>
            <a:xfrm>
              <a:off x="1021779" y="1366522"/>
              <a:ext cx="533399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29AB41D-752C-F64B-9F55-28CCC4E9F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7701" y="1833557"/>
              <a:ext cx="1913978" cy="2098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763D5BE-CF6F-ED46-9DBE-605C954C154D}"/>
                </a:ext>
              </a:extLst>
            </p:cNvPr>
            <p:cNvCxnSpPr>
              <a:cxnSpLocks/>
            </p:cNvCxnSpPr>
            <p:nvPr/>
          </p:nvCxnSpPr>
          <p:spPr>
            <a:xfrm>
              <a:off x="2128718" y="2521487"/>
              <a:ext cx="539388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57B04C2-34F0-154D-8918-02619D200B78}"/>
                </a:ext>
              </a:extLst>
            </p:cNvPr>
            <p:cNvCxnSpPr>
              <a:cxnSpLocks/>
            </p:cNvCxnSpPr>
            <p:nvPr/>
          </p:nvCxnSpPr>
          <p:spPr>
            <a:xfrm>
              <a:off x="1713153" y="2633751"/>
              <a:ext cx="489856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6D65FB3-AFF7-6B41-8D0C-0A4A304E7AF8}"/>
                </a:ext>
              </a:extLst>
            </p:cNvPr>
            <p:cNvCxnSpPr>
              <a:cxnSpLocks/>
            </p:cNvCxnSpPr>
            <p:nvPr/>
          </p:nvCxnSpPr>
          <p:spPr>
            <a:xfrm>
              <a:off x="1702136" y="1692043"/>
              <a:ext cx="489856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1BECDAC-4C70-A443-A7AF-051259ECE4B1}"/>
                </a:ext>
              </a:extLst>
            </p:cNvPr>
            <p:cNvCxnSpPr>
              <a:cxnSpLocks/>
            </p:cNvCxnSpPr>
            <p:nvPr/>
          </p:nvCxnSpPr>
          <p:spPr>
            <a:xfrm>
              <a:off x="1288478" y="1833555"/>
              <a:ext cx="489856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A07452C-8682-D74C-9E09-335636BCB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478" y="1362263"/>
              <a:ext cx="0" cy="1379561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B6C6B9E-D968-B544-8902-42B632F2576F}"/>
                </a:ext>
              </a:extLst>
            </p:cNvPr>
            <p:cNvSpPr txBox="1"/>
            <p:nvPr/>
          </p:nvSpPr>
          <p:spPr>
            <a:xfrm>
              <a:off x="1702544" y="1161944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PB1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04CDC5E-7D2D-EA49-BC0C-3ACD8A9E7F42}"/>
                </a:ext>
              </a:extLst>
            </p:cNvPr>
            <p:cNvSpPr txBox="1"/>
            <p:nvPr/>
          </p:nvSpPr>
          <p:spPr>
            <a:xfrm>
              <a:off x="1668173" y="2831194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PB2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88A4F70-9C00-1D47-A6EB-D2ADD20B095A}"/>
                </a:ext>
              </a:extLst>
            </p:cNvPr>
            <p:cNvCxnSpPr>
              <a:stCxn id="137" idx="2"/>
              <a:endCxn id="137" idx="2"/>
            </p:cNvCxnSpPr>
            <p:nvPr/>
          </p:nvCxnSpPr>
          <p:spPr>
            <a:xfrm>
              <a:off x="1980024" y="1531276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F2E8B35-B75E-0544-A542-DC17D287CD55}"/>
                </a:ext>
              </a:extLst>
            </p:cNvPr>
            <p:cNvCxnSpPr/>
            <p:nvPr/>
          </p:nvCxnSpPr>
          <p:spPr>
            <a:xfrm>
              <a:off x="1957950" y="1496100"/>
              <a:ext cx="0" cy="19594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29F1C67-736F-2147-9B7B-DE2276A6CDA5}"/>
                </a:ext>
              </a:extLst>
            </p:cNvPr>
            <p:cNvCxnSpPr/>
            <p:nvPr/>
          </p:nvCxnSpPr>
          <p:spPr>
            <a:xfrm>
              <a:off x="1957950" y="2615240"/>
              <a:ext cx="0" cy="19594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FC72AFA-C8DD-094E-9B01-921DB927E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5006" y="2531069"/>
              <a:ext cx="0" cy="156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FE8BD3B-7FD5-4743-9609-ADB865FF2489}"/>
                </a:ext>
              </a:extLst>
            </p:cNvPr>
            <p:cNvCxnSpPr>
              <a:cxnSpLocks/>
              <a:endCxn id="171" idx="2"/>
            </p:cNvCxnSpPr>
            <p:nvPr/>
          </p:nvCxnSpPr>
          <p:spPr>
            <a:xfrm flipH="1" flipV="1">
              <a:off x="3566338" y="3033983"/>
              <a:ext cx="1358" cy="219747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E48EEF0-1AB0-EC4F-9170-75640BCB0449}"/>
                </a:ext>
              </a:extLst>
            </p:cNvPr>
            <p:cNvSpPr txBox="1"/>
            <p:nvPr/>
          </p:nvSpPr>
          <p:spPr>
            <a:xfrm>
              <a:off x="3122461" y="2728492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R2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8ED7A27-11CE-5341-9B5F-682BE5867BEC}"/>
                </a:ext>
              </a:extLst>
            </p:cNvPr>
            <p:cNvSpPr txBox="1"/>
            <p:nvPr/>
          </p:nvSpPr>
          <p:spPr>
            <a:xfrm>
              <a:off x="2975834" y="1523855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%IX100.0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F0A4D24-33B5-8D48-8398-8FE0B9CD32D1}"/>
                </a:ext>
              </a:extLst>
            </p:cNvPr>
            <p:cNvSpPr txBox="1"/>
            <p:nvPr/>
          </p:nvSpPr>
          <p:spPr>
            <a:xfrm>
              <a:off x="5249851" y="1561086"/>
              <a:ext cx="1167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%QX100.0</a:t>
              </a: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9EDD62C-EB75-3E49-9153-26C156EB5F92}"/>
                </a:ext>
              </a:extLst>
            </p:cNvPr>
            <p:cNvCxnSpPr>
              <a:cxnSpLocks/>
              <a:endCxn id="123" idx="1"/>
            </p:cNvCxnSpPr>
            <p:nvPr/>
          </p:nvCxnSpPr>
          <p:spPr>
            <a:xfrm>
              <a:off x="5310228" y="1914387"/>
              <a:ext cx="874476" cy="9206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7130CFF-3B38-1148-B900-8DF23D23DAB4}"/>
                </a:ext>
              </a:extLst>
            </p:cNvPr>
            <p:cNvCxnSpPr>
              <a:cxnSpLocks/>
            </p:cNvCxnSpPr>
            <p:nvPr/>
          </p:nvCxnSpPr>
          <p:spPr>
            <a:xfrm>
              <a:off x="6437741" y="1935372"/>
              <a:ext cx="698931" cy="7304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0F552CF-59CA-1546-89FC-AB3E267ED2CE}"/>
                </a:ext>
              </a:extLst>
            </p:cNvPr>
            <p:cNvSpPr txBox="1"/>
            <p:nvPr/>
          </p:nvSpPr>
          <p:spPr>
            <a:xfrm>
              <a:off x="6074988" y="200172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R3</a:t>
              </a: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D3312D7-C2DB-3A4C-91D4-62B83396F3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2944" y="1942676"/>
              <a:ext cx="0" cy="357335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772DA41-8A28-AA44-858F-9D6E5AB16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2944" y="2639362"/>
              <a:ext cx="0" cy="745174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FE59B8A-37F0-0F43-AA01-2976912A34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5271" y="3231696"/>
              <a:ext cx="4327673" cy="4825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011FB48-BF1E-6F40-863F-7B7B3E426730}"/>
                </a:ext>
              </a:extLst>
            </p:cNvPr>
            <p:cNvCxnSpPr>
              <a:cxnSpLocks/>
            </p:cNvCxnSpPr>
            <p:nvPr/>
          </p:nvCxnSpPr>
          <p:spPr>
            <a:xfrm>
              <a:off x="7009410" y="2298188"/>
              <a:ext cx="291350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23A0C62-B5F5-2141-9910-E4F1D8A1B589}"/>
                </a:ext>
              </a:extLst>
            </p:cNvPr>
            <p:cNvCxnSpPr>
              <a:cxnSpLocks/>
            </p:cNvCxnSpPr>
            <p:nvPr/>
          </p:nvCxnSpPr>
          <p:spPr>
            <a:xfrm>
              <a:off x="7009410" y="2631481"/>
              <a:ext cx="291350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8E1B657-33DE-A342-AC6C-FFF98A1D82A4}"/>
                </a:ext>
              </a:extLst>
            </p:cNvPr>
            <p:cNvCxnSpPr/>
            <p:nvPr/>
          </p:nvCxnSpPr>
          <p:spPr>
            <a:xfrm>
              <a:off x="7009410" y="2298188"/>
              <a:ext cx="143534" cy="351716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D1BC49C-DA12-B645-A6C4-153ACEFD441E}"/>
                </a:ext>
              </a:extLst>
            </p:cNvPr>
            <p:cNvCxnSpPr/>
            <p:nvPr/>
          </p:nvCxnSpPr>
          <p:spPr>
            <a:xfrm flipH="1">
              <a:off x="7152944" y="2279027"/>
              <a:ext cx="147816" cy="360335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B0FD9C8-2AEE-0347-B7E8-DEEBF958A37C}"/>
                </a:ext>
              </a:extLst>
            </p:cNvPr>
            <p:cNvCxnSpPr>
              <a:cxnSpLocks/>
            </p:cNvCxnSpPr>
            <p:nvPr/>
          </p:nvCxnSpPr>
          <p:spPr>
            <a:xfrm>
              <a:off x="6891744" y="3384536"/>
              <a:ext cx="489856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883EA3E7-14AB-6D4A-9D77-5CEAB540E207}"/>
                </a:ext>
              </a:extLst>
            </p:cNvPr>
            <p:cNvCxnSpPr>
              <a:cxnSpLocks/>
            </p:cNvCxnSpPr>
            <p:nvPr/>
          </p:nvCxnSpPr>
          <p:spPr>
            <a:xfrm>
              <a:off x="7009410" y="3491120"/>
              <a:ext cx="291350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6F0C344-4C54-4E44-873B-2E44B451C8AF}"/>
                </a:ext>
              </a:extLst>
            </p:cNvPr>
            <p:cNvCxnSpPr>
              <a:cxnSpLocks/>
            </p:cNvCxnSpPr>
            <p:nvPr/>
          </p:nvCxnSpPr>
          <p:spPr>
            <a:xfrm>
              <a:off x="7090250" y="3583778"/>
              <a:ext cx="136602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C43FFA8-2FBB-B54A-9E20-7CB2EBF24061}"/>
                </a:ext>
              </a:extLst>
            </p:cNvPr>
            <p:cNvSpPr txBox="1"/>
            <p:nvPr/>
          </p:nvSpPr>
          <p:spPr>
            <a:xfrm>
              <a:off x="7381600" y="2235548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LED1</a:t>
              </a:r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6F37F2F-A7B6-5E41-B831-795F47D2A953}"/>
                </a:ext>
              </a:extLst>
            </p:cNvPr>
            <p:cNvCxnSpPr>
              <a:cxnSpLocks/>
            </p:cNvCxnSpPr>
            <p:nvPr/>
          </p:nvCxnSpPr>
          <p:spPr>
            <a:xfrm>
              <a:off x="1282659" y="2508155"/>
              <a:ext cx="489856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DDA6FE5-8CD4-8B4A-8817-26D19EA00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5272" y="1826252"/>
              <a:ext cx="0" cy="145370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8C6C01A-E909-264F-BF1B-1680BF236C79}"/>
                </a:ext>
              </a:extLst>
            </p:cNvPr>
            <p:cNvSpPr/>
            <p:nvPr/>
          </p:nvSpPr>
          <p:spPr>
            <a:xfrm>
              <a:off x="3500041" y="2671938"/>
              <a:ext cx="132593" cy="362045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0F48707-3E99-2D4E-A009-156D0DB9CA43}"/>
                </a:ext>
              </a:extLst>
            </p:cNvPr>
            <p:cNvSpPr/>
            <p:nvPr/>
          </p:nvSpPr>
          <p:spPr>
            <a:xfrm>
              <a:off x="2758975" y="2009013"/>
              <a:ext cx="132593" cy="362045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1136E96D-9114-0146-84B4-5CE80183F228}"/>
                </a:ext>
              </a:extLst>
            </p:cNvPr>
            <p:cNvSpPr txBox="1"/>
            <p:nvPr/>
          </p:nvSpPr>
          <p:spPr>
            <a:xfrm>
              <a:off x="3001724" y="2161737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%IX100.1</a:t>
              </a:r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689A8BE-8020-1A48-9ED7-6C366A954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3800" y="2497974"/>
              <a:ext cx="1075147" cy="10181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63AF5849-4948-FA4D-9D0C-24B72EFE3C43}"/>
                </a:ext>
              </a:extLst>
            </p:cNvPr>
            <p:cNvSpPr txBox="1"/>
            <p:nvPr/>
          </p:nvSpPr>
          <p:spPr>
            <a:xfrm>
              <a:off x="2343689" y="199258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R1</a:t>
              </a:r>
            </a:p>
          </p:txBody>
        </p:sp>
        <p:sp>
          <p:nvSpPr>
            <p:cNvPr id="188" name="Block Arc 187">
              <a:extLst>
                <a:ext uri="{FF2B5EF4-FFF2-40B4-BE49-F238E27FC236}">
                  <a16:creationId xmlns:a16="http://schemas.microsoft.com/office/drawing/2014/main" id="{36C309C9-5A75-D74B-B91F-7086EB5C989A}"/>
                </a:ext>
              </a:extLst>
            </p:cNvPr>
            <p:cNvSpPr/>
            <p:nvPr/>
          </p:nvSpPr>
          <p:spPr>
            <a:xfrm>
              <a:off x="2679123" y="2520052"/>
              <a:ext cx="296711" cy="210755"/>
            </a:xfrm>
            <a:prstGeom prst="blockArc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CD0DAA-EF8B-6947-9146-8E84D5B1EC29}"/>
                </a:ext>
              </a:extLst>
            </p:cNvPr>
            <p:cNvSpPr/>
            <p:nvPr/>
          </p:nvSpPr>
          <p:spPr>
            <a:xfrm>
              <a:off x="6184704" y="1742570"/>
              <a:ext cx="131342" cy="362045"/>
            </a:xfrm>
            <a:prstGeom prst="rect">
              <a:avLst/>
            </a:prstGeom>
            <a:solidFill>
              <a:schemeClr val="accent1"/>
            </a:solidFill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DFCED68-4997-3A4B-819C-FC58A01DB790}"/>
              </a:ext>
            </a:extLst>
          </p:cNvPr>
          <p:cNvSpPr txBox="1"/>
          <p:nvPr/>
        </p:nvSpPr>
        <p:spPr>
          <a:xfrm>
            <a:off x="2008755" y="4664146"/>
            <a:ext cx="4393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+V is 5Volts for the 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PB1 and PB2 are momentary pushbuttons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R1 = R2 = R3 = 1 k Ohm resistor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LED1 is a light emitting diode (LED)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4FB0E8-D167-9D4C-AE9B-1257A4B85004}"/>
              </a:ext>
            </a:extLst>
          </p:cNvPr>
          <p:cNvSpPr txBox="1"/>
          <p:nvPr/>
        </p:nvSpPr>
        <p:spPr>
          <a:xfrm>
            <a:off x="7437869" y="3734128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309040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564" y="321379"/>
            <a:ext cx="8354859" cy="80596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Circuit Components – Prototyping Breadboards</a:t>
            </a:r>
          </a:p>
        </p:txBody>
      </p:sp>
      <p:pic>
        <p:nvPicPr>
          <p:cNvPr id="4" name="Picture 3" descr="new-uah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73" y="5934079"/>
            <a:ext cx="1824750" cy="912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C7D846-A746-E248-BDBB-678F94DC9CDB}"/>
              </a:ext>
            </a:extLst>
          </p:cNvPr>
          <p:cNvSpPr txBox="1"/>
          <p:nvPr/>
        </p:nvSpPr>
        <p:spPr>
          <a:xfrm>
            <a:off x="175871" y="6416308"/>
            <a:ext cx="4477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wiring.org.co</a:t>
            </a:r>
            <a:r>
              <a:rPr lang="en-US" sz="1600" dirty="0"/>
              <a:t>/learning/tutorials/breadboard/</a:t>
            </a:r>
          </a:p>
        </p:txBody>
      </p:sp>
      <p:pic>
        <p:nvPicPr>
          <p:cNvPr id="6148" name="Picture 4" descr="http://wiring.org.co/learning/tutorials/breadboard/imgs/breadboard-02.jpg">
            <a:extLst>
              <a:ext uri="{FF2B5EF4-FFF2-40B4-BE49-F238E27FC236}">
                <a16:creationId xmlns:a16="http://schemas.microsoft.com/office/drawing/2014/main" id="{CD48B199-D69C-FF42-92B3-10911918A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71" y="1596752"/>
            <a:ext cx="8775964" cy="313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25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Cyber-Physical Systems: Circuit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113" y="1417638"/>
            <a:ext cx="8527774" cy="485360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Breadboard your circuit before powering up the Arduino or Raspberry Pi</a:t>
            </a:r>
          </a:p>
          <a:p>
            <a:pPr lvl="1"/>
            <a:r>
              <a:rPr lang="en-US" dirty="0"/>
              <a:t>Check it carefully before applying power</a:t>
            </a:r>
          </a:p>
          <a:p>
            <a:pPr lvl="1"/>
            <a:r>
              <a:rPr lang="en-US" dirty="0"/>
              <a:t>Double check against the pinout diagrams</a:t>
            </a:r>
          </a:p>
          <a:p>
            <a:r>
              <a:rPr lang="en-US" dirty="0"/>
              <a:t>Be mindful of component voltage levels </a:t>
            </a:r>
          </a:p>
          <a:p>
            <a:pPr lvl="1"/>
            <a:r>
              <a:rPr lang="en-US" dirty="0"/>
              <a:t>Some may be 5V, others 3.3V</a:t>
            </a:r>
          </a:p>
          <a:p>
            <a:pPr lvl="1"/>
            <a:r>
              <a:rPr lang="en-US" dirty="0"/>
              <a:t>Routing 5V into a 3.3V device is usually bad</a:t>
            </a:r>
          </a:p>
          <a:p>
            <a:pPr lvl="1"/>
            <a:r>
              <a:rPr lang="en-US" dirty="0"/>
              <a:t>Level translation may be required</a:t>
            </a:r>
          </a:p>
          <a:p>
            <a:r>
              <a:rPr lang="en-US" dirty="0"/>
              <a:t>Learn to interpret the component datasheets</a:t>
            </a:r>
          </a:p>
          <a:p>
            <a:pPr lvl="1"/>
            <a:r>
              <a:rPr lang="en-US" dirty="0"/>
              <a:t>Look at min/max voltages and currents</a:t>
            </a:r>
          </a:p>
          <a:p>
            <a:pPr lvl="1"/>
            <a:r>
              <a:rPr lang="en-US" dirty="0"/>
              <a:t>May provide sample circuits that illustrate use of a particular component</a:t>
            </a:r>
          </a:p>
          <a:p>
            <a:r>
              <a:rPr lang="en-US" dirty="0"/>
              <a:t>Invest in a multimeter for measuring voltages, currents, resistance, and continuity</a:t>
            </a:r>
          </a:p>
          <a:p>
            <a:endParaRPr lang="en-US" dirty="0"/>
          </a:p>
        </p:txBody>
      </p:sp>
      <p:pic>
        <p:nvPicPr>
          <p:cNvPr id="4" name="Picture 3" descr="new-uah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73" y="5934079"/>
            <a:ext cx="1824750" cy="91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27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Cyber-Physical Systems: Circuit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877"/>
            <a:ext cx="8527774" cy="47626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Most processor General Purpose </a:t>
            </a:r>
            <a:r>
              <a:rPr lang="en-US" dirty="0" err="1"/>
              <a:t>Input/Output</a:t>
            </a:r>
            <a:r>
              <a:rPr lang="en-US" dirty="0"/>
              <a:t> (GPIO) pins are </a:t>
            </a:r>
            <a:r>
              <a:rPr lang="en-US" b="1" i="1" dirty="0">
                <a:solidFill>
                  <a:srgbClr val="0070C0"/>
                </a:solidFill>
              </a:rPr>
              <a:t>not</a:t>
            </a:r>
            <a:r>
              <a:rPr lang="en-US" dirty="0"/>
              <a:t> designed to drive low impedance/low resistance loads </a:t>
            </a:r>
          </a:p>
          <a:p>
            <a:pPr lvl="1"/>
            <a:r>
              <a:rPr lang="en-US" dirty="0"/>
              <a:t>Relay, solenoid, and motor coils require a driver circuit that can supply more current than the GPIO pins</a:t>
            </a:r>
          </a:p>
          <a:p>
            <a:pPr lvl="1"/>
            <a:r>
              <a:rPr lang="en-US" dirty="0"/>
              <a:t>LEDs typically require a series resistor to limit current draw</a:t>
            </a:r>
          </a:p>
          <a:p>
            <a:pPr lvl="2"/>
            <a:r>
              <a:rPr lang="en-US" dirty="0"/>
              <a:t>Resistor too large allows too little current flow (dim LED)</a:t>
            </a:r>
          </a:p>
          <a:p>
            <a:pPr lvl="2"/>
            <a:r>
              <a:rPr lang="en-US" dirty="0"/>
              <a:t>Resistor too small or non-existent allows too much current flow (bad)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Failure to limit current sourcing/sinking through GPIO pins may result in permanent damage to the Raspberry Pi (or Arduino)</a:t>
            </a:r>
          </a:p>
          <a:p>
            <a:r>
              <a:rPr lang="en-US" dirty="0"/>
              <a:t>Relay/solenoid coils may require a parallel diode to dissipate back EMF (current flowing from collapsing magnetic field)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new-uah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73" y="5934079"/>
            <a:ext cx="1824750" cy="91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1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79" y="197176"/>
            <a:ext cx="7703277" cy="779281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Circuit Components – Resistors - 1</a:t>
            </a:r>
          </a:p>
        </p:txBody>
      </p:sp>
      <p:pic>
        <p:nvPicPr>
          <p:cNvPr id="4" name="Picture 3" descr="new-uah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73" y="5934079"/>
            <a:ext cx="1824750" cy="91237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15C1E8-8AA8-944E-A1F9-D3CB769F76A4}"/>
              </a:ext>
            </a:extLst>
          </p:cNvPr>
          <p:cNvCxnSpPr/>
          <p:nvPr/>
        </p:nvCxnSpPr>
        <p:spPr>
          <a:xfrm>
            <a:off x="1084086" y="1846229"/>
            <a:ext cx="79248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C4EDF91-F509-764F-A7A1-16EE430362AA}"/>
              </a:ext>
            </a:extLst>
          </p:cNvPr>
          <p:cNvCxnSpPr/>
          <p:nvPr/>
        </p:nvCxnSpPr>
        <p:spPr>
          <a:xfrm>
            <a:off x="2633035" y="1846229"/>
            <a:ext cx="79248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6757F81-B17B-8A45-849F-97C64713D8B3}"/>
              </a:ext>
            </a:extLst>
          </p:cNvPr>
          <p:cNvSpPr/>
          <p:nvPr/>
        </p:nvSpPr>
        <p:spPr>
          <a:xfrm>
            <a:off x="1876566" y="1712117"/>
            <a:ext cx="768096" cy="26822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CFFD0E-F5DC-E64C-99B4-036092C3558F}"/>
              </a:ext>
            </a:extLst>
          </p:cNvPr>
          <p:cNvSpPr txBox="1"/>
          <p:nvPr/>
        </p:nvSpPr>
        <p:spPr>
          <a:xfrm>
            <a:off x="1529415" y="2114453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      V     -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163C37-F9DE-A441-9DC5-E75EF8B6A119}"/>
              </a:ext>
            </a:extLst>
          </p:cNvPr>
          <p:cNvCxnSpPr/>
          <p:nvPr/>
        </p:nvCxnSpPr>
        <p:spPr>
          <a:xfrm>
            <a:off x="1630335" y="1456085"/>
            <a:ext cx="1172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5D3B5A-CD47-3B4C-980A-488C51C8BE6B}"/>
              </a:ext>
            </a:extLst>
          </p:cNvPr>
          <p:cNvSpPr txBox="1"/>
          <p:nvPr/>
        </p:nvSpPr>
        <p:spPr>
          <a:xfrm>
            <a:off x="2137823" y="1039861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25B2C98-4925-A74B-B2D6-F8449505CB3B}"/>
              </a:ext>
            </a:extLst>
          </p:cNvPr>
          <p:cNvCxnSpPr/>
          <p:nvPr/>
        </p:nvCxnSpPr>
        <p:spPr>
          <a:xfrm>
            <a:off x="5202800" y="1824368"/>
            <a:ext cx="79248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8AEB1A8-532A-8F48-9246-F1A93293E8CF}"/>
              </a:ext>
            </a:extLst>
          </p:cNvPr>
          <p:cNvCxnSpPr/>
          <p:nvPr/>
        </p:nvCxnSpPr>
        <p:spPr>
          <a:xfrm>
            <a:off x="6850708" y="1838739"/>
            <a:ext cx="79248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5439AA4-B9D8-1B41-8248-4B5756CC44B5}"/>
              </a:ext>
            </a:extLst>
          </p:cNvPr>
          <p:cNvSpPr txBox="1"/>
          <p:nvPr/>
        </p:nvSpPr>
        <p:spPr>
          <a:xfrm>
            <a:off x="5692281" y="2243093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      V     -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227ACF3-3826-5C46-879C-E594AB32C3B5}"/>
              </a:ext>
            </a:extLst>
          </p:cNvPr>
          <p:cNvCxnSpPr/>
          <p:nvPr/>
        </p:nvCxnSpPr>
        <p:spPr>
          <a:xfrm>
            <a:off x="5749049" y="1384120"/>
            <a:ext cx="1172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8A558AE-F1D0-AB4F-9287-820868381FB8}"/>
              </a:ext>
            </a:extLst>
          </p:cNvPr>
          <p:cNvSpPr txBox="1"/>
          <p:nvPr/>
        </p:nvSpPr>
        <p:spPr>
          <a:xfrm>
            <a:off x="6256537" y="1005474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4CFEF3-1FD6-C945-9B5C-4A9765A2DD13}"/>
              </a:ext>
            </a:extLst>
          </p:cNvPr>
          <p:cNvCxnSpPr/>
          <p:nvPr/>
        </p:nvCxnSpPr>
        <p:spPr>
          <a:xfrm flipV="1">
            <a:off x="5995280" y="1484349"/>
            <a:ext cx="142474" cy="340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BDE1E0F-81ED-5E46-B010-9A66EE80F75C}"/>
              </a:ext>
            </a:extLst>
          </p:cNvPr>
          <p:cNvCxnSpPr/>
          <p:nvPr/>
        </p:nvCxnSpPr>
        <p:spPr>
          <a:xfrm flipV="1">
            <a:off x="6708234" y="1839266"/>
            <a:ext cx="142474" cy="340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556DF23-315D-6648-881C-3E960199FD83}"/>
              </a:ext>
            </a:extLst>
          </p:cNvPr>
          <p:cNvCxnSpPr>
            <a:cxnSpLocks/>
          </p:cNvCxnSpPr>
          <p:nvPr/>
        </p:nvCxnSpPr>
        <p:spPr>
          <a:xfrm flipV="1">
            <a:off x="6303318" y="1509535"/>
            <a:ext cx="248864" cy="739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5AFDEA-F6EC-7244-A713-8F211BD3C747}"/>
              </a:ext>
            </a:extLst>
          </p:cNvPr>
          <p:cNvSpPr txBox="1"/>
          <p:nvPr/>
        </p:nvSpPr>
        <p:spPr>
          <a:xfrm>
            <a:off x="2241785" y="2625095"/>
            <a:ext cx="4035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Ohm’s Law</a:t>
            </a:r>
          </a:p>
          <a:p>
            <a:pPr algn="ctr"/>
            <a:r>
              <a:rPr lang="en-US" sz="2400" b="1" dirty="0"/>
              <a:t>Voltage = Current x Resistance</a:t>
            </a:r>
          </a:p>
          <a:p>
            <a:pPr algn="ctr"/>
            <a:r>
              <a:rPr lang="en-US" sz="2400" b="1" dirty="0"/>
              <a:t>V = I x 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9111D46-1E49-6141-BFDE-79BE1FA4EDA1}"/>
              </a:ext>
            </a:extLst>
          </p:cNvPr>
          <p:cNvCxnSpPr>
            <a:cxnSpLocks/>
          </p:cNvCxnSpPr>
          <p:nvPr/>
        </p:nvCxnSpPr>
        <p:spPr>
          <a:xfrm>
            <a:off x="6132330" y="1484349"/>
            <a:ext cx="156342" cy="7645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02E540E-3200-2B44-A83F-6BE2BBD1E31F}"/>
              </a:ext>
            </a:extLst>
          </p:cNvPr>
          <p:cNvCxnSpPr>
            <a:cxnSpLocks/>
          </p:cNvCxnSpPr>
          <p:nvPr/>
        </p:nvCxnSpPr>
        <p:spPr>
          <a:xfrm>
            <a:off x="6535480" y="1447525"/>
            <a:ext cx="156342" cy="7645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DA1D5D5-8B5B-7D4D-8F7B-D5134394347A}"/>
              </a:ext>
            </a:extLst>
          </p:cNvPr>
          <p:cNvSpPr txBox="1"/>
          <p:nvPr/>
        </p:nvSpPr>
        <p:spPr>
          <a:xfrm>
            <a:off x="1191213" y="4604564"/>
            <a:ext cx="6497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 = V / R = 3.3 volts/1000 ohm = 3.3 milliamps (mA)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2CD65D6-F777-4548-A66B-9279864561C0}"/>
              </a:ext>
            </a:extLst>
          </p:cNvPr>
          <p:cNvSpPr txBox="1"/>
          <p:nvPr/>
        </p:nvSpPr>
        <p:spPr>
          <a:xfrm>
            <a:off x="1191213" y="5158537"/>
            <a:ext cx="6497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 = V / R = 5.0 volts/1000 ohm = 5.0 milliamps (mA)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5EB821-36B2-434C-86C0-804CEB08C9F2}"/>
              </a:ext>
            </a:extLst>
          </p:cNvPr>
          <p:cNvSpPr txBox="1"/>
          <p:nvPr/>
        </p:nvSpPr>
        <p:spPr>
          <a:xfrm>
            <a:off x="258072" y="3984161"/>
            <a:ext cx="8505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Current calculations for 1k ohm resistor with 5 V and 3.3 V circuits</a:t>
            </a:r>
          </a:p>
        </p:txBody>
      </p:sp>
    </p:spTree>
    <p:extLst>
      <p:ext uri="{BB962C8B-B14F-4D97-AF65-F5344CB8AC3E}">
        <p14:creationId xmlns:p14="http://schemas.microsoft.com/office/powerpoint/2010/main" val="324120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741" y="155361"/>
            <a:ext cx="7703277" cy="43461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Circuit Components – Resistors - 2</a:t>
            </a:r>
          </a:p>
        </p:txBody>
      </p:sp>
      <p:pic>
        <p:nvPicPr>
          <p:cNvPr id="4" name="Picture 3" descr="new-uah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73" y="5934079"/>
            <a:ext cx="1824750" cy="91237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FE4C2D0-CA8D-F54F-BB7E-D715D4D3DDBE}"/>
              </a:ext>
            </a:extLst>
          </p:cNvPr>
          <p:cNvGrpSpPr/>
          <p:nvPr/>
        </p:nvGrpSpPr>
        <p:grpSpPr>
          <a:xfrm>
            <a:off x="801741" y="5058091"/>
            <a:ext cx="5970930" cy="1751975"/>
            <a:chOff x="1023950" y="4848388"/>
            <a:chExt cx="5970930" cy="17519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8DB502-5A59-BF4F-9D77-CB6EB7111FD8}"/>
                </a:ext>
              </a:extLst>
            </p:cNvPr>
            <p:cNvSpPr txBox="1"/>
            <p:nvPr/>
          </p:nvSpPr>
          <p:spPr>
            <a:xfrm>
              <a:off x="2245887" y="6292586"/>
              <a:ext cx="3527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https://</a:t>
              </a:r>
              <a:r>
                <a:rPr lang="en-US" sz="1400" dirty="0" err="1"/>
                <a:t>learn.sparkfun.com</a:t>
              </a:r>
              <a:r>
                <a:rPr lang="en-US" sz="1400" dirty="0"/>
                <a:t>/tutorials/resistors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1A6630F-7591-6747-AB76-B9E2CAF1B1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33" t="16848" r="8618" b="16999"/>
            <a:stretch/>
          </p:blipFill>
          <p:spPr>
            <a:xfrm>
              <a:off x="1115941" y="5144590"/>
              <a:ext cx="5786949" cy="11899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037C31-88B0-E847-A3C0-C00FE1379B4E}"/>
                </a:ext>
              </a:extLst>
            </p:cNvPr>
            <p:cNvSpPr txBox="1"/>
            <p:nvPr/>
          </p:nvSpPr>
          <p:spPr>
            <a:xfrm>
              <a:off x="1023950" y="4848388"/>
              <a:ext cx="5970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Sample output from online resistance calculator at URL below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33D5001-A115-A149-B5FE-D8135D655A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71" t="40839" r="33528" b="51113"/>
          <a:stretch/>
        </p:blipFill>
        <p:spPr>
          <a:xfrm>
            <a:off x="5677842" y="2650064"/>
            <a:ext cx="2551258" cy="5519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A5F1BE0-F765-D24F-B54C-4A06C25FF603}"/>
              </a:ext>
            </a:extLst>
          </p:cNvPr>
          <p:cNvSpPr txBox="1"/>
          <p:nvPr/>
        </p:nvSpPr>
        <p:spPr>
          <a:xfrm>
            <a:off x="5440140" y="3201983"/>
            <a:ext cx="306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Photograph of 1 </a:t>
            </a:r>
            <a:r>
              <a:rPr lang="en-US" dirty="0" err="1"/>
              <a:t>kOhm</a:t>
            </a:r>
            <a:r>
              <a:rPr lang="en-US" dirty="0"/>
              <a:t> resistor</a:t>
            </a:r>
          </a:p>
        </p:txBody>
      </p:sp>
      <p:pic>
        <p:nvPicPr>
          <p:cNvPr id="5122" name="Picture 2" descr="https://sites.google.com/site/kmitl58010166/_/rsrc/1479207101830/home/lab-i-basic-resistive-circuit-calculations-and-measurements/Lab1_8876.jpg">
            <a:extLst>
              <a:ext uri="{FF2B5EF4-FFF2-40B4-BE49-F238E27FC236}">
                <a16:creationId xmlns:a16="http://schemas.microsoft.com/office/drawing/2014/main" id="{29810D2E-7704-8A40-99E2-07B9FC858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0" y="688065"/>
            <a:ext cx="5102887" cy="43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63D9FA-3C59-A84E-A564-2AC2694D37FB}"/>
              </a:ext>
            </a:extLst>
          </p:cNvPr>
          <p:cNvSpPr txBox="1"/>
          <p:nvPr/>
        </p:nvSpPr>
        <p:spPr>
          <a:xfrm>
            <a:off x="4556098" y="1009986"/>
            <a:ext cx="4249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sites.google.com</a:t>
            </a:r>
            <a:r>
              <a:rPr lang="en-US" sz="1400" dirty="0"/>
              <a:t>/site/kmitl58010166/home/lab-</a:t>
            </a:r>
            <a:r>
              <a:rPr lang="en-US" sz="1400" dirty="0" err="1"/>
              <a:t>i</a:t>
            </a:r>
            <a:r>
              <a:rPr lang="en-US" sz="1400" dirty="0"/>
              <a:t>-basic-resistive-circuit-calculations-and-measurements</a:t>
            </a:r>
          </a:p>
        </p:txBody>
      </p:sp>
    </p:spTree>
    <p:extLst>
      <p:ext uri="{BB962C8B-B14F-4D97-AF65-F5344CB8AC3E}">
        <p14:creationId xmlns:p14="http://schemas.microsoft.com/office/powerpoint/2010/main" val="678510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741" y="258079"/>
            <a:ext cx="7703277" cy="43461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Circuit Components - Diodes</a:t>
            </a:r>
          </a:p>
        </p:txBody>
      </p:sp>
      <p:pic>
        <p:nvPicPr>
          <p:cNvPr id="4" name="Picture 3" descr="new-uah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73" y="5934079"/>
            <a:ext cx="1824750" cy="91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E462C1-0267-6D4C-A27F-E996C7341936}"/>
              </a:ext>
            </a:extLst>
          </p:cNvPr>
          <p:cNvSpPr txBox="1"/>
          <p:nvPr/>
        </p:nvSpPr>
        <p:spPr>
          <a:xfrm>
            <a:off x="5988909" y="5313924"/>
            <a:ext cx="2934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cdn.sparkfun.com</a:t>
            </a:r>
            <a:r>
              <a:rPr lang="en-US" sz="1400" dirty="0"/>
              <a:t>/assets/</a:t>
            </a:r>
            <a:r>
              <a:rPr lang="en-US" sz="1400" dirty="0" err="1"/>
              <a:t>learn_tutorials</a:t>
            </a:r>
            <a:r>
              <a:rPr lang="en-US" sz="1400" dirty="0"/>
              <a:t>/7/5/</a:t>
            </a:r>
            <a:r>
              <a:rPr lang="en-US" sz="1400" dirty="0" err="1"/>
              <a:t>backwardsDiode.png</a:t>
            </a:r>
            <a:endParaRPr lang="en-US" sz="1400" dirty="0"/>
          </a:p>
        </p:txBody>
      </p:sp>
      <p:pic>
        <p:nvPicPr>
          <p:cNvPr id="3074" name="Picture 2" descr="signal diode characteristics curve">
            <a:extLst>
              <a:ext uri="{FF2B5EF4-FFF2-40B4-BE49-F238E27FC236}">
                <a16:creationId xmlns:a16="http://schemas.microsoft.com/office/drawing/2014/main" id="{92235115-DFF9-DC4E-8340-3D0679B7F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19" y="1223310"/>
            <a:ext cx="5212080" cy="297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AC1F701-DEB0-2348-B9E2-818D4659BB5C}"/>
              </a:ext>
            </a:extLst>
          </p:cNvPr>
          <p:cNvGrpSpPr/>
          <p:nvPr/>
        </p:nvGrpSpPr>
        <p:grpSpPr>
          <a:xfrm>
            <a:off x="6060092" y="1876306"/>
            <a:ext cx="2674130" cy="3307249"/>
            <a:chOff x="6000436" y="814051"/>
            <a:chExt cx="2674130" cy="3307249"/>
          </a:xfrm>
        </p:grpSpPr>
        <p:pic>
          <p:nvPicPr>
            <p:cNvPr id="1028" name="Picture 4" descr="LED polarity indicators">
              <a:extLst>
                <a:ext uri="{FF2B5EF4-FFF2-40B4-BE49-F238E27FC236}">
                  <a16:creationId xmlns:a16="http://schemas.microsoft.com/office/drawing/2014/main" id="{27F095DB-C886-114D-B74D-49C68E169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117" y="3097033"/>
              <a:ext cx="2271765" cy="1024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52AA39-3699-9749-9CAA-B87040806FDE}"/>
                </a:ext>
              </a:extLst>
            </p:cNvPr>
            <p:cNvSpPr txBox="1"/>
            <p:nvPr/>
          </p:nvSpPr>
          <p:spPr>
            <a:xfrm>
              <a:off x="6000436" y="814051"/>
              <a:ext cx="2674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Light Emitting Diode (LED)</a:t>
              </a:r>
            </a:p>
          </p:txBody>
        </p:sp>
        <p:pic>
          <p:nvPicPr>
            <p:cNvPr id="19" name="Picture 2" descr="https://cdn.sparkfun.com/assets/learn_tutorials/7/5/backwardsDiode.png">
              <a:extLst>
                <a:ext uri="{FF2B5EF4-FFF2-40B4-BE49-F238E27FC236}">
                  <a16:creationId xmlns:a16="http://schemas.microsoft.com/office/drawing/2014/main" id="{98856BBA-5358-2C42-AB44-73831FC2C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023" y="1598014"/>
              <a:ext cx="2471955" cy="933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EC0A594-5B39-6043-B478-03749E7B132A}"/>
                </a:ext>
              </a:extLst>
            </p:cNvPr>
            <p:cNvCxnSpPr/>
            <p:nvPr/>
          </p:nvCxnSpPr>
          <p:spPr>
            <a:xfrm flipH="1" flipV="1">
              <a:off x="7071360" y="1598014"/>
              <a:ext cx="160522" cy="3039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357E364-3433-D946-AF97-62A2F37D8475}"/>
                </a:ext>
              </a:extLst>
            </p:cNvPr>
            <p:cNvCxnSpPr/>
            <p:nvPr/>
          </p:nvCxnSpPr>
          <p:spPr>
            <a:xfrm flipH="1" flipV="1">
              <a:off x="7235952" y="1494382"/>
              <a:ext cx="160522" cy="3039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6" name="Picture 4" descr="signal diode forward biased">
            <a:extLst>
              <a:ext uri="{FF2B5EF4-FFF2-40B4-BE49-F238E27FC236}">
                <a16:creationId xmlns:a16="http://schemas.microsoft.com/office/drawing/2014/main" id="{6A656F5F-E67B-D245-8DBE-0FA932E36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69" y="4247807"/>
            <a:ext cx="3674110" cy="189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66536CF-BA54-C04C-A0F2-FDA4CA850F6C}"/>
              </a:ext>
            </a:extLst>
          </p:cNvPr>
          <p:cNvSpPr txBox="1"/>
          <p:nvPr/>
        </p:nvSpPr>
        <p:spPr>
          <a:xfrm>
            <a:off x="1883664" y="86196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Signal Diode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34697F-FA23-134E-93BD-397BE099E860}"/>
              </a:ext>
            </a:extLst>
          </p:cNvPr>
          <p:cNvSpPr txBox="1"/>
          <p:nvPr/>
        </p:nvSpPr>
        <p:spPr>
          <a:xfrm>
            <a:off x="618543" y="6318772"/>
            <a:ext cx="4395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www.electronics-tutorials.ws</a:t>
            </a:r>
            <a:r>
              <a:rPr lang="en-US" sz="1400" dirty="0"/>
              <a:t>/diode/diode_4.html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A4094C-B747-EC4D-8BB7-B55F5D853514}"/>
              </a:ext>
            </a:extLst>
          </p:cNvPr>
          <p:cNvSpPr txBox="1"/>
          <p:nvPr/>
        </p:nvSpPr>
        <p:spPr>
          <a:xfrm>
            <a:off x="5639208" y="939778"/>
            <a:ext cx="309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“one-way current check valve”</a:t>
            </a:r>
          </a:p>
        </p:txBody>
      </p:sp>
    </p:spTree>
    <p:extLst>
      <p:ext uri="{BB962C8B-B14F-4D97-AF65-F5344CB8AC3E}">
        <p14:creationId xmlns:p14="http://schemas.microsoft.com/office/powerpoint/2010/main" val="2062293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741" y="258079"/>
            <a:ext cx="7703277" cy="43461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Circuit Components - Pushbuttons</a:t>
            </a:r>
          </a:p>
        </p:txBody>
      </p:sp>
      <p:pic>
        <p:nvPicPr>
          <p:cNvPr id="4" name="Picture 3" descr="new-uah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73" y="5934079"/>
            <a:ext cx="1824750" cy="912375"/>
          </a:xfrm>
          <a:prstGeom prst="rect">
            <a:avLst/>
          </a:prstGeom>
        </p:spPr>
      </p:pic>
      <p:pic>
        <p:nvPicPr>
          <p:cNvPr id="2050" name="Picture 2" descr="https://components101.com/sites/default/files/components/Push-Button.jpg">
            <a:extLst>
              <a:ext uri="{FF2B5EF4-FFF2-40B4-BE49-F238E27FC236}">
                <a16:creationId xmlns:a16="http://schemas.microsoft.com/office/drawing/2014/main" id="{46566AA3-8CE5-2D41-A644-414AD20F8E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74" t="13323" r="30998" b="12514"/>
          <a:stretch/>
        </p:blipFill>
        <p:spPr bwMode="auto">
          <a:xfrm>
            <a:off x="1669864" y="1330131"/>
            <a:ext cx="1991171" cy="225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omponents101.com/sites/default/files/component_pin/Push-button-Pinout.gif">
            <a:extLst>
              <a:ext uri="{FF2B5EF4-FFF2-40B4-BE49-F238E27FC236}">
                <a16:creationId xmlns:a16="http://schemas.microsoft.com/office/drawing/2014/main" id="{A2632D50-586D-9248-B570-0C0A2AEBA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035" y="1330131"/>
            <a:ext cx="4547804" cy="279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C7D846-A746-E248-BDBB-678F94DC9CDB}"/>
              </a:ext>
            </a:extLst>
          </p:cNvPr>
          <p:cNvSpPr txBox="1"/>
          <p:nvPr/>
        </p:nvSpPr>
        <p:spPr>
          <a:xfrm>
            <a:off x="175871" y="6416308"/>
            <a:ext cx="4477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https://components101.com/switches/push-button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BAD3D6-A139-3A4C-97CB-240F3E173CA5}"/>
              </a:ext>
            </a:extLst>
          </p:cNvPr>
          <p:cNvCxnSpPr/>
          <p:nvPr/>
        </p:nvCxnSpPr>
        <p:spPr>
          <a:xfrm>
            <a:off x="1529846" y="4487163"/>
            <a:ext cx="84124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84E04C-1AB9-A949-B344-12AA017533A4}"/>
              </a:ext>
            </a:extLst>
          </p:cNvPr>
          <p:cNvCxnSpPr/>
          <p:nvPr/>
        </p:nvCxnSpPr>
        <p:spPr>
          <a:xfrm>
            <a:off x="2819787" y="4487163"/>
            <a:ext cx="84124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337DB0-4FE7-CC40-AA86-0CEF75762E36}"/>
              </a:ext>
            </a:extLst>
          </p:cNvPr>
          <p:cNvCxnSpPr/>
          <p:nvPr/>
        </p:nvCxnSpPr>
        <p:spPr>
          <a:xfrm>
            <a:off x="2176631" y="4285995"/>
            <a:ext cx="84124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08256F-8CC9-AA48-BCEF-515A88948A83}"/>
              </a:ext>
            </a:extLst>
          </p:cNvPr>
          <p:cNvCxnSpPr/>
          <p:nvPr/>
        </p:nvCxnSpPr>
        <p:spPr>
          <a:xfrm>
            <a:off x="2606236" y="4078731"/>
            <a:ext cx="0" cy="20726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64723B-1707-2047-82BC-C705272EEE56}"/>
              </a:ext>
            </a:extLst>
          </p:cNvPr>
          <p:cNvSpPr txBox="1"/>
          <p:nvPr/>
        </p:nvSpPr>
        <p:spPr>
          <a:xfrm>
            <a:off x="1750251" y="4875684"/>
            <a:ext cx="1745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Switch Open </a:t>
            </a:r>
          </a:p>
          <a:p>
            <a:pPr algn="ctr"/>
            <a:r>
              <a:rPr lang="en-US" dirty="0"/>
              <a:t>(Normally Open)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D46EA5-21C2-CD4A-9A09-E3F85A8F3D5D}"/>
              </a:ext>
            </a:extLst>
          </p:cNvPr>
          <p:cNvCxnSpPr/>
          <p:nvPr/>
        </p:nvCxnSpPr>
        <p:spPr>
          <a:xfrm>
            <a:off x="4832865" y="4518279"/>
            <a:ext cx="84124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771651-6B76-3D47-8B7B-65E924ECABFD}"/>
              </a:ext>
            </a:extLst>
          </p:cNvPr>
          <p:cNvCxnSpPr/>
          <p:nvPr/>
        </p:nvCxnSpPr>
        <p:spPr>
          <a:xfrm>
            <a:off x="6122806" y="4518279"/>
            <a:ext cx="84124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9DA687-09A5-414B-A043-CA028B61641A}"/>
              </a:ext>
            </a:extLst>
          </p:cNvPr>
          <p:cNvCxnSpPr/>
          <p:nvPr/>
        </p:nvCxnSpPr>
        <p:spPr>
          <a:xfrm>
            <a:off x="5479650" y="4479949"/>
            <a:ext cx="84124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79775CF-3C1F-6147-9321-AFE97B692CC8}"/>
              </a:ext>
            </a:extLst>
          </p:cNvPr>
          <p:cNvCxnSpPr/>
          <p:nvPr/>
        </p:nvCxnSpPr>
        <p:spPr>
          <a:xfrm>
            <a:off x="5909255" y="4272685"/>
            <a:ext cx="0" cy="20726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5740E8-411C-2F4A-BFA3-9FEB3E601D50}"/>
              </a:ext>
            </a:extLst>
          </p:cNvPr>
          <p:cNvSpPr txBox="1"/>
          <p:nvPr/>
        </p:nvSpPr>
        <p:spPr>
          <a:xfrm>
            <a:off x="5039172" y="4873369"/>
            <a:ext cx="1722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Switch Closed</a:t>
            </a:r>
          </a:p>
          <a:p>
            <a:pPr algn="ctr"/>
            <a:r>
              <a:rPr lang="en-US" dirty="0"/>
              <a:t>(Switch Pressed)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9BD0E5-1358-C447-AFF7-1C8E34EB9AF5}"/>
              </a:ext>
            </a:extLst>
          </p:cNvPr>
          <p:cNvSpPr txBox="1"/>
          <p:nvPr/>
        </p:nvSpPr>
        <p:spPr>
          <a:xfrm>
            <a:off x="2017773" y="35679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759AA6-CC41-AF4F-902C-AF9976AB01C8}"/>
              </a:ext>
            </a:extLst>
          </p:cNvPr>
          <p:cNvSpPr txBox="1"/>
          <p:nvPr/>
        </p:nvSpPr>
        <p:spPr>
          <a:xfrm>
            <a:off x="3085561" y="35771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92306F-F7C4-CD40-907C-D29D61E16C29}"/>
              </a:ext>
            </a:extLst>
          </p:cNvPr>
          <p:cNvSpPr txBox="1"/>
          <p:nvPr/>
        </p:nvSpPr>
        <p:spPr>
          <a:xfrm>
            <a:off x="4234327" y="1549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6A7B39-26D6-F243-8129-554BBDEA4673}"/>
              </a:ext>
            </a:extLst>
          </p:cNvPr>
          <p:cNvSpPr txBox="1"/>
          <p:nvPr/>
        </p:nvSpPr>
        <p:spPr>
          <a:xfrm>
            <a:off x="4260535" y="34979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417C01-5AAE-BA4E-A77A-7D861AC2F447}"/>
              </a:ext>
            </a:extLst>
          </p:cNvPr>
          <p:cNvSpPr txBox="1"/>
          <p:nvPr/>
        </p:nvSpPr>
        <p:spPr>
          <a:xfrm>
            <a:off x="1950091" y="449451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AC4130-3B2E-C648-A011-DF47CF4E6A1D}"/>
              </a:ext>
            </a:extLst>
          </p:cNvPr>
          <p:cNvSpPr txBox="1"/>
          <p:nvPr/>
        </p:nvSpPr>
        <p:spPr>
          <a:xfrm>
            <a:off x="3017879" y="45036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3FF8B2-8851-BC4F-8E73-CFEB6CEBFFD0}"/>
              </a:ext>
            </a:extLst>
          </p:cNvPr>
          <p:cNvSpPr txBox="1"/>
          <p:nvPr/>
        </p:nvSpPr>
        <p:spPr>
          <a:xfrm>
            <a:off x="5208195" y="45091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6D4675-F7C7-5241-AACD-5C80ED276324}"/>
              </a:ext>
            </a:extLst>
          </p:cNvPr>
          <p:cNvSpPr txBox="1"/>
          <p:nvPr/>
        </p:nvSpPr>
        <p:spPr>
          <a:xfrm>
            <a:off x="6275983" y="4518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66585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8261" cy="452596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OpenPLC</a:t>
            </a:r>
            <a:r>
              <a:rPr lang="en-US" dirty="0"/>
              <a:t> Project</a:t>
            </a:r>
          </a:p>
          <a:p>
            <a:pPr marL="457200" lvl="1" indent="0">
              <a:buNone/>
            </a:pPr>
            <a:r>
              <a:rPr lang="en-US" dirty="0"/>
              <a:t>https://</a:t>
            </a:r>
            <a:r>
              <a:rPr lang="en-US" dirty="0" err="1"/>
              <a:t>www.openplcproject.com</a:t>
            </a:r>
            <a:r>
              <a:rPr lang="en-US" dirty="0"/>
              <a:t>/ </a:t>
            </a:r>
          </a:p>
          <a:p>
            <a:r>
              <a:rPr lang="en-US" dirty="0"/>
              <a:t>Horowitz and Hill, </a:t>
            </a:r>
            <a:r>
              <a:rPr lang="en-US" b="1" i="1" dirty="0"/>
              <a:t>The Art of Electronics 2</a:t>
            </a:r>
            <a:r>
              <a:rPr lang="en-US" b="1" i="1" baseline="30000" dirty="0"/>
              <a:t>nd</a:t>
            </a:r>
            <a:r>
              <a:rPr lang="en-US" b="1" i="1" dirty="0"/>
              <a:t> ed.</a:t>
            </a:r>
            <a:endParaRPr lang="en-US" dirty="0"/>
          </a:p>
          <a:p>
            <a:pPr lvl="1"/>
            <a:r>
              <a:rPr lang="en-US" dirty="0"/>
              <a:t>Good overview of digital and analog circuits with many examples including interfacing to sensors and actuators such as those in a cyber-physical system</a:t>
            </a:r>
          </a:p>
          <a:p>
            <a:endParaRPr lang="en-US" dirty="0"/>
          </a:p>
        </p:txBody>
      </p:sp>
      <p:pic>
        <p:nvPicPr>
          <p:cNvPr id="4" name="Picture 3" descr="new-uah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73" y="5934079"/>
            <a:ext cx="1824750" cy="91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0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67415"/>
          </a:xfrm>
        </p:spPr>
        <p:txBody>
          <a:bodyPr>
            <a:normAutofit/>
          </a:bodyPr>
          <a:lstStyle/>
          <a:p>
            <a:r>
              <a:rPr lang="en-US" dirty="0"/>
              <a:t>Introduction to Arduino</a:t>
            </a:r>
          </a:p>
          <a:p>
            <a:r>
              <a:rPr lang="en-US" dirty="0"/>
              <a:t>Arduino-</a:t>
            </a:r>
            <a:r>
              <a:rPr lang="en-US" dirty="0" err="1"/>
              <a:t>OpenPLC</a:t>
            </a:r>
            <a:r>
              <a:rPr lang="en-US" dirty="0"/>
              <a:t> Setup</a:t>
            </a:r>
          </a:p>
          <a:p>
            <a:r>
              <a:rPr lang="en-US" dirty="0"/>
              <a:t>Breadboarding of Circuits</a:t>
            </a:r>
          </a:p>
          <a:p>
            <a:r>
              <a:rPr lang="en-US" dirty="0"/>
              <a:t>References</a:t>
            </a:r>
          </a:p>
        </p:txBody>
      </p:sp>
      <p:pic>
        <p:nvPicPr>
          <p:cNvPr id="4" name="Picture 3" descr="new-uah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73" y="5934079"/>
            <a:ext cx="1824750" cy="91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7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39" y="2633525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Introduction to Arduino</a:t>
            </a:r>
          </a:p>
        </p:txBody>
      </p:sp>
      <p:pic>
        <p:nvPicPr>
          <p:cNvPr id="4" name="Picture 3" descr="new-uah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73" y="5934079"/>
            <a:ext cx="1824750" cy="91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7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What is an Arduino?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725"/>
            <a:ext cx="7951305" cy="1771501"/>
          </a:xfrm>
        </p:spPr>
        <p:txBody>
          <a:bodyPr>
            <a:normAutofit fontScale="92500" lnSpcReduction="20000"/>
          </a:bodyPr>
          <a:lstStyle/>
          <a:p>
            <a:r>
              <a:rPr lang="en-US" sz="3400" dirty="0"/>
              <a:t>An open source electronics platform for building cyber-physical systems </a:t>
            </a:r>
          </a:p>
          <a:p>
            <a:pPr lvl="1"/>
            <a:r>
              <a:rPr lang="en-US" sz="3000" dirty="0"/>
              <a:t>Cyber-physical systems sense and interact with their surroundings</a:t>
            </a:r>
          </a:p>
          <a:p>
            <a:pPr lvl="1"/>
            <a:endParaRPr lang="en-US" dirty="0"/>
          </a:p>
        </p:txBody>
      </p:sp>
      <p:pic>
        <p:nvPicPr>
          <p:cNvPr id="4" name="Picture 3" descr="new-uah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73" y="5934079"/>
            <a:ext cx="1824750" cy="91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CC6E7B-22FD-5640-AF24-680DB5850C24}"/>
              </a:ext>
            </a:extLst>
          </p:cNvPr>
          <p:cNvSpPr txBox="1"/>
          <p:nvPr/>
        </p:nvSpPr>
        <p:spPr>
          <a:xfrm>
            <a:off x="106017" y="6390266"/>
            <a:ext cx="456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store.arduino.cc</a:t>
            </a:r>
            <a:r>
              <a:rPr lang="en-US" dirty="0"/>
              <a:t>/</a:t>
            </a:r>
            <a:r>
              <a:rPr lang="en-US" dirty="0" err="1"/>
              <a:t>usa</a:t>
            </a:r>
            <a:r>
              <a:rPr lang="en-US" dirty="0"/>
              <a:t>/arduino-uno-rev3</a:t>
            </a:r>
          </a:p>
        </p:txBody>
      </p:sp>
      <p:pic>
        <p:nvPicPr>
          <p:cNvPr id="1026" name="Picture 2" descr="Arduino Uno Rev3">
            <a:extLst>
              <a:ext uri="{FF2B5EF4-FFF2-40B4-BE49-F238E27FC236}">
                <a16:creationId xmlns:a16="http://schemas.microsoft.com/office/drawing/2014/main" id="{93026340-B7D7-5C4A-ABF8-02EED44BD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742" y="2902226"/>
            <a:ext cx="5343236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FA1D41-F947-D647-BDDF-2997F1DEFD40}"/>
              </a:ext>
            </a:extLst>
          </p:cNvPr>
          <p:cNvSpPr txBox="1"/>
          <p:nvPr/>
        </p:nvSpPr>
        <p:spPr>
          <a:xfrm>
            <a:off x="7029758" y="4413010"/>
            <a:ext cx="1657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Arduino Uno</a:t>
            </a:r>
          </a:p>
          <a:p>
            <a:pPr algn="ctr"/>
            <a:r>
              <a:rPr lang="en-US" dirty="0"/>
              <a:t>~$22</a:t>
            </a:r>
          </a:p>
        </p:txBody>
      </p:sp>
    </p:spTree>
    <p:extLst>
      <p:ext uri="{BB962C8B-B14F-4D97-AF65-F5344CB8AC3E}">
        <p14:creationId xmlns:p14="http://schemas.microsoft.com/office/powerpoint/2010/main" val="177665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23"/>
            <a:ext cx="8229600" cy="66309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Arduino Uno R3 Pinout</a:t>
            </a:r>
          </a:p>
        </p:txBody>
      </p:sp>
      <p:pic>
        <p:nvPicPr>
          <p:cNvPr id="4" name="Picture 3" descr="new-uah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73" y="5934079"/>
            <a:ext cx="1824750" cy="91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26224D-05A5-BA4F-9E42-0AC28A28A523}"/>
              </a:ext>
            </a:extLst>
          </p:cNvPr>
          <p:cNvSpPr txBox="1"/>
          <p:nvPr/>
        </p:nvSpPr>
        <p:spPr>
          <a:xfrm>
            <a:off x="53008" y="6503626"/>
            <a:ext cx="3855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www.circuito.io</a:t>
            </a:r>
            <a:r>
              <a:rPr lang="en-US" sz="1400" dirty="0"/>
              <a:t>/blog/</a:t>
            </a:r>
            <a:r>
              <a:rPr lang="en-US" sz="1400" dirty="0" err="1"/>
              <a:t>arduino</a:t>
            </a:r>
            <a:r>
              <a:rPr lang="en-US" sz="1400" dirty="0"/>
              <a:t>-</a:t>
            </a:r>
            <a:r>
              <a:rPr lang="en-US" sz="1400" dirty="0" err="1"/>
              <a:t>uno</a:t>
            </a:r>
            <a:r>
              <a:rPr lang="en-US" sz="1400" dirty="0"/>
              <a:t>-pinout/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C6293-292E-0B46-9783-D40CF6C1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57" y="651324"/>
            <a:ext cx="7514686" cy="53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0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23"/>
            <a:ext cx="8229600" cy="66309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Arduino Uno R3 – </a:t>
            </a:r>
            <a:r>
              <a:rPr lang="en-US" sz="3600" b="1" dirty="0" err="1">
                <a:solidFill>
                  <a:srgbClr val="C00000"/>
                </a:solidFill>
              </a:rPr>
              <a:t>OpenPLC</a:t>
            </a:r>
            <a:r>
              <a:rPr lang="en-US" sz="3600" b="1" dirty="0">
                <a:solidFill>
                  <a:srgbClr val="C00000"/>
                </a:solidFill>
              </a:rPr>
              <a:t> Pinout</a:t>
            </a:r>
          </a:p>
        </p:txBody>
      </p:sp>
      <p:pic>
        <p:nvPicPr>
          <p:cNvPr id="4" name="Picture 3" descr="new-uah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73" y="5934079"/>
            <a:ext cx="1824750" cy="912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844EBF-7527-7549-9C42-225B3C228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80" y="742122"/>
            <a:ext cx="5208728" cy="5686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477AA5-A699-054B-8CA2-81F937D083D5}"/>
              </a:ext>
            </a:extLst>
          </p:cNvPr>
          <p:cNvSpPr txBox="1"/>
          <p:nvPr/>
        </p:nvSpPr>
        <p:spPr>
          <a:xfrm>
            <a:off x="79513" y="6494669"/>
            <a:ext cx="4399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www.openplcproject.com</a:t>
            </a:r>
            <a:r>
              <a:rPr lang="en-US" sz="1400" dirty="0"/>
              <a:t>/getting-started-</a:t>
            </a:r>
            <a:r>
              <a:rPr lang="en-US" sz="1400" dirty="0" err="1"/>
              <a:t>arduino</a:t>
            </a:r>
            <a:endParaRPr lang="en-US" sz="1400" dirty="0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DB552B0D-5D81-C94C-AC0E-BC102854584B}"/>
              </a:ext>
            </a:extLst>
          </p:cNvPr>
          <p:cNvSpPr/>
          <p:nvPr/>
        </p:nvSpPr>
        <p:spPr>
          <a:xfrm>
            <a:off x="5671932" y="1630018"/>
            <a:ext cx="477078" cy="15902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8BB5D-8076-3243-BC57-91CB9F80F4E9}"/>
              </a:ext>
            </a:extLst>
          </p:cNvPr>
          <p:cNvSpPr txBox="1"/>
          <p:nvPr/>
        </p:nvSpPr>
        <p:spPr>
          <a:xfrm>
            <a:off x="6342693" y="1029853"/>
            <a:ext cx="2648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Slave devices start at 100 so add 100</a:t>
            </a:r>
          </a:p>
          <a:p>
            <a:endParaRPr lang="en-US" dirty="0"/>
          </a:p>
          <a:p>
            <a:r>
              <a:rPr lang="en-US" dirty="0"/>
              <a:t>Example:  </a:t>
            </a:r>
            <a:r>
              <a:rPr lang="en-US" b="1" dirty="0">
                <a:solidFill>
                  <a:srgbClr val="FF0000"/>
                </a:solidFill>
              </a:rPr>
              <a:t>%IX100.0</a:t>
            </a:r>
          </a:p>
        </p:txBody>
      </p:sp>
    </p:spTree>
    <p:extLst>
      <p:ext uri="{BB962C8B-B14F-4D97-AF65-F5344CB8AC3E}">
        <p14:creationId xmlns:p14="http://schemas.microsoft.com/office/powerpoint/2010/main" val="193217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39" y="2633525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Arduino-</a:t>
            </a:r>
            <a:r>
              <a:rPr lang="en-US" b="1" dirty="0" err="1">
                <a:solidFill>
                  <a:srgbClr val="0070C0"/>
                </a:solidFill>
              </a:rPr>
              <a:t>OpenPLC</a:t>
            </a:r>
            <a:r>
              <a:rPr lang="en-US" b="1" dirty="0">
                <a:solidFill>
                  <a:srgbClr val="0070C0"/>
                </a:solidFill>
              </a:rPr>
              <a:t> Setup</a:t>
            </a:r>
          </a:p>
        </p:txBody>
      </p:sp>
      <p:pic>
        <p:nvPicPr>
          <p:cNvPr id="4" name="Picture 3" descr="new-uah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73" y="5934079"/>
            <a:ext cx="1824750" cy="91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1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91548"/>
            <a:ext cx="8229600" cy="71782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Download </a:t>
            </a:r>
            <a:r>
              <a:rPr lang="en-US" b="1" dirty="0" err="1">
                <a:solidFill>
                  <a:srgbClr val="C00000"/>
                </a:solidFill>
              </a:rPr>
              <a:t>OpenPLC</a:t>
            </a:r>
            <a:r>
              <a:rPr lang="en-US" b="1" dirty="0">
                <a:solidFill>
                  <a:srgbClr val="C00000"/>
                </a:solidFill>
              </a:rPr>
              <a:t> Firmware for Arduino Uno</a:t>
            </a:r>
          </a:p>
        </p:txBody>
      </p:sp>
      <p:pic>
        <p:nvPicPr>
          <p:cNvPr id="4" name="Picture 3" descr="new-uah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73" y="5934079"/>
            <a:ext cx="1824750" cy="912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5AE156-5810-1640-B988-5E451DEEA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32" y="1301590"/>
            <a:ext cx="6871991" cy="4632489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3352C593-9D2F-A744-815F-0470E440DFC0}"/>
              </a:ext>
            </a:extLst>
          </p:cNvPr>
          <p:cNvSpPr/>
          <p:nvPr/>
        </p:nvSpPr>
        <p:spPr>
          <a:xfrm>
            <a:off x="1722783" y="4982817"/>
            <a:ext cx="874643" cy="450574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5B9641-9C0A-8944-8F4F-560F61EF80E9}"/>
              </a:ext>
            </a:extLst>
          </p:cNvPr>
          <p:cNvSpPr txBox="1"/>
          <p:nvPr/>
        </p:nvSpPr>
        <p:spPr>
          <a:xfrm>
            <a:off x="1470991" y="6117041"/>
            <a:ext cx="5599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firmware from </a:t>
            </a:r>
          </a:p>
          <a:p>
            <a:r>
              <a:rPr lang="en-US" dirty="0"/>
              <a:t>https://</a:t>
            </a:r>
            <a:r>
              <a:rPr lang="en-US" dirty="0" err="1"/>
              <a:t>www.openplcproject.com</a:t>
            </a:r>
            <a:r>
              <a:rPr lang="en-US" dirty="0"/>
              <a:t>/getting-started-</a:t>
            </a:r>
            <a:r>
              <a:rPr lang="en-US" dirty="0" err="1"/>
              <a:t>arduino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00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91" y="258945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Breadboarding of Circuits</a:t>
            </a:r>
          </a:p>
        </p:txBody>
      </p:sp>
      <p:pic>
        <p:nvPicPr>
          <p:cNvPr id="4" name="Picture 3" descr="new-uah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73" y="5934079"/>
            <a:ext cx="1824750" cy="91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684</Words>
  <Application>Microsoft Macintosh PowerPoint</Application>
  <PresentationFormat>On-screen Show (4:3)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Breadboarding Circuits for OpenPLC</vt:lpstr>
      <vt:lpstr>Outline</vt:lpstr>
      <vt:lpstr>Introduction to Arduino</vt:lpstr>
      <vt:lpstr>What is an Arduino?</vt:lpstr>
      <vt:lpstr>Arduino Uno R3 Pinout</vt:lpstr>
      <vt:lpstr>Arduino Uno R3 – OpenPLC Pinout</vt:lpstr>
      <vt:lpstr>Arduino-OpenPLC Setup</vt:lpstr>
      <vt:lpstr>Download OpenPLC Firmware for Arduino Uno</vt:lpstr>
      <vt:lpstr>Breadboarding of Circuits</vt:lpstr>
      <vt:lpstr>Circuit Schematic</vt:lpstr>
      <vt:lpstr>Circuit Components – Prototyping Breadboards</vt:lpstr>
      <vt:lpstr>Cyber-Physical Systems: Circuit Hints</vt:lpstr>
      <vt:lpstr>Cyber-Physical Systems: Circuit Hints</vt:lpstr>
      <vt:lpstr>Circuit Components – Resistors - 1</vt:lpstr>
      <vt:lpstr>Circuit Components – Resistors - 2</vt:lpstr>
      <vt:lpstr>Circuit Components - Diodes</vt:lpstr>
      <vt:lpstr>Circuit Components - Pushbuttons</vt:lpstr>
      <vt:lpstr>References</vt:lpstr>
    </vt:vector>
  </TitlesOfParts>
  <Company>University of Alabama in Huntsville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649 Advanced Information Assurance</dc:title>
  <dc:creator>David Coe</dc:creator>
  <cp:lastModifiedBy>Microsoft Office User</cp:lastModifiedBy>
  <cp:revision>190</cp:revision>
  <dcterms:created xsi:type="dcterms:W3CDTF">2015-09-26T03:14:59Z</dcterms:created>
  <dcterms:modified xsi:type="dcterms:W3CDTF">2019-05-30T12:24:23Z</dcterms:modified>
</cp:coreProperties>
</file>