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4" r:id="rId18"/>
    <p:sldId id="275" r:id="rId19"/>
    <p:sldId id="271" r:id="rId20"/>
    <p:sldId id="276" r:id="rId21"/>
    <p:sldId id="272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4" autoAdjust="0"/>
    <p:restoredTop sz="88028" autoAdjust="0"/>
  </p:normalViewPr>
  <p:slideViewPr>
    <p:cSldViewPr snapToGrid="0">
      <p:cViewPr varScale="1">
        <p:scale>
          <a:sx n="64" d="100"/>
          <a:sy n="64" d="100"/>
        </p:scale>
        <p:origin x="18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E5A8A-2A4A-4FA9-ABAC-80C52E0413B3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90786-2A92-474B-B901-32B30DD2C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4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87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897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64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1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8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8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9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213199B-F08C-47AF-8CAB-E6B7B7BB58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213199B-F08C-47AF-8CAB-E6B7B7BB58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B1DCE7-B58B-4066-8D44-A2776804F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 4: Advanced HMI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794C6F-FC2D-4761-BEAF-318D49F69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20998"/>
            <a:ext cx="6801612" cy="1171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Tommy Morris</a:t>
            </a:r>
          </a:p>
          <a:p>
            <a:r>
              <a:rPr lang="en-US" dirty="0" smtClean="0"/>
              <a:t>Professor, Electrical and Computer Engineering</a:t>
            </a:r>
          </a:p>
          <a:p>
            <a:r>
              <a:rPr lang="en-US" dirty="0" smtClean="0"/>
              <a:t>Director, Center for Cybersecurity Research and Education</a:t>
            </a:r>
            <a:endParaRPr lang="en-US" dirty="0"/>
          </a:p>
          <a:p>
            <a:r>
              <a:rPr lang="en-US" dirty="0" smtClean="0"/>
              <a:t>University </a:t>
            </a:r>
            <a:r>
              <a:rPr lang="en-US" dirty="0"/>
              <a:t>of Alabama in Huntsville</a:t>
            </a:r>
          </a:p>
        </p:txBody>
      </p:sp>
      <p:pic>
        <p:nvPicPr>
          <p:cNvPr id="4" name="Shape 61" descr="http://www.uah.edu/images/administrative/communications/logo/png/UAH_primary.png">
            <a:extLst>
              <a:ext uri="{FF2B5EF4-FFF2-40B4-BE49-F238E27FC236}">
                <a16:creationId xmlns:a16="http://schemas.microsoft.com/office/drawing/2014/main" xmlns="" id="{E043EDB7-914C-435D-8B67-68FDC52FC81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59704" y="5946172"/>
            <a:ext cx="1905000" cy="1009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55092"/>
            <a:ext cx="7729728" cy="1188720"/>
          </a:xfrm>
        </p:spPr>
        <p:txBody>
          <a:bodyPr/>
          <a:lstStyle/>
          <a:p>
            <a:r>
              <a:rPr lang="en-US" dirty="0" err="1" smtClean="0"/>
              <a:t>OpenPLC</a:t>
            </a:r>
            <a:r>
              <a:rPr lang="en-US" dirty="0" smtClean="0"/>
              <a:t> I/O Addressing w/</a:t>
            </a:r>
            <a:r>
              <a:rPr lang="en-US" dirty="0" err="1" smtClean="0"/>
              <a:t>Arduino</a:t>
            </a:r>
            <a:r>
              <a:rPr lang="en-US" dirty="0" smtClean="0"/>
              <a:t> Uno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77823"/>
              </p:ext>
            </p:extLst>
          </p:nvPr>
        </p:nvGraphicFramePr>
        <p:xfrm>
          <a:off x="838200" y="1825625"/>
          <a:ext cx="5058507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384"/>
                <a:gridCol w="961292"/>
                <a:gridCol w="1219200"/>
                <a:gridCol w="17936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Arduino</a:t>
                      </a:r>
                      <a:r>
                        <a:rPr lang="en-US" dirty="0" smtClean="0"/>
                        <a:t> 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OpenPLC</a:t>
                      </a:r>
                      <a:r>
                        <a:rPr lang="en-US" dirty="0" smtClean="0"/>
                        <a:t> Editor</a:t>
                      </a:r>
                      <a:r>
                        <a:rPr lang="en-US" baseline="0" dirty="0" smtClean="0"/>
                        <a:t>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SCADA</a:t>
                      </a:r>
                      <a:r>
                        <a:rPr lang="en-US" baseline="0" dirty="0" err="1" smtClean="0"/>
                        <a:t>Br</a:t>
                      </a:r>
                      <a:r>
                        <a:rPr lang="en-US" baseline="0" dirty="0" smtClean="0"/>
                        <a:t> Address (aka. Modbus address)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Digital Inputs</a:t>
                      </a:r>
                    </a:p>
                    <a:p>
                      <a:pPr algn="ctr"/>
                      <a:r>
                        <a:rPr lang="en-US" dirty="0" smtClean="0"/>
                        <a:t>(Contact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%IX100.0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%IX100.1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%IX100.2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%IX100.3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%IX100.4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804</a:t>
                      </a: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Digital Outputs</a:t>
                      </a:r>
                    </a:p>
                    <a:p>
                      <a:pPr algn="ctr"/>
                      <a:r>
                        <a:rPr lang="en-US" dirty="0" smtClean="0"/>
                        <a:t>(Coil)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%QX100.0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%QX100.1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801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%QX100.2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802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%QX100.3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943117"/>
              </p:ext>
            </p:extLst>
          </p:nvPr>
        </p:nvGraphicFramePr>
        <p:xfrm>
          <a:off x="6570785" y="2024917"/>
          <a:ext cx="5058507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384"/>
                <a:gridCol w="961292"/>
                <a:gridCol w="1418492"/>
                <a:gridCol w="15943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Arduino</a:t>
                      </a:r>
                      <a:r>
                        <a:rPr lang="en-US" dirty="0" smtClean="0"/>
                        <a:t> 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OpenPLC</a:t>
                      </a:r>
                      <a:r>
                        <a:rPr lang="en-US" dirty="0" smtClean="0"/>
                        <a:t> Editor</a:t>
                      </a:r>
                      <a:r>
                        <a:rPr lang="en-US" baseline="0" dirty="0" smtClean="0"/>
                        <a:t>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SCADA</a:t>
                      </a:r>
                      <a:r>
                        <a:rPr lang="en-US" baseline="0" dirty="0" err="1" smtClean="0"/>
                        <a:t>Br</a:t>
                      </a:r>
                      <a:r>
                        <a:rPr lang="en-US" baseline="0" dirty="0" smtClean="0"/>
                        <a:t> Address (aka. Modbus address)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Analog</a:t>
                      </a:r>
                      <a:r>
                        <a:rPr lang="en-US" baseline="0" dirty="0" smtClean="0"/>
                        <a:t> Inputs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(input registers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%IW100.0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%IW100.1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%IW100.2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%IW100.3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%IW100.4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Analog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Outputs</a:t>
                      </a:r>
                    </a:p>
                    <a:p>
                      <a:pPr algn="ctr"/>
                      <a:r>
                        <a:rPr lang="en-US" dirty="0" smtClean="0"/>
                        <a:t>(holding registers)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%QW100.0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%QW100.1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%QW100.2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1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567" y="214415"/>
            <a:ext cx="7729728" cy="1188720"/>
          </a:xfrm>
        </p:spPr>
        <p:txBody>
          <a:bodyPr/>
          <a:lstStyle/>
          <a:p>
            <a:r>
              <a:rPr lang="en-US" dirty="0" err="1" smtClean="0"/>
              <a:t>nUMERIC</a:t>
            </a:r>
            <a:r>
              <a:rPr lang="en-US" dirty="0" smtClean="0"/>
              <a:t> INPUT from the HMI to the PLC - </a:t>
            </a:r>
            <a:r>
              <a:rPr lang="en-US" dirty="0" err="1" smtClean="0"/>
              <a:t>sIMPLE</a:t>
            </a:r>
            <a:r>
              <a:rPr lang="en-US" dirty="0" smtClean="0"/>
              <a:t> POINT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90" y="1606413"/>
            <a:ext cx="7729728" cy="508160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Analog Graphic -&gt; Simple Point</a:t>
            </a:r>
          </a:p>
          <a:p>
            <a:pPr lvl="1"/>
            <a:r>
              <a:rPr lang="en-US" sz="2400" dirty="0" smtClean="0"/>
              <a:t>Displays the value of a register.</a:t>
            </a:r>
          </a:p>
          <a:p>
            <a:pPr lvl="1"/>
            <a:r>
              <a:rPr lang="en-US" sz="2400" dirty="0" smtClean="0"/>
              <a:t>Select the point to display. 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627" y="2913185"/>
            <a:ext cx="2044158" cy="1171208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10023231" y="1902245"/>
            <a:ext cx="1957753" cy="873369"/>
          </a:xfrm>
          <a:prstGeom prst="borderCallout1">
            <a:avLst>
              <a:gd name="adj1" fmla="val 18750"/>
              <a:gd name="adj2" fmla="val -8333"/>
              <a:gd name="adj3" fmla="val 115911"/>
              <a:gd name="adj4" fmla="val -69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Warning. Can’t read address over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SCADABR Numeric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variable in ladder logic program</a:t>
            </a:r>
          </a:p>
          <a:p>
            <a:pPr lvl="1"/>
            <a:r>
              <a:rPr lang="en-US" dirty="0" smtClean="0"/>
              <a:t>16-bit word: %MW0 - %MW1023</a:t>
            </a:r>
          </a:p>
          <a:p>
            <a:pPr lvl="1"/>
            <a:r>
              <a:rPr lang="en-US" dirty="0" smtClean="0"/>
              <a:t>32-bit double word </a:t>
            </a:r>
            <a:r>
              <a:rPr lang="en-US" dirty="0"/>
              <a:t>: %</a:t>
            </a:r>
            <a:r>
              <a:rPr lang="en-US" dirty="0" smtClean="0"/>
              <a:t>MD0 </a:t>
            </a:r>
            <a:r>
              <a:rPr lang="en-US" dirty="0"/>
              <a:t>- %</a:t>
            </a:r>
            <a:r>
              <a:rPr lang="en-US" dirty="0" smtClean="0"/>
              <a:t>MD1023</a:t>
            </a:r>
            <a:endParaRPr lang="en-US" dirty="0"/>
          </a:p>
          <a:p>
            <a:pPr lvl="1"/>
            <a:r>
              <a:rPr lang="en-US" dirty="0" smtClean="0"/>
              <a:t>64-bit long word: </a:t>
            </a:r>
            <a:r>
              <a:rPr lang="en-US" dirty="0"/>
              <a:t>: %</a:t>
            </a:r>
            <a:r>
              <a:rPr lang="en-US" dirty="0" smtClean="0"/>
              <a:t>ML0 </a:t>
            </a:r>
            <a:r>
              <a:rPr lang="en-US" dirty="0"/>
              <a:t>- %</a:t>
            </a:r>
            <a:r>
              <a:rPr lang="en-US" dirty="0" smtClean="0"/>
              <a:t>ML1023</a:t>
            </a:r>
          </a:p>
          <a:p>
            <a:pPr lvl="1"/>
            <a:r>
              <a:rPr lang="en-US" dirty="0" smtClean="0"/>
              <a:t>In HMI use Component -&gt; Simple point</a:t>
            </a:r>
          </a:p>
          <a:p>
            <a:pPr lvl="1"/>
            <a:r>
              <a:rPr lang="en-US" dirty="0" smtClean="0"/>
              <a:t>Check “settable” in Data Sources</a:t>
            </a:r>
          </a:p>
          <a:p>
            <a:pPr lvl="1"/>
            <a:r>
              <a:rPr lang="en-US" dirty="0" smtClean="0"/>
              <a:t>Check “Settable override” and “Display controls” in simple point configuration</a:t>
            </a:r>
          </a:p>
          <a:p>
            <a:r>
              <a:rPr lang="en-US" dirty="0" smtClean="0"/>
              <a:t>Hover over the graphic to set the value</a:t>
            </a:r>
          </a:p>
          <a:p>
            <a:r>
              <a:rPr lang="en-US" dirty="0" smtClean="0"/>
              <a:t>You cannot change the text size.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28" y="4984927"/>
            <a:ext cx="2642123" cy="176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POINT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52" y="2317709"/>
            <a:ext cx="5670217" cy="4387891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/>
              <a:t>Config</a:t>
            </a:r>
            <a:r>
              <a:rPr lang="en-US" sz="2400" dirty="0"/>
              <a:t> options:</a:t>
            </a:r>
          </a:p>
          <a:p>
            <a:pPr lvl="1"/>
            <a:r>
              <a:rPr lang="en-US" sz="2400" dirty="0"/>
              <a:t>Point name override: display different text</a:t>
            </a:r>
          </a:p>
          <a:p>
            <a:pPr lvl="1"/>
            <a:r>
              <a:rPr lang="en-US" sz="2400" dirty="0" smtClean="0"/>
              <a:t>To </a:t>
            </a:r>
            <a:r>
              <a:rPr lang="en-US" sz="2400" dirty="0"/>
              <a:t>enable </a:t>
            </a:r>
            <a:r>
              <a:rPr lang="en-US" sz="2400" dirty="0" smtClean="0"/>
              <a:t>writing from HMI to PLC:</a:t>
            </a:r>
            <a:endParaRPr lang="en-US" sz="2400" dirty="0"/>
          </a:p>
          <a:p>
            <a:pPr lvl="2"/>
            <a:r>
              <a:rPr lang="en-US" sz="2400" dirty="0"/>
              <a:t>select “Settable override” and select </a:t>
            </a:r>
            <a:br>
              <a:rPr lang="en-US" sz="2400" dirty="0"/>
            </a:br>
            <a:r>
              <a:rPr lang="en-US" sz="2400" dirty="0"/>
              <a:t>“display controls</a:t>
            </a:r>
            <a:r>
              <a:rPr lang="en-US" sz="2400" dirty="0" smtClean="0"/>
              <a:t>”</a:t>
            </a:r>
          </a:p>
          <a:p>
            <a:pPr lvl="1"/>
            <a:r>
              <a:rPr lang="en-US" sz="2400" dirty="0" smtClean="0"/>
              <a:t>Display point name: select to show point name</a:t>
            </a:r>
            <a:br>
              <a:rPr lang="en-US" sz="2400" dirty="0" smtClean="0"/>
            </a:br>
            <a:r>
              <a:rPr lang="en-US" sz="2400" dirty="0" smtClean="0"/>
              <a:t>(with override if selected above)</a:t>
            </a: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317709"/>
            <a:ext cx="5860473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170" y="5134709"/>
            <a:ext cx="5861304" cy="162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Input FROM HMI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3184926" cy="3101983"/>
          </a:xfrm>
        </p:spPr>
        <p:txBody>
          <a:bodyPr/>
          <a:lstStyle/>
          <a:p>
            <a:r>
              <a:rPr lang="en-US" dirty="0" smtClean="0"/>
              <a:t>Method 1: Button (write)</a:t>
            </a:r>
          </a:p>
          <a:p>
            <a:pPr lvl="1"/>
            <a:r>
              <a:rPr lang="en-US" dirty="0" smtClean="0"/>
              <a:t>Use Component -&gt; Button (write)</a:t>
            </a:r>
          </a:p>
          <a:p>
            <a:pPr lvl="2"/>
            <a:r>
              <a:rPr lang="en-US" dirty="0" smtClean="0"/>
              <a:t>Select point to display/control</a:t>
            </a:r>
          </a:p>
          <a:p>
            <a:pPr lvl="2"/>
            <a:r>
              <a:rPr lang="en-US" dirty="0" smtClean="0"/>
              <a:t>Set labels for on/off states</a:t>
            </a:r>
          </a:p>
          <a:p>
            <a:pPr lvl="2"/>
            <a:r>
              <a:rPr lang="en-US" dirty="0" smtClean="0"/>
              <a:t>Set height and width</a:t>
            </a:r>
          </a:p>
          <a:p>
            <a:pPr lvl="1"/>
            <a:r>
              <a:rPr lang="en-US" dirty="0" smtClean="0"/>
              <a:t>The button will have a different label for each state.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985" y="4641853"/>
            <a:ext cx="5464785" cy="2149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900" y="2291861"/>
            <a:ext cx="4208000" cy="200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8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INPUT FROM HMI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5283117" cy="39182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Method 2: Binary graphic</a:t>
            </a:r>
          </a:p>
          <a:p>
            <a:pPr lvl="1"/>
            <a:r>
              <a:rPr lang="en-US" dirty="0" smtClean="0"/>
              <a:t>Place a Component -&gt; Binary graphic on the workspace</a:t>
            </a:r>
          </a:p>
          <a:p>
            <a:pPr lvl="1"/>
            <a:r>
              <a:rPr lang="en-US" dirty="0" smtClean="0"/>
              <a:t>Select the point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 “settable override” and “display controls”</a:t>
            </a:r>
          </a:p>
          <a:p>
            <a:pPr lvl="1"/>
            <a:r>
              <a:rPr lang="en-US" dirty="0" smtClean="0"/>
              <a:t>Choose an image set </a:t>
            </a:r>
            <a:br>
              <a:rPr lang="en-US" dirty="0" smtClean="0"/>
            </a:br>
            <a:r>
              <a:rPr lang="en-US" dirty="0" smtClean="0"/>
              <a:t>Note: these are named in Portuguese. Select each image to see an example of each.</a:t>
            </a:r>
          </a:p>
          <a:p>
            <a:pPr lvl="1"/>
            <a:r>
              <a:rPr lang="en-US" dirty="0" smtClean="0"/>
              <a:t>Set the 0 and 1 images.</a:t>
            </a:r>
          </a:p>
          <a:p>
            <a:r>
              <a:rPr lang="en-US" dirty="0" smtClean="0"/>
              <a:t>This method takes input from the keyboard when the user hovers over the image. The image changes according to the setting (0 and 1 images correspond to 0 and 1 settings).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187" y="2681587"/>
            <a:ext cx="3932843" cy="1865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187" y="4727510"/>
            <a:ext cx="392662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5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Develop Ladder Logic to turn on/off a LED if any of the following three conditions are true.</a:t>
            </a:r>
          </a:p>
          <a:p>
            <a:pPr lvl="1"/>
            <a:r>
              <a:rPr lang="en-US" dirty="0" smtClean="0"/>
              <a:t>(1) button press</a:t>
            </a:r>
          </a:p>
          <a:p>
            <a:pPr lvl="1"/>
            <a:r>
              <a:rPr lang="en-US" dirty="0" smtClean="0"/>
              <a:t>(2) number1 (16-bit INT) is greater than number2 (16-bit INT)</a:t>
            </a:r>
          </a:p>
          <a:p>
            <a:pPr lvl="2"/>
            <a:r>
              <a:rPr lang="en-US" dirty="0" smtClean="0"/>
              <a:t>These should be observable and settable in the HMI</a:t>
            </a:r>
          </a:p>
          <a:p>
            <a:pPr lvl="2"/>
            <a:r>
              <a:rPr lang="en-US" dirty="0" smtClean="0"/>
              <a:t>Hint use %MW0 and %MW1</a:t>
            </a:r>
          </a:p>
          <a:p>
            <a:pPr lvl="1"/>
            <a:r>
              <a:rPr lang="en-US" dirty="0" smtClean="0"/>
              <a:t>(3) binary input (override) from HMI is 1</a:t>
            </a:r>
          </a:p>
          <a:p>
            <a:pPr lvl="2"/>
            <a:r>
              <a:rPr lang="en-US" dirty="0" smtClean="0"/>
              <a:t>Hint use %QX101.0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Develop a corresponding HMI</a:t>
            </a:r>
          </a:p>
          <a:p>
            <a:pPr lvl="1"/>
            <a:r>
              <a:rPr lang="en-US" dirty="0" smtClean="0"/>
              <a:t>Display and edit number1 and number2</a:t>
            </a:r>
          </a:p>
          <a:p>
            <a:pPr lvl="1"/>
            <a:r>
              <a:rPr lang="en-US" dirty="0" smtClean="0"/>
              <a:t>Display the status of the LED using a binary graphic.</a:t>
            </a:r>
          </a:p>
          <a:p>
            <a:pPr lvl="1"/>
            <a:r>
              <a:rPr lang="en-US" dirty="0" smtClean="0"/>
              <a:t>Use a button(write) component to set the override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Ladder Logic Solution - Variables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71" y="2695208"/>
            <a:ext cx="9984232" cy="226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Ladder Logic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549" y="2614979"/>
            <a:ext cx="503522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Blinking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blinking LED that is on for 500ms then off for 500ms</a:t>
            </a:r>
          </a:p>
          <a:p>
            <a:pPr lvl="1"/>
            <a:r>
              <a:rPr lang="en-US" dirty="0"/>
              <a:t>Use two TON function blocks to blink the LED.</a:t>
            </a:r>
          </a:p>
          <a:p>
            <a:r>
              <a:rPr lang="en-US" dirty="0" smtClean="0"/>
              <a:t>Add a binary input to enable the LED from the HMI</a:t>
            </a:r>
          </a:p>
          <a:p>
            <a:r>
              <a:rPr lang="en-US" dirty="0" smtClean="0"/>
              <a:t>Display a blinking LED in the HMI when the LED is blinking</a:t>
            </a:r>
          </a:p>
        </p:txBody>
      </p:sp>
    </p:spTree>
    <p:extLst>
      <p:ext uri="{BB962C8B-B14F-4D97-AF65-F5344CB8AC3E}">
        <p14:creationId xmlns:p14="http://schemas.microsoft.com/office/powerpoint/2010/main" val="417219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43723"/>
            <a:ext cx="7729728" cy="1188720"/>
          </a:xfrm>
        </p:spPr>
        <p:txBody>
          <a:bodyPr/>
          <a:lstStyle/>
          <a:p>
            <a:r>
              <a:rPr lang="en-US" dirty="0" smtClean="0"/>
              <a:t>Connection Errors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785" y="1775746"/>
            <a:ext cx="81280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2719753"/>
            <a:ext cx="2883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sure the data sources are enabled.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sure your PLC is reachable over the network.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Is it running?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Is the correct program running?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Is the network up?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BLINKING LED - 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81" y="2971800"/>
            <a:ext cx="9837262" cy="205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BLINKING LED Ladder LOGIC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32" y="2495535"/>
            <a:ext cx="5226096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32" y="5367240"/>
            <a:ext cx="5230368" cy="7523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231" y="2655277"/>
            <a:ext cx="274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time 0 timer2_out is 0. The negated contact starts TON0.  timer1_out starts high while TON0 counts 500ms.</a:t>
            </a:r>
          </a:p>
          <a:p>
            <a:endParaRPr lang="en-US" dirty="0" smtClean="0"/>
          </a:p>
          <a:p>
            <a:r>
              <a:rPr lang="en-US" dirty="0" smtClean="0"/>
              <a:t>At time 500ms timer1_out goes low. This triggers TON1 to set timer2_out high.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Shields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69170" y="2398961"/>
            <a:ext cx="63949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these expansion boards to build demos that you can reuse.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Solder </a:t>
            </a:r>
            <a:r>
              <a:rPr lang="en-US" sz="2400" dirty="0"/>
              <a:t>components to the board. 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Resistors, LED,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Less likely to be damaged when storing in a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Easy to change between demos.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https</a:t>
            </a:r>
            <a:r>
              <a:rPr lang="en-US" sz="2400" dirty="0"/>
              <a:t>://www.sparkfun.com/products/13820</a:t>
            </a:r>
          </a:p>
        </p:txBody>
      </p:sp>
      <p:pic>
        <p:nvPicPr>
          <p:cNvPr id="1026" name="Picture 2" descr="SparkFun ProtoShield K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68" y="2289184"/>
            <a:ext cx="4155831" cy="415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1136" y="6228899"/>
            <a:ext cx="835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also similar products called Pi Hats for Raspberry PI.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14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</a:t>
            </a:r>
            <a:r>
              <a:rPr lang="en-US" dirty="0" err="1" smtClean="0"/>
              <a:t>Arduino</a:t>
            </a:r>
            <a:r>
              <a:rPr lang="en-US" dirty="0" smtClean="0"/>
              <a:t> setup the PLC is running on the host PC.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SCADABr</a:t>
            </a:r>
            <a:r>
              <a:rPr lang="en-US" dirty="0" smtClean="0"/>
              <a:t> is in a VM with a host-only network configuration. 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SCADABr</a:t>
            </a:r>
            <a:r>
              <a:rPr lang="en-US" dirty="0" smtClean="0"/>
              <a:t> the PLC is reached at 192.168.56.1</a:t>
            </a:r>
          </a:p>
          <a:p>
            <a:pPr lvl="1"/>
            <a:r>
              <a:rPr lang="en-US" dirty="0" smtClean="0"/>
              <a:t>This address is configurable in Virtual Box</a:t>
            </a:r>
          </a:p>
          <a:p>
            <a:pPr lvl="2"/>
            <a:r>
              <a:rPr lang="en-US" dirty="0" smtClean="0"/>
              <a:t>The host IP </a:t>
            </a:r>
            <a:r>
              <a:rPr lang="en-US" dirty="0"/>
              <a:t>address can be found (and set) under Preferences -&gt; Network -&gt; Host Only Networks</a:t>
            </a:r>
          </a:p>
          <a:p>
            <a:pPr lvl="2"/>
            <a:r>
              <a:rPr lang="en-US" dirty="0"/>
              <a:t>Select the appropriate adapter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Data Sources: Use the Transport Type “TCP with Keep-alive”.  This prevents the session from closing after a timeout.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59" y="2749413"/>
            <a:ext cx="7729728" cy="3101983"/>
          </a:xfrm>
        </p:spPr>
        <p:txBody>
          <a:bodyPr/>
          <a:lstStyle/>
          <a:p>
            <a:r>
              <a:rPr lang="en-US" dirty="0" smtClean="0"/>
              <a:t>Click here to enable all data sources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ISSUES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214" y="2474697"/>
            <a:ext cx="7098323" cy="3992807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2198077" y="3323492"/>
            <a:ext cx="4167554" cy="2228360"/>
          </a:xfrm>
          <a:custGeom>
            <a:avLst/>
            <a:gdLst>
              <a:gd name="connsiteX0" fmla="*/ 0 w 4167554"/>
              <a:gd name="connsiteY0" fmla="*/ 0 h 2228360"/>
              <a:gd name="connsiteX1" fmla="*/ 1248508 w 4167554"/>
              <a:gd name="connsiteY1" fmla="*/ 2203939 h 2228360"/>
              <a:gd name="connsiteX2" fmla="*/ 4167554 w 4167554"/>
              <a:gd name="connsiteY2" fmla="*/ 984739 h 222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7554" h="2228360">
                <a:moveTo>
                  <a:pt x="0" y="0"/>
                </a:moveTo>
                <a:cubicBezTo>
                  <a:pt x="276958" y="1019908"/>
                  <a:pt x="553916" y="2039816"/>
                  <a:pt x="1248508" y="2203939"/>
                </a:cubicBezTo>
                <a:cubicBezTo>
                  <a:pt x="1943100" y="2368062"/>
                  <a:pt x="3055327" y="1676400"/>
                  <a:pt x="4167554" y="98473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99" y="3351173"/>
            <a:ext cx="676275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36" y="4061673"/>
            <a:ext cx="762000" cy="657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85120" y="3461692"/>
            <a:ext cx="80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85119" y="4205619"/>
            <a:ext cx="80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</a:t>
            </a:r>
            <a:r>
              <a:rPr lang="en-US" dirty="0"/>
              <a:t>here to edit an individual input output </a:t>
            </a:r>
            <a:r>
              <a:rPr lang="en-US" dirty="0" smtClean="0"/>
              <a:t>point</a:t>
            </a:r>
          </a:p>
          <a:p>
            <a:r>
              <a:rPr lang="en-US" dirty="0"/>
              <a:t>Click here to enable all points</a:t>
            </a:r>
          </a:p>
          <a:p>
            <a:r>
              <a:rPr lang="en-US" dirty="0" smtClean="0"/>
              <a:t>Click here to enable an individual input/output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031" y="4189035"/>
            <a:ext cx="6554285" cy="2334403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7379677" y="2737753"/>
            <a:ext cx="4637844" cy="2051124"/>
          </a:xfrm>
          <a:custGeom>
            <a:avLst/>
            <a:gdLst>
              <a:gd name="connsiteX0" fmla="*/ 0 w 4637844"/>
              <a:gd name="connsiteY0" fmla="*/ 58201 h 2051124"/>
              <a:gd name="connsiteX1" fmla="*/ 3106615 w 4637844"/>
              <a:gd name="connsiteY1" fmla="*/ 23032 h 2051124"/>
              <a:gd name="connsiteX2" fmla="*/ 4149969 w 4637844"/>
              <a:gd name="connsiteY2" fmla="*/ 363001 h 2051124"/>
              <a:gd name="connsiteX3" fmla="*/ 4560277 w 4637844"/>
              <a:gd name="connsiteY3" fmla="*/ 1037078 h 2051124"/>
              <a:gd name="connsiteX4" fmla="*/ 4636477 w 4637844"/>
              <a:gd name="connsiteY4" fmla="*/ 1728739 h 2051124"/>
              <a:gd name="connsiteX5" fmla="*/ 4536831 w 4637844"/>
              <a:gd name="connsiteY5" fmla="*/ 2051124 h 2051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7844" h="2051124">
                <a:moveTo>
                  <a:pt x="0" y="58201"/>
                </a:moveTo>
                <a:cubicBezTo>
                  <a:pt x="1207477" y="15216"/>
                  <a:pt x="2414954" y="-27768"/>
                  <a:pt x="3106615" y="23032"/>
                </a:cubicBezTo>
                <a:cubicBezTo>
                  <a:pt x="3798276" y="73832"/>
                  <a:pt x="3907692" y="193993"/>
                  <a:pt x="4149969" y="363001"/>
                </a:cubicBezTo>
                <a:cubicBezTo>
                  <a:pt x="4392246" y="532009"/>
                  <a:pt x="4479192" y="809455"/>
                  <a:pt x="4560277" y="1037078"/>
                </a:cubicBezTo>
                <a:cubicBezTo>
                  <a:pt x="4641362" y="1264701"/>
                  <a:pt x="4640385" y="1559731"/>
                  <a:pt x="4636477" y="1728739"/>
                </a:cubicBezTo>
                <a:cubicBezTo>
                  <a:pt x="4632569" y="1897747"/>
                  <a:pt x="4584700" y="1974435"/>
                  <a:pt x="4536831" y="205112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527431" y="3133803"/>
            <a:ext cx="5802923" cy="1045474"/>
          </a:xfrm>
          <a:custGeom>
            <a:avLst/>
            <a:gdLst>
              <a:gd name="connsiteX0" fmla="*/ 0 w 5802923"/>
              <a:gd name="connsiteY0" fmla="*/ 95905 h 1045474"/>
              <a:gd name="connsiteX1" fmla="*/ 3745523 w 5802923"/>
              <a:gd name="connsiteY1" fmla="*/ 90043 h 1045474"/>
              <a:gd name="connsiteX2" fmla="*/ 5802923 w 5802923"/>
              <a:gd name="connsiteY2" fmla="*/ 1045474 h 10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2923" h="1045474">
                <a:moveTo>
                  <a:pt x="0" y="95905"/>
                </a:moveTo>
                <a:cubicBezTo>
                  <a:pt x="1389184" y="13843"/>
                  <a:pt x="2778369" y="-68218"/>
                  <a:pt x="3745523" y="90043"/>
                </a:cubicBezTo>
                <a:cubicBezTo>
                  <a:pt x="4712677" y="248304"/>
                  <a:pt x="5257800" y="646889"/>
                  <a:pt x="5802923" y="104547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520354" y="3578026"/>
            <a:ext cx="302721" cy="554359"/>
          </a:xfrm>
          <a:custGeom>
            <a:avLst/>
            <a:gdLst>
              <a:gd name="connsiteX0" fmla="*/ 0 w 302721"/>
              <a:gd name="connsiteY0" fmla="*/ 44405 h 554359"/>
              <a:gd name="connsiteX1" fmla="*/ 293077 w 302721"/>
              <a:gd name="connsiteY1" fmla="*/ 20959 h 554359"/>
              <a:gd name="connsiteX2" fmla="*/ 222738 w 302721"/>
              <a:gd name="connsiteY2" fmla="*/ 308174 h 554359"/>
              <a:gd name="connsiteX3" fmla="*/ 128954 w 302721"/>
              <a:gd name="connsiteY3" fmla="*/ 554359 h 55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721" h="554359">
                <a:moveTo>
                  <a:pt x="0" y="44405"/>
                </a:moveTo>
                <a:cubicBezTo>
                  <a:pt x="127977" y="10701"/>
                  <a:pt x="255954" y="-23002"/>
                  <a:pt x="293077" y="20959"/>
                </a:cubicBezTo>
                <a:cubicBezTo>
                  <a:pt x="330200" y="64920"/>
                  <a:pt x="250092" y="219274"/>
                  <a:pt x="222738" y="308174"/>
                </a:cubicBezTo>
                <a:cubicBezTo>
                  <a:pt x="195384" y="397074"/>
                  <a:pt x="162169" y="475716"/>
                  <a:pt x="128954" y="55435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Data on HMI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4908218" cy="38096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Check the </a:t>
            </a:r>
          </a:p>
          <a:p>
            <a:pPr lvl="1"/>
            <a:r>
              <a:rPr lang="en-US" dirty="0" smtClean="0"/>
              <a:t>Register range: is this the correct data type?</a:t>
            </a:r>
          </a:p>
          <a:p>
            <a:pPr lvl="2"/>
            <a:r>
              <a:rPr lang="en-US" dirty="0" smtClean="0"/>
              <a:t>%IX: Input status</a:t>
            </a:r>
          </a:p>
          <a:p>
            <a:pPr lvl="2"/>
            <a:r>
              <a:rPr lang="en-US" dirty="0" smtClean="0"/>
              <a:t>%QX: coil status</a:t>
            </a:r>
          </a:p>
          <a:p>
            <a:pPr lvl="2"/>
            <a:r>
              <a:rPr lang="en-US" dirty="0" smtClean="0"/>
              <a:t>%QW, MW, MD, ML: holding register</a:t>
            </a:r>
          </a:p>
          <a:p>
            <a:pPr lvl="2"/>
            <a:r>
              <a:rPr lang="en-US" dirty="0" smtClean="0"/>
              <a:t>%IW: input register</a:t>
            </a:r>
          </a:p>
          <a:p>
            <a:pPr lvl="1"/>
            <a:r>
              <a:rPr lang="en-US" dirty="0" smtClean="0"/>
              <a:t>Modbus data range: is this the correct data type?</a:t>
            </a:r>
          </a:p>
          <a:p>
            <a:pPr lvl="2"/>
            <a:r>
              <a:rPr lang="en-US" dirty="0" smtClean="0"/>
              <a:t>Input status and coil status can only be binary.</a:t>
            </a:r>
          </a:p>
          <a:p>
            <a:pPr lvl="2"/>
            <a:r>
              <a:rPr lang="en-US" dirty="0" smtClean="0"/>
              <a:t>The holding register and input register types have multiple valid lengths. Make sure this matches the ladder logic variable type and %QW, MW, MD, ML declaration.</a:t>
            </a:r>
          </a:p>
          <a:p>
            <a:pPr lvl="1"/>
            <a:r>
              <a:rPr lang="en-US" dirty="0" smtClean="0"/>
              <a:t>Offset is the address in the Modbus memory map for this variable.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852" y="2414220"/>
            <a:ext cx="4156088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OpenPLC</a:t>
            </a:r>
            <a:r>
              <a:rPr lang="en-US" dirty="0" smtClean="0"/>
              <a:t> Addressing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29" y="2672862"/>
            <a:ext cx="8629650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88677" y="1704976"/>
            <a:ext cx="581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I/O Memory Mapping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296400" y="2555631"/>
            <a:ext cx="26494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Translation</a:t>
            </a:r>
          </a:p>
          <a:p>
            <a:endParaRPr lang="en-US" dirty="0"/>
          </a:p>
          <a:p>
            <a:r>
              <a:rPr lang="en-US" dirty="0" smtClean="0"/>
              <a:t>%QX &amp; %IX</a:t>
            </a:r>
          </a:p>
          <a:p>
            <a:r>
              <a:rPr lang="en-US" dirty="0" smtClean="0"/>
              <a:t>Modbus Address = whole part * 8 + decimal part</a:t>
            </a:r>
          </a:p>
          <a:p>
            <a:endParaRPr lang="en-US" dirty="0"/>
          </a:p>
          <a:p>
            <a:r>
              <a:rPr lang="en-US" dirty="0" smtClean="0"/>
              <a:t>%IW &amp; %QW</a:t>
            </a:r>
          </a:p>
          <a:p>
            <a:r>
              <a:rPr lang="en-US" dirty="0" smtClean="0"/>
              <a:t>Modbus Address = whole part + decimal part</a:t>
            </a:r>
          </a:p>
        </p:txBody>
      </p:sp>
    </p:spTree>
    <p:extLst>
      <p:ext uri="{BB962C8B-B14F-4D97-AF65-F5344CB8AC3E}">
        <p14:creationId xmlns:p14="http://schemas.microsoft.com/office/powerpoint/2010/main" val="17569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OpenPLC</a:t>
            </a:r>
            <a:r>
              <a:rPr lang="en-US" dirty="0" smtClean="0"/>
              <a:t> Addressing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270246"/>
            <a:ext cx="8553450" cy="1895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8677" y="1704976"/>
            <a:ext cx="581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Regular Memory 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26323" y="4560277"/>
            <a:ext cx="4706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translation - </a:t>
            </a:r>
            <a:r>
              <a:rPr lang="en-US" dirty="0"/>
              <a:t>Modbus </a:t>
            </a:r>
            <a:r>
              <a:rPr lang="en-US" dirty="0" smtClean="0"/>
              <a:t>register addresses count in 16-bit word units. </a:t>
            </a:r>
          </a:p>
          <a:p>
            <a:endParaRPr lang="en-US" dirty="0" smtClean="0"/>
          </a:p>
          <a:p>
            <a:r>
              <a:rPr lang="en-US" dirty="0" smtClean="0"/>
              <a:t>%MW Modbus Address = 1024 + whole part</a:t>
            </a:r>
          </a:p>
          <a:p>
            <a:r>
              <a:rPr lang="en-US" dirty="0"/>
              <a:t>%</a:t>
            </a:r>
            <a:r>
              <a:rPr lang="en-US" dirty="0" smtClean="0"/>
              <a:t>MD </a:t>
            </a:r>
            <a:r>
              <a:rPr lang="en-US" dirty="0"/>
              <a:t>Modbus Address = </a:t>
            </a:r>
            <a:r>
              <a:rPr lang="en-US" dirty="0" smtClean="0"/>
              <a:t>2048 + 2*whole part</a:t>
            </a:r>
          </a:p>
          <a:p>
            <a:r>
              <a:rPr lang="en-US" dirty="0"/>
              <a:t>%</a:t>
            </a:r>
            <a:r>
              <a:rPr lang="en-US" dirty="0" smtClean="0"/>
              <a:t>ML </a:t>
            </a:r>
            <a:r>
              <a:rPr lang="en-US" dirty="0"/>
              <a:t>Modbus Address = </a:t>
            </a:r>
            <a:r>
              <a:rPr lang="en-US" dirty="0" smtClean="0"/>
              <a:t>4096 + 4*whole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9376</TotalTime>
  <Words>982</Words>
  <Application>Microsoft Office PowerPoint</Application>
  <PresentationFormat>Widescreen</PresentationFormat>
  <Paragraphs>193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Gill Sans MT</vt:lpstr>
      <vt:lpstr>Parcel</vt:lpstr>
      <vt:lpstr>Session 4: Advanced HMI</vt:lpstr>
      <vt:lpstr>Connection Errors</vt:lpstr>
      <vt:lpstr>Connection Errors</vt:lpstr>
      <vt:lpstr>CONNECTION ERRORS</vt:lpstr>
      <vt:lpstr>Connection ISSUES</vt:lpstr>
      <vt:lpstr>Connection Issues</vt:lpstr>
      <vt:lpstr>Wrong Data on HMI</vt:lpstr>
      <vt:lpstr>OpenPLC Addressing</vt:lpstr>
      <vt:lpstr>OpenPLC Addressing</vt:lpstr>
      <vt:lpstr>OpenPLC I/O Addressing w/Arduino Uno</vt:lpstr>
      <vt:lpstr>nUMERIC INPUT from the HMI to the PLC - sIMPLE POINT COMPONENT</vt:lpstr>
      <vt:lpstr>SCADABR Numeric Input</vt:lpstr>
      <vt:lpstr>SIMPLE POINT COMPONENT</vt:lpstr>
      <vt:lpstr>Binary Input FROM HMI</vt:lpstr>
      <vt:lpstr>BINARY INPUT FROM HMI</vt:lpstr>
      <vt:lpstr>Exercise</vt:lpstr>
      <vt:lpstr>Ladder Logic Solution - Variables</vt:lpstr>
      <vt:lpstr>Ladder Logic Solution</vt:lpstr>
      <vt:lpstr>Add a Blinking LED</vt:lpstr>
      <vt:lpstr>BLINKING LED - Variables</vt:lpstr>
      <vt:lpstr>BLINKING LED Ladder LOGIC</vt:lpstr>
      <vt:lpstr>Arduino Shields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Alves</dc:creator>
  <cp:lastModifiedBy>morris</cp:lastModifiedBy>
  <cp:revision>167</cp:revision>
  <dcterms:created xsi:type="dcterms:W3CDTF">2017-10-14T11:40:18Z</dcterms:created>
  <dcterms:modified xsi:type="dcterms:W3CDTF">2019-08-07T03:52:10Z</dcterms:modified>
</cp:coreProperties>
</file>