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2" r:id="rId3"/>
    <p:sldId id="288" r:id="rId4"/>
    <p:sldId id="264" r:id="rId5"/>
    <p:sldId id="265" r:id="rId6"/>
    <p:sldId id="289"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79" r:id="rId20"/>
    <p:sldId id="280" r:id="rId21"/>
    <p:sldId id="281" r:id="rId22"/>
    <p:sldId id="282" r:id="rId23"/>
    <p:sldId id="283" r:id="rId24"/>
    <p:sldId id="277" r:id="rId25"/>
    <p:sldId id="284" r:id="rId26"/>
    <p:sldId id="286" r:id="rId27"/>
    <p:sldId id="285" r:id="rId28"/>
    <p:sldId id="287"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88028" autoAdjust="0"/>
  </p:normalViewPr>
  <p:slideViewPr>
    <p:cSldViewPr snapToGrid="0">
      <p:cViewPr varScale="1">
        <p:scale>
          <a:sx n="30" d="100"/>
          <a:sy n="30" d="100"/>
        </p:scale>
        <p:origin x="370"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E5A8A-2A4A-4FA9-ABAC-80C52E0413B3}"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90786-2A92-474B-B901-32B30DD2CD19}" type="slidenum">
              <a:rPr lang="en-US" smtClean="0"/>
              <a:t>‹#›</a:t>
            </a:fld>
            <a:endParaRPr lang="en-US"/>
          </a:p>
        </p:txBody>
      </p:sp>
    </p:spTree>
    <p:extLst>
      <p:ext uri="{BB962C8B-B14F-4D97-AF65-F5344CB8AC3E}">
        <p14:creationId xmlns:p14="http://schemas.microsoft.com/office/powerpoint/2010/main" val="355704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ASCII uses a longitudinal redundancy check (LRC).  Each ASCII packet begins with a colon (3A) and is followed by the carriage return and line feed ASCII characters (0D 0A)</a:t>
            </a:r>
          </a:p>
          <a:p>
            <a:endParaRPr lang="en-US" dirty="0"/>
          </a:p>
          <a:p>
            <a:r>
              <a:rPr lang="en-US" dirty="0"/>
              <a:t>The ASCII protocol uses the same values as RTU, but converted to ASCII.  For example, if the address was 11 in hexadecimal (as used in RTU), it would be sent as 3131 in ASCII because the number 1 is represented by 31 in ASCII.</a:t>
            </a:r>
          </a:p>
          <a:p>
            <a:endParaRPr lang="en-US" dirty="0"/>
          </a:p>
          <a:p>
            <a:r>
              <a:rPr lang="en-US" dirty="0"/>
              <a:t>This may help: https://www.branah.com/ascii-converter</a:t>
            </a:r>
          </a:p>
        </p:txBody>
      </p:sp>
      <p:sp>
        <p:nvSpPr>
          <p:cNvPr id="4" name="Slide Number Placeholder 3"/>
          <p:cNvSpPr>
            <a:spLocks noGrp="1"/>
          </p:cNvSpPr>
          <p:nvPr>
            <p:ph type="sldNum" sz="quarter" idx="10"/>
          </p:nvPr>
        </p:nvSpPr>
        <p:spPr/>
        <p:txBody>
          <a:bodyPr/>
          <a:lstStyle/>
          <a:p>
            <a:fld id="{3F4F1F61-4136-4376-89EF-64035BAEC83E}" type="slidenum">
              <a:rPr lang="en-US" smtClean="0"/>
              <a:t>4</a:t>
            </a:fld>
            <a:endParaRPr lang="en-US"/>
          </a:p>
        </p:txBody>
      </p:sp>
    </p:spTree>
    <p:extLst>
      <p:ext uri="{BB962C8B-B14F-4D97-AF65-F5344CB8AC3E}">
        <p14:creationId xmlns:p14="http://schemas.microsoft.com/office/powerpoint/2010/main" val="12687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http://www.simplymodbus.ca/FAQ.htm</a:t>
            </a:r>
          </a:p>
        </p:txBody>
      </p:sp>
      <p:sp>
        <p:nvSpPr>
          <p:cNvPr id="4" name="Slide Number Placeholder 3"/>
          <p:cNvSpPr>
            <a:spLocks noGrp="1"/>
          </p:cNvSpPr>
          <p:nvPr>
            <p:ph type="sldNum" sz="quarter" idx="10"/>
          </p:nvPr>
        </p:nvSpPr>
        <p:spPr/>
        <p:txBody>
          <a:bodyPr/>
          <a:lstStyle/>
          <a:p>
            <a:fld id="{3F4F1F61-4136-4376-89EF-64035BAEC83E}" type="slidenum">
              <a:rPr lang="en-US" smtClean="0"/>
              <a:t>5</a:t>
            </a:fld>
            <a:endParaRPr lang="en-US"/>
          </a:p>
        </p:txBody>
      </p:sp>
    </p:spTree>
    <p:extLst>
      <p:ext uri="{BB962C8B-B14F-4D97-AF65-F5344CB8AC3E}">
        <p14:creationId xmlns:p14="http://schemas.microsoft.com/office/powerpoint/2010/main" val="397268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ASCII Table: http://www.simplymodbus.ca/ASCII.htm</a:t>
            </a:r>
          </a:p>
        </p:txBody>
      </p:sp>
      <p:sp>
        <p:nvSpPr>
          <p:cNvPr id="4" name="Slide Number Placeholder 3"/>
          <p:cNvSpPr>
            <a:spLocks noGrp="1"/>
          </p:cNvSpPr>
          <p:nvPr>
            <p:ph type="sldNum" sz="quarter" idx="10"/>
          </p:nvPr>
        </p:nvSpPr>
        <p:spPr/>
        <p:txBody>
          <a:bodyPr/>
          <a:lstStyle/>
          <a:p>
            <a:fld id="{3F4F1F61-4136-4376-89EF-64035BAEC83E}" type="slidenum">
              <a:rPr lang="en-US" smtClean="0"/>
              <a:t>9</a:t>
            </a:fld>
            <a:endParaRPr lang="en-US"/>
          </a:p>
        </p:txBody>
      </p:sp>
    </p:spTree>
    <p:extLst>
      <p:ext uri="{BB962C8B-B14F-4D97-AF65-F5344CB8AC3E}">
        <p14:creationId xmlns:p14="http://schemas.microsoft.com/office/powerpoint/2010/main" val="94169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LRC is </a:t>
            </a:r>
          </a:p>
        </p:txBody>
      </p:sp>
      <p:sp>
        <p:nvSpPr>
          <p:cNvPr id="4" name="Slide Number Placeholder 3"/>
          <p:cNvSpPr>
            <a:spLocks noGrp="1"/>
          </p:cNvSpPr>
          <p:nvPr>
            <p:ph type="sldNum" sz="quarter" idx="10"/>
          </p:nvPr>
        </p:nvSpPr>
        <p:spPr/>
        <p:txBody>
          <a:bodyPr/>
          <a:lstStyle/>
          <a:p>
            <a:fld id="{3F4F1F61-4136-4376-89EF-64035BAEC83E}" type="slidenum">
              <a:rPr lang="en-US" smtClean="0"/>
              <a:t>10</a:t>
            </a:fld>
            <a:endParaRPr lang="en-US"/>
          </a:p>
        </p:txBody>
      </p:sp>
    </p:spTree>
    <p:extLst>
      <p:ext uri="{BB962C8B-B14F-4D97-AF65-F5344CB8AC3E}">
        <p14:creationId xmlns:p14="http://schemas.microsoft.com/office/powerpoint/2010/main" val="214930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90786-2A92-474B-B901-32B30DD2CD19}" type="slidenum">
              <a:rPr lang="en-US" smtClean="0"/>
              <a:t>27</a:t>
            </a:fld>
            <a:endParaRPr lang="en-US"/>
          </a:p>
        </p:txBody>
      </p:sp>
    </p:spTree>
    <p:extLst>
      <p:ext uri="{BB962C8B-B14F-4D97-AF65-F5344CB8AC3E}">
        <p14:creationId xmlns:p14="http://schemas.microsoft.com/office/powerpoint/2010/main" val="399495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13199B-F08C-47AF-8CAB-E6B7B7BB5881}"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78530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199B-F08C-47AF-8CAB-E6B7B7BB5881}"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24523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3199B-F08C-47AF-8CAB-E6B7B7BB5881}"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2278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897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3199B-F08C-47AF-8CAB-E6B7B7BB5881}"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181488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213199B-F08C-47AF-8CAB-E6B7B7BB5881}"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4225664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13199B-F08C-47AF-8CAB-E6B7B7BB5881}" type="datetimeFigureOut">
              <a:rPr lang="en-US" smtClean="0"/>
              <a:t>5/30/2019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123429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213199B-F08C-47AF-8CAB-E6B7B7BB5881}"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740C6-3188-420D-831A-105E89428A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701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3199B-F08C-47AF-8CAB-E6B7B7BB5881}"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412498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3199B-F08C-47AF-8CAB-E6B7B7BB5881}"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1238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C213199B-F08C-47AF-8CAB-E6B7B7BB5881}" type="datetimeFigureOut">
              <a:rPr lang="en-US" smtClean="0"/>
              <a:t>5/30/2019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69519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213199B-F08C-47AF-8CAB-E6B7B7BB5881}" type="datetimeFigureOut">
              <a:rPr lang="en-US" smtClean="0"/>
              <a:t>5/30/2019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6E740C6-3188-420D-831A-105E89428A97}" type="slidenum">
              <a:rPr lang="en-US" smtClean="0"/>
              <a:t>‹#›</a:t>
            </a:fld>
            <a:endParaRPr lang="en-US"/>
          </a:p>
        </p:txBody>
      </p:sp>
    </p:spTree>
    <p:extLst>
      <p:ext uri="{BB962C8B-B14F-4D97-AF65-F5344CB8AC3E}">
        <p14:creationId xmlns:p14="http://schemas.microsoft.com/office/powerpoint/2010/main" val="374093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13199B-F08C-47AF-8CAB-E6B7B7BB5881}" type="datetimeFigureOut">
              <a:rPr lang="en-US" smtClean="0"/>
              <a:t>5/30/2019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6E740C6-3188-420D-831A-105E89428A97}" type="slidenum">
              <a:rPr lang="en-US" smtClean="0"/>
              <a:t>‹#›</a:t>
            </a:fld>
            <a:endParaRPr lang="en-US"/>
          </a:p>
        </p:txBody>
      </p:sp>
    </p:spTree>
    <p:extLst>
      <p:ext uri="{BB962C8B-B14F-4D97-AF65-F5344CB8AC3E}">
        <p14:creationId xmlns:p14="http://schemas.microsoft.com/office/powerpoint/2010/main" val="1537614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1DCE7-B58B-4066-8D44-A2776804F29E}"/>
              </a:ext>
            </a:extLst>
          </p:cNvPr>
          <p:cNvSpPr>
            <a:spLocks noGrp="1"/>
          </p:cNvSpPr>
          <p:nvPr>
            <p:ph type="ctrTitle"/>
          </p:nvPr>
        </p:nvSpPr>
        <p:spPr/>
        <p:txBody>
          <a:bodyPr>
            <a:normAutofit/>
          </a:bodyPr>
          <a:lstStyle/>
          <a:p>
            <a:r>
              <a:rPr lang="en-US" dirty="0" smtClean="0"/>
              <a:t>Session </a:t>
            </a:r>
            <a:r>
              <a:rPr lang="en-US" dirty="0"/>
              <a:t>5</a:t>
            </a:r>
            <a:r>
              <a:rPr lang="en-US" dirty="0" smtClean="0"/>
              <a:t>: MODBUS</a:t>
            </a:r>
            <a:endParaRPr lang="en-US" dirty="0"/>
          </a:p>
        </p:txBody>
      </p:sp>
      <p:sp>
        <p:nvSpPr>
          <p:cNvPr id="3" name="Subtitle 2">
            <a:extLst>
              <a:ext uri="{FF2B5EF4-FFF2-40B4-BE49-F238E27FC236}">
                <a16:creationId xmlns:a16="http://schemas.microsoft.com/office/drawing/2014/main" xmlns="" id="{52794C6F-FC2D-4761-BEAF-318D49F69FB5}"/>
              </a:ext>
            </a:extLst>
          </p:cNvPr>
          <p:cNvSpPr>
            <a:spLocks noGrp="1"/>
          </p:cNvSpPr>
          <p:nvPr>
            <p:ph type="subTitle" idx="1"/>
          </p:nvPr>
        </p:nvSpPr>
        <p:spPr>
          <a:xfrm>
            <a:off x="2695194" y="4420998"/>
            <a:ext cx="6801612" cy="1171440"/>
          </a:xfrm>
        </p:spPr>
        <p:txBody>
          <a:bodyPr>
            <a:normAutofit fontScale="70000" lnSpcReduction="20000"/>
          </a:bodyPr>
          <a:lstStyle/>
          <a:p>
            <a:r>
              <a:rPr lang="en-US" dirty="0" smtClean="0"/>
              <a:t>Tommy Morris</a:t>
            </a:r>
          </a:p>
          <a:p>
            <a:r>
              <a:rPr lang="en-US" dirty="0" smtClean="0"/>
              <a:t>Professor, Electrical and Computer Engineering</a:t>
            </a:r>
          </a:p>
          <a:p>
            <a:r>
              <a:rPr lang="en-US" dirty="0" smtClean="0"/>
              <a:t>Director, Center for Cybersecurity Research and Education</a:t>
            </a:r>
            <a:endParaRPr lang="en-US" dirty="0"/>
          </a:p>
          <a:p>
            <a:r>
              <a:rPr lang="en-US" dirty="0" smtClean="0"/>
              <a:t>University </a:t>
            </a:r>
            <a:r>
              <a:rPr lang="en-US" dirty="0"/>
              <a:t>of Alabama in Huntsville</a:t>
            </a:r>
          </a:p>
        </p:txBody>
      </p:sp>
      <p:pic>
        <p:nvPicPr>
          <p:cNvPr id="4" name="Shape 61" descr="http://www.uah.edu/images/administrative/communications/logo/png/UAH_primary.png">
            <a:extLst>
              <a:ext uri="{FF2B5EF4-FFF2-40B4-BE49-F238E27FC236}">
                <a16:creationId xmlns:a16="http://schemas.microsoft.com/office/drawing/2014/main" xmlns="" id="{E043EDB7-914C-435D-8B67-68FDC52FC81C}"/>
              </a:ext>
            </a:extLst>
          </p:cNvPr>
          <p:cNvPicPr preferRelativeResize="0"/>
          <p:nvPr/>
        </p:nvPicPr>
        <p:blipFill>
          <a:blip r:embed="rId2">
            <a:alphaModFix/>
          </a:blip>
          <a:stretch>
            <a:fillRect/>
          </a:stretch>
        </p:blipFill>
        <p:spPr>
          <a:xfrm>
            <a:off x="10359704" y="5946172"/>
            <a:ext cx="1905000" cy="1009349"/>
          </a:xfrm>
          <a:prstGeom prst="rect">
            <a:avLst/>
          </a:prstGeom>
          <a:noFill/>
          <a:ln>
            <a:noFill/>
          </a:ln>
        </p:spPr>
      </p:pic>
    </p:spTree>
    <p:extLst>
      <p:ext uri="{BB962C8B-B14F-4D97-AF65-F5344CB8AC3E}">
        <p14:creationId xmlns:p14="http://schemas.microsoft.com/office/powerpoint/2010/main" val="402687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fontScale="90000"/>
          </a:bodyPr>
          <a:lstStyle/>
          <a:p>
            <a:r>
              <a:rPr lang="en-US" sz="3300" dirty="0"/>
              <a:t>MODBUS – ASCII Example Continued</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p:txBody>
          <a:bodyPr>
            <a:normAutofit/>
          </a:bodyPr>
          <a:lstStyle/>
          <a:p>
            <a:r>
              <a:rPr lang="en-US" sz="2100" dirty="0"/>
              <a:t>Continue converting the message to ASCII</a:t>
            </a:r>
          </a:p>
          <a:p>
            <a:pPr lvl="1"/>
            <a:r>
              <a:rPr lang="en-US" dirty="0"/>
              <a:t>There will be twice as many bytes as in the RTU message</a:t>
            </a:r>
          </a:p>
          <a:p>
            <a:pPr lvl="1"/>
            <a:r>
              <a:rPr lang="en-US" dirty="0"/>
              <a:t>130400080001B37A becomes 3133 3034 3030 3038 3030 3031 4233 3741</a:t>
            </a:r>
          </a:p>
          <a:p>
            <a:r>
              <a:rPr lang="en-US" sz="2100" dirty="0"/>
              <a:t>ASCII messages begin with a colon and end with CRLF</a:t>
            </a:r>
          </a:p>
          <a:p>
            <a:pPr lvl="1"/>
            <a:r>
              <a:rPr lang="en-US" sz="1700" dirty="0"/>
              <a:t>“:” is 3A hex</a:t>
            </a:r>
          </a:p>
          <a:p>
            <a:pPr lvl="1"/>
            <a:r>
              <a:rPr lang="en-US" sz="1700" dirty="0"/>
              <a:t>CRLF is carriage return line feed, which designates a new line</a:t>
            </a:r>
          </a:p>
          <a:p>
            <a:pPr lvl="1"/>
            <a:r>
              <a:rPr lang="en-US" sz="1700" dirty="0"/>
              <a:t>CR and LF have ASCII representations that translate to 0D0A</a:t>
            </a:r>
          </a:p>
        </p:txBody>
      </p:sp>
      <p:graphicFrame>
        <p:nvGraphicFramePr>
          <p:cNvPr id="6" name="Table 5">
            <a:extLst>
              <a:ext uri="{FF2B5EF4-FFF2-40B4-BE49-F238E27FC236}">
                <a16:creationId xmlns="" xmlns:a16="http://schemas.microsoft.com/office/drawing/2014/main" id="{FC0DC16F-C965-4A92-AFEB-0E12F411789F}"/>
              </a:ext>
            </a:extLst>
          </p:cNvPr>
          <p:cNvGraphicFramePr>
            <a:graphicFrameLocks noGrp="1"/>
          </p:cNvGraphicFramePr>
          <p:nvPr>
            <p:extLst>
              <p:ext uri="{D42A27DB-BD31-4B8C-83A1-F6EECF244321}">
                <p14:modId xmlns:p14="http://schemas.microsoft.com/office/powerpoint/2010/main" val="3228796280"/>
              </p:ext>
            </p:extLst>
          </p:nvPr>
        </p:nvGraphicFramePr>
        <p:xfrm>
          <a:off x="1693985" y="5484236"/>
          <a:ext cx="9035727" cy="1264866"/>
        </p:xfrm>
        <a:graphic>
          <a:graphicData uri="http://schemas.openxmlformats.org/drawingml/2006/table">
            <a:tbl>
              <a:tblPr firstRow="1" bandRow="1">
                <a:tableStyleId>{74C1A8A3-306A-4EB7-A6B1-4F7E0EB9C5D6}</a:tableStyleId>
              </a:tblPr>
              <a:tblGrid>
                <a:gridCol w="826477">
                  <a:extLst>
                    <a:ext uri="{9D8B030D-6E8A-4147-A177-3AD203B41FA5}">
                      <a16:colId xmlns="" xmlns:a16="http://schemas.microsoft.com/office/drawing/2014/main" val="1820123943"/>
                    </a:ext>
                  </a:extLst>
                </a:gridCol>
                <a:gridCol w="1149058">
                  <a:extLst>
                    <a:ext uri="{9D8B030D-6E8A-4147-A177-3AD203B41FA5}">
                      <a16:colId xmlns="" xmlns:a16="http://schemas.microsoft.com/office/drawing/2014/main" val="1102786037"/>
                    </a:ext>
                  </a:extLst>
                </a:gridCol>
                <a:gridCol w="1716897">
                  <a:extLst>
                    <a:ext uri="{9D8B030D-6E8A-4147-A177-3AD203B41FA5}">
                      <a16:colId xmlns="" xmlns:a16="http://schemas.microsoft.com/office/drawing/2014/main" val="2564193739"/>
                    </a:ext>
                  </a:extLst>
                </a:gridCol>
                <a:gridCol w="2388249">
                  <a:extLst>
                    <a:ext uri="{9D8B030D-6E8A-4147-A177-3AD203B41FA5}">
                      <a16:colId xmlns="" xmlns:a16="http://schemas.microsoft.com/office/drawing/2014/main" val="3242436525"/>
                    </a:ext>
                  </a:extLst>
                </a:gridCol>
                <a:gridCol w="1276669">
                  <a:extLst>
                    <a:ext uri="{9D8B030D-6E8A-4147-A177-3AD203B41FA5}">
                      <a16:colId xmlns="" xmlns:a16="http://schemas.microsoft.com/office/drawing/2014/main" val="492654093"/>
                    </a:ext>
                  </a:extLst>
                </a:gridCol>
                <a:gridCol w="1678377">
                  <a:extLst>
                    <a:ext uri="{9D8B030D-6E8A-4147-A177-3AD203B41FA5}">
                      <a16:colId xmlns="" xmlns:a16="http://schemas.microsoft.com/office/drawing/2014/main" val="2437469062"/>
                    </a:ext>
                  </a:extLst>
                </a:gridCol>
              </a:tblGrid>
              <a:tr h="624786">
                <a:tc>
                  <a:txBody>
                    <a:bodyPr/>
                    <a:lstStyle/>
                    <a:p>
                      <a:r>
                        <a:rPr lang="en-US" dirty="0"/>
                        <a:t>Colon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Function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 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6049677"/>
                  </a:ext>
                </a:extLst>
              </a:tr>
              <a:tr h="624786">
                <a:tc>
                  <a:txBody>
                    <a:bodyPr/>
                    <a:lstStyle/>
                    <a:p>
                      <a:r>
                        <a:rPr lang="en-US" dirty="0"/>
                        <a:t>3A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3030 3038 3030 3031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4233 3741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0D0A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65334939"/>
                  </a:ext>
                </a:extLst>
              </a:tr>
            </a:tbl>
          </a:graphicData>
        </a:graphic>
      </p:graphicFrame>
    </p:spTree>
    <p:extLst>
      <p:ext uri="{BB962C8B-B14F-4D97-AF65-F5344CB8AC3E}">
        <p14:creationId xmlns:p14="http://schemas.microsoft.com/office/powerpoint/2010/main" val="294191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828" y="390261"/>
            <a:ext cx="7729728" cy="1188720"/>
          </a:xfrm>
        </p:spPr>
        <p:txBody>
          <a:bodyPr/>
          <a:lstStyle/>
          <a:p>
            <a:r>
              <a:rPr lang="en-US" dirty="0" smtClean="0"/>
              <a:t>MODBUS TCP/IP</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799242" y="1626451"/>
            <a:ext cx="6572250" cy="14573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824052" y="3936373"/>
            <a:ext cx="6267450" cy="1685925"/>
          </a:xfrm>
          <a:prstGeom prst="rect">
            <a:avLst/>
          </a:prstGeom>
          <a:noFill/>
          <a:ln w="9525">
            <a:noFill/>
            <a:miter lim="800000"/>
            <a:headEnd/>
            <a:tailEnd/>
          </a:ln>
        </p:spPr>
      </p:pic>
      <p:sp>
        <p:nvSpPr>
          <p:cNvPr id="6" name="TextBox 5"/>
          <p:cNvSpPr txBox="1"/>
          <p:nvPr/>
        </p:nvSpPr>
        <p:spPr>
          <a:xfrm>
            <a:off x="3001926" y="3157877"/>
            <a:ext cx="6145618" cy="646331"/>
          </a:xfrm>
          <a:prstGeom prst="rect">
            <a:avLst/>
          </a:prstGeom>
          <a:noFill/>
        </p:spPr>
        <p:txBody>
          <a:bodyPr wrap="square" rtlCol="0">
            <a:spAutoFit/>
          </a:bodyPr>
          <a:lstStyle/>
          <a:p>
            <a:r>
              <a:rPr lang="en-US" dirty="0"/>
              <a:t>MODBUS Application Data Unit (ADU) – independent of physical layer</a:t>
            </a:r>
          </a:p>
        </p:txBody>
      </p:sp>
      <p:sp>
        <p:nvSpPr>
          <p:cNvPr id="7" name="TextBox 6"/>
          <p:cNvSpPr txBox="1"/>
          <p:nvPr/>
        </p:nvSpPr>
        <p:spPr>
          <a:xfrm>
            <a:off x="3101163" y="5638807"/>
            <a:ext cx="6145618" cy="646331"/>
          </a:xfrm>
          <a:prstGeom prst="rect">
            <a:avLst/>
          </a:prstGeom>
          <a:noFill/>
        </p:spPr>
        <p:txBody>
          <a:bodyPr wrap="square" rtlCol="0">
            <a:spAutoFit/>
          </a:bodyPr>
          <a:lstStyle/>
          <a:p>
            <a:r>
              <a:rPr lang="en-US" dirty="0"/>
              <a:t>MODBUS Application Data Unit (ADU) – independent of physical layer</a:t>
            </a:r>
          </a:p>
        </p:txBody>
      </p:sp>
    </p:spTree>
    <p:extLst>
      <p:ext uri="{BB962C8B-B14F-4D97-AF65-F5344CB8AC3E}">
        <p14:creationId xmlns:p14="http://schemas.microsoft.com/office/powerpoint/2010/main" val="413936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7772400" cy="1143000"/>
          </a:xfrm>
        </p:spPr>
        <p:txBody>
          <a:bodyPr/>
          <a:lstStyle/>
          <a:p>
            <a:r>
              <a:rPr lang="en-US" dirty="0" smtClean="0"/>
              <a:t>MODBUS TCP/IP</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421831" y="1293781"/>
            <a:ext cx="7229475" cy="5353050"/>
          </a:xfrm>
          <a:prstGeom prst="rect">
            <a:avLst/>
          </a:prstGeom>
          <a:noFill/>
          <a:ln w="9525">
            <a:noFill/>
            <a:miter lim="800000"/>
            <a:headEnd/>
            <a:tailEnd/>
          </a:ln>
        </p:spPr>
      </p:pic>
    </p:spTree>
    <p:extLst>
      <p:ext uri="{BB962C8B-B14F-4D97-AF65-F5344CB8AC3E}">
        <p14:creationId xmlns:p14="http://schemas.microsoft.com/office/powerpoint/2010/main" val="2144608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TCP/IP</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90812" y="2233218"/>
            <a:ext cx="6810375" cy="1695450"/>
          </a:xfrm>
          <a:prstGeom prst="rect">
            <a:avLst/>
          </a:prstGeom>
          <a:noFill/>
          <a:ln w="9525">
            <a:noFill/>
            <a:miter lim="800000"/>
            <a:headEnd/>
            <a:tailEnd/>
          </a:ln>
        </p:spPr>
      </p:pic>
      <p:sp>
        <p:nvSpPr>
          <p:cNvPr id="4" name="TextBox 3"/>
          <p:cNvSpPr txBox="1"/>
          <p:nvPr/>
        </p:nvSpPr>
        <p:spPr>
          <a:xfrm>
            <a:off x="2608522" y="4008474"/>
            <a:ext cx="6390167" cy="1477328"/>
          </a:xfrm>
          <a:prstGeom prst="rect">
            <a:avLst/>
          </a:prstGeom>
          <a:noFill/>
        </p:spPr>
        <p:txBody>
          <a:bodyPr wrap="square" rtlCol="0">
            <a:spAutoFit/>
          </a:bodyPr>
          <a:lstStyle/>
          <a:p>
            <a:pPr>
              <a:buFont typeface="Arial" pitchFamily="34" charset="0"/>
              <a:buChar char="•"/>
            </a:pPr>
            <a:r>
              <a:rPr lang="en-US" dirty="0"/>
              <a:t>No CRC; rely on Ethernet CRC-32</a:t>
            </a:r>
          </a:p>
          <a:p>
            <a:pPr>
              <a:buFont typeface="Arial" pitchFamily="34" charset="0"/>
              <a:buChar char="•"/>
            </a:pPr>
            <a:r>
              <a:rPr lang="en-US" dirty="0"/>
              <a:t>MODBUS TCP/IP allows multiple simultaneous outstanding ADU</a:t>
            </a:r>
          </a:p>
          <a:p>
            <a:pPr lvl="1">
              <a:buFont typeface="Arial" pitchFamily="34" charset="0"/>
              <a:buChar char="•"/>
            </a:pPr>
            <a:r>
              <a:rPr lang="en-US" dirty="0"/>
              <a:t>All ADU requests must be followed by an ADU response from out station.</a:t>
            </a:r>
          </a:p>
          <a:p>
            <a:pPr lvl="1">
              <a:buFont typeface="Arial" pitchFamily="34" charset="0"/>
              <a:buChar char="•"/>
            </a:pPr>
            <a:r>
              <a:rPr lang="en-US" dirty="0"/>
              <a:t>MODBUS over Serial only 1 outstanding ADU is allowed.</a:t>
            </a:r>
          </a:p>
        </p:txBody>
      </p:sp>
    </p:spTree>
    <p:extLst>
      <p:ext uri="{BB962C8B-B14F-4D97-AF65-F5344CB8AC3E}">
        <p14:creationId xmlns:p14="http://schemas.microsoft.com/office/powerpoint/2010/main" val="3696379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6531"/>
            <a:ext cx="7772400" cy="1143000"/>
          </a:xfrm>
        </p:spPr>
        <p:txBody>
          <a:bodyPr/>
          <a:lstStyle/>
          <a:p>
            <a:r>
              <a:rPr lang="en-US" dirty="0" smtClean="0"/>
              <a:t>MODBUS</a:t>
            </a:r>
            <a:endParaRPr lang="en-US" dirty="0"/>
          </a:p>
        </p:txBody>
      </p:sp>
      <p:sp>
        <p:nvSpPr>
          <p:cNvPr id="3" name="Content Placeholder 2"/>
          <p:cNvSpPr>
            <a:spLocks noGrp="1"/>
          </p:cNvSpPr>
          <p:nvPr>
            <p:ph idx="1"/>
          </p:nvPr>
        </p:nvSpPr>
        <p:spPr>
          <a:xfrm>
            <a:off x="2209800" y="1449531"/>
            <a:ext cx="7772400" cy="4114800"/>
          </a:xfrm>
        </p:spPr>
        <p:txBody>
          <a:bodyPr>
            <a:normAutofit/>
          </a:bodyPr>
          <a:lstStyle/>
          <a:p>
            <a:r>
              <a:rPr lang="en-US" dirty="0" smtClean="0"/>
              <a:t>Security Features</a:t>
            </a:r>
          </a:p>
          <a:p>
            <a:pPr lvl="1"/>
            <a:r>
              <a:rPr lang="en-US" dirty="0" smtClean="0"/>
              <a:t>Access Control (not built in to protocol)</a:t>
            </a:r>
          </a:p>
          <a:p>
            <a:pPr lvl="2"/>
            <a:r>
              <a:rPr lang="en-US" dirty="0" smtClean="0"/>
              <a:t>common to have password registers</a:t>
            </a:r>
          </a:p>
          <a:p>
            <a:pPr lvl="2"/>
            <a:r>
              <a:rPr lang="en-US" dirty="0" smtClean="0"/>
              <a:t>devices require password entry before use of privileged functions.</a:t>
            </a:r>
          </a:p>
          <a:p>
            <a:r>
              <a:rPr lang="en-US" dirty="0" smtClean="0"/>
              <a:t>Missing Security Features</a:t>
            </a:r>
          </a:p>
          <a:p>
            <a:pPr lvl="1"/>
            <a:r>
              <a:rPr lang="en-US" dirty="0" smtClean="0"/>
              <a:t>Authentication – digital signature</a:t>
            </a:r>
          </a:p>
          <a:p>
            <a:pPr lvl="2"/>
            <a:r>
              <a:rPr lang="en-US" dirty="0" smtClean="0"/>
              <a:t>No way validate ID (source) of commands and responses</a:t>
            </a:r>
          </a:p>
          <a:p>
            <a:pPr lvl="1"/>
            <a:r>
              <a:rPr lang="en-US" dirty="0" smtClean="0"/>
              <a:t>Encryption</a:t>
            </a:r>
          </a:p>
          <a:p>
            <a:pPr lvl="2"/>
            <a:r>
              <a:rPr lang="en-US" dirty="0" smtClean="0"/>
              <a:t>No confidentiality</a:t>
            </a:r>
          </a:p>
          <a:p>
            <a:pPr lvl="1"/>
            <a:endParaRPr lang="en-US" dirty="0"/>
          </a:p>
        </p:txBody>
      </p:sp>
    </p:spTree>
    <p:extLst>
      <p:ext uri="{BB962C8B-B14F-4D97-AF65-F5344CB8AC3E}">
        <p14:creationId xmlns:p14="http://schemas.microsoft.com/office/powerpoint/2010/main" val="3569954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READ and WRITE ADDRESSES</a:t>
            </a:r>
            <a:endParaRPr lang="en-US" dirty="0"/>
          </a:p>
        </p:txBody>
      </p:sp>
      <p:sp>
        <p:nvSpPr>
          <p:cNvPr id="3" name="Content Placeholder 2"/>
          <p:cNvSpPr>
            <a:spLocks noGrp="1"/>
          </p:cNvSpPr>
          <p:nvPr>
            <p:ph idx="1"/>
          </p:nvPr>
        </p:nvSpPr>
        <p:spPr>
          <a:xfrm>
            <a:off x="1873581" y="2591152"/>
            <a:ext cx="8753387" cy="3862402"/>
          </a:xfrm>
        </p:spPr>
        <p:txBody>
          <a:bodyPr>
            <a:normAutofit fontScale="85000" lnSpcReduction="10000"/>
          </a:bodyPr>
          <a:lstStyle/>
          <a:p>
            <a:r>
              <a:rPr lang="en-US" dirty="0" smtClean="0"/>
              <a:t>There are two types of MODBUS address.</a:t>
            </a:r>
          </a:p>
          <a:p>
            <a:pPr lvl="1"/>
            <a:r>
              <a:rPr lang="en-US" dirty="0" smtClean="0"/>
              <a:t>Device address</a:t>
            </a:r>
          </a:p>
          <a:p>
            <a:pPr lvl="2"/>
            <a:r>
              <a:rPr lang="en-US" dirty="0" smtClean="0"/>
              <a:t>For RTU and ASCII modes there is a MODBUS Device address. </a:t>
            </a:r>
          </a:p>
          <a:p>
            <a:pPr lvl="2"/>
            <a:r>
              <a:rPr lang="en-US" dirty="0" smtClean="0"/>
              <a:t>This address is in the header and selects a PLC for communication.</a:t>
            </a:r>
          </a:p>
          <a:p>
            <a:pPr lvl="2"/>
            <a:r>
              <a:rPr lang="en-US" dirty="0" smtClean="0"/>
              <a:t>The equivalent address for MODBUS/TCP is the IP address.</a:t>
            </a:r>
          </a:p>
          <a:p>
            <a:pPr lvl="1"/>
            <a:r>
              <a:rPr lang="en-US" dirty="0" smtClean="0"/>
              <a:t>Coil and Register Addresses</a:t>
            </a:r>
          </a:p>
          <a:p>
            <a:pPr lvl="2"/>
            <a:r>
              <a:rPr lang="en-US" dirty="0" smtClean="0"/>
              <a:t>Within the payload of read and write commands there is an address.</a:t>
            </a:r>
          </a:p>
          <a:p>
            <a:pPr lvl="2"/>
            <a:r>
              <a:rPr lang="en-US" dirty="0" smtClean="0"/>
              <a:t>The PLC exposes memory to Modbus clients. </a:t>
            </a:r>
          </a:p>
          <a:p>
            <a:pPr lvl="3"/>
            <a:r>
              <a:rPr lang="en-US" dirty="0" smtClean="0"/>
              <a:t>Inputs and outputs are mapped to this space.</a:t>
            </a:r>
          </a:p>
          <a:p>
            <a:pPr lvl="3"/>
            <a:r>
              <a:rPr lang="en-US" dirty="0" smtClean="0"/>
              <a:t>Variables may also be mapped to this space.</a:t>
            </a:r>
          </a:p>
          <a:p>
            <a:pPr lvl="2"/>
            <a:r>
              <a:rPr lang="en-US" dirty="0" smtClean="0"/>
              <a:t>The PLC writes sensor data, stores variables, and reads </a:t>
            </a:r>
            <a:r>
              <a:rPr lang="en-US" dirty="0" err="1" smtClean="0"/>
              <a:t>config</a:t>
            </a:r>
            <a:r>
              <a:rPr lang="en-US" dirty="0" smtClean="0"/>
              <a:t> settings from this address space. </a:t>
            </a:r>
          </a:p>
          <a:p>
            <a:pPr lvl="2"/>
            <a:r>
              <a:rPr lang="en-US" dirty="0" smtClean="0"/>
              <a:t>The client reads sensor data, PLC variables and state, and writes </a:t>
            </a:r>
            <a:r>
              <a:rPr lang="en-US" dirty="0" err="1" smtClean="0"/>
              <a:t>config</a:t>
            </a:r>
            <a:r>
              <a:rPr lang="en-US" dirty="0" smtClean="0"/>
              <a:t> settings rom this address space.</a:t>
            </a:r>
            <a:endParaRPr lang="en-US" dirty="0"/>
          </a:p>
        </p:txBody>
      </p:sp>
    </p:spTree>
    <p:extLst>
      <p:ext uri="{BB962C8B-B14F-4D97-AF65-F5344CB8AC3E}">
        <p14:creationId xmlns:p14="http://schemas.microsoft.com/office/powerpoint/2010/main" val="2923830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Address SPACE</a:t>
            </a:r>
            <a:endParaRPr lang="en-US" dirty="0"/>
          </a:p>
        </p:txBody>
      </p:sp>
      <p:sp>
        <p:nvSpPr>
          <p:cNvPr id="3" name="Content Placeholder 2"/>
          <p:cNvSpPr>
            <a:spLocks noGrp="1"/>
          </p:cNvSpPr>
          <p:nvPr>
            <p:ph idx="1"/>
          </p:nvPr>
        </p:nvSpPr>
        <p:spPr/>
        <p:txBody>
          <a:bodyPr/>
          <a:lstStyle/>
          <a:p>
            <a:r>
              <a:rPr lang="en-US" dirty="0" smtClean="0"/>
              <a:t>There are four memory tables corresponding to the 4 Modbus data types.</a:t>
            </a:r>
          </a:p>
          <a:p>
            <a:r>
              <a:rPr lang="en-US" dirty="0" smtClean="0"/>
              <a:t>There may be four separate blocks of memory for the four types</a:t>
            </a:r>
            <a:br>
              <a:rPr lang="en-US" dirty="0" smtClean="0"/>
            </a:br>
            <a:r>
              <a:rPr lang="en-US" dirty="0" smtClean="0"/>
              <a:t/>
            </a:r>
            <a:br>
              <a:rPr lang="en-US" dirty="0" smtClean="0"/>
            </a:br>
            <a:r>
              <a:rPr lang="en-US" dirty="0" smtClean="0"/>
              <a:t>or </a:t>
            </a:r>
          </a:p>
          <a:p>
            <a:r>
              <a:rPr lang="en-US" dirty="0" smtClean="0"/>
              <a:t>It </a:t>
            </a:r>
            <a:r>
              <a:rPr lang="en-US" dirty="0"/>
              <a:t>is perfectly acceptable, and very common, to regard all four tables as overlaying one another, if this is the most natural interpretation on the target machine in question. </a:t>
            </a:r>
          </a:p>
        </p:txBody>
      </p:sp>
      <p:pic>
        <p:nvPicPr>
          <p:cNvPr id="4" name="Picture 3"/>
          <p:cNvPicPr>
            <a:picLocks noChangeAspect="1"/>
          </p:cNvPicPr>
          <p:nvPr/>
        </p:nvPicPr>
        <p:blipFill>
          <a:blip r:embed="rId2"/>
          <a:stretch>
            <a:fillRect/>
          </a:stretch>
        </p:blipFill>
        <p:spPr>
          <a:xfrm>
            <a:off x="2770864" y="5002780"/>
            <a:ext cx="6400800" cy="1474494"/>
          </a:xfrm>
          <a:prstGeom prst="rect">
            <a:avLst/>
          </a:prstGeom>
        </p:spPr>
      </p:pic>
    </p:spTree>
    <p:extLst>
      <p:ext uri="{BB962C8B-B14F-4D97-AF65-F5344CB8AC3E}">
        <p14:creationId xmlns:p14="http://schemas.microsoft.com/office/powerpoint/2010/main" val="3890515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Tables</a:t>
            </a:r>
            <a:endParaRPr lang="en-US" dirty="0"/>
          </a:p>
        </p:txBody>
      </p:sp>
      <p:pic>
        <p:nvPicPr>
          <p:cNvPr id="4" name="Picture 3"/>
          <p:cNvPicPr>
            <a:picLocks noChangeAspect="1"/>
          </p:cNvPicPr>
          <p:nvPr/>
        </p:nvPicPr>
        <p:blipFill>
          <a:blip r:embed="rId2"/>
          <a:stretch>
            <a:fillRect/>
          </a:stretch>
        </p:blipFill>
        <p:spPr>
          <a:xfrm>
            <a:off x="1728054" y="2571947"/>
            <a:ext cx="3657600" cy="2929547"/>
          </a:xfrm>
          <a:prstGeom prst="rect">
            <a:avLst/>
          </a:prstGeom>
        </p:spPr>
      </p:pic>
      <p:pic>
        <p:nvPicPr>
          <p:cNvPr id="5" name="Picture 4"/>
          <p:cNvPicPr>
            <a:picLocks noChangeAspect="1"/>
          </p:cNvPicPr>
          <p:nvPr/>
        </p:nvPicPr>
        <p:blipFill>
          <a:blip r:embed="rId3"/>
          <a:stretch>
            <a:fillRect/>
          </a:stretch>
        </p:blipFill>
        <p:spPr>
          <a:xfrm>
            <a:off x="5997452" y="2575414"/>
            <a:ext cx="3540066" cy="2926080"/>
          </a:xfrm>
          <a:prstGeom prst="rect">
            <a:avLst/>
          </a:prstGeom>
        </p:spPr>
      </p:pic>
      <p:sp>
        <p:nvSpPr>
          <p:cNvPr id="6" name="TextBox 5"/>
          <p:cNvSpPr txBox="1"/>
          <p:nvPr/>
        </p:nvSpPr>
        <p:spPr>
          <a:xfrm>
            <a:off x="2127739" y="5616794"/>
            <a:ext cx="1899138" cy="369332"/>
          </a:xfrm>
          <a:prstGeom prst="rect">
            <a:avLst/>
          </a:prstGeom>
          <a:noFill/>
        </p:spPr>
        <p:txBody>
          <a:bodyPr wrap="square" rtlCol="0">
            <a:spAutoFit/>
          </a:bodyPr>
          <a:lstStyle/>
          <a:p>
            <a:pPr algn="ctr"/>
            <a:r>
              <a:rPr lang="en-US" dirty="0" smtClean="0"/>
              <a:t>Separate Blocks</a:t>
            </a:r>
            <a:endParaRPr lang="en-US" dirty="0"/>
          </a:p>
        </p:txBody>
      </p:sp>
      <p:sp>
        <p:nvSpPr>
          <p:cNvPr id="7" name="TextBox 6"/>
          <p:cNvSpPr txBox="1"/>
          <p:nvPr/>
        </p:nvSpPr>
        <p:spPr>
          <a:xfrm>
            <a:off x="6412523" y="5577287"/>
            <a:ext cx="1899138" cy="646331"/>
          </a:xfrm>
          <a:prstGeom prst="rect">
            <a:avLst/>
          </a:prstGeom>
          <a:noFill/>
        </p:spPr>
        <p:txBody>
          <a:bodyPr wrap="square" rtlCol="0">
            <a:spAutoFit/>
          </a:bodyPr>
          <a:lstStyle/>
          <a:p>
            <a:pPr algn="ctr"/>
            <a:r>
              <a:rPr lang="en-US" dirty="0" smtClean="0"/>
              <a:t>Overlapping Blocks</a:t>
            </a:r>
            <a:endParaRPr lang="en-US" dirty="0"/>
          </a:p>
        </p:txBody>
      </p:sp>
    </p:spTree>
    <p:extLst>
      <p:ext uri="{BB962C8B-B14F-4D97-AF65-F5344CB8AC3E}">
        <p14:creationId xmlns:p14="http://schemas.microsoft.com/office/powerpoint/2010/main" val="1622661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Traffic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0357" y="2538682"/>
            <a:ext cx="9351390" cy="3657600"/>
          </a:xfrm>
          <a:prstGeom prst="rect">
            <a:avLst/>
          </a:prstGeom>
        </p:spPr>
      </p:pic>
    </p:spTree>
    <p:extLst>
      <p:ext uri="{BB962C8B-B14F-4D97-AF65-F5344CB8AC3E}">
        <p14:creationId xmlns:p14="http://schemas.microsoft.com/office/powerpoint/2010/main" val="2087632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Traffic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21715" y="2520109"/>
            <a:ext cx="9570458" cy="3657600"/>
          </a:xfrm>
          <a:prstGeom prst="rect">
            <a:avLst/>
          </a:prstGeom>
        </p:spPr>
      </p:pic>
    </p:spTree>
    <p:extLst>
      <p:ext uri="{BB962C8B-B14F-4D97-AF65-F5344CB8AC3E}">
        <p14:creationId xmlns:p14="http://schemas.microsoft.com/office/powerpoint/2010/main" val="895767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PLCs are SERVERS</a:t>
            </a:r>
            <a:endParaRPr lang="en-US" dirty="0"/>
          </a:p>
        </p:txBody>
      </p:sp>
      <p:sp>
        <p:nvSpPr>
          <p:cNvPr id="3" name="Content Placeholder 2"/>
          <p:cNvSpPr>
            <a:spLocks noGrp="1"/>
          </p:cNvSpPr>
          <p:nvPr>
            <p:ph idx="1"/>
          </p:nvPr>
        </p:nvSpPr>
        <p:spPr/>
        <p:txBody>
          <a:bodyPr/>
          <a:lstStyle/>
          <a:p>
            <a:r>
              <a:rPr lang="en-US" dirty="0" smtClean="0"/>
              <a:t>MODBUS PLC are servers. </a:t>
            </a:r>
            <a:endParaRPr lang="en-US" dirty="0"/>
          </a:p>
          <a:p>
            <a:pPr lvl="1"/>
            <a:r>
              <a:rPr lang="en-US" dirty="0" smtClean="0"/>
              <a:t>The advertise a Modbus service on port 502 (this can be changed).</a:t>
            </a:r>
          </a:p>
          <a:p>
            <a:pPr lvl="1"/>
            <a:r>
              <a:rPr lang="en-US" dirty="0" smtClean="0"/>
              <a:t>Most PLC will accept connections from any client. </a:t>
            </a:r>
          </a:p>
          <a:p>
            <a:pPr lvl="1"/>
            <a:r>
              <a:rPr lang="en-US" dirty="0" smtClean="0"/>
              <a:t>Most PLC will accept multiple simultaneous connections to port 502.</a:t>
            </a:r>
          </a:p>
          <a:p>
            <a:r>
              <a:rPr lang="en-US" dirty="0" err="1" smtClean="0"/>
              <a:t>Radzio</a:t>
            </a:r>
            <a:r>
              <a:rPr lang="en-US" dirty="0" smtClean="0"/>
              <a:t> is a debug tool. But why craft a new tool for injection when one already exists?</a:t>
            </a:r>
            <a:endParaRPr lang="en-US" dirty="0"/>
          </a:p>
        </p:txBody>
      </p:sp>
    </p:spTree>
    <p:extLst>
      <p:ext uri="{BB962C8B-B14F-4D97-AF65-F5344CB8AC3E}">
        <p14:creationId xmlns:p14="http://schemas.microsoft.com/office/powerpoint/2010/main" val="121749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COILS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46141" y="2409339"/>
            <a:ext cx="6079830" cy="3657600"/>
          </a:xfrm>
          <a:prstGeom prst="rect">
            <a:avLst/>
          </a:prstGeom>
        </p:spPr>
      </p:pic>
    </p:spTree>
    <p:extLst>
      <p:ext uri="{BB962C8B-B14F-4D97-AF65-F5344CB8AC3E}">
        <p14:creationId xmlns:p14="http://schemas.microsoft.com/office/powerpoint/2010/main" val="123958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Holding Registers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97625" y="2459789"/>
            <a:ext cx="6781270" cy="3657600"/>
          </a:xfrm>
          <a:prstGeom prst="rect">
            <a:avLst/>
          </a:prstGeom>
        </p:spPr>
      </p:pic>
    </p:spTree>
    <p:extLst>
      <p:ext uri="{BB962C8B-B14F-4D97-AF65-F5344CB8AC3E}">
        <p14:creationId xmlns:p14="http://schemas.microsoft.com/office/powerpoint/2010/main" val="2845481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Multiple Coils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993767" y="2420710"/>
            <a:ext cx="6074345" cy="3657600"/>
          </a:xfrm>
          <a:prstGeom prst="rect">
            <a:avLst/>
          </a:prstGeom>
        </p:spPr>
      </p:pic>
    </p:spTree>
    <p:extLst>
      <p:ext uri="{BB962C8B-B14F-4D97-AF65-F5344CB8AC3E}">
        <p14:creationId xmlns:p14="http://schemas.microsoft.com/office/powerpoint/2010/main" val="1783505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Multiple Registers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86949" y="2470182"/>
            <a:ext cx="6128863" cy="3657600"/>
          </a:xfrm>
          <a:prstGeom prst="rect">
            <a:avLst/>
          </a:prstGeom>
        </p:spPr>
      </p:pic>
    </p:spTree>
    <p:extLst>
      <p:ext uri="{BB962C8B-B14F-4D97-AF65-F5344CB8AC3E}">
        <p14:creationId xmlns:p14="http://schemas.microsoft.com/office/powerpoint/2010/main" val="1785475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WireShark</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Wireshark</a:t>
            </a:r>
            <a:endParaRPr lang="en-US" dirty="0" smtClean="0"/>
          </a:p>
          <a:p>
            <a:r>
              <a:rPr lang="en-US" dirty="0" smtClean="0"/>
              <a:t>While running your advanced HMI and ladder logic blocks start </a:t>
            </a:r>
            <a:r>
              <a:rPr lang="en-US" dirty="0" err="1" smtClean="0"/>
              <a:t>wireshark</a:t>
            </a:r>
            <a:r>
              <a:rPr lang="en-US" dirty="0" smtClean="0"/>
              <a:t> and observe traffic from the “Virtual Host Only Network” interface.</a:t>
            </a:r>
          </a:p>
          <a:p>
            <a:endParaRPr lang="en-US" dirty="0" smtClean="0"/>
          </a:p>
          <a:p>
            <a:endParaRPr lang="en-US" dirty="0"/>
          </a:p>
          <a:p>
            <a:endParaRPr lang="en-US" dirty="0"/>
          </a:p>
          <a:p>
            <a:r>
              <a:rPr lang="en-US" dirty="0" smtClean="0"/>
              <a:t>What is the IP address of the client?</a:t>
            </a:r>
          </a:p>
          <a:p>
            <a:r>
              <a:rPr lang="en-US" dirty="0" smtClean="0"/>
              <a:t>What is the IP address of the server?</a:t>
            </a:r>
            <a:endParaRPr lang="en-US" dirty="0"/>
          </a:p>
        </p:txBody>
      </p:sp>
      <p:sp>
        <p:nvSpPr>
          <p:cNvPr id="5" name="Right Brace 4"/>
          <p:cNvSpPr/>
          <p:nvPr/>
        </p:nvSpPr>
        <p:spPr>
          <a:xfrm>
            <a:off x="6178063" y="4741123"/>
            <a:ext cx="304800" cy="104421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816969" y="4219445"/>
            <a:ext cx="356967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Which </a:t>
            </a:r>
            <a:r>
              <a:rPr lang="en-US" dirty="0" err="1" smtClean="0"/>
              <a:t>ip</a:t>
            </a:r>
            <a:r>
              <a:rPr lang="en-US" dirty="0" smtClean="0"/>
              <a:t> address has port 502 as the source?</a:t>
            </a:r>
          </a:p>
          <a:p>
            <a:pPr marL="285750" indent="-285750">
              <a:buFont typeface="Arial" panose="020B0604020202020204" pitchFamily="34" charset="0"/>
              <a:buChar char="•"/>
            </a:pPr>
            <a:r>
              <a:rPr lang="en-US" dirty="0" smtClean="0"/>
              <a:t>Which </a:t>
            </a:r>
            <a:r>
              <a:rPr lang="en-US" dirty="0" err="1" smtClean="0"/>
              <a:t>ip</a:t>
            </a:r>
            <a:r>
              <a:rPr lang="en-US" dirty="0" smtClean="0"/>
              <a:t> address has ephemeral port number as the source?</a:t>
            </a:r>
          </a:p>
          <a:p>
            <a:pPr marL="285750" indent="-285750">
              <a:buFont typeface="Arial" panose="020B0604020202020204" pitchFamily="34" charset="0"/>
              <a:buChar char="•"/>
            </a:pPr>
            <a:r>
              <a:rPr lang="en-US" dirty="0" smtClean="0"/>
              <a:t>Which </a:t>
            </a:r>
            <a:r>
              <a:rPr lang="en-US" dirty="0" err="1" smtClean="0"/>
              <a:t>ip</a:t>
            </a:r>
            <a:r>
              <a:rPr lang="en-US" dirty="0" smtClean="0"/>
              <a:t> address sends requests?</a:t>
            </a:r>
          </a:p>
          <a:p>
            <a:pPr marL="285750" indent="-285750">
              <a:buFont typeface="Arial" panose="020B0604020202020204" pitchFamily="34" charset="0"/>
              <a:buChar char="•"/>
            </a:pPr>
            <a:r>
              <a:rPr lang="en-US" dirty="0" smtClean="0"/>
              <a:t>Which </a:t>
            </a:r>
            <a:r>
              <a:rPr lang="en-US" dirty="0" err="1" smtClean="0"/>
              <a:t>ip</a:t>
            </a:r>
            <a:r>
              <a:rPr lang="en-US" dirty="0" smtClean="0"/>
              <a:t> address sends responses?</a:t>
            </a:r>
            <a:endParaRPr lang="en-US" dirty="0"/>
          </a:p>
        </p:txBody>
      </p:sp>
    </p:spTree>
    <p:extLst>
      <p:ext uri="{BB962C8B-B14F-4D97-AF65-F5344CB8AC3E}">
        <p14:creationId xmlns:p14="http://schemas.microsoft.com/office/powerpoint/2010/main" val="419756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WireSHARK</a:t>
            </a:r>
            <a:endParaRPr lang="en-US" dirty="0"/>
          </a:p>
        </p:txBody>
      </p:sp>
      <p:sp>
        <p:nvSpPr>
          <p:cNvPr id="3" name="Content Placeholder 2"/>
          <p:cNvSpPr>
            <a:spLocks noGrp="1"/>
          </p:cNvSpPr>
          <p:nvPr>
            <p:ph idx="1"/>
          </p:nvPr>
        </p:nvSpPr>
        <p:spPr/>
        <p:txBody>
          <a:bodyPr/>
          <a:lstStyle/>
          <a:p>
            <a:r>
              <a:rPr lang="en-US" dirty="0" smtClean="0"/>
              <a:t>Write 7777 to your number1 register from the HMI.</a:t>
            </a:r>
          </a:p>
          <a:p>
            <a:pPr lvl="1"/>
            <a:r>
              <a:rPr lang="en-US" dirty="0" smtClean="0"/>
              <a:t>Find a Modbus write packet with that number.</a:t>
            </a:r>
          </a:p>
          <a:p>
            <a:pPr lvl="2"/>
            <a:r>
              <a:rPr lang="en-US" dirty="0" smtClean="0"/>
              <a:t>Is there more than one?</a:t>
            </a:r>
          </a:p>
          <a:p>
            <a:pPr lvl="1"/>
            <a:r>
              <a:rPr lang="en-US" dirty="0" smtClean="0"/>
              <a:t>Find a Modbus read packet with that number.</a:t>
            </a:r>
          </a:p>
          <a:p>
            <a:pPr lvl="2"/>
            <a:r>
              <a:rPr lang="en-US" dirty="0" smtClean="0"/>
              <a:t>Is there more than one?</a:t>
            </a:r>
            <a:endParaRPr lang="en-US" dirty="0"/>
          </a:p>
        </p:txBody>
      </p:sp>
    </p:spTree>
    <p:extLst>
      <p:ext uri="{BB962C8B-B14F-4D97-AF65-F5344CB8AC3E}">
        <p14:creationId xmlns:p14="http://schemas.microsoft.com/office/powerpoint/2010/main" val="3785902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MODBUS READ VS WRITE</a:t>
            </a:r>
            <a:endParaRPr lang="en-US" dirty="0"/>
          </a:p>
        </p:txBody>
      </p:sp>
      <p:sp>
        <p:nvSpPr>
          <p:cNvPr id="3" name="Content Placeholder 2"/>
          <p:cNvSpPr>
            <a:spLocks noGrp="1"/>
          </p:cNvSpPr>
          <p:nvPr>
            <p:ph idx="1"/>
          </p:nvPr>
        </p:nvSpPr>
        <p:spPr/>
        <p:txBody>
          <a:bodyPr/>
          <a:lstStyle/>
          <a:p>
            <a:r>
              <a:rPr lang="en-US" dirty="0" smtClean="0"/>
              <a:t>When a value changes in the HMI, that value only needs to be written once.</a:t>
            </a:r>
          </a:p>
          <a:p>
            <a:r>
              <a:rPr lang="en-US" dirty="0" smtClean="0"/>
              <a:t>Modbus continuously polls (reads) registers and coils.  This allows the HMI to continuously observe the state of the PLC program and the physical system.</a:t>
            </a:r>
            <a:endParaRPr lang="en-US" dirty="0"/>
          </a:p>
        </p:txBody>
      </p:sp>
    </p:spTree>
    <p:extLst>
      <p:ext uri="{BB962C8B-B14F-4D97-AF65-F5344CB8AC3E}">
        <p14:creationId xmlns:p14="http://schemas.microsoft.com/office/powerpoint/2010/main" val="2240795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WireSHARK</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Wireshark</a:t>
            </a:r>
            <a:r>
              <a:rPr lang="en-US" dirty="0" smtClean="0"/>
              <a:t> filters</a:t>
            </a:r>
          </a:p>
          <a:p>
            <a:pPr lvl="1"/>
            <a:r>
              <a:rPr lang="en-US" dirty="0" smtClean="0"/>
              <a:t>ipv4.src == (client IP) &amp;&amp;</a:t>
            </a:r>
          </a:p>
          <a:p>
            <a:pPr lvl="1"/>
            <a:r>
              <a:rPr lang="en-US" dirty="0" err="1" smtClean="0"/>
              <a:t>Modbus.func_code</a:t>
            </a:r>
            <a:r>
              <a:rPr lang="en-US" dirty="0" smtClean="0"/>
              <a:t> == Write Single Register</a:t>
            </a:r>
          </a:p>
          <a:p>
            <a:pPr lvl="1"/>
            <a:endParaRPr lang="en-US" dirty="0" smtClean="0"/>
          </a:p>
          <a:p>
            <a:r>
              <a:rPr lang="en-US" dirty="0" smtClean="0"/>
              <a:t>The function codes are here:</a:t>
            </a:r>
            <a:endParaRPr lang="en-US" dirty="0"/>
          </a:p>
          <a:p>
            <a:pPr marL="228600" lvl="1" indent="0">
              <a:buNone/>
            </a:pPr>
            <a:r>
              <a:rPr lang="en-US" dirty="0" smtClean="0"/>
              <a:t>http</a:t>
            </a:r>
            <a:r>
              <a:rPr lang="en-US" dirty="0"/>
              <a:t>://www.modbus.org/docs/Modbus_Application_Protocol_V1_1b3.pdf</a:t>
            </a:r>
          </a:p>
        </p:txBody>
      </p:sp>
    </p:spTree>
    <p:extLst>
      <p:ext uri="{BB962C8B-B14F-4D97-AF65-F5344CB8AC3E}">
        <p14:creationId xmlns:p14="http://schemas.microsoft.com/office/powerpoint/2010/main" val="1480084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038" y="710250"/>
            <a:ext cx="7729728" cy="1188720"/>
          </a:xfrm>
        </p:spPr>
        <p:txBody>
          <a:bodyPr/>
          <a:lstStyle/>
          <a:p>
            <a:r>
              <a:rPr lang="en-US" dirty="0" smtClean="0"/>
              <a:t>exercise </a:t>
            </a:r>
            <a:r>
              <a:rPr lang="en-US" dirty="0" err="1" smtClean="0"/>
              <a:t>WireShark</a:t>
            </a:r>
            <a:endParaRPr lang="en-US" dirty="0"/>
          </a:p>
        </p:txBody>
      </p:sp>
      <p:sp>
        <p:nvSpPr>
          <p:cNvPr id="3" name="Content Placeholder 2"/>
          <p:cNvSpPr>
            <a:spLocks noGrp="1"/>
          </p:cNvSpPr>
          <p:nvPr>
            <p:ph idx="1"/>
          </p:nvPr>
        </p:nvSpPr>
        <p:spPr>
          <a:xfrm>
            <a:off x="553411" y="2765265"/>
            <a:ext cx="4885281" cy="3101983"/>
          </a:xfrm>
        </p:spPr>
        <p:txBody>
          <a:bodyPr>
            <a:normAutofit fontScale="92500" lnSpcReduction="10000"/>
          </a:bodyPr>
          <a:lstStyle/>
          <a:p>
            <a:r>
              <a:rPr lang="en-US" dirty="0" smtClean="0"/>
              <a:t>How many READS of any type are in your PCAP file?</a:t>
            </a:r>
          </a:p>
          <a:p>
            <a:r>
              <a:rPr lang="en-US" dirty="0" smtClean="0"/>
              <a:t>Hint use a filter to display only reads from the client.</a:t>
            </a:r>
          </a:p>
          <a:p>
            <a:r>
              <a:rPr lang="en-US" dirty="0" smtClean="0"/>
              <a:t>Filter for all read function codes.</a:t>
            </a:r>
          </a:p>
          <a:p>
            <a:endParaRPr lang="en-US" dirty="0"/>
          </a:p>
          <a:p>
            <a:r>
              <a:rPr lang="en-US" dirty="0" smtClean="0"/>
              <a:t>When the filter is correct, the number of read packets will be “Displayed” on the bottom of the window.  When correct, this number will be less than the “Packets” value immediately to the left.</a:t>
            </a:r>
            <a:endParaRPr lang="en-US" dirty="0"/>
          </a:p>
        </p:txBody>
      </p:sp>
      <p:pic>
        <p:nvPicPr>
          <p:cNvPr id="4" name="Picture 3"/>
          <p:cNvPicPr>
            <a:picLocks noChangeAspect="1"/>
          </p:cNvPicPr>
          <p:nvPr/>
        </p:nvPicPr>
        <p:blipFill>
          <a:blip r:embed="rId2"/>
          <a:stretch>
            <a:fillRect/>
          </a:stretch>
        </p:blipFill>
        <p:spPr>
          <a:xfrm>
            <a:off x="5549148" y="2153412"/>
            <a:ext cx="6527690" cy="4268632"/>
          </a:xfrm>
          <a:prstGeom prst="rect">
            <a:avLst/>
          </a:prstGeom>
        </p:spPr>
      </p:pic>
    </p:spTree>
    <p:extLst>
      <p:ext uri="{BB962C8B-B14F-4D97-AF65-F5344CB8AC3E}">
        <p14:creationId xmlns:p14="http://schemas.microsoft.com/office/powerpoint/2010/main" val="2480309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41699" y="191394"/>
            <a:ext cx="7772400" cy="1143000"/>
          </a:xfrm>
        </p:spPr>
        <p:txBody>
          <a:bodyPr>
            <a:normAutofit/>
          </a:bodyPr>
          <a:lstStyle/>
          <a:p>
            <a:pPr eaLnBrk="1" hangingPunct="1"/>
            <a:r>
              <a:rPr lang="en-US" dirty="0" smtClean="0"/>
              <a:t>No Authentication</a:t>
            </a:r>
            <a:br>
              <a:rPr lang="en-US" dirty="0" smtClean="0"/>
            </a:br>
            <a:r>
              <a:rPr lang="en-US" dirty="0" smtClean="0"/>
              <a:t>No Digital Signature</a:t>
            </a:r>
          </a:p>
        </p:txBody>
      </p:sp>
      <p:sp>
        <p:nvSpPr>
          <p:cNvPr id="20483" name="Content Placeholder 2"/>
          <p:cNvSpPr>
            <a:spLocks noGrp="1"/>
          </p:cNvSpPr>
          <p:nvPr>
            <p:ph idx="1"/>
          </p:nvPr>
        </p:nvSpPr>
        <p:spPr>
          <a:xfrm>
            <a:off x="2181225" y="1622612"/>
            <a:ext cx="7772400" cy="4114800"/>
          </a:xfrm>
        </p:spPr>
        <p:txBody>
          <a:bodyPr/>
          <a:lstStyle/>
          <a:p>
            <a:pPr eaLnBrk="1" hangingPunct="1"/>
            <a:r>
              <a:rPr lang="en-US" dirty="0" smtClean="0"/>
              <a:t>No Authentication</a:t>
            </a:r>
          </a:p>
          <a:p>
            <a:pPr lvl="1" eaLnBrk="1" hangingPunct="1"/>
            <a:r>
              <a:rPr lang="en-US" dirty="0" smtClean="0"/>
              <a:t>No traceability: No way to log who joins the network</a:t>
            </a:r>
          </a:p>
          <a:p>
            <a:pPr lvl="1" eaLnBrk="1" hangingPunct="1"/>
            <a:r>
              <a:rPr lang="en-US" dirty="0" smtClean="0"/>
              <a:t>Repudiation (as opposed to non-repudiation)</a:t>
            </a:r>
          </a:p>
          <a:p>
            <a:r>
              <a:rPr lang="en-US" dirty="0" smtClean="0"/>
              <a:t>No Digital Signature with payload</a:t>
            </a:r>
          </a:p>
          <a:p>
            <a:pPr lvl="1" eaLnBrk="1" hangingPunct="1"/>
            <a:r>
              <a:rPr lang="en-US" dirty="0" smtClean="0"/>
              <a:t>No payload (data) integrity</a:t>
            </a:r>
          </a:p>
          <a:p>
            <a:pPr lvl="2" eaLnBrk="1" hangingPunct="1"/>
            <a:r>
              <a:rPr lang="en-US" dirty="0" smtClean="0"/>
              <a:t>Data injection attacks (false data)</a:t>
            </a:r>
          </a:p>
          <a:p>
            <a:pPr lvl="2" eaLnBrk="1" hangingPunct="1"/>
            <a:r>
              <a:rPr lang="en-US" dirty="0" smtClean="0"/>
              <a:t>Command injection (false commands)</a:t>
            </a:r>
          </a:p>
        </p:txBody>
      </p:sp>
    </p:spTree>
    <p:extLst>
      <p:ext uri="{BB962C8B-B14F-4D97-AF65-F5344CB8AC3E}">
        <p14:creationId xmlns:p14="http://schemas.microsoft.com/office/powerpoint/2010/main" val="4246339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Modbus Protocols</a:t>
            </a:r>
            <a:endParaRPr lang="en-US" dirty="0"/>
          </a:p>
        </p:txBody>
      </p:sp>
      <p:sp>
        <p:nvSpPr>
          <p:cNvPr id="3" name="Content Placeholder 2"/>
          <p:cNvSpPr>
            <a:spLocks noGrp="1"/>
          </p:cNvSpPr>
          <p:nvPr>
            <p:ph idx="1"/>
          </p:nvPr>
        </p:nvSpPr>
        <p:spPr/>
        <p:txBody>
          <a:bodyPr/>
          <a:lstStyle/>
          <a:p>
            <a:r>
              <a:rPr lang="en-US" dirty="0" smtClean="0"/>
              <a:t>Modbus/RTU</a:t>
            </a:r>
          </a:p>
          <a:p>
            <a:pPr lvl="1"/>
            <a:r>
              <a:rPr lang="en-US" dirty="0" smtClean="0"/>
              <a:t>Serial port with binary data on the wire.</a:t>
            </a:r>
          </a:p>
          <a:p>
            <a:r>
              <a:rPr lang="en-US" dirty="0" smtClean="0"/>
              <a:t>Modbus/ASCII</a:t>
            </a:r>
          </a:p>
          <a:p>
            <a:pPr lvl="1"/>
            <a:r>
              <a:rPr lang="en-US" dirty="0" smtClean="0"/>
              <a:t>Serial port with ASCII data on the wire.</a:t>
            </a:r>
          </a:p>
          <a:p>
            <a:r>
              <a:rPr lang="en-US" dirty="0" smtClean="0"/>
              <a:t>Modbus/TCP</a:t>
            </a:r>
          </a:p>
          <a:p>
            <a:pPr lvl="1"/>
            <a:r>
              <a:rPr lang="en-US" dirty="0" smtClean="0"/>
              <a:t>TCP/IP encapsulation of the Modbus Protocol Data Unit (PDU) from Modbus/RTU.</a:t>
            </a:r>
            <a:endParaRPr lang="en-US" dirty="0"/>
          </a:p>
        </p:txBody>
      </p:sp>
    </p:spTree>
    <p:extLst>
      <p:ext uri="{BB962C8B-B14F-4D97-AF65-F5344CB8AC3E}">
        <p14:creationId xmlns:p14="http://schemas.microsoft.com/office/powerpoint/2010/main" val="1515108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a:bodyPr>
          <a:lstStyle/>
          <a:p>
            <a:r>
              <a:rPr lang="en-US" sz="3300" dirty="0"/>
              <a:t>MODBUS</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p:txBody>
          <a:bodyPr>
            <a:normAutofit/>
          </a:bodyPr>
          <a:lstStyle/>
          <a:p>
            <a:r>
              <a:rPr lang="en-US" sz="2100" b="1" u="sng" dirty="0" err="1"/>
              <a:t>Mod</a:t>
            </a:r>
            <a:r>
              <a:rPr lang="en-US" sz="2100" dirty="0" err="1"/>
              <a:t>icon</a:t>
            </a:r>
            <a:r>
              <a:rPr lang="en-US" sz="2100" dirty="0"/>
              <a:t> </a:t>
            </a:r>
            <a:r>
              <a:rPr lang="en-US" sz="2100" b="1" u="sng" dirty="0"/>
              <a:t>Bus</a:t>
            </a:r>
            <a:r>
              <a:rPr lang="en-US" sz="2100" dirty="0"/>
              <a:t> protocol was first published in 1979</a:t>
            </a:r>
          </a:p>
          <a:p>
            <a:r>
              <a:rPr lang="en-US" sz="2100" dirty="0"/>
              <a:t>Serial communication protocol</a:t>
            </a:r>
          </a:p>
          <a:p>
            <a:pPr lvl="1"/>
            <a:r>
              <a:rPr lang="en-US" sz="1700" dirty="0"/>
              <a:t>MODBUS RTU  - serial port, binary data stream</a:t>
            </a:r>
          </a:p>
          <a:p>
            <a:pPr lvl="1"/>
            <a:r>
              <a:rPr lang="en-US" sz="1700" dirty="0"/>
              <a:t>MODBUS ASCII – serial port, ASCII data stream</a:t>
            </a:r>
          </a:p>
          <a:p>
            <a:pPr lvl="1"/>
            <a:r>
              <a:rPr lang="en-US" sz="1700" dirty="0"/>
              <a:t>MODBUS TCP/IP – similar to RTU encapsulated by TCP/IP</a:t>
            </a:r>
          </a:p>
          <a:p>
            <a:pPr lvl="1"/>
            <a:endParaRPr lang="en-US" sz="1700" dirty="0"/>
          </a:p>
        </p:txBody>
      </p:sp>
      <p:graphicFrame>
        <p:nvGraphicFramePr>
          <p:cNvPr id="3" name="Table 2">
            <a:extLst>
              <a:ext uri="{FF2B5EF4-FFF2-40B4-BE49-F238E27FC236}">
                <a16:creationId xmlns="" xmlns:a16="http://schemas.microsoft.com/office/drawing/2014/main" id="{B1D701CC-8C3B-459E-A6A5-2BE16BF07FEF}"/>
              </a:ext>
            </a:extLst>
          </p:cNvPr>
          <p:cNvGraphicFramePr>
            <a:graphicFrameLocks noGrp="1"/>
          </p:cNvGraphicFramePr>
          <p:nvPr>
            <p:extLst>
              <p:ext uri="{D42A27DB-BD31-4B8C-83A1-F6EECF244321}">
                <p14:modId xmlns:p14="http://schemas.microsoft.com/office/powerpoint/2010/main" val="1387188843"/>
              </p:ext>
            </p:extLst>
          </p:nvPr>
        </p:nvGraphicFramePr>
        <p:xfrm>
          <a:off x="1383324" y="4407876"/>
          <a:ext cx="9161387" cy="1811070"/>
        </p:xfrm>
        <a:graphic>
          <a:graphicData uri="http://schemas.openxmlformats.org/drawingml/2006/table">
            <a:tbl>
              <a:tblPr firstRow="1" bandRow="1">
                <a:tableStyleId>{74C1A8A3-306A-4EB7-A6B1-4F7E0EB9C5D6}</a:tableStyleId>
              </a:tblPr>
              <a:tblGrid>
                <a:gridCol w="931788">
                  <a:extLst>
                    <a:ext uri="{9D8B030D-6E8A-4147-A177-3AD203B41FA5}">
                      <a16:colId xmlns="" xmlns:a16="http://schemas.microsoft.com/office/drawing/2014/main" val="2754529183"/>
                    </a:ext>
                  </a:extLst>
                </a:gridCol>
                <a:gridCol w="1222625">
                  <a:extLst>
                    <a:ext uri="{9D8B030D-6E8A-4147-A177-3AD203B41FA5}">
                      <a16:colId xmlns="" xmlns:a16="http://schemas.microsoft.com/office/drawing/2014/main" val="1102786037"/>
                    </a:ext>
                  </a:extLst>
                </a:gridCol>
                <a:gridCol w="1828800">
                  <a:extLst>
                    <a:ext uri="{9D8B030D-6E8A-4147-A177-3AD203B41FA5}">
                      <a16:colId xmlns="" xmlns:a16="http://schemas.microsoft.com/office/drawing/2014/main" val="2564193739"/>
                    </a:ext>
                  </a:extLst>
                </a:gridCol>
                <a:gridCol w="1890445">
                  <a:extLst>
                    <a:ext uri="{9D8B030D-6E8A-4147-A177-3AD203B41FA5}">
                      <a16:colId xmlns="" xmlns:a16="http://schemas.microsoft.com/office/drawing/2014/main" val="3242436525"/>
                    </a:ext>
                  </a:extLst>
                </a:gridCol>
                <a:gridCol w="1623317">
                  <a:extLst>
                    <a:ext uri="{9D8B030D-6E8A-4147-A177-3AD203B41FA5}">
                      <a16:colId xmlns="" xmlns:a16="http://schemas.microsoft.com/office/drawing/2014/main" val="492654093"/>
                    </a:ext>
                  </a:extLst>
                </a:gridCol>
                <a:gridCol w="1664412">
                  <a:extLst>
                    <a:ext uri="{9D8B030D-6E8A-4147-A177-3AD203B41FA5}">
                      <a16:colId xmlns="" xmlns:a16="http://schemas.microsoft.com/office/drawing/2014/main" val="2072492234"/>
                    </a:ext>
                  </a:extLst>
                </a:gridCol>
              </a:tblGrid>
              <a:tr h="386104">
                <a:tc>
                  <a:txBody>
                    <a:bodyPr/>
                    <a:lstStyle/>
                    <a:p>
                      <a:r>
                        <a:rPr lang="en-US"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Function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CRC/LRC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6049677"/>
                  </a:ext>
                </a:extLst>
              </a:tr>
              <a:tr h="712483">
                <a:tc>
                  <a:txBody>
                    <a:bodyPr/>
                    <a:lstStyle/>
                    <a:p>
                      <a:r>
                        <a:rPr lang="en-US" dirty="0"/>
                        <a:t>RTU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 252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65334939"/>
                  </a:ext>
                </a:extLst>
              </a:tr>
              <a:tr h="712483">
                <a:tc>
                  <a:txBody>
                    <a:bodyPr/>
                    <a:lstStyle/>
                    <a:p>
                      <a:r>
                        <a:rPr lang="en-US" dirty="0"/>
                        <a:t>ASCII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char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char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0 - 504 char (0 – 504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char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char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4851224"/>
                  </a:ext>
                </a:extLst>
              </a:tr>
            </a:tbl>
          </a:graphicData>
        </a:graphic>
      </p:graphicFrame>
    </p:spTree>
    <p:extLst>
      <p:ext uri="{BB962C8B-B14F-4D97-AF65-F5344CB8AC3E}">
        <p14:creationId xmlns:p14="http://schemas.microsoft.com/office/powerpoint/2010/main" val="352415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a:bodyPr>
          <a:lstStyle/>
          <a:p>
            <a:r>
              <a:rPr lang="en-US" sz="3300" dirty="0"/>
              <a:t>MODBUS</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a:xfrm>
            <a:off x="1668429" y="2766998"/>
            <a:ext cx="4568249" cy="3101983"/>
          </a:xfrm>
        </p:spPr>
        <p:txBody>
          <a:bodyPr>
            <a:normAutofit/>
          </a:bodyPr>
          <a:lstStyle/>
          <a:p>
            <a:r>
              <a:rPr lang="en-US" sz="2100" dirty="0"/>
              <a:t>Addresses are assigned to each device</a:t>
            </a:r>
          </a:p>
          <a:p>
            <a:pPr lvl="1"/>
            <a:r>
              <a:rPr lang="en-US" dirty="0"/>
              <a:t>Range from 1 to 247 decimal (0x01 to 0xF7)</a:t>
            </a:r>
          </a:p>
          <a:p>
            <a:pPr lvl="1"/>
            <a:r>
              <a:rPr lang="en-US" dirty="0"/>
              <a:t>Address 00 is reserved for </a:t>
            </a:r>
            <a:r>
              <a:rPr lang="en-US" dirty="0" err="1"/>
              <a:t>broadccast</a:t>
            </a:r>
            <a:endParaRPr lang="en-US" dirty="0"/>
          </a:p>
          <a:p>
            <a:r>
              <a:rPr lang="en-US" sz="2100" dirty="0"/>
              <a:t>Function codes tell what to access and whether to read or write</a:t>
            </a:r>
          </a:p>
          <a:p>
            <a:endParaRPr lang="en-US" sz="2100" dirty="0"/>
          </a:p>
        </p:txBody>
      </p:sp>
      <p:graphicFrame>
        <p:nvGraphicFramePr>
          <p:cNvPr id="6" name="Table 5">
            <a:extLst>
              <a:ext uri="{FF2B5EF4-FFF2-40B4-BE49-F238E27FC236}">
                <a16:creationId xmlns="" xmlns:a16="http://schemas.microsoft.com/office/drawing/2014/main" id="{7E2DB7F6-2EF5-43C3-A44A-7BC7BCFA5E04}"/>
              </a:ext>
            </a:extLst>
          </p:cNvPr>
          <p:cNvGraphicFramePr>
            <a:graphicFrameLocks noGrp="1"/>
          </p:cNvGraphicFramePr>
          <p:nvPr>
            <p:extLst>
              <p:ext uri="{D42A27DB-BD31-4B8C-83A1-F6EECF244321}">
                <p14:modId xmlns:p14="http://schemas.microsoft.com/office/powerpoint/2010/main" val="1863130014"/>
              </p:ext>
            </p:extLst>
          </p:nvPr>
        </p:nvGraphicFramePr>
        <p:xfrm>
          <a:off x="6852721" y="2483331"/>
          <a:ext cx="4699791" cy="3827094"/>
        </p:xfrm>
        <a:graphic>
          <a:graphicData uri="http://schemas.openxmlformats.org/drawingml/2006/table">
            <a:tbl>
              <a:tblPr firstRow="1" bandRow="1">
                <a:tableStyleId>{5C22544A-7EE6-4342-B048-85BDC9FD1C3A}</a:tableStyleId>
              </a:tblPr>
              <a:tblGrid>
                <a:gridCol w="1126304">
                  <a:extLst>
                    <a:ext uri="{9D8B030D-6E8A-4147-A177-3AD203B41FA5}">
                      <a16:colId xmlns="" xmlns:a16="http://schemas.microsoft.com/office/drawing/2014/main" val="3027995391"/>
                    </a:ext>
                  </a:extLst>
                </a:gridCol>
                <a:gridCol w="1181334">
                  <a:extLst>
                    <a:ext uri="{9D8B030D-6E8A-4147-A177-3AD203B41FA5}">
                      <a16:colId xmlns="" xmlns:a16="http://schemas.microsoft.com/office/drawing/2014/main" val="1478029077"/>
                    </a:ext>
                  </a:extLst>
                </a:gridCol>
                <a:gridCol w="2392153">
                  <a:extLst>
                    <a:ext uri="{9D8B030D-6E8A-4147-A177-3AD203B41FA5}">
                      <a16:colId xmlns="" xmlns:a16="http://schemas.microsoft.com/office/drawing/2014/main" val="2346946880"/>
                    </a:ext>
                  </a:extLst>
                </a:gridCol>
              </a:tblGrid>
              <a:tr h="245934">
                <a:tc>
                  <a:txBody>
                    <a:bodyPr/>
                    <a:lstStyle/>
                    <a:p>
                      <a:pPr algn="ctr"/>
                      <a:r>
                        <a:rPr lang="en-US" sz="1400" b="1" dirty="0"/>
                        <a:t>Function Code</a:t>
                      </a:r>
                      <a:endParaRPr lang="en-US" sz="1400" dirty="0"/>
                    </a:p>
                  </a:txBody>
                  <a:tcPr marL="0" marR="0" marT="0" marB="0" anchor="ctr"/>
                </a:tc>
                <a:tc>
                  <a:txBody>
                    <a:bodyPr/>
                    <a:lstStyle/>
                    <a:p>
                      <a:pPr algn="ctr"/>
                      <a:r>
                        <a:rPr lang="en-US" sz="1400" b="1"/>
                        <a:t>Action</a:t>
                      </a:r>
                      <a:endParaRPr lang="en-US" sz="1400"/>
                    </a:p>
                  </a:txBody>
                  <a:tcPr marL="0" marR="0" marT="0" marB="0" anchor="ctr"/>
                </a:tc>
                <a:tc>
                  <a:txBody>
                    <a:bodyPr/>
                    <a:lstStyle/>
                    <a:p>
                      <a:pPr algn="ctr"/>
                      <a:r>
                        <a:rPr lang="en-US" sz="1400" b="1" dirty="0"/>
                        <a:t>Name</a:t>
                      </a:r>
                      <a:endParaRPr lang="en-US" sz="1400" dirty="0"/>
                    </a:p>
                  </a:txBody>
                  <a:tcPr marL="0" marR="0" marT="0" marB="0" anchor="ctr"/>
                </a:tc>
                <a:extLst>
                  <a:ext uri="{0D108BD9-81ED-4DB2-BD59-A6C34878D82A}">
                    <a16:rowId xmlns="" xmlns:a16="http://schemas.microsoft.com/office/drawing/2014/main" val="2961227372"/>
                  </a:ext>
                </a:extLst>
              </a:tr>
              <a:tr h="424489">
                <a:tc>
                  <a:txBody>
                    <a:bodyPr/>
                    <a:lstStyle/>
                    <a:p>
                      <a:pPr algn="ctr"/>
                      <a:r>
                        <a:rPr lang="en-US" sz="1400" dirty="0"/>
                        <a:t>01 (</a:t>
                      </a:r>
                      <a:r>
                        <a:rPr lang="en-US" sz="1400" dirty="0">
                          <a:latin typeface="Courier New" panose="02070309020205020404" pitchFamily="49" charset="0"/>
                        </a:rPr>
                        <a:t>01</a:t>
                      </a:r>
                      <a:r>
                        <a:rPr lang="en-US" sz="1400" dirty="0"/>
                        <a:t> hex)</a:t>
                      </a:r>
                    </a:p>
                  </a:txBody>
                  <a:tcPr marL="0" marR="0" marT="0" marB="0" anchor="ctr"/>
                </a:tc>
                <a:tc>
                  <a:txBody>
                    <a:bodyPr/>
                    <a:lstStyle/>
                    <a:p>
                      <a:pPr algn="ctr"/>
                      <a:r>
                        <a:rPr lang="en-US" sz="1400"/>
                        <a:t>Read</a:t>
                      </a:r>
                    </a:p>
                  </a:txBody>
                  <a:tcPr marL="0" marR="0" marT="0" marB="0" anchor="ctr"/>
                </a:tc>
                <a:tc>
                  <a:txBody>
                    <a:bodyPr/>
                    <a:lstStyle/>
                    <a:p>
                      <a:pPr algn="ctr"/>
                      <a:r>
                        <a:rPr lang="en-US" sz="1400"/>
                        <a:t>Discrete Output Coils</a:t>
                      </a:r>
                    </a:p>
                  </a:txBody>
                  <a:tcPr marL="0" marR="0" marT="0" marB="0" anchor="ctr"/>
                </a:tc>
                <a:extLst>
                  <a:ext uri="{0D108BD9-81ED-4DB2-BD59-A6C34878D82A}">
                    <a16:rowId xmlns="" xmlns:a16="http://schemas.microsoft.com/office/drawing/2014/main" val="655109578"/>
                  </a:ext>
                </a:extLst>
              </a:tr>
              <a:tr h="424489">
                <a:tc>
                  <a:txBody>
                    <a:bodyPr/>
                    <a:lstStyle/>
                    <a:p>
                      <a:pPr algn="ctr"/>
                      <a:r>
                        <a:rPr lang="en-US" sz="1400"/>
                        <a:t>05 (</a:t>
                      </a:r>
                      <a:r>
                        <a:rPr lang="en-US" sz="1400">
                          <a:latin typeface="Courier New" panose="02070309020205020404" pitchFamily="49" charset="0"/>
                        </a:rPr>
                        <a:t>05</a:t>
                      </a:r>
                      <a:r>
                        <a:rPr lang="en-US" sz="1400"/>
                        <a:t> hex)</a:t>
                      </a:r>
                    </a:p>
                  </a:txBody>
                  <a:tcPr marL="0" marR="0" marT="0" marB="0" anchor="ctr"/>
                </a:tc>
                <a:tc>
                  <a:txBody>
                    <a:bodyPr/>
                    <a:lstStyle/>
                    <a:p>
                      <a:pPr algn="ctr"/>
                      <a:r>
                        <a:rPr lang="en-US" sz="1400" dirty="0"/>
                        <a:t>Write single</a:t>
                      </a:r>
                    </a:p>
                  </a:txBody>
                  <a:tcPr marL="0" marR="0" marT="0" marB="0" anchor="ctr"/>
                </a:tc>
                <a:tc>
                  <a:txBody>
                    <a:bodyPr/>
                    <a:lstStyle/>
                    <a:p>
                      <a:pPr algn="ctr"/>
                      <a:r>
                        <a:rPr lang="en-US" sz="1400" dirty="0"/>
                        <a:t>Discrete Output Coil</a:t>
                      </a:r>
                    </a:p>
                  </a:txBody>
                  <a:tcPr marL="0" marR="0" marT="0" marB="0" anchor="ctr"/>
                </a:tc>
                <a:extLst>
                  <a:ext uri="{0D108BD9-81ED-4DB2-BD59-A6C34878D82A}">
                    <a16:rowId xmlns="" xmlns:a16="http://schemas.microsoft.com/office/drawing/2014/main" val="1560213388"/>
                  </a:ext>
                </a:extLst>
              </a:tr>
              <a:tr h="424489">
                <a:tc>
                  <a:txBody>
                    <a:bodyPr/>
                    <a:lstStyle/>
                    <a:p>
                      <a:pPr algn="ctr"/>
                      <a:r>
                        <a:rPr lang="en-US" sz="1400" dirty="0"/>
                        <a:t>15 (</a:t>
                      </a:r>
                      <a:r>
                        <a:rPr lang="en-US" sz="1400" dirty="0">
                          <a:latin typeface="Courier New" panose="02070309020205020404" pitchFamily="49" charset="0"/>
                        </a:rPr>
                        <a:t>0F</a:t>
                      </a:r>
                      <a:r>
                        <a:rPr lang="en-US" sz="1400" dirty="0"/>
                        <a:t> hex)</a:t>
                      </a:r>
                    </a:p>
                  </a:txBody>
                  <a:tcPr marL="0" marR="0" marT="0" marB="0" anchor="ctr"/>
                </a:tc>
                <a:tc>
                  <a:txBody>
                    <a:bodyPr/>
                    <a:lstStyle/>
                    <a:p>
                      <a:pPr algn="ctr"/>
                      <a:r>
                        <a:rPr lang="en-US" sz="1400" dirty="0"/>
                        <a:t>Write multiple</a:t>
                      </a:r>
                    </a:p>
                  </a:txBody>
                  <a:tcPr marL="0" marR="0" marT="0" marB="0" anchor="ctr"/>
                </a:tc>
                <a:tc>
                  <a:txBody>
                    <a:bodyPr/>
                    <a:lstStyle/>
                    <a:p>
                      <a:pPr algn="ctr"/>
                      <a:r>
                        <a:rPr lang="en-US" sz="1400" dirty="0"/>
                        <a:t>Discrete Output Coils</a:t>
                      </a:r>
                    </a:p>
                  </a:txBody>
                  <a:tcPr marL="0" marR="0" marT="0" marB="0" anchor="ctr"/>
                </a:tc>
                <a:extLst>
                  <a:ext uri="{0D108BD9-81ED-4DB2-BD59-A6C34878D82A}">
                    <a16:rowId xmlns="" xmlns:a16="http://schemas.microsoft.com/office/drawing/2014/main" val="1603847909"/>
                  </a:ext>
                </a:extLst>
              </a:tr>
              <a:tr h="424489">
                <a:tc>
                  <a:txBody>
                    <a:bodyPr/>
                    <a:lstStyle/>
                    <a:p>
                      <a:pPr algn="ctr"/>
                      <a:r>
                        <a:rPr lang="en-US" sz="1400"/>
                        <a:t>02 (</a:t>
                      </a:r>
                      <a:r>
                        <a:rPr lang="en-US" sz="1400">
                          <a:latin typeface="Courier New" panose="02070309020205020404" pitchFamily="49" charset="0"/>
                        </a:rPr>
                        <a:t>02</a:t>
                      </a:r>
                      <a:r>
                        <a:rPr lang="en-US" sz="1400"/>
                        <a:t> hex)</a:t>
                      </a:r>
                    </a:p>
                  </a:txBody>
                  <a:tcPr marL="0" marR="0" marT="0" marB="0" anchor="ctr"/>
                </a:tc>
                <a:tc>
                  <a:txBody>
                    <a:bodyPr/>
                    <a:lstStyle/>
                    <a:p>
                      <a:pPr algn="ctr"/>
                      <a:r>
                        <a:rPr lang="en-US" sz="1400" dirty="0"/>
                        <a:t>Read</a:t>
                      </a:r>
                    </a:p>
                  </a:txBody>
                  <a:tcPr marL="0" marR="0" marT="0" marB="0" anchor="ctr"/>
                </a:tc>
                <a:tc>
                  <a:txBody>
                    <a:bodyPr/>
                    <a:lstStyle/>
                    <a:p>
                      <a:pPr algn="ctr"/>
                      <a:r>
                        <a:rPr lang="en-US" sz="1400" dirty="0"/>
                        <a:t>Discrete Input Contacts</a:t>
                      </a:r>
                    </a:p>
                  </a:txBody>
                  <a:tcPr marL="0" marR="0" marT="0" marB="0" anchor="ctr"/>
                </a:tc>
                <a:extLst>
                  <a:ext uri="{0D108BD9-81ED-4DB2-BD59-A6C34878D82A}">
                    <a16:rowId xmlns="" xmlns:a16="http://schemas.microsoft.com/office/drawing/2014/main" val="3532537883"/>
                  </a:ext>
                </a:extLst>
              </a:tr>
              <a:tr h="424489">
                <a:tc>
                  <a:txBody>
                    <a:bodyPr/>
                    <a:lstStyle/>
                    <a:p>
                      <a:pPr algn="ctr"/>
                      <a:r>
                        <a:rPr lang="en-US" sz="1400"/>
                        <a:t>04 (</a:t>
                      </a:r>
                      <a:r>
                        <a:rPr lang="en-US" sz="1400">
                          <a:latin typeface="Courier New" panose="02070309020205020404" pitchFamily="49" charset="0"/>
                        </a:rPr>
                        <a:t>04</a:t>
                      </a:r>
                      <a:r>
                        <a:rPr lang="en-US" sz="1400"/>
                        <a:t> hex)</a:t>
                      </a:r>
                    </a:p>
                  </a:txBody>
                  <a:tcPr marL="0" marR="0" marT="0" marB="0" anchor="ctr"/>
                </a:tc>
                <a:tc>
                  <a:txBody>
                    <a:bodyPr/>
                    <a:lstStyle/>
                    <a:p>
                      <a:pPr algn="ctr"/>
                      <a:r>
                        <a:rPr lang="en-US" sz="1400"/>
                        <a:t>Read</a:t>
                      </a:r>
                    </a:p>
                  </a:txBody>
                  <a:tcPr marL="0" marR="0" marT="0" marB="0" anchor="ctr"/>
                </a:tc>
                <a:tc>
                  <a:txBody>
                    <a:bodyPr/>
                    <a:lstStyle/>
                    <a:p>
                      <a:pPr algn="ctr"/>
                      <a:r>
                        <a:rPr lang="en-US" sz="1400" dirty="0"/>
                        <a:t>Analog Input Registers</a:t>
                      </a:r>
                    </a:p>
                  </a:txBody>
                  <a:tcPr marL="0" marR="0" marT="0" marB="0" anchor="ctr"/>
                </a:tc>
                <a:extLst>
                  <a:ext uri="{0D108BD9-81ED-4DB2-BD59-A6C34878D82A}">
                    <a16:rowId xmlns="" xmlns:a16="http://schemas.microsoft.com/office/drawing/2014/main" val="91107385"/>
                  </a:ext>
                </a:extLst>
              </a:tr>
              <a:tr h="424489">
                <a:tc>
                  <a:txBody>
                    <a:bodyPr/>
                    <a:lstStyle/>
                    <a:p>
                      <a:pPr algn="ctr"/>
                      <a:r>
                        <a:rPr lang="en-US" sz="1400"/>
                        <a:t>03 (</a:t>
                      </a:r>
                      <a:r>
                        <a:rPr lang="en-US" sz="1400">
                          <a:latin typeface="Courier New" panose="02070309020205020404" pitchFamily="49" charset="0"/>
                        </a:rPr>
                        <a:t>03</a:t>
                      </a:r>
                      <a:r>
                        <a:rPr lang="en-US" sz="1400"/>
                        <a:t> hex)</a:t>
                      </a:r>
                    </a:p>
                  </a:txBody>
                  <a:tcPr marL="0" marR="0" marT="0" marB="0" anchor="ctr"/>
                </a:tc>
                <a:tc>
                  <a:txBody>
                    <a:bodyPr/>
                    <a:lstStyle/>
                    <a:p>
                      <a:pPr algn="ctr"/>
                      <a:r>
                        <a:rPr lang="en-US" sz="1400"/>
                        <a:t>Read</a:t>
                      </a:r>
                    </a:p>
                  </a:txBody>
                  <a:tcPr marL="0" marR="0" marT="0" marB="0" anchor="ctr"/>
                </a:tc>
                <a:tc>
                  <a:txBody>
                    <a:bodyPr/>
                    <a:lstStyle/>
                    <a:p>
                      <a:pPr algn="ctr"/>
                      <a:r>
                        <a:rPr lang="en-US" sz="1400" dirty="0"/>
                        <a:t>Analog Output Holding Registers</a:t>
                      </a:r>
                    </a:p>
                  </a:txBody>
                  <a:tcPr marL="0" marR="0" marT="0" marB="0" anchor="ctr"/>
                </a:tc>
                <a:extLst>
                  <a:ext uri="{0D108BD9-81ED-4DB2-BD59-A6C34878D82A}">
                    <a16:rowId xmlns="" xmlns:a16="http://schemas.microsoft.com/office/drawing/2014/main" val="1810663890"/>
                  </a:ext>
                </a:extLst>
              </a:tr>
              <a:tr h="424489">
                <a:tc>
                  <a:txBody>
                    <a:bodyPr/>
                    <a:lstStyle/>
                    <a:p>
                      <a:pPr algn="ctr"/>
                      <a:r>
                        <a:rPr lang="en-US" sz="1400"/>
                        <a:t>06 (</a:t>
                      </a:r>
                      <a:r>
                        <a:rPr lang="en-US" sz="1400">
                          <a:latin typeface="Courier New" panose="02070309020205020404" pitchFamily="49" charset="0"/>
                        </a:rPr>
                        <a:t>06</a:t>
                      </a:r>
                      <a:r>
                        <a:rPr lang="en-US" sz="1400"/>
                        <a:t> hex)</a:t>
                      </a:r>
                    </a:p>
                  </a:txBody>
                  <a:tcPr marL="0" marR="0" marT="0" marB="0" anchor="ctr"/>
                </a:tc>
                <a:tc>
                  <a:txBody>
                    <a:bodyPr/>
                    <a:lstStyle/>
                    <a:p>
                      <a:pPr algn="ctr"/>
                      <a:r>
                        <a:rPr lang="en-US" sz="1400"/>
                        <a:t>Write single</a:t>
                      </a:r>
                    </a:p>
                  </a:txBody>
                  <a:tcPr marL="0" marR="0" marT="0" marB="0" anchor="ctr"/>
                </a:tc>
                <a:tc>
                  <a:txBody>
                    <a:bodyPr/>
                    <a:lstStyle/>
                    <a:p>
                      <a:pPr algn="ctr"/>
                      <a:r>
                        <a:rPr lang="en-US" sz="1400" dirty="0"/>
                        <a:t>Analog Output Holding Register</a:t>
                      </a:r>
                    </a:p>
                  </a:txBody>
                  <a:tcPr marL="0" marR="0" marT="0" marB="0" anchor="ctr"/>
                </a:tc>
                <a:extLst>
                  <a:ext uri="{0D108BD9-81ED-4DB2-BD59-A6C34878D82A}">
                    <a16:rowId xmlns="" xmlns:a16="http://schemas.microsoft.com/office/drawing/2014/main" val="3399362492"/>
                  </a:ext>
                </a:extLst>
              </a:tr>
              <a:tr h="424489">
                <a:tc>
                  <a:txBody>
                    <a:bodyPr/>
                    <a:lstStyle/>
                    <a:p>
                      <a:pPr algn="ctr"/>
                      <a:r>
                        <a:rPr lang="en-US" sz="1400"/>
                        <a:t>16 (</a:t>
                      </a:r>
                      <a:r>
                        <a:rPr lang="en-US" sz="1400">
                          <a:latin typeface="Courier New" panose="02070309020205020404" pitchFamily="49" charset="0"/>
                        </a:rPr>
                        <a:t>10</a:t>
                      </a:r>
                      <a:r>
                        <a:rPr lang="en-US" sz="1400"/>
                        <a:t> hex)</a:t>
                      </a:r>
                    </a:p>
                  </a:txBody>
                  <a:tcPr marL="0" marR="0" marT="0" marB="0" anchor="ctr"/>
                </a:tc>
                <a:tc>
                  <a:txBody>
                    <a:bodyPr/>
                    <a:lstStyle/>
                    <a:p>
                      <a:pPr algn="ctr"/>
                      <a:r>
                        <a:rPr lang="en-US" sz="1400" dirty="0"/>
                        <a:t>Write multiple</a:t>
                      </a:r>
                    </a:p>
                  </a:txBody>
                  <a:tcPr marL="0" marR="0" marT="0" marB="0" anchor="ctr"/>
                </a:tc>
                <a:tc>
                  <a:txBody>
                    <a:bodyPr/>
                    <a:lstStyle/>
                    <a:p>
                      <a:pPr algn="ctr"/>
                      <a:r>
                        <a:rPr lang="en-US" sz="1400" dirty="0"/>
                        <a:t>Analog Output Holding Registers</a:t>
                      </a:r>
                    </a:p>
                  </a:txBody>
                  <a:tcPr marL="0" marR="0" marT="0" marB="0" anchor="ctr"/>
                </a:tc>
                <a:extLst>
                  <a:ext uri="{0D108BD9-81ED-4DB2-BD59-A6C34878D82A}">
                    <a16:rowId xmlns="" xmlns:a16="http://schemas.microsoft.com/office/drawing/2014/main" val="1359715447"/>
                  </a:ext>
                </a:extLst>
              </a:tr>
            </a:tbl>
          </a:graphicData>
        </a:graphic>
      </p:graphicFrame>
    </p:spTree>
    <p:extLst>
      <p:ext uri="{BB962C8B-B14F-4D97-AF65-F5344CB8AC3E}">
        <p14:creationId xmlns:p14="http://schemas.microsoft.com/office/powerpoint/2010/main" val="126657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15763"/>
            <a:ext cx="7729728" cy="1188720"/>
          </a:xfrm>
        </p:spPr>
        <p:txBody>
          <a:bodyPr/>
          <a:lstStyle/>
          <a:p>
            <a:r>
              <a:rPr lang="en-US" dirty="0" smtClean="0"/>
              <a:t>OPENPLC MODBUS Support Compared TO Commercial</a:t>
            </a:r>
            <a:endParaRPr lang="en-US" dirty="0"/>
          </a:p>
        </p:txBody>
      </p:sp>
      <p:pic>
        <p:nvPicPr>
          <p:cNvPr id="4" name="Shape 61" descr="http://www.uah.edu/images/administrative/communications/logo/png/UAH_primary.png">
            <a:extLst>
              <a:ext uri="{FF2B5EF4-FFF2-40B4-BE49-F238E27FC236}">
                <a16:creationId xmlns="" xmlns:a16="http://schemas.microsoft.com/office/drawing/2014/main" id="{977B4CE1-873B-4413-99FB-DEF3E640BBBB}"/>
              </a:ext>
            </a:extLst>
          </p:cNvPr>
          <p:cNvPicPr preferRelativeResize="0"/>
          <p:nvPr/>
        </p:nvPicPr>
        <p:blipFill>
          <a:blip r:embed="rId2">
            <a:alphaModFix/>
          </a:blip>
          <a:stretch>
            <a:fillRect/>
          </a:stretch>
        </p:blipFill>
        <p:spPr>
          <a:xfrm>
            <a:off x="10359704" y="5946172"/>
            <a:ext cx="1905000" cy="1009349"/>
          </a:xfrm>
          <a:prstGeom prst="rect">
            <a:avLst/>
          </a:prstGeom>
          <a:noFill/>
          <a:ln>
            <a:noFill/>
          </a:ln>
        </p:spPr>
      </p:pic>
      <p:pic>
        <p:nvPicPr>
          <p:cNvPr id="5" name="Picture 4">
            <a:extLst>
              <a:ext uri="{FF2B5EF4-FFF2-40B4-BE49-F238E27FC236}">
                <a16:creationId xmlns:lc="http://schemas.openxmlformats.org/drawingml/2006/lockedCanvas" xmlns:a16="http://schemas.microsoft.com/office/drawing/2014/main" xmlns="" id="{1C342417-A96F-462B-B5A6-962C230DB70F}"/>
              </a:ext>
            </a:extLst>
          </p:cNvPr>
          <p:cNvPicPr>
            <a:picLocks noChangeAspect="1"/>
          </p:cNvPicPr>
          <p:nvPr/>
        </p:nvPicPr>
        <p:blipFill>
          <a:blip r:embed="rId3"/>
          <a:stretch>
            <a:fillRect/>
          </a:stretch>
        </p:blipFill>
        <p:spPr>
          <a:xfrm>
            <a:off x="3440932" y="1750290"/>
            <a:ext cx="5310136" cy="4866164"/>
          </a:xfrm>
          <a:prstGeom prst="rect">
            <a:avLst/>
          </a:prstGeom>
        </p:spPr>
      </p:pic>
    </p:spTree>
    <p:extLst>
      <p:ext uri="{BB962C8B-B14F-4D97-AF65-F5344CB8AC3E}">
        <p14:creationId xmlns:p14="http://schemas.microsoft.com/office/powerpoint/2010/main" val="983683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a:bodyPr>
          <a:lstStyle/>
          <a:p>
            <a:r>
              <a:rPr lang="en-US" sz="3300" dirty="0"/>
              <a:t>MODBUS – RTU Example One</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p:txBody>
          <a:bodyPr>
            <a:normAutofit fontScale="77500" lnSpcReduction="20000"/>
          </a:bodyPr>
          <a:lstStyle/>
          <a:p>
            <a:r>
              <a:rPr lang="en-US" sz="2100" dirty="0"/>
              <a:t>If the MODBUS RTU message 130400080001B37A is received, it can be broken down into address, function code, data, and CRC:</a:t>
            </a:r>
          </a:p>
          <a:p>
            <a:endParaRPr lang="en-US" sz="2100" dirty="0"/>
          </a:p>
          <a:p>
            <a:endParaRPr lang="en-US" sz="2100" dirty="0"/>
          </a:p>
          <a:p>
            <a:endParaRPr lang="en-US" sz="2100" dirty="0"/>
          </a:p>
          <a:p>
            <a:r>
              <a:rPr lang="en-US" sz="2100" dirty="0"/>
              <a:t>The destination is address 0x13, decimal 19</a:t>
            </a:r>
          </a:p>
          <a:p>
            <a:r>
              <a:rPr lang="en-US" sz="2100" dirty="0"/>
              <a:t>Function code 0x04 means “Read input registers”</a:t>
            </a:r>
          </a:p>
          <a:p>
            <a:r>
              <a:rPr lang="en-US" sz="2100" dirty="0"/>
              <a:t>0008 is the address of the first register requested</a:t>
            </a:r>
          </a:p>
          <a:p>
            <a:pPr lvl="1"/>
            <a:r>
              <a:rPr lang="en-US" sz="1700" dirty="0"/>
              <a:t>Decimal 8 + offset of 30001 = input register 30009</a:t>
            </a:r>
          </a:p>
          <a:p>
            <a:r>
              <a:rPr lang="en-US" sz="2100" dirty="0"/>
              <a:t>0x0001 is the number of registered requested (just one)</a:t>
            </a:r>
          </a:p>
        </p:txBody>
      </p:sp>
      <p:graphicFrame>
        <p:nvGraphicFramePr>
          <p:cNvPr id="6" name="Table 5">
            <a:extLst>
              <a:ext uri="{FF2B5EF4-FFF2-40B4-BE49-F238E27FC236}">
                <a16:creationId xmlns="" xmlns:a16="http://schemas.microsoft.com/office/drawing/2014/main" id="{FC0DC16F-C965-4A92-AFEB-0E12F411789F}"/>
              </a:ext>
            </a:extLst>
          </p:cNvPr>
          <p:cNvGraphicFramePr>
            <a:graphicFrameLocks noGrp="1"/>
          </p:cNvGraphicFramePr>
          <p:nvPr>
            <p:extLst>
              <p:ext uri="{D42A27DB-BD31-4B8C-83A1-F6EECF244321}">
                <p14:modId xmlns:p14="http://schemas.microsoft.com/office/powerpoint/2010/main" val="645958761"/>
              </p:ext>
            </p:extLst>
          </p:nvPr>
        </p:nvGraphicFramePr>
        <p:xfrm>
          <a:off x="6957886" y="3307710"/>
          <a:ext cx="4559798" cy="1182134"/>
        </p:xfrm>
        <a:graphic>
          <a:graphicData uri="http://schemas.openxmlformats.org/drawingml/2006/table">
            <a:tbl>
              <a:tblPr firstRow="1" bandRow="1">
                <a:tableStyleId>{74C1A8A3-306A-4EB7-A6B1-4F7E0EB9C5D6}</a:tableStyleId>
              </a:tblPr>
              <a:tblGrid>
                <a:gridCol w="991553">
                  <a:extLst>
                    <a:ext uri="{9D8B030D-6E8A-4147-A177-3AD203B41FA5}">
                      <a16:colId xmlns="" xmlns:a16="http://schemas.microsoft.com/office/drawing/2014/main" val="1102786037"/>
                    </a:ext>
                  </a:extLst>
                </a:gridCol>
                <a:gridCol w="1590993">
                  <a:extLst>
                    <a:ext uri="{9D8B030D-6E8A-4147-A177-3AD203B41FA5}">
                      <a16:colId xmlns="" xmlns:a16="http://schemas.microsoft.com/office/drawing/2014/main" val="2564193739"/>
                    </a:ext>
                  </a:extLst>
                </a:gridCol>
                <a:gridCol w="1214755">
                  <a:extLst>
                    <a:ext uri="{9D8B030D-6E8A-4147-A177-3AD203B41FA5}">
                      <a16:colId xmlns="" xmlns:a16="http://schemas.microsoft.com/office/drawing/2014/main" val="3242436525"/>
                    </a:ext>
                  </a:extLst>
                </a:gridCol>
                <a:gridCol w="762497">
                  <a:extLst>
                    <a:ext uri="{9D8B030D-6E8A-4147-A177-3AD203B41FA5}">
                      <a16:colId xmlns="" xmlns:a16="http://schemas.microsoft.com/office/drawing/2014/main" val="492654093"/>
                    </a:ext>
                  </a:extLst>
                </a:gridCol>
              </a:tblGrid>
              <a:tr h="380620">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Function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6049677"/>
                  </a:ext>
                </a:extLst>
              </a:tr>
              <a:tr h="542054">
                <a:tc>
                  <a:txBody>
                    <a:bodyPr/>
                    <a:lstStyle/>
                    <a:p>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0008 0001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B37A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65334939"/>
                  </a:ext>
                </a:extLst>
              </a:tr>
            </a:tbl>
          </a:graphicData>
        </a:graphic>
      </p:graphicFrame>
    </p:spTree>
    <p:extLst>
      <p:ext uri="{BB962C8B-B14F-4D97-AF65-F5344CB8AC3E}">
        <p14:creationId xmlns:p14="http://schemas.microsoft.com/office/powerpoint/2010/main" val="2284000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a:bodyPr>
          <a:lstStyle/>
          <a:p>
            <a:r>
              <a:rPr lang="en-US" sz="3300" dirty="0"/>
              <a:t>MODBUS – RTU Example Two</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p:txBody>
          <a:bodyPr>
            <a:normAutofit/>
          </a:bodyPr>
          <a:lstStyle/>
          <a:p>
            <a:r>
              <a:rPr lang="en-US" sz="2100" dirty="0"/>
              <a:t>The reply will consist of the same address and function code of the request.</a:t>
            </a:r>
          </a:p>
          <a:p>
            <a:r>
              <a:rPr lang="en-US" sz="2100" dirty="0"/>
              <a:t>The data field will contain the number of bytes to follow</a:t>
            </a:r>
          </a:p>
          <a:p>
            <a:pPr lvl="1"/>
            <a:r>
              <a:rPr lang="en-US" sz="1700" dirty="0"/>
              <a:t>Each register is two bytes, so reading one register returns two bytes</a:t>
            </a:r>
          </a:p>
          <a:p>
            <a:r>
              <a:rPr lang="en-US" sz="2100" dirty="0"/>
              <a:t>Next, the register contents requested (two bytes in this case)</a:t>
            </a:r>
          </a:p>
          <a:p>
            <a:r>
              <a:rPr lang="en-US" sz="2100" dirty="0"/>
              <a:t>Another CRC</a:t>
            </a:r>
          </a:p>
        </p:txBody>
      </p:sp>
      <p:graphicFrame>
        <p:nvGraphicFramePr>
          <p:cNvPr id="6" name="Table 5">
            <a:extLst>
              <a:ext uri="{FF2B5EF4-FFF2-40B4-BE49-F238E27FC236}">
                <a16:creationId xmlns="" xmlns:a16="http://schemas.microsoft.com/office/drawing/2014/main" id="{FC0DC16F-C965-4A92-AFEB-0E12F411789F}"/>
              </a:ext>
            </a:extLst>
          </p:cNvPr>
          <p:cNvGraphicFramePr>
            <a:graphicFrameLocks noGrp="1"/>
          </p:cNvGraphicFramePr>
          <p:nvPr>
            <p:extLst>
              <p:ext uri="{D42A27DB-BD31-4B8C-83A1-F6EECF244321}">
                <p14:modId xmlns:p14="http://schemas.microsoft.com/office/powerpoint/2010/main" val="3045907708"/>
              </p:ext>
            </p:extLst>
          </p:nvPr>
        </p:nvGraphicFramePr>
        <p:xfrm>
          <a:off x="4530969" y="5008094"/>
          <a:ext cx="5011375" cy="1182134"/>
        </p:xfrm>
        <a:graphic>
          <a:graphicData uri="http://schemas.openxmlformats.org/drawingml/2006/table">
            <a:tbl>
              <a:tblPr firstRow="1" bandRow="1">
                <a:tableStyleId>{74C1A8A3-306A-4EB7-A6B1-4F7E0EB9C5D6}</a:tableStyleId>
              </a:tblPr>
              <a:tblGrid>
                <a:gridCol w="1089751">
                  <a:extLst>
                    <a:ext uri="{9D8B030D-6E8A-4147-A177-3AD203B41FA5}">
                      <a16:colId xmlns="" xmlns:a16="http://schemas.microsoft.com/office/drawing/2014/main" val="1102786037"/>
                    </a:ext>
                  </a:extLst>
                </a:gridCol>
                <a:gridCol w="1748556">
                  <a:extLst>
                    <a:ext uri="{9D8B030D-6E8A-4147-A177-3AD203B41FA5}">
                      <a16:colId xmlns="" xmlns:a16="http://schemas.microsoft.com/office/drawing/2014/main" val="2564193739"/>
                    </a:ext>
                  </a:extLst>
                </a:gridCol>
                <a:gridCol w="1335058">
                  <a:extLst>
                    <a:ext uri="{9D8B030D-6E8A-4147-A177-3AD203B41FA5}">
                      <a16:colId xmlns="" xmlns:a16="http://schemas.microsoft.com/office/drawing/2014/main" val="3242436525"/>
                    </a:ext>
                  </a:extLst>
                </a:gridCol>
                <a:gridCol w="838010">
                  <a:extLst>
                    <a:ext uri="{9D8B030D-6E8A-4147-A177-3AD203B41FA5}">
                      <a16:colId xmlns="" xmlns:a16="http://schemas.microsoft.com/office/drawing/2014/main" val="492654093"/>
                    </a:ext>
                  </a:extLst>
                </a:gridCol>
              </a:tblGrid>
              <a:tr h="380620">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Function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CRC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6049677"/>
                  </a:ext>
                </a:extLst>
              </a:tr>
              <a:tr h="542054">
                <a:tc>
                  <a:txBody>
                    <a:bodyPr/>
                    <a:lstStyle/>
                    <a:p>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02 004C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00C6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65334939"/>
                  </a:ext>
                </a:extLst>
              </a:tr>
            </a:tbl>
          </a:graphicData>
        </a:graphic>
      </p:graphicFrame>
    </p:spTree>
    <p:extLst>
      <p:ext uri="{BB962C8B-B14F-4D97-AF65-F5344CB8AC3E}">
        <p14:creationId xmlns:p14="http://schemas.microsoft.com/office/powerpoint/2010/main" val="190698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54EA-08DE-4C8E-9769-303CF923020A}"/>
              </a:ext>
            </a:extLst>
          </p:cNvPr>
          <p:cNvSpPr>
            <a:spLocks noGrp="1"/>
          </p:cNvSpPr>
          <p:nvPr>
            <p:ph type="title"/>
          </p:nvPr>
        </p:nvSpPr>
        <p:spPr/>
        <p:txBody>
          <a:bodyPr>
            <a:normAutofit/>
          </a:bodyPr>
          <a:lstStyle/>
          <a:p>
            <a:r>
              <a:rPr lang="en-US" sz="3300" dirty="0"/>
              <a:t>MODBUS – ASCII Example</a:t>
            </a:r>
          </a:p>
        </p:txBody>
      </p:sp>
      <p:sp>
        <p:nvSpPr>
          <p:cNvPr id="5" name="Content Placeholder 4">
            <a:extLst>
              <a:ext uri="{FF2B5EF4-FFF2-40B4-BE49-F238E27FC236}">
                <a16:creationId xmlns="" xmlns:a16="http://schemas.microsoft.com/office/drawing/2014/main" id="{B4A89659-DB32-424E-A5DB-5BE5CA14101E}"/>
              </a:ext>
            </a:extLst>
          </p:cNvPr>
          <p:cNvSpPr>
            <a:spLocks noGrp="1"/>
          </p:cNvSpPr>
          <p:nvPr>
            <p:ph idx="1"/>
          </p:nvPr>
        </p:nvSpPr>
        <p:spPr>
          <a:xfrm>
            <a:off x="425782" y="2491505"/>
            <a:ext cx="7729728" cy="3101983"/>
          </a:xfrm>
        </p:spPr>
        <p:txBody>
          <a:bodyPr>
            <a:normAutofit/>
          </a:bodyPr>
          <a:lstStyle/>
          <a:p>
            <a:r>
              <a:rPr lang="en-US" sz="2100" dirty="0"/>
              <a:t>In the RTU example, 130400080001B37A was received as a request to read the eighth register of the device at address 19 (decimal).</a:t>
            </a:r>
          </a:p>
          <a:p>
            <a:r>
              <a:rPr lang="en-US" sz="2100" dirty="0"/>
              <a:t>To send the same request in MODBUS ASCII, convert each digit into ASCII.</a:t>
            </a:r>
          </a:p>
          <a:p>
            <a:pPr lvl="1"/>
            <a:r>
              <a:rPr lang="en-US" sz="1700" dirty="0"/>
              <a:t>For example, “1” in ASCII is 31 hex and “3” in </a:t>
            </a:r>
            <a:r>
              <a:rPr lang="en-US" sz="1700" dirty="0" smtClean="0"/>
              <a:t/>
            </a:r>
            <a:br>
              <a:rPr lang="en-US" sz="1700" dirty="0" smtClean="0"/>
            </a:br>
            <a:r>
              <a:rPr lang="en-US" sz="1700" dirty="0" smtClean="0"/>
              <a:t>ASCII </a:t>
            </a:r>
            <a:r>
              <a:rPr lang="en-US" sz="1700" dirty="0"/>
              <a:t>is 33 hex, so the first byte of the RTU </a:t>
            </a:r>
            <a:r>
              <a:rPr lang="en-US" sz="1700" dirty="0" smtClean="0"/>
              <a:t/>
            </a:r>
            <a:br>
              <a:rPr lang="en-US" sz="1700" dirty="0" smtClean="0"/>
            </a:br>
            <a:r>
              <a:rPr lang="en-US" sz="1700" dirty="0" smtClean="0"/>
              <a:t>message </a:t>
            </a:r>
            <a:r>
              <a:rPr lang="en-US" sz="1700" dirty="0"/>
              <a:t>will be translated as 3133</a:t>
            </a:r>
          </a:p>
        </p:txBody>
      </p:sp>
      <p:pic>
        <p:nvPicPr>
          <p:cNvPr id="3" name="Picture 2">
            <a:extLst>
              <a:ext uri="{FF2B5EF4-FFF2-40B4-BE49-F238E27FC236}">
                <a16:creationId xmlns="" xmlns:a16="http://schemas.microsoft.com/office/drawing/2014/main" id="{DDD5285E-69F4-481A-92A4-E04592ADC9A3}"/>
              </a:ext>
            </a:extLst>
          </p:cNvPr>
          <p:cNvPicPr>
            <a:picLocks noChangeAspect="1"/>
          </p:cNvPicPr>
          <p:nvPr/>
        </p:nvPicPr>
        <p:blipFill>
          <a:blip r:embed="rId3"/>
          <a:stretch>
            <a:fillRect/>
          </a:stretch>
        </p:blipFill>
        <p:spPr>
          <a:xfrm>
            <a:off x="5330886" y="3818468"/>
            <a:ext cx="6653212" cy="2736119"/>
          </a:xfrm>
          <a:prstGeom prst="rect">
            <a:avLst/>
          </a:prstGeom>
        </p:spPr>
      </p:pic>
    </p:spTree>
    <p:extLst>
      <p:ext uri="{BB962C8B-B14F-4D97-AF65-F5344CB8AC3E}">
        <p14:creationId xmlns:p14="http://schemas.microsoft.com/office/powerpoint/2010/main" val="140773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9250</TotalTime>
  <Words>1351</Words>
  <Application>Microsoft Office PowerPoint</Application>
  <PresentationFormat>Widescreen</PresentationFormat>
  <Paragraphs>231</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Gill Sans MT</vt:lpstr>
      <vt:lpstr>Parcel</vt:lpstr>
      <vt:lpstr>Session 5: MODBUS</vt:lpstr>
      <vt:lpstr>PLCs are SERVERS</vt:lpstr>
      <vt:lpstr>3 Modbus Protocols</vt:lpstr>
      <vt:lpstr>MODBUS</vt:lpstr>
      <vt:lpstr>MODBUS</vt:lpstr>
      <vt:lpstr>OPENPLC MODBUS Support Compared TO Commercial</vt:lpstr>
      <vt:lpstr>MODBUS – RTU Example One</vt:lpstr>
      <vt:lpstr>MODBUS – RTU Example Two</vt:lpstr>
      <vt:lpstr>MODBUS – ASCII Example</vt:lpstr>
      <vt:lpstr>MODBUS – ASCII Example Continued</vt:lpstr>
      <vt:lpstr>MODBUS TCP/IP</vt:lpstr>
      <vt:lpstr>MODBUS TCP/IP</vt:lpstr>
      <vt:lpstr>MODBUS TCP/IP</vt:lpstr>
      <vt:lpstr>MODBUS</vt:lpstr>
      <vt:lpstr>MODBUS READ and WRITE ADDRESSES</vt:lpstr>
      <vt:lpstr>MODBUS Address SPACE</vt:lpstr>
      <vt:lpstr>Memory Tables</vt:lpstr>
      <vt:lpstr>MODBUS Traffic</vt:lpstr>
      <vt:lpstr>Modbus Traffic</vt:lpstr>
      <vt:lpstr>READ COILS</vt:lpstr>
      <vt:lpstr>READ Holding Registers</vt:lpstr>
      <vt:lpstr>Write Multiple Coils</vt:lpstr>
      <vt:lpstr>Write Multiple Registers</vt:lpstr>
      <vt:lpstr>Exercise WireShark</vt:lpstr>
      <vt:lpstr>Exercise WireSHARK</vt:lpstr>
      <vt:lpstr>MODBUS READ VS WRITE</vt:lpstr>
      <vt:lpstr>Exercise WireSHARK</vt:lpstr>
      <vt:lpstr>exercise WireShark</vt:lpstr>
      <vt:lpstr>No Authentication No Digital Signature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Thiago Alves</dc:creator>
  <cp:lastModifiedBy>morris</cp:lastModifiedBy>
  <cp:revision>172</cp:revision>
  <dcterms:created xsi:type="dcterms:W3CDTF">2017-10-14T11:40:18Z</dcterms:created>
  <dcterms:modified xsi:type="dcterms:W3CDTF">2019-05-30T10:23:06Z</dcterms:modified>
</cp:coreProperties>
</file>