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7" r:id="rId24"/>
    <p:sldId id="275" r:id="rId25"/>
    <p:sldId id="278" r:id="rId26"/>
    <p:sldId id="276" r:id="rId27"/>
    <p:sldId id="273" r:id="rId28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2038940" val="924" rev64="64" revOS="3"/>
      <pr:smFileRevision xmlns:pr="smNativeData" dt="1532038940" val="101"/>
      <pr:guideOptions xmlns:pr="smNativeData" dt="153203894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5" d="100"/>
          <a:sy n="145" d="100"/>
        </p:scale>
        <p:origin x="114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8" d="100"/>
        <a:sy n="28" d="100"/>
      </p:scale>
      <p:origin x="0" y="0"/>
    </p:cViewPr>
  </p:sorterViewPr>
  <p:notesViewPr>
    <p:cSldViewPr snapToObjects="1" showGuides="1">
      <p:cViewPr>
        <p:scale>
          <a:sx n="145" d="100"/>
          <a:sy n="145" d="100"/>
        </p:scale>
        <p:origin x="114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Of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0BBECB-8598-5E48-D6B3-731DF0FD202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hc2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80FA42-0CB6-D50C-F838-FA59B4760EA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iW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y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w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DA4873-3D88-8FBE-C662-CBEB062C309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6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Mo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B9091F-518C-ECFF-C201-A7AA474F34F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9SZ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uc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CE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4AF060-2EB7-1F06-F9F2-D853BEBC0F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yR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ACF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A1BFDC-92DC-F449-9219-641CF157643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F6D6A4-EA9C-A320-D24E-1C759800244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C0BFFB-B588-9549-C678-431CF136301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2B5BDD-93DB-7EAD-9593-65F815DD633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C058C4-8AB2-95AE-FC78-7CFB16360A2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B0E278-36D3-E514-9D08-C041AC466B9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CD4D3F-7181-98BB-CF75-87EE033B39D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790744-0AC3-2CF1-8DC1-FCA4498F7BA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46D5E5-ABAC-1323-E2FE-5D769BB0140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oc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DD7009-478B-8886-C565-B1D33E2B33E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55CED6-98BF-0038-F1ED-6E6D80A3073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BABB1C-52D5-EF4D-9B02-A418F54C6DF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117C6-88D0-D4E1-9E39-7EB45977682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7BF269-27D4-2E04-9AC3-D151BC8D6C8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xn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C6730D-43CD-9385-837E-B5D03D3075E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lHju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8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E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2A177A-34B5-7FE1-FB92-C2B459DC0D9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h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RMo0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262CF22-6CCF-3739-81DA-9A6C819477C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RlZ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5D30DD56-18B0-652B-FE88-EE7E93C608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DA889EF-A1F0-FD7F-BE10-572AC75E480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l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 Review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jH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Important Types</a:t>
            </a:r>
          </a:p>
          <a:p>
            <a:pPr lvl="1"/>
            <a:r>
              <a:rPr>
                <a:solidFill>
                  <a:srgbClr val="007F7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char</a:t>
            </a:r>
            <a:r>
              <a:t>		(“byte”, 1 byte, 8 bits)</a:t>
            </a:r>
          </a:p>
          <a:p>
            <a:pPr lvl="1"/>
            <a:r>
              <a:rPr>
                <a:solidFill>
                  <a:srgbClr val="007F7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short	</a:t>
            </a:r>
            <a:r>
              <a:t>	(“word”, 2 bytes, 16 bits)</a:t>
            </a:r>
          </a:p>
          <a:p>
            <a:pPr lvl="1"/>
            <a:r>
              <a:rPr>
                <a:solidFill>
                  <a:srgbClr val="007F7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int</a:t>
            </a:r>
            <a:r>
              <a:t>		(“dword”, 4 bytes, 32 bits)</a:t>
            </a:r>
          </a:p>
          <a:p>
            <a:pPr/>
            <a:r>
              <a:t>Signedness</a:t>
            </a:r>
          </a:p>
          <a:p>
            <a:pPr lvl="1"/>
            <a:r>
              <a:rPr>
                <a:solidFill>
                  <a:srgbClr val="007F7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signed</a:t>
            </a:r>
            <a:r>
              <a:t> / </a:t>
            </a:r>
            <a:r>
              <a:rPr>
                <a:solidFill>
                  <a:srgbClr val="007F7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unsigned</a:t>
            </a:r>
            <a:endParaRPr>
              <a:solidFill>
                <a:srgbClr val="007F7F"/>
              </a:solidFill>
              <a:latin typeface="Liberation Mono" pitchFamily="1" charset="0"/>
              <a:ea typeface="Liberation Mono" pitchFamily="1" charset="0"/>
              <a:cs typeface="Liberation Mono" pitchFamily="1" charset="0"/>
            </a:endParaRPr>
          </a:p>
          <a:p>
            <a:pPr lvl="1"/>
            <a:r>
              <a:t>(signed by default)</a:t>
            </a:r>
          </a:p>
          <a:p>
            <a:pPr/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CUAAMMX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3862705"/>
            <a:ext cx="2583180" cy="2263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Arrays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Create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type name[size];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000000"/>
                </a:solidFill>
              </a:rPr>
              <a:t>type </a:t>
            </a:r>
            <a:r>
              <a:t>name[size] = { values, ... };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char name[] = ”...”;</a:t>
            </a:r>
            <a:endParaRPr sz="2400"/>
          </a:p>
          <a:p>
            <a:pPr/>
            <a:r>
              <a:t>Access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name[offset] = ...;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... = name[offset];</a:t>
            </a:r>
            <a:endParaRPr sz="24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iIAAE4U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29910" y="3300730"/>
            <a:ext cx="3056890" cy="282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Assignment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= b</a:t>
            </a:r>
          </a:p>
          <a:p>
            <a:pPr/>
            <a:r>
              <a:t>Comparison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==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!=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&gt;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&gt;=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&lt;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&lt;= b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xsAANgJAABwNQAAr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20565" y="1600200"/>
            <a:ext cx="4166235" cy="4524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Math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 </a:t>
            </a:r>
            <a:r>
              <a:rPr>
                <a:solidFill>
                  <a:srgbClr val="0000FF"/>
                </a:solidFill>
              </a:rPr>
              <a:t>+</a:t>
            </a:r>
            <a:r>
              <a:t>, </a:t>
            </a:r>
            <a:r>
              <a:rPr>
                <a:solidFill>
                  <a:srgbClr val="0000FF"/>
                </a:solidFill>
              </a:rPr>
              <a:t>-</a:t>
            </a:r>
            <a:r>
              <a:t>, </a:t>
            </a:r>
            <a:r>
              <a:rPr>
                <a:solidFill>
                  <a:srgbClr val="0000FF"/>
                </a:solidFill>
              </a:rPr>
              <a:t>*</a:t>
            </a:r>
            <a:r>
              <a:t>, </a:t>
            </a:r>
            <a:r>
              <a:rPr>
                <a:solidFill>
                  <a:srgbClr val="0000FF"/>
                </a:solidFill>
              </a:rPr>
              <a:t>/</a:t>
            </a:r>
            <a:r>
              <a:t>, </a:t>
            </a:r>
            <a:r>
              <a:rPr>
                <a:solidFill>
                  <a:srgbClr val="0000FF"/>
                </a:solidFill>
              </a:rPr>
              <a:t>%</a:t>
            </a:r>
            <a:endParaRPr>
              <a:solidFill>
                <a:srgbClr val="0000FF"/>
              </a:solidFill>
            </a:endParaRPr>
          </a:p>
          <a:p>
            <a:pPr/>
            <a:r>
              <a:t>Different forms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= a + 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+= b</a:t>
            </a:r>
          </a:p>
          <a:p>
            <a:pPr/>
            <a:r>
              <a:t>Increment / Decrement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a++; ++a;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a--; --a;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yMAANgJ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10885" y="1600200"/>
            <a:ext cx="2875915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e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Conditionals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if (cond) {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 else if (cond) {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 else {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iQAANgJAABwNQAAA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83910" y="1600200"/>
            <a:ext cx="2802890" cy="4578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Switch / Case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switch (value) {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case test: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case test: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default: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yUAANgJ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57265" y="1600200"/>
            <a:ext cx="2629535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x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Loops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t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 (start; cond; itter) {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 sz="3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</a:t>
            </a:r>
            <a:br/>
          </a:p>
          <a:p>
            <a:pPr>
              <a:defRPr sz="3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while (cond) {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 sz="3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</a:t>
            </a:r>
            <a:br/>
          </a:p>
          <a:p>
            <a:pPr>
              <a:defRPr sz="3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do {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3000"/>
              <a:t>} while (cond);</a:t>
            </a:r>
            <a:endParaRPr sz="36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SEAAGQO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08295" y="2339340"/>
            <a:ext cx="3278505" cy="37871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Declare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type name(type arg, ...) {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...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return val;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}</a:t>
            </a:r>
          </a:p>
          <a:p>
            <a:pPr/>
            <a:r>
              <a:t>Call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name(arg, ...);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 = name(...);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ScAADsTAABwNQAAz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86195" y="3126105"/>
            <a:ext cx="2300605" cy="3343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Disassembling C 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objdump</a:t>
            </a:r>
            <a:r>
              <a:t> </a:t>
            </a:r>
            <a:r>
              <a:rPr>
                <a:solidFill>
                  <a:srgbClr val="0000FF"/>
                </a:solidFill>
              </a:rPr>
              <a:t>-d</a:t>
            </a:r>
            <a:r>
              <a:t> </a:t>
            </a:r>
            <a:r>
              <a:rPr>
                <a:solidFill>
                  <a:srgbClr val="FF00FF"/>
                </a:solidFill>
              </a:rPr>
              <a:t>-M intel</a:t>
            </a:r>
            <a:r>
              <a:t> </a:t>
            </a:r>
            <a:r>
              <a:rPr>
                <a:solidFill>
                  <a:srgbClr val="007F7F"/>
                </a:solidFill>
              </a:rPr>
              <a:t>prog</a:t>
            </a:r>
            <a:endParaRPr>
              <a:solidFill>
                <a:srgbClr val="007F7F"/>
              </a:solidFill>
            </a:endParaRPr>
          </a:p>
          <a:p>
            <a:pPr lvl="1"/>
            <a:r>
              <a:t>“</a:t>
            </a:r>
            <a:r>
              <a:rPr>
                <a:solidFill>
                  <a:srgbClr val="FF0000"/>
                </a:solidFill>
              </a:rPr>
              <a:t>Object Dump</a:t>
            </a:r>
            <a:r>
              <a:t>”</a:t>
            </a:r>
          </a:p>
          <a:p>
            <a:pPr lvl="1">
              <a:defRPr>
                <a:solidFill>
                  <a:srgbClr val="0000FF"/>
                </a:solidFill>
              </a:defRPr>
            </a:pPr>
            <a:r>
              <a:t>Disassemble</a:t>
            </a:r>
          </a:p>
          <a:p>
            <a:pPr lvl="1">
              <a:defRPr>
                <a:solidFill>
                  <a:srgbClr val="FF00FF"/>
                </a:solidFill>
              </a:defRPr>
            </a:pPr>
            <a:r>
              <a:t>Use Intel syntax</a:t>
            </a:r>
          </a:p>
          <a:p>
            <a:pPr lvl="1">
              <a:defRPr>
                <a:solidFill>
                  <a:srgbClr val="007F7F"/>
                </a:solidFill>
              </a:defRPr>
            </a:pPr>
            <a:r>
              <a:t>From “prog”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RoAAFAPAAD4NA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0855" y="2489200"/>
            <a:ext cx="4309745" cy="3753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Spot the Bug!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 hint of what’s</a:t>
            </a:r>
            <a:br/>
            <a:r>
              <a:t>to come :)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jdCI+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BoAANcJAADa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1599565"/>
            <a:ext cx="4514850" cy="4526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Simple I/O</a:t>
            </a:r>
          </a:p>
          <a:p>
            <a:pPr lvl="1"/>
            <a:r>
              <a:t>Variables</a:t>
            </a:r>
          </a:p>
          <a:p>
            <a:pPr lvl="1"/>
            <a:r>
              <a:t>Arrays</a:t>
            </a:r>
          </a:p>
          <a:p>
            <a:pPr lvl="1"/>
            <a:r>
              <a:t>Operators</a:t>
            </a:r>
          </a:p>
          <a:p>
            <a:pPr lvl="1"/>
            <a:r>
              <a:t>Control Structures</a:t>
            </a:r>
          </a:p>
          <a:p>
            <a:pPr lvl="1"/>
            <a:r>
              <a:t>Functions</a:t>
            </a:r>
          </a:p>
          <a:p>
            <a:pPr/>
            <a:r>
              <a:t>Activities</a:t>
            </a:r>
          </a:p>
          <a:p>
            <a:pPr lvl="1"/>
            <a:r>
              <a:t>Programming Practice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Spot the Bug!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 hint of what’s</a:t>
            </a:r>
            <a:br/>
            <a:r>
              <a:t>to come :)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Buffer overflow!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BoAANcJAADa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1599565"/>
            <a:ext cx="4514850" cy="4526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Spot the Bug!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Also relevant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BgAANgJ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600200"/>
            <a:ext cx="4693920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Spot the Bug!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Also relevant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Arbitrary read</a:t>
            </a:r>
            <a:br/>
            <a:r>
              <a:t>and write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g7TI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BgAANgJ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600200"/>
            <a:ext cx="4693920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rHg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Linux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Features of the C Language</a:t>
            </a:r>
          </a:p>
          <a:p>
            <a:pPr/>
            <a:r>
              <a:t>Be able to...</a:t>
            </a:r>
          </a:p>
          <a:p>
            <a:pPr lvl="1"/>
            <a:r>
              <a:t>Write basic C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1972, Bell Labs</a:t>
            </a:r>
          </a:p>
          <a:p>
            <a:pPr/>
            <a:r>
              <a:t>Procedural</a:t>
            </a:r>
          </a:p>
          <a:p>
            <a:pPr/>
            <a:r>
              <a:t>Compiled</a:t>
            </a:r>
          </a:p>
          <a:p>
            <a:pPr/>
            <a:r>
              <a:t>Compared to other languages...</a:t>
            </a:r>
          </a:p>
          <a:p>
            <a:pPr lvl="1"/>
            <a:r>
              <a:t>Fast</a:t>
            </a:r>
          </a:p>
          <a:p>
            <a:pPr lvl="1"/>
            <a:r>
              <a:t>Small</a:t>
            </a:r>
          </a:p>
          <a:p>
            <a:pPr lvl="1"/>
            <a:r>
              <a:t>Arduous</a:t>
            </a:r>
          </a:p>
          <a:p>
            <a:pPr lvl="1"/>
            <a:r>
              <a:t>Low-level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ErgQ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SUAABEX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3749675"/>
            <a:ext cx="2531745" cy="2376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YAAM8JAACsM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1594485"/>
            <a:ext cx="7005320" cy="4531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Compiling and Running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gcc</a:t>
            </a:r>
            <a:r>
              <a:t> </a:t>
            </a:r>
            <a:r>
              <a:rPr>
                <a:solidFill>
                  <a:srgbClr val="0000FF"/>
                </a:solidFill>
              </a:rPr>
              <a:t>-m32</a:t>
            </a:r>
            <a:r>
              <a:t> </a:t>
            </a:r>
            <a:r>
              <a:rPr>
                <a:solidFill>
                  <a:srgbClr val="FF00FF"/>
                </a:solidFill>
              </a:rPr>
              <a:t>-o prog</a:t>
            </a:r>
            <a:r>
              <a:t> </a:t>
            </a:r>
            <a:r>
              <a:rPr>
                <a:solidFill>
                  <a:srgbClr val="007F7F"/>
                </a:solidFill>
              </a:rPr>
              <a:t>code.c</a:t>
            </a:r>
            <a:endParaRPr>
              <a:solidFill>
                <a:srgbClr val="007F7F"/>
              </a:solidFill>
            </a:endParaRPr>
          </a:p>
          <a:p>
            <a:pPr lvl="1"/>
            <a:r>
              <a:t>“</a:t>
            </a:r>
            <a:r>
              <a:rPr>
                <a:solidFill>
                  <a:srgbClr val="FF0000"/>
                </a:solidFill>
              </a:rPr>
              <a:t>GNU C Compiler</a:t>
            </a:r>
            <a:r>
              <a:t>”</a:t>
            </a:r>
          </a:p>
          <a:p>
            <a:pPr lvl="1">
              <a:defRPr>
                <a:solidFill>
                  <a:srgbClr val="0000FF"/>
                </a:solidFill>
              </a:defRPr>
            </a:pPr>
            <a:r>
              <a:t>Build 32 bit executable</a:t>
            </a:r>
          </a:p>
          <a:p>
            <a:pPr lvl="1">
              <a:defRPr>
                <a:solidFill>
                  <a:srgbClr val="FF00FF"/>
                </a:solidFill>
              </a:defRPr>
            </a:pPr>
            <a:r>
              <a:t>Output name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prog</a:t>
            </a:r>
            <a:r>
              <a:t>”</a:t>
            </a:r>
          </a:p>
          <a:p>
            <a:pPr lvl="1">
              <a:defRPr>
                <a:solidFill>
                  <a:srgbClr val="007F7F"/>
                </a:solidFill>
              </a:defRPr>
            </a:pPr>
            <a:r>
              <a:t>From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code.c</a:t>
            </a:r>
            <a:r>
              <a:t>”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./prog</a:t>
            </a:r>
          </a:p>
          <a:p>
            <a:pPr lvl="1"/>
            <a:r>
              <a:t>Run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prog</a:t>
            </a:r>
            <a:r>
              <a:t>” built by GCC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NI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QUAAK8eAADcMg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4987925"/>
            <a:ext cx="7390765" cy="11385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Command Line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printf(const char *fmt, ...);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scanf(const char *fmt, ...);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zK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8AAIoSAAAmKQAAF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55545" y="3013710"/>
            <a:ext cx="4233545" cy="33407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A9R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File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A9R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fopen(FILE *fp, const char *mode);</a:t>
            </a:r>
          </a:p>
          <a:p>
            <a:pPr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fscanf(FILE *fp, const char *fmt, ...);</a:t>
            </a:r>
          </a:p>
          <a:p>
            <a:pPr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fprintf(FILE *fp, const char *fmt, ...);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fclose(FILE *fp);</a:t>
            </a:r>
            <a:endParaRPr sz="36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A9R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4AABgVAACcKAAAU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3429000"/>
            <a:ext cx="4305300" cy="2963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2018-05-27T22:25:32Z</dcterms:created>
  <dcterms:modified xsi:type="dcterms:W3CDTF">2018-07-19T22:22:20Z</dcterms:modified>
</cp:coreProperties>
</file>