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73" r:id="rId15"/>
    <p:sldId id="272" r:id="rId16"/>
    <p:sldId id="268" r:id="rId17"/>
    <p:sldId id="266" r:id="rId18"/>
    <p:sldId id="267" r:id="rId19"/>
    <p:sldId id="269" r:id="rId20"/>
    <p:sldId id="271" r:id="rId21"/>
    <p:sldId id="274" r:id="rId22"/>
    <p:sldId id="275" r:id="rId23"/>
    <p:sldId id="264" r:id="rId24"/>
    <p:sldId id="265" r:id="rId25"/>
    <p:sldId id="277" r:id="rId26"/>
    <p:sldId id="276" r:id="rId27"/>
    <p:sldId id="278" r:id="rId28"/>
    <p:sldId id="280" r:id="rId29"/>
    <p:sldId id="279" r:id="rId30"/>
    <p:sldId id="281" r:id="rId31"/>
    <p:sldId id="282" r:id="rId32"/>
    <p:sldId id="283" r:id="rId33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7549986" val="928" rev64="64" revOS="3"/>
      <pr:smFileRevision xmlns:pr="smNativeData" dt="1527549986" val="101"/>
      <pr:guideOptions xmlns:pr="smNativeData" dt="152754998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1163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1163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D4667C7-8990-1391-DEFE-7FC429B0282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401679F-D1A9-5491-E7B9-27C429F7117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33F459-17EB-6602-A58B-E157BAC553B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BG/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BG/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92AC545-0BF4-7F33-BA92-FD668BDC4CA8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jq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69604A-04F2-3C96-BCD1-F2C32E9F4AA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27D02F0-BEAF-28F4-E1C5-48A14C8B171D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UQ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A3408DB-9597-61FE-D98C-63AB46C22F3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26AE4A-04CE-7358-809E-F20DE0D076A7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4EA41A-54EF-1B52-A1F6-A207EAB857F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22786AC-E28F-7270-C19F-1425C8D13741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5E5967-29F5-0BAF-BBE6-DFFA17A84D8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wMD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136A6F6-B8FC-6350-B28E-4E05E8C0441B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IpA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IpA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6AE933-7DC9-3F1F-87D2-8B4AA79C71DE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CA161B-55F9-9FE0-B772-A3B5583C41F6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tzIG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92D330D-43E4-78C5-AA95-B5907DDB5CE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724D96E-20BA-712F-F49C-D67A97D20283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4D5B9C-D2EE-18AD-A0F5-24F815BB567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2C5B54-1A85-79AD-CB94-ECF815DA3DB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A54CD14-5AA7-013B-E9EC-AC6E83A21FF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BEg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31A5C12-5CAE-4FAA-E0A2-AAFF12EC16FF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ov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50700D-43D0-0586-9EE8-B5D33EA668E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7856CF-81AA-2DA0-E4C0-77F5188E122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159B0EB-A5EC-0C46-A2E1-5313FEAF540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56F407E2-ACBB-A1F1-F54C-5AA44902030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ongld/peda" TargetMode="Externa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ongld/peda" TargetMode="Externa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Debugging with</a:t>
            </a:r>
          </a:p>
          <a:p>
            <a:pPr/>
            <a:r>
              <a:t>GDB and PEDA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Set Intel Syntax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set disassembly-flavor </a:t>
            </a:r>
            <a:r>
              <a:t>intel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5h4AAJEOAADiMQAAOy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0" y="2367915"/>
            <a:ext cx="3086100" cy="4171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wQAAJEOAAAgHAAAdyg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367915"/>
            <a:ext cx="3838575" cy="42100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Viewing Disassembly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disassemble &lt;function name&gt;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O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OQPAACINQAAwS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3180"/>
            <a:ext cx="8244840" cy="3228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Running and Pausing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Start the program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run</a:t>
            </a:r>
          </a:p>
          <a:p>
            <a:pPr/>
            <a:r>
              <a:t>Pause the program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CTRL+C</a:t>
            </a:r>
          </a:p>
          <a:p>
            <a:pPr/>
            <a:r>
              <a:t>Continue execution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continue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BQAAH4bAABwN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469130"/>
            <a:ext cx="5372100" cy="1657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Breakpoints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 </a:t>
            </a:r>
            <a:r>
              <a:rPr b="1"/>
              <a:t>breakpoint</a:t>
            </a:r>
            <a:r>
              <a:t> will cause </a:t>
            </a:r>
            <a:r>
              <a:t>GDB to pause execution when the program reaches a certain place</a:t>
            </a:r>
          </a:p>
          <a:p>
            <a:pPr>
              <a:defRPr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Set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break </a:t>
            </a:r>
            <a:r>
              <a:rPr i="1"/>
              <a:t>&lt;function name&gt;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break *</a:t>
            </a:r>
            <a:r>
              <a:t>0x1234abcd</a:t>
            </a:r>
          </a:p>
          <a:p>
            <a:pPr>
              <a:defRPr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View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info breakpoints</a:t>
            </a:r>
          </a:p>
          <a:p>
            <a:pPr>
              <a:defRPr>
                <a:latin typeface="Basic Sans" pitchFamily="1" charset="0"/>
                <a:ea typeface="Basic Sans" pitchFamily="1" charset="0"/>
                <a:cs typeface="Basic Sans" pitchFamily="1" charset="0"/>
              </a:defRPr>
            </a:pPr>
            <a:r>
              <a:t>Delete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delete &lt;number&gt;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Breakpoints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Set, View, Delete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MYNAABwN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9010"/>
            <a:ext cx="8229600" cy="38874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Stepping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Step one instruction (enter function calls)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stepi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si</a:t>
            </a:r>
          </a:p>
          <a:p>
            <a:pPr/>
            <a:r>
              <a:t>Step one instruction (over function calls)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nexti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Viewing Registers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G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info registers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gsAAHMPAAAfLQAAgi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511425"/>
            <a:ext cx="5525135" cy="37484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8T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Examining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x/&lt;</a:t>
            </a:r>
            <a:r>
              <a:t>num&gt;&lt;</a:t>
            </a:r>
            <a:r>
              <a:t>size&gt;&lt;type&gt; &lt;place&gt;</a:t>
            </a:r>
          </a:p>
          <a:p>
            <a:pPr lvl="1"/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x/</a:t>
            </a:r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1i $</a:t>
            </a:r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eip</a:t>
            </a:r>
            <a:r>
              <a:t>: One instruction at </a:t>
            </a:r>
            <a:r>
              <a:t>EIP</a:t>
            </a:r>
          </a:p>
          <a:p>
            <a:pPr lvl="1"/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x/</a:t>
            </a:r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16wx $</a:t>
            </a:r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esp</a:t>
            </a:r>
            <a:r>
              <a:t>: 16 </a:t>
            </a:r>
            <a:r>
              <a:t>dwords as hex at </a:t>
            </a:r>
            <a:r>
              <a:t>ESP</a:t>
            </a:r>
          </a:p>
          <a:p>
            <a:pPr lvl="1"/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x/</a:t>
            </a:r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1s *</a:t>
            </a:r>
            <a:r>
              <a:rPr b="1"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0x12345678</a:t>
            </a:r>
            <a:r>
              <a:t>: One string at address</a:t>
            </a:r>
          </a:p>
          <a:p>
            <a:pPr/>
            <a:r>
              <a:t>Sizes in bytes</a:t>
            </a:r>
          </a:p>
          <a:p>
            <a:pPr lvl="1"/>
            <a:r>
              <a:rPr b="1"/>
              <a:t>b</a:t>
            </a:r>
            <a:r>
              <a:t> (1), </a:t>
            </a:r>
            <a:r>
              <a:rPr b="1"/>
              <a:t>h</a:t>
            </a:r>
            <a:r>
              <a:t> (2), </a:t>
            </a:r>
            <a:r>
              <a:rPr b="1"/>
              <a:t>w</a:t>
            </a:r>
            <a:r>
              <a:t> (4), </a:t>
            </a:r>
            <a:r>
              <a:rPr b="1"/>
              <a:t>g</a:t>
            </a:r>
            <a:r>
              <a:t> (8)</a:t>
            </a:r>
          </a:p>
          <a:p>
            <a:pPr/>
            <a:r>
              <a:t>Types</a:t>
            </a:r>
          </a:p>
          <a:p>
            <a:pPr lvl="1"/>
            <a:r>
              <a:t>d/u (signed/unsigned decimal)</a:t>
            </a:r>
          </a:p>
          <a:p>
            <a:pPr lvl="1"/>
            <a:r>
              <a:t>x (hex)</a:t>
            </a:r>
          </a:p>
          <a:p>
            <a:pPr lvl="1"/>
            <a:r>
              <a:t>i (instruction)</a:t>
            </a:r>
          </a:p>
          <a:p>
            <a:pPr lvl="1"/>
            <a:r>
              <a:t>s (string)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Examining Data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AQQh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QIAANgJAABxNQAAMi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835" y="1600200"/>
            <a:ext cx="8229600" cy="41211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Q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PEDA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G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“Python Exploit Development Additions”</a:t>
            </a:r>
          </a:p>
          <a:p>
            <a:pPr lvl="1"/>
            <a:r>
              <a:t>GDB extension written in Python</a:t>
            </a:r>
          </a:p>
          <a:p>
            <a:pPr lvl="1"/>
            <a:r>
              <a:t>Vastly improves user experience</a:t>
            </a:r>
          </a:p>
          <a:p>
            <a:pPr lvl="1"/>
            <a:r>
              <a:t>Adds lots of </a:t>
            </a:r>
            <a:r>
              <a:t>exploit-dev functionality</a:t>
            </a:r>
          </a:p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</a:t>
            </a:r>
            <a:r>
              <a:rPr>
                <a:hlinkClick r:id="rId2"/>
              </a:rPr>
              <a:t>github.com/</a:t>
            </a:r>
            <a:r>
              <a:rPr>
                <a:hlinkClick r:id="rId2"/>
              </a:rPr>
              <a:t>longld/</a:t>
            </a:r>
            <a:r>
              <a:rPr>
                <a:hlinkClick r:id="rId2"/>
              </a:rPr>
              <a:t>peda</a:t>
            </a:r>
            <a:endParaRPr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Lecture</a:t>
            </a:r>
          </a:p>
          <a:p>
            <a:pPr lvl="1"/>
            <a:r>
              <a:t>What are </a:t>
            </a:r>
            <a:r>
              <a:t>GDB and </a:t>
            </a:r>
            <a:r>
              <a:t>PEDA</a:t>
            </a:r>
          </a:p>
          <a:p>
            <a:pPr lvl="1"/>
            <a:r>
              <a:t>GDB basics</a:t>
            </a:r>
          </a:p>
          <a:p>
            <a:pPr lvl="1"/>
            <a:r>
              <a:t>PEDA </a:t>
            </a:r>
            <a:r>
              <a:t>features</a:t>
            </a:r>
          </a:p>
          <a:p>
            <a:pPr/>
            <a:r>
              <a:t>Activities</a:t>
            </a:r>
          </a:p>
          <a:p>
            <a:pPr lvl="1"/>
            <a:r>
              <a:t>Password from memory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GDB + </a:t>
            </a:r>
            <a:r>
              <a:t>PEDA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Registers</a:t>
            </a:r>
          </a:p>
          <a:p>
            <a:pPr/>
            <a:r>
              <a:t>Code</a:t>
            </a:r>
          </a:p>
          <a:p>
            <a:pPr/>
            <a:r>
              <a:t>Stack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BhMAANgJAABwNQAANi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600200"/>
            <a:ext cx="5594350" cy="44488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Installing </a:t>
            </a:r>
            <a:r>
              <a:t>PEDA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(Already installed on </a:t>
            </a:r>
            <a:r>
              <a:t>VM)</a:t>
            </a:r>
          </a:p>
          <a:p>
            <a:pPr/>
            <a:r>
              <a:t>Steps...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cd /</a:t>
            </a:r>
            <a:r>
              <a:t>usr/local/</a:t>
            </a:r>
            <a:r>
              <a:t>src/</a:t>
            </a:r>
          </a:p>
          <a:p>
            <a:pPr lvl="1">
              <a:defRPr sz="24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git clone </a:t>
            </a:r>
            <a:r>
              <a:rPr sz="3000" u="sng">
                <a:solidFill>
                  <a:schemeClr val="hlink"/>
                </a:solidFill>
                <a:hlinkClick r:id="rId2"/>
              </a:rPr>
              <a:t>https://</a:t>
            </a:r>
            <a:r>
              <a:rPr sz="3000" u="sng">
                <a:solidFill>
                  <a:schemeClr val="hlink"/>
                </a:solidFill>
                <a:hlinkClick r:id="rId2"/>
              </a:rPr>
              <a:t>github.com/</a:t>
            </a:r>
            <a:r>
              <a:rPr sz="3000" u="sng">
                <a:solidFill>
                  <a:schemeClr val="hlink"/>
                </a:solidFill>
                <a:hlinkClick r:id="rId2"/>
              </a:rPr>
              <a:t>longld/</a:t>
            </a:r>
            <a:r>
              <a:rPr sz="3000" u="sng">
                <a:solidFill>
                  <a:schemeClr val="hlink"/>
                </a:solidFill>
                <a:hlinkClick r:id="rId2"/>
              </a:rPr>
              <a:t>peda</a:t>
            </a:r>
            <a:endParaRPr sz="3000" u="sng">
              <a:solidFill>
                <a:schemeClr val="hlink"/>
              </a:solidFill>
              <a:hlinkClick r:id="rId2"/>
            </a:endParaRPr>
          </a:p>
          <a:p>
            <a:pPr lvl="1">
              <a:defRPr sz="2400" u="none">
                <a:solidFill>
                  <a:schemeClr val="tx1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nano ~/.</a:t>
            </a:r>
            <a:r>
              <a:t>gdbinit</a:t>
            </a:r>
          </a:p>
          <a:p>
            <a:pPr lvl="2">
              <a:defRPr sz="2400" u="none">
                <a:solidFill>
                  <a:schemeClr val="tx1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source /</a:t>
            </a:r>
            <a:r>
              <a:t>usr/local/</a:t>
            </a:r>
            <a:r>
              <a:t>src/</a:t>
            </a:r>
            <a:r>
              <a:t>peda/</a:t>
            </a:r>
            <a:r>
              <a:t>peda.py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New Features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checksec</a:t>
            </a:r>
          </a:p>
          <a:p>
            <a:pPr lvl="1"/>
            <a:r>
              <a:t>Check for ASLR (PIE)</a:t>
            </a:r>
          </a:p>
          <a:p>
            <a:pPr lvl="1"/>
            <a:r>
              <a:t>Check for DEP (NX)</a:t>
            </a:r>
          </a:p>
          <a:p>
            <a:pPr lvl="1"/>
            <a:r>
              <a:t>etc...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Q8AAIMWAABgKg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3659505"/>
            <a:ext cx="4398645" cy="2466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kv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New Features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3nA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patch &lt;address&gt; “string”</a:t>
            </a:r>
          </a:p>
          <a:p>
            <a:pPr lvl="1"/>
            <a:r>
              <a:t>Insert “string” at address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BgVAABwNQAA3i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0"/>
            <a:ext cx="8229600" cy="25641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New Features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vmmap</a:t>
            </a:r>
          </a:p>
          <a:p>
            <a:pPr lvl="1"/>
            <a:r>
              <a:t>Show memory layout and module addresses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1AgAANMRAABjLg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897505"/>
            <a:ext cx="6105525" cy="3228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New Features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searchmem “string” &lt;module&gt;</a:t>
            </a:r>
          </a:p>
          <a:p>
            <a:pPr lvl="1"/>
            <a:r>
              <a:t>Find “string” in a memory module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AIAAGwTAABwNQAA+hw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7220"/>
            <a:ext cx="8229600" cy="15532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New Features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Lots of other </a:t>
            </a:r>
            <a:r>
              <a:t>exploit-dev stuff</a:t>
            </a:r>
          </a:p>
          <a:p>
            <a:pPr lvl="1"/>
            <a:r>
              <a:t>ropsearch: Find specific ROP gadgets</a:t>
            </a:r>
          </a:p>
          <a:p>
            <a:pPr lvl="1"/>
            <a:r>
              <a:t>dumprop: Find all ROP gadgets</a:t>
            </a:r>
          </a:p>
          <a:p>
            <a:pPr lvl="1"/>
            <a:r>
              <a:t>jmpcall: Find indirect jumps and calls</a:t>
            </a:r>
          </a:p>
          <a:p>
            <a:pPr lvl="1"/>
            <a:r>
              <a:t>pattern: Generate cyclic patterns</a:t>
            </a:r>
          </a:p>
          <a:p>
            <a:pPr/>
            <a:r>
              <a:t>More on these things later. :)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And LOTS More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QwAANgJAAAoLAAAxi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66595" y="1600200"/>
            <a:ext cx="5211445" cy="48653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EOF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Prerequisite Knowledge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+/Q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Basic C Programming</a:t>
            </a:r>
          </a:p>
          <a:p>
            <a:pPr/>
            <a:r>
              <a:t>Basic assembly programming</a:t>
            </a:r>
          </a:p>
          <a:p>
            <a:pPr/>
            <a:r>
              <a:t>Basic Linux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Expected Outcomes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Understand...</a:t>
            </a:r>
          </a:p>
          <a:p>
            <a:pPr lvl="1"/>
            <a:r>
              <a:t>What a debugger is a how it works</a:t>
            </a:r>
          </a:p>
          <a:p>
            <a:pPr lvl="1"/>
            <a:r>
              <a:t>What features </a:t>
            </a:r>
            <a:r>
              <a:t>PEDA offers over plain </a:t>
            </a:r>
            <a:r>
              <a:t>GDB</a:t>
            </a:r>
          </a:p>
          <a:p>
            <a:pPr lvl="1"/>
            <a:r>
              <a:t>What problems a debugger can solve</a:t>
            </a:r>
          </a:p>
          <a:p>
            <a:pPr/>
            <a:r>
              <a:t>Be able to...</a:t>
            </a:r>
          </a:p>
          <a:p>
            <a:pPr lvl="1"/>
            <a:r>
              <a:t>Install </a:t>
            </a:r>
            <a:r>
              <a:t>PEDA</a:t>
            </a:r>
          </a:p>
          <a:p>
            <a:pPr lvl="1"/>
            <a:r>
              <a:t>Run a program inside </a:t>
            </a:r>
            <a:r>
              <a:t>GDB</a:t>
            </a:r>
          </a:p>
          <a:p>
            <a:pPr lvl="1"/>
            <a:r>
              <a:t>Inspect registers and memory at </a:t>
            </a:r>
            <a:r>
              <a:t>runtime</a:t>
            </a:r>
          </a:p>
          <a:p>
            <a:pPr lvl="1"/>
            <a:r>
              <a:t>Alter registers and memory at </a:t>
            </a:r>
            <a:r>
              <a:t>runtime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Origin of the Term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The story goes...</a:t>
            </a:r>
          </a:p>
          <a:p>
            <a:pPr lvl="1"/>
            <a:r>
              <a:t>Grace Hopper</a:t>
            </a:r>
          </a:p>
          <a:p>
            <a:pPr lvl="1"/>
            <a:r>
              <a:t>Mark II (at Harvard)</a:t>
            </a:r>
          </a:p>
          <a:p>
            <a:pPr lvl="1"/>
            <a:r>
              <a:t>Machine wasn’t working</a:t>
            </a:r>
          </a:p>
          <a:p>
            <a:pPr lvl="1"/>
            <a:r>
              <a:t>Moth in a relay</a:t>
            </a:r>
          </a:p>
          <a:p>
            <a:pPr lvl="1">
              <a:defRPr i="1"/>
            </a:pPr>
            <a:r>
              <a:t>“debugging the system”</a:t>
            </a:r>
          </a:p>
          <a:p>
            <a:pPr>
              <a:defRPr i="0"/>
            </a:pPr>
            <a:r>
              <a:rPr b="1"/>
              <a:t>Debugging</a:t>
            </a:r>
            <a:r>
              <a:t>: The process of finding and removing flaws in a system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IpAMW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AgAA0CYAAHE1AAAQKQAAAAAAACYAAAAIAAAA//////////8="/>
              </a:ext>
            </a:extLst>
          </p:cNvSpPr>
          <p:nvPr/>
        </p:nvSpPr>
        <p:spPr>
          <a:xfrm>
            <a:off x="457835" y="6309360"/>
            <a:ext cx="8229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</a:t>
            </a:r>
            <a:r>
              <a:t>https://</a:t>
            </a:r>
            <a:r>
              <a:t>en.wikipedia.org/</a:t>
            </a:r>
            <a:r>
              <a:t>wiki/Debugging#/media/File:</a:t>
            </a:r>
            <a:r>
              <a:t>H96566k.jpg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C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SAAANgJAABwNQAACx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44795" y="1600200"/>
            <a:ext cx="3342005" cy="26333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Debugger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DVhg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 software tool that can introspect another running process, and view or alter it’s state</a:t>
            </a:r>
          </a:p>
          <a:p>
            <a:pPr lvl="1"/>
            <a:r>
              <a:t>Can </a:t>
            </a:r>
            <a:r>
              <a:rPr b="1"/>
              <a:t>start</a:t>
            </a:r>
            <a:r>
              <a:t>, </a:t>
            </a:r>
            <a:r>
              <a:rPr b="1"/>
              <a:t>stop</a:t>
            </a:r>
            <a:r>
              <a:t>, and </a:t>
            </a:r>
            <a:r>
              <a:rPr b="1"/>
              <a:t>pause</a:t>
            </a:r>
            <a:r>
              <a:t> the program</a:t>
            </a:r>
          </a:p>
          <a:p>
            <a:pPr lvl="1"/>
            <a:r>
              <a:t>Can </a:t>
            </a:r>
            <a:r>
              <a:rPr b="1"/>
              <a:t>view</a:t>
            </a:r>
            <a:r>
              <a:t> registers and memory live</a:t>
            </a:r>
          </a:p>
          <a:p>
            <a:pPr lvl="1"/>
            <a:r>
              <a:t>Can </a:t>
            </a:r>
            <a:r>
              <a:rPr b="1"/>
              <a:t>alter</a:t>
            </a:r>
            <a:r>
              <a:t> registers and memory live</a:t>
            </a:r>
          </a:p>
          <a:p>
            <a:pPr/>
            <a:r>
              <a:t>Generally must run with </a:t>
            </a:r>
            <a:r>
              <a:rPr b="1"/>
              <a:t>equal or greater privileges</a:t>
            </a:r>
            <a:r>
              <a:t> than the subject program</a:t>
            </a:r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GDB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GNU Debugger</a:t>
            </a:r>
          </a:p>
          <a:p>
            <a:pPr/>
            <a:r>
              <a:t>Open source</a:t>
            </a:r>
          </a:p>
          <a:p>
            <a:pPr/>
            <a:r>
              <a:t>Feature rich! :)</a:t>
            </a:r>
          </a:p>
          <a:p>
            <a:pPr/>
            <a:r>
              <a:t>Not so user friendly :(</a:t>
            </a:r>
          </a:p>
          <a:p>
            <a:pPr lvl="1"/>
            <a:r>
              <a:t>Command line only</a:t>
            </a:r>
          </a:p>
          <a:p>
            <a:pPr lvl="1"/>
            <a:r>
              <a:t>Not very intuitive</a:t>
            </a:r>
          </a:p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CEAANgJAABwNQAAEh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1600200"/>
            <a:ext cx="3180080" cy="1987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IpAMW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0CYAAHA1AAAQKQAAAAAAACYAAAAIAAAA//////////8="/>
              </a:ext>
            </a:extLst>
          </p:cNvSpPr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</a:t>
            </a:r>
            <a:r>
              <a:t>https://www.gnu.org/software/</a:t>
            </a:r>
            <a:r>
              <a:t>gdb/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GDB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gdb &lt;program name&gt;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IpAM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AAABkQAABnKg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54935" y="2616835"/>
            <a:ext cx="4237990" cy="35096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IpAM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rfw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Documentation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IpAM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Main help menu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help</a:t>
            </a:r>
          </a:p>
          <a:p>
            <a:pPr/>
            <a:r>
              <a:t>Specific help </a:t>
            </a:r>
            <a:r>
              <a:t>menues</a:t>
            </a:r>
          </a:p>
          <a:p>
            <a:pPr lvl="1">
              <a:defRPr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help </a:t>
            </a:r>
            <a:r>
              <a:rPr i="1"/>
              <a:t>&lt;item&gt;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2018-05-28T19:14:34Z</dcterms:created>
  <dcterms:modified xsi:type="dcterms:W3CDTF">2018-05-28T23:26:26Z</dcterms:modified>
</cp:coreProperties>
</file>