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  <p:sldId id="267" r:id="rId11"/>
    <p:sldId id="269" r:id="rId12"/>
    <p:sldId id="265" r:id="rId13"/>
    <p:sldId id="270" r:id="rId14"/>
    <p:sldId id="271" r:id="rId15"/>
    <p:sldId id="272" r:id="rId16"/>
    <p:sldId id="273" r:id="rId17"/>
    <p:sldId id="268" r:id="rId18"/>
  </p:sldIdLst>
  <p:sldSz cx="9144000" cy="6858000" type="screen4x3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27654666" val="928" rev64="64" revOS="3"/>
      <pr:smFileRevision xmlns:pr="smNativeData" xmlns:p14="http://schemas.microsoft.com/office/powerpoint/2010/main" xmlns="" dt="1527654666" val="101"/>
      <pr:guideOptions xmlns:pr="smNativeData" xmlns:p14="http://schemas.microsoft.com/office/powerpoint/2010/main" xmlns="" dt="152765466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70" d="100"/>
          <a:sy n="70" d="100"/>
        </p:scale>
        <p:origin x="1208" y="72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1163" y="213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4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BD893DC-92A6-8D65-E860-6430DD2E1E31}" type="datetime1">
              <a:t>2/21/2021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E3D8C03-4D93-687A-DD85-BB2FC2CB2BE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/N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brt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632FC6A-24EB-670A-A58A-D25FB2C45387}" type="datetime1">
              <a:t>2/21/2021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iE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sc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C1E258C-C2B1-4BD3-FFA6-34866BE809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5IjG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iU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R8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4A936FC-B2F9-FCC0-B711-4495785F4111}" type="datetime1">
              <a:t>2/21/2021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6W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2Q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FB167C4-8A82-E491-CC09-7CC429473A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E7DB1DA-94E3-2847-ADC5-6212FF8B5B37}" type="datetime1">
              <a:t>2/21/2021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F59DF45-0BE2-0C29-ACE1-FD7C91AF5AA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Em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ZEUY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9FV5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85DC384-CAF5-0835-BBE5-3C608DAB4D69}" type="datetime1">
              <a:t>2/21/2021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w0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A50C936-78B7-053F-F9E8-8E6A87A60FD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7q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87963F-7190-D260-DE3F-8735D87128D2}" type="datetime1">
              <a:t>2/21/2021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E810092-DCB3-D4F6-FD39-2AA34E770B7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+z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+Rg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DQH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CDDA3CC-8281-8855-CF65-7400ED2B3921}" type="datetime1">
              <a:t>2/21/2021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93D3BCE-80A4-68CD-EA85-769875CB1C2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RQ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6FB7FBD-F3DB-AE89-9543-05DC310D6350}" type="datetime1">
              <a:t>2/21/2021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DpD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EC6D35D-13D3-9325-9D7E-E5709D306BB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27CAAB6-F8AF-295C-E1C4-0E09E48A175B}" type="datetime1">
              <a:t>2/21/2021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E97D94A-04C3-C22F-8D2F-F27A97617B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CGRg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ADB8740-0ED7-8E71-9963-F824C92D6FAD}" type="datetime1">
              <a:t>2/21/2021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AB9D5A3-EDC7-EC23-8901-1B769B4F7F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i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kZDn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J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z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7324ACB-859A-67BC-D48A-73E904C42226}" type="datetime1">
              <a:t>2/21/2021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ZB4Z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yE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5A2DF67-29E8-F729-A61A-DF7C915450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MAVH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39B59AD9-97D4-E06C-9A0D-6139D4436C34}" type="datetime1">
              <a:t>2/21/2021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9B09A-D4D9-2C46-97C1-2213FE8F6177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osh.pauli@dsu.edu" TargetMode="External"/><Relationship Id="rId2" Type="http://schemas.openxmlformats.org/officeDocument/2006/relationships/hyperlink" Target="mailto:andrew.kramer@dsu.ed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r>
              <a:t>Intro to Software Exploitation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r>
              <a:t>Andrew Kramer</a:t>
            </a:r>
          </a:p>
          <a:p>
            <a:r>
              <a:t>Josh Pauli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Goals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Our goals ARE to...</a:t>
            </a:r>
          </a:p>
          <a:p>
            <a:pPr lvl="1"/>
            <a:r>
              <a:t>Teach the basics of software exploitation</a:t>
            </a:r>
          </a:p>
          <a:p>
            <a:pPr lvl="1"/>
            <a:r>
              <a:t>Provide material you can use in the classroom</a:t>
            </a:r>
          </a:p>
          <a:p>
            <a:pPr lvl="1"/>
            <a:r>
              <a:t>Help you feel comfortable with this material</a:t>
            </a:r>
          </a:p>
          <a:p>
            <a:r>
              <a:t>Our goals are NOT to...</a:t>
            </a:r>
          </a:p>
          <a:p>
            <a:pPr lvl="1"/>
            <a:r>
              <a:t>Turn you into an exploit-ninja</a:t>
            </a:r>
          </a:p>
          <a:p>
            <a:pPr lvl="1"/>
            <a:r>
              <a:t>Teach hyper-esoteric cutting-edge techniques</a:t>
            </a:r>
          </a:p>
          <a:p>
            <a:pPr lvl="2"/>
            <a:r>
              <a:t>But if you want these, buy us a beer later :)</a:t>
            </a:r>
          </a:p>
          <a:p>
            <a:pPr lvl="1"/>
            <a:endParaRPr/>
          </a:p>
          <a:p>
            <a:pPr lvl="1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Disclaimer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This is fresh, new, never tested, content :)</a:t>
            </a:r>
          </a:p>
          <a:p>
            <a:pPr lvl="1"/>
            <a:r>
              <a:t>Please excuse any unforeseen issues</a:t>
            </a:r>
          </a:p>
          <a:p>
            <a:pPr lvl="1"/>
            <a:r>
              <a:t>Feedback is welcome!</a:t>
            </a:r>
          </a:p>
          <a:p>
            <a:pPr lvl="2"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andrew.kramer@dsu.edu</a:t>
            </a:r>
          </a:p>
          <a:p>
            <a:pPr lvl="2">
              <a:defRPr u="sng">
                <a:solidFill>
                  <a:schemeClr val="hlink"/>
                </a:solidFill>
                <a:hlinkClick r:id="rId3"/>
              </a:defRPr>
            </a:pPr>
            <a:r>
              <a:rPr>
                <a:hlinkClick r:id="rId3"/>
              </a:rPr>
              <a:t>josh.pauli@dsu.edu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VM’s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Xubuntu16.04</a:t>
            </a:r>
          </a:p>
          <a:p>
            <a:pPr lvl="1"/>
            <a:r>
              <a:t>5 GB (12 GB decompressed)</a:t>
            </a:r>
          </a:p>
          <a:p>
            <a:pPr lvl="1"/>
            <a:r>
              <a:t>Vast majority of class work done in this VM</a:t>
            </a:r>
          </a:p>
          <a:p>
            <a:r>
              <a:rPr b="1"/>
              <a:t>Windws7</a:t>
            </a:r>
          </a:p>
          <a:p>
            <a:pPr lvl="1"/>
            <a:r>
              <a:t>11 GB (34 GB decompressed)</a:t>
            </a:r>
          </a:p>
          <a:p>
            <a:pPr lvl="1"/>
            <a:r>
              <a:t>Useful for one of the fuzzing modules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52U3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</a:t>
            </a:r>
            <a:r>
              <a:rPr dirty="0"/>
              <a:t>Setup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I recommend VirtualBox</a:t>
            </a:r>
          </a:p>
          <a:p>
            <a:pPr lvl="1"/>
            <a:r>
              <a:t>VMWare will *probably* also work</a:t>
            </a:r>
          </a:p>
          <a:p>
            <a:r>
              <a:t>“import appliance”</a:t>
            </a:r>
          </a:p>
          <a:p>
            <a:r>
              <a:t>Accept defaults</a:t>
            </a:r>
          </a:p>
          <a:p>
            <a:r>
              <a:t>Start VM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CikO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R0AAPMSAABwN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826635" y="3080385"/>
            <a:ext cx="3860165" cy="30460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8E4F-0AEC-4EAE-AE2F-20EDD07A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EZSetup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01A6-B7D1-43CD-AAEC-E7A642D5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4230"/>
          </a:xfrm>
        </p:spPr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EZSetup</a:t>
            </a:r>
            <a:r>
              <a:rPr lang="en-US" dirty="0"/>
              <a:t>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A29B1-525B-4BF6-B6DB-2C22ADA8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2209165"/>
            <a:ext cx="7606030" cy="42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7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8E4F-0AEC-4EAE-AE2F-20EDD07A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EZSetup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01A6-B7D1-43CD-AAEC-E7A642D5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4230"/>
          </a:xfrm>
        </p:spPr>
        <p:txBody>
          <a:bodyPr/>
          <a:lstStyle/>
          <a:p>
            <a:r>
              <a:rPr lang="en-US" dirty="0"/>
              <a:t>Log in the VM’s terminal via SSH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209C3-947C-42FB-8951-2EF67B85E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10"/>
          <a:stretch/>
        </p:blipFill>
        <p:spPr>
          <a:xfrm>
            <a:off x="1040003" y="2229157"/>
            <a:ext cx="6960235" cy="45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6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8E4F-0AEC-4EAE-AE2F-20EDD07A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EZSetup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01A6-B7D1-43CD-AAEC-E7A642D5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4230"/>
          </a:xfrm>
        </p:spPr>
        <p:txBody>
          <a:bodyPr/>
          <a:lstStyle/>
          <a:p>
            <a:r>
              <a:rPr lang="en-US" dirty="0"/>
              <a:t>Log in VM’s desktop via </a:t>
            </a:r>
            <a:r>
              <a:rPr lang="en-US" dirty="0" err="1"/>
              <a:t>noVNC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40A2D-1F69-4963-8834-F0B1A666F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85"/>
          <a:stretch/>
        </p:blipFill>
        <p:spPr>
          <a:xfrm>
            <a:off x="1333921" y="2209165"/>
            <a:ext cx="6476157" cy="42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8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EOF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DPzQ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Lecture</a:t>
            </a:r>
          </a:p>
          <a:p>
            <a:pPr lvl="1"/>
            <a:r>
              <a:t>Introductions</a:t>
            </a:r>
          </a:p>
          <a:p>
            <a:pPr lvl="1"/>
            <a:r>
              <a:t>Course structure</a:t>
            </a:r>
          </a:p>
          <a:p>
            <a:r>
              <a:t>Activity</a:t>
            </a:r>
          </a:p>
          <a:p>
            <a:pPr lvl="1"/>
            <a:r>
              <a:t>Setup VM’s and tools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Andrew Kramer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r>
              <a:t>Education</a:t>
            </a:r>
          </a:p>
          <a:p>
            <a:pPr lvl="1"/>
            <a:r>
              <a:t>M.S. Computer Science (DSU)</a:t>
            </a:r>
          </a:p>
          <a:p>
            <a:pPr lvl="1"/>
            <a:r>
              <a:t>B.S. Cyber Operations (DSU)</a:t>
            </a:r>
          </a:p>
          <a:p>
            <a:r>
              <a:t>Work</a:t>
            </a:r>
          </a:p>
          <a:p>
            <a:pPr lvl="1"/>
            <a:r>
              <a:t>New faculty at DSU!</a:t>
            </a:r>
          </a:p>
          <a:p>
            <a:pPr lvl="1"/>
            <a:r>
              <a:t>Johns Hopkins Applied Physics Lab</a:t>
            </a:r>
          </a:p>
          <a:p>
            <a:pPr lvl="1"/>
            <a:r>
              <a:t>Penetration testing</a:t>
            </a:r>
          </a:p>
          <a:p>
            <a:r>
              <a:t>Interests</a:t>
            </a:r>
          </a:p>
          <a:p>
            <a:pPr lvl="1"/>
            <a:r>
              <a:t>RE, fuzzing, software exploitation, Linux, malware, C, Assembly, hardware/electronics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Josh Pauli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r>
              <a:t>Education</a:t>
            </a:r>
          </a:p>
          <a:p>
            <a:pPr marL="742950" indent="-285750">
              <a:buChar char="–"/>
              <a:defRPr sz="2800"/>
            </a:pPr>
            <a:r>
              <a:t>Ph.D. Software Engineering (NDSU)</a:t>
            </a:r>
          </a:p>
          <a:p>
            <a:pPr marL="742950" indent="-285750">
              <a:buChar char="–"/>
              <a:defRPr sz="2800"/>
            </a:pPr>
            <a:r>
              <a:t>M.S. Information Systems (DSU)</a:t>
            </a:r>
          </a:p>
          <a:p>
            <a:pPr lvl="1"/>
            <a:r>
              <a:t>B.S. Computer Information Systems (DSU)</a:t>
            </a:r>
          </a:p>
          <a:p>
            <a:r>
              <a:t>Work</a:t>
            </a:r>
          </a:p>
          <a:p>
            <a:pPr lvl="1"/>
            <a:r>
              <a:t>Faculty at DSU</a:t>
            </a:r>
          </a:p>
          <a:p>
            <a:pPr lvl="1"/>
            <a:r>
              <a:t>NSA stuff :)</a:t>
            </a:r>
          </a:p>
          <a:p>
            <a:pPr lvl="1"/>
            <a:r>
              <a:t>Penetration testing</a:t>
            </a:r>
          </a:p>
          <a:p>
            <a:r>
              <a:t>Interests</a:t>
            </a:r>
          </a:p>
          <a:p>
            <a:pPr lvl="1"/>
            <a:r>
              <a:t>Web hacking, pen-testing, corn dogs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Course Outline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Q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400"/>
            </a:pPr>
            <a:r>
              <a:t>Day 1</a:t>
            </a:r>
          </a:p>
          <a:p>
            <a:pPr lvl="1">
              <a:defRPr sz="1800"/>
            </a:pPr>
            <a:r>
              <a:t>Session 1: Introductions and Setup </a:t>
            </a:r>
            <a:r>
              <a:rPr>
                <a:solidFill>
                  <a:srgbClr val="FF0000"/>
                </a:solidFill>
              </a:rPr>
              <a:t>(short session)</a:t>
            </a:r>
          </a:p>
          <a:p>
            <a:pPr lvl="1">
              <a:defRPr sz="1800"/>
            </a:pPr>
            <a:r>
              <a:t>Session 2: C Review</a:t>
            </a:r>
          </a:p>
          <a:p>
            <a:pPr lvl="1">
              <a:defRPr sz="1800"/>
            </a:pPr>
            <a:r>
              <a:t>Session 3: Assembly Review</a:t>
            </a:r>
          </a:p>
          <a:p>
            <a:pPr lvl="1">
              <a:defRPr sz="1800"/>
            </a:pPr>
            <a:r>
              <a:t>Session 4: GDB Debugging and PEDA Extension</a:t>
            </a:r>
          </a:p>
          <a:p>
            <a:pPr>
              <a:defRPr sz="2400"/>
            </a:pPr>
            <a:r>
              <a:t>Day 2</a:t>
            </a:r>
          </a:p>
          <a:p>
            <a:pPr lvl="1">
              <a:defRPr sz="1800"/>
            </a:pPr>
            <a:r>
              <a:t>Session 1: Basic Buffer Overflow Exploitation</a:t>
            </a:r>
          </a:p>
          <a:p>
            <a:pPr lvl="1">
              <a:defRPr sz="1800"/>
            </a:pPr>
            <a:r>
              <a:t>Session 2: Shellcoding Tips, Tricks, and Techniques</a:t>
            </a:r>
          </a:p>
          <a:p>
            <a:pPr lvl="1">
              <a:defRPr sz="1800"/>
            </a:pPr>
            <a:r>
              <a:t>Session 3: DEP/NX and Defeating it With Ret2libc and ROP</a:t>
            </a:r>
          </a:p>
          <a:p>
            <a:pPr lvl="1">
              <a:defRPr sz="1800"/>
            </a:pPr>
            <a:r>
              <a:t>Session 4: ASLR and Defeating it With Various Techniques</a:t>
            </a:r>
          </a:p>
          <a:p>
            <a:pPr>
              <a:defRPr sz="2400"/>
            </a:pPr>
            <a:r>
              <a:t>Day 3</a:t>
            </a:r>
          </a:p>
          <a:p>
            <a:pPr lvl="1">
              <a:defRPr sz="1800"/>
            </a:pPr>
            <a:r>
              <a:t>Session 1: Guided Fuzzing with AFL</a:t>
            </a:r>
          </a:p>
          <a:p>
            <a:pPr lvl="1">
              <a:defRPr sz="1800"/>
            </a:pPr>
            <a:r>
              <a:t>Session 2: Other Fuzzing Tools, and Static Analysis</a:t>
            </a:r>
          </a:p>
          <a:p>
            <a:pPr lvl="1">
              <a:defRPr sz="1800"/>
            </a:pPr>
            <a:r>
              <a:t>Session 3: Kernel System-Call Fuzzing</a:t>
            </a:r>
          </a:p>
          <a:p>
            <a:pPr lvl="1">
              <a:defRPr sz="1800"/>
            </a:pPr>
            <a:r>
              <a:t>Session 4: Flex Time </a:t>
            </a:r>
            <a:r>
              <a:rPr>
                <a:solidFill>
                  <a:srgbClr val="FF0000"/>
                </a:solidFill>
              </a:rPr>
              <a:t>(not an official session)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Q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Prerequisite Knowledge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Required</a:t>
            </a:r>
          </a:p>
          <a:p>
            <a:pPr lvl="1"/>
            <a:r>
              <a:t>Basic Linux command line navigation</a:t>
            </a:r>
          </a:p>
          <a:p>
            <a:r>
              <a:t>Helpful</a:t>
            </a:r>
          </a:p>
          <a:p>
            <a:pPr lvl="1"/>
            <a:r>
              <a:t>C programming</a:t>
            </a:r>
          </a:p>
          <a:p>
            <a:pPr lvl="1"/>
            <a:r>
              <a:t>x86 Assembly</a:t>
            </a:r>
          </a:p>
          <a:p>
            <a:pPr lvl="1"/>
            <a:r>
              <a:t>Anything related to...</a:t>
            </a:r>
          </a:p>
          <a:p>
            <a:pPr lvl="2"/>
            <a:r>
              <a:t>Software vulnerabilities</a:t>
            </a:r>
          </a:p>
          <a:p>
            <a:pPr lvl="2"/>
            <a:r>
              <a:t>Software exploitation</a:t>
            </a:r>
          </a:p>
          <a:p>
            <a:pPr lvl="2"/>
            <a:r>
              <a:t>Exploit mitigation</a:t>
            </a:r>
          </a:p>
          <a:p>
            <a:pPr lvl="2"/>
            <a:r>
              <a:t>Fuzzing</a:t>
            </a:r>
          </a:p>
          <a:p>
            <a:pPr lvl="1"/>
            <a:endParaRPr/>
          </a:p>
          <a:p>
            <a:pPr lvl="1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Expected Outcomes (Day 1)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Understand...</a:t>
            </a:r>
          </a:p>
          <a:p>
            <a:pPr lvl="1"/>
            <a:r>
              <a:t>C programming</a:t>
            </a:r>
          </a:p>
          <a:p>
            <a:pPr lvl="1"/>
            <a:r>
              <a:t>32-bit x86</a:t>
            </a:r>
          </a:p>
          <a:p>
            <a:pPr lvl="1"/>
            <a:r>
              <a:t>GDB debugging</a:t>
            </a:r>
          </a:p>
          <a:p>
            <a:r>
              <a:t>Be able to...</a:t>
            </a:r>
          </a:p>
          <a:p>
            <a:pPr lvl="1"/>
            <a:r>
              <a:t>Write simple C programs</a:t>
            </a:r>
          </a:p>
          <a:p>
            <a:pPr lvl="1"/>
            <a:r>
              <a:t>Write simple x86 assembly programs</a:t>
            </a:r>
          </a:p>
          <a:p>
            <a:pPr lvl="1"/>
            <a:r>
              <a:t>Perform basic debugging tasks with GDB</a:t>
            </a:r>
          </a:p>
          <a:p>
            <a:pPr lvl="1"/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Expected Outcomes (Day 2)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Understand...</a:t>
            </a:r>
          </a:p>
          <a:p>
            <a:pPr lvl="1"/>
            <a:r>
              <a:t>How and why buffer overflows are exploitable</a:t>
            </a:r>
          </a:p>
          <a:p>
            <a:pPr lvl="1"/>
            <a:r>
              <a:t>Effective shellcode techniques</a:t>
            </a:r>
          </a:p>
          <a:p>
            <a:pPr lvl="1"/>
            <a:r>
              <a:t>DEP/NX and two methods for defeating it</a:t>
            </a:r>
          </a:p>
          <a:p>
            <a:pPr lvl="1"/>
            <a:r>
              <a:t>ASLR and several methods for defeating it</a:t>
            </a:r>
          </a:p>
          <a:p>
            <a:r>
              <a:t>Be able to...</a:t>
            </a:r>
          </a:p>
          <a:p>
            <a:pPr lvl="1"/>
            <a:r>
              <a:t>Write simple exploits that bypass modern exploit mitigation techniques</a:t>
            </a:r>
          </a:p>
          <a:p>
            <a:pPr lvl="1"/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Expected Outcomes (Day 3)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CikO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Understand...</a:t>
            </a:r>
          </a:p>
          <a:p>
            <a:pPr lvl="1"/>
            <a:r>
              <a:t>Several fuzzing tools and strategies</a:t>
            </a:r>
          </a:p>
          <a:p>
            <a:pPr lvl="1"/>
            <a:r>
              <a:t>How to fuzz effectively</a:t>
            </a:r>
          </a:p>
          <a:p>
            <a:r>
              <a:t>Be able to...</a:t>
            </a:r>
          </a:p>
          <a:p>
            <a:pPr lvl="1"/>
            <a:r>
              <a:t>Set up and use AFL (fuzzer)</a:t>
            </a:r>
          </a:p>
          <a:p>
            <a:pPr lvl="1"/>
            <a:r>
              <a:t>Write a simple kernel system-call fuzzer</a:t>
            </a:r>
          </a:p>
          <a:p>
            <a:pPr lvl="1"/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Basic Sans</vt:lpstr>
      <vt:lpstr>Presentation</vt:lpstr>
      <vt:lpstr>Intro to Software Exploitation</vt:lpstr>
      <vt:lpstr>Agenda</vt:lpstr>
      <vt:lpstr>Andrew Kramer</vt:lpstr>
      <vt:lpstr>Josh Pauli</vt:lpstr>
      <vt:lpstr>Course Outline</vt:lpstr>
      <vt:lpstr>Prerequisite Knowledge</vt:lpstr>
      <vt:lpstr>Expected Outcomes (Day 1)</vt:lpstr>
      <vt:lpstr>Expected Outcomes (Day 2)</vt:lpstr>
      <vt:lpstr>Expected Outcomes (Day 3)</vt:lpstr>
      <vt:lpstr>Goals</vt:lpstr>
      <vt:lpstr>Disclaimer</vt:lpstr>
      <vt:lpstr>VM’s</vt:lpstr>
      <vt:lpstr>VM Setup</vt:lpstr>
      <vt:lpstr>EZSetup</vt:lpstr>
      <vt:lpstr>EZSetup</vt:lpstr>
      <vt:lpstr>EZSetup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Software Exploitation</dc:title>
  <dc:subject/>
  <dc:creator/>
  <cp:keywords/>
  <dc:description/>
  <cp:lastModifiedBy>Xu, Chen</cp:lastModifiedBy>
  <cp:revision>2</cp:revision>
  <dcterms:created xsi:type="dcterms:W3CDTF">2018-05-18T18:12:43Z</dcterms:created>
  <dcterms:modified xsi:type="dcterms:W3CDTF">2021-02-22T04:32:16Z</dcterms:modified>
</cp:coreProperties>
</file>