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5" r:id="rId14"/>
    <p:sldId id="264" r:id="rId15"/>
    <p:sldId id="267" r:id="rId16"/>
    <p:sldId id="266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4" r:id="rId30"/>
    <p:sldId id="280" r:id="rId31"/>
    <p:sldId id="281" r:id="rId32"/>
    <p:sldId id="282" r:id="rId33"/>
    <p:sldId id="283" r:id="rId34"/>
  </p:sldIdLst>
  <p:sldSz cx="9144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26765086" val="928" rev64="64" revOS="3"/>
      <pr:smFileRevision xmlns:pr="smNativeData" dt="1526765086" val="0"/>
      <pr:guideOptions xmlns:pr="smNativeData" dt="1526765086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100" d="100"/>
          <a:sy n="100" d="100"/>
        </p:scale>
        <p:origin x="1104" y="210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26" d="100"/>
        <a:sy n="26" d="100"/>
      </p:scale>
      <p:origin x="0" y="0"/>
    </p:cViewPr>
  </p:sorterViewPr>
  <p:notesViewPr>
    <p:cSldViewPr snapToObjects="1" showGuides="1">
      <p:cViewPr>
        <p:scale>
          <a:sx n="100" d="100"/>
          <a:sy n="100" d="100"/>
        </p:scale>
        <p:origin x="1104" y="210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pY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A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g0AAAg0AAAmFgAAAAAAACYAAAAIAAAAAY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HpY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1yLW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A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HpY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J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BCA98B0-FEB6-9F6E-F872-083BD63C0E5D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HpY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4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HpY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wK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CD21087-C9F1-87E6-BF6A-3FB35E24496A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pY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pYAW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HpY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A1Wg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4B6EEA7-E9A9-E318-E70E-1F4DA040114A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HpY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DVmg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HpY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6ACFDE6-A8FB-F90B-B514-5E5EB35A430B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pYAWx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qOA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AEAAHA1AACwJQAAA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pYAW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NgnAACwJQAAA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HpY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o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C57EEB1-FFF1-0218-BFEF-094DA0A1495C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HpY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A9pw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HpY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d4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90EF1F1-BF84-5B07-CAB6-4952BFF83C1C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pY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IN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pY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HpY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E8C15D3-9DE3-D9E3-AD34-6BB65B7A5B3E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HpY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HpY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AY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F84C085-CBA2-D136-EC3C-3D638E721A68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pY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A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pYA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REAAEI0AAAcGwAAAAAAACYAAAAIAAAAgY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HpY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8F55C8F-C1D5-A0AA-9B4D-37FF12036D62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HpY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HpY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c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B94839-77D2-ECBE-9C01-81EB064F6AD4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pY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4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HpY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o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AAAAACYAAAAIAAAAAYAAAAAAAAA="/>
              </a:ext>
            </a:extLst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HpY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QC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AAAAACYAAAAIAAAAAYAAAAAAAAA="/>
              </a:ext>
            </a:extLst>
          </p:cNvSpPr>
          <p:nvPr>
            <p:ph sz="half"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HpY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CF0429F-D1E1-A5B4-AF48-27E10C065972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HpY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HpY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D3DE97B-35B0-681F-FE85-C34AA7CB0896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pY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HpYA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QkAAKobAABhDQAAAAAAACYAAAAIAAAAgY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HpY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obAACwJQAAAAAAACYAAAAIAAAAAYAAAAAAAAA="/>
              </a:ext>
            </a:extLst>
          </p:cNvSpPr>
          <p:nvPr>
            <p:ph sz="half" idx="2"/>
          </p:nvPr>
        </p:nvSpPr>
        <p:spPr>
          <a:xfrm>
            <a:off x="45720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HpYA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cQkAAHA1AABhDQAAAAAAACYAAAAIAAAAgY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HpY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YQ0AAHA1AACwJQAAAAAAACYAAAAIAAAAAYAAAAAAAAA="/>
              </a:ext>
            </a:extLst>
          </p:cNvSpPr>
          <p:nvPr>
            <p:ph sz="half" idx="4"/>
          </p:nvPr>
        </p:nvSpPr>
        <p:spPr>
          <a:xfrm>
            <a:off x="464693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HpY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Y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F338F23-6DF2-6679-BC8B-9B2CC1C54ACE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HpY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HpY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FD84246-08A2-8DB4-EC60-FEE10C2E1AAB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pY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AI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HpY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AI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AD30B91-DFC7-86FD-896B-29A845257F7C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HpY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A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HpY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xheW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B8D7CF2-BCD6-D88A-9835-4ADF327B6E1F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HpY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8Y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505C570-3ED8-5033-96BD-C8668BF3609D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HpY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Ac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HpY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g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E2A9715-5BB3-7F61-FD92-AD34D9DC0BF8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pYA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DmCAs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A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HpY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DmCAs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A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HpY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B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AAAAACYAAAAIAAAAAYAAAAAAAAA="/>
              </a:ext>
            </a:extLst>
          </p:cNvSpPr>
          <p:nvPr>
            <p:ph sz="half"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HpY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5B82865-2B88-EDDE-C600-DD8B664E3088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HpY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HpY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g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78B04FB-B5AA-DEF2-E433-43A74A7D1216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pYA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cC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iB0AAMYsAAAEIQAAAAAAACYAAAAIAAAAgY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HpY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w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xgMAAMYsAAAWHQAAAAAAACYAAAAIAAAAAY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HpY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BCEAAMYsAAD4JQAAAAAAACYAAAAIAAAAAYAAAAAAAAA="/>
              </a:ext>
            </a:extLst>
          </p:cNvSpPr>
          <p:nvPr>
            <p:ph sz="half" idx="2"/>
          </p:nvPr>
        </p:nvSpPr>
        <p:spPr>
          <a:xfrm>
            <a:off x="1791970" y="5367020"/>
            <a:ext cx="5486400" cy="8051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HpY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2C676A0-EECF-9380-817E-18D53830774D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HpY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CRNA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HpY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2B8D66E-20CF-ED20-8100-D675984E7783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pY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I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//////////8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pY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DTqA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//////////8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HpY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//////////8="/>
              </a:ext>
            </a:extLst>
          </p:cNvSpPr>
          <p:nvPr>
            <p:ph type="dt" sz="quarter" idx="2"/>
          </p:nvPr>
        </p:nvSpPr>
        <p:spPr>
          <a:xfrm>
            <a:off x="457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fld id="{45F2BDBF-F1A8-A74B-E64A-071EF3041052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HpY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//////////8="/>
              </a:ext>
            </a:extLst>
          </p:cNvSpPr>
          <p:nvPr>
            <p:ph type="ftr" sz="quarter" idx="3"/>
          </p:nvPr>
        </p:nvSpPr>
        <p:spPr>
          <a:xfrm>
            <a:off x="3124200" y="6356985"/>
            <a:ext cx="2895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HpY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//////////8="/>
              </a:ext>
            </a:extLst>
          </p:cNvSpPr>
          <p:nvPr>
            <p:ph type="sldNum" sz="quarter" idx="4"/>
          </p:nvPr>
        </p:nvSpPr>
        <p:spPr>
          <a:xfrm>
            <a:off x="6553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13591CEA-A4FE-0CEA-B0E1-52BF52AF4607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8.png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1.png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9.png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9.png"/></Relationships>
</file>

<file path=ppt/slides/_rels/slide1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onlinedisassembler.com/odaweb/" TargetMode="External"/><Relationship Id="rId3" Type="http://schemas.openxmlformats.org/officeDocument/2006/relationships/hyperlink" Target="https://defuse.ca/online-x86-assembler.htm" TargetMode="External"/><Relationship Id="rId4" Type="http://schemas.openxmlformats.org/officeDocument/2006/relationships/hyperlink" Target="https://syscalls.kernelgrok.com/" TargetMode="External"/></Relationships>
</file>

<file path=ppt/slides/_rels/slide2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pY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4BAAAGg0AAAg0AAAmFgAAAAAAACYAAAAIAAAAAAAAAAAAAAA=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pPr/>
            <a:r>
              <a:t>Buffer Overflow Basics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HpY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DTqAQ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6BcAANAvAACwIgAAAAAAACYAAAAIAAAAAAAAAAAAAAA=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pY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y0I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Recall the Stack Frame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pY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Like this...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HpYA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iAMAAB8OAACxHAAAFCU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74040" y="2295525"/>
            <a:ext cx="4090035" cy="373189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2"/>
          <p:cNvPicPr>
            <a:picLocks noChangeAspect="1"/>
            <a:extLst>
              <a:ext uri="smNativeData">
                <pr:smNativeData xmlns:pr="smNativeData" val="SMDATA_15_HpYA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jCEAAHoKAACXNAAAFCUAAA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5453380" y="1703070"/>
            <a:ext cx="3095625" cy="43243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pY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What Happens If It Overflows?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pY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DTGAQ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b="1">
                <a:latin typeface="Liberation Mono" pitchFamily="1" charset="0"/>
                <a:ea typeface="Liberation Mono" pitchFamily="1" charset="0"/>
                <a:cs typeface="Liberation Mono" pitchFamily="1" charset="0"/>
              </a:rPr>
              <a:t>gets(</a:t>
            </a:r>
            <a:r>
              <a:rPr b="1">
                <a:latin typeface="Liberation Mono" pitchFamily="1" charset="0"/>
                <a:ea typeface="Liberation Mono" pitchFamily="1" charset="0"/>
                <a:cs typeface="Liberation Mono" pitchFamily="1" charset="0"/>
              </a:rPr>
              <a:t>ptr)</a:t>
            </a:r>
            <a:r>
              <a:t> performs no bounds checking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HpYA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C/Ag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agQAACAOAABIGgAA3SQ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17550" y="2296160"/>
            <a:ext cx="3554730" cy="369633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2"/>
          <p:cNvPicPr>
            <a:picLocks noChangeAspect="1"/>
            <a:extLst>
              <a:ext uri="smNativeData">
                <pr:smNativeData xmlns:pr="smNativeData" val="SMDATA_15_HpYA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ux0AAHgQAAClMwAAhCIAAA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832985" y="2677160"/>
            <a:ext cx="3562350" cy="29337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pY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D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What Happens If It Overflows?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pY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Entering 15 characters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HpYA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agQAACAOAABIGgAA3SQ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17550" y="2296160"/>
            <a:ext cx="3554730" cy="369633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2"/>
          <p:cNvPicPr>
            <a:picLocks noChangeAspect="1"/>
            <a:extLst>
              <a:ext uri="smNativeData">
                <pr:smNativeData xmlns:pr="smNativeData" val="SMDATA_15_HpYA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3QUFB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/CEAAHcKAAD4NAAAESUAAA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0" y="1701165"/>
            <a:ext cx="3086100" cy="43243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2"/>
          <p:cNvPicPr>
            <a:picLocks noChangeAspect="1"/>
            <a:extLst>
              <a:ext uri="smNativeData">
                <pr:smNativeData xmlns:pr="smNativeData" val="SMDATA_15_HpYA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Cj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8R0AAFIKAAD4NAAA3SQ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867275" y="1677670"/>
            <a:ext cx="3743325" cy="43148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SlideTitle1"/>
          <p:cNvSpPr>
            <a:spLocks noGrp="1" noChangeArrowheads="1"/>
            <a:extLst>
              <a:ext uri="smNativeData">
                <pr:smNativeData xmlns:pr="smNativeData" val="SMDATA_13_HpY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9iamU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What Happens If It Overflows?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HpY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Entering &gt;15 characters</a:t>
            </a:r>
          </a:p>
        </p:txBody>
      </p:sp>
      <p:pic>
        <p:nvPicPr>
          <p:cNvPr id="5" name="Picture1"/>
          <p:cNvPicPr>
            <a:picLocks noChangeAspect="1"/>
            <a:extLst>
              <a:ext uri="smNativeData">
                <pr:smNativeData xmlns:pr="smNativeData" val="SMDATA_15_HpYA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PYmpl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agQAACAOAABIGgAA3SQAAA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717550" y="2296160"/>
            <a:ext cx="3554730" cy="369633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pY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1yLW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What Do We Control?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pY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Saved </a:t>
            </a:r>
            <a:r>
              <a:t>EBP</a:t>
            </a:r>
          </a:p>
          <a:p>
            <a:pPr lvl="1"/>
            <a:r>
              <a:t>Used to reset </a:t>
            </a:r>
            <a:r>
              <a:t>ESP upon function return</a:t>
            </a:r>
          </a:p>
          <a:p>
            <a:pPr/>
            <a:r>
              <a:t>Return Address</a:t>
            </a:r>
          </a:p>
          <a:p>
            <a:pPr lvl="1"/>
            <a:r>
              <a:t>Used to reset </a:t>
            </a:r>
            <a:r>
              <a:rPr b="1" u="sng">
                <a:solidFill>
                  <a:srgbClr val="FF0000"/>
                </a:solidFill>
              </a:rPr>
              <a:t>EIP</a:t>
            </a:r>
            <a:r>
              <a:t> upon function return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HpYA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V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fCsAABMYAABwNQAAsCU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068820" y="3913505"/>
            <a:ext cx="1617980" cy="22129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1"/>
          <p:cNvSpPr txBox="1">
            <a:extLst>
              <a:ext uri="smNativeData">
                <pr:smNativeData xmlns:pr="smNativeData" val="SMDATA_13_HpYAW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0CYAAHA1AADgKAAAACAAACYAAAAIAAAA//////////8="/>
              </a:ext>
            </a:extLst>
          </p:cNvSpPr>
          <p:nvPr/>
        </p:nvSpPr>
        <p:spPr>
          <a:xfrm>
            <a:off x="457200" y="6309360"/>
            <a:ext cx="8229600" cy="335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sz="1600" i="1"/>
            </a:pPr>
            <a:r>
              <a:t>Source: </a:t>
            </a:r>
            <a:r>
              <a:t>https://</a:t>
            </a:r>
            <a:r>
              <a:t>commons.wikimedia.org/</a:t>
            </a:r>
            <a:r>
              <a:t>wiki/File:</a:t>
            </a:r>
            <a:r>
              <a:t>Villianc_transparent_</a:t>
            </a:r>
            <a:r>
              <a:t>background.svg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pY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YC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EIP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pY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We control where execution continues!</a:t>
            </a:r>
          </a:p>
          <a:p>
            <a:pPr lvl="1"/>
            <a:r>
              <a:t>So what?</a:t>
            </a:r>
          </a:p>
          <a:p>
            <a:pPr lvl="1"/>
            <a:r>
              <a:t>Is there anything interesting to jump to?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pY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E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Recall That “Code” </a:t>
            </a:r>
            <a:r>
              <a:rPr b="1"/>
              <a:t>is</a:t>
            </a:r>
            <a:r>
              <a:t> “Data”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pY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rPr sz="2800"/>
              <a:t>objdump -d -</a:t>
            </a:r>
            <a:r>
              <a:rPr sz="2800"/>
              <a:t>Mintel /path/to/program</a:t>
            </a:r>
            <a:endParaRPr sz="3600"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HpYA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h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8QMAAAIPAABQNAAAtCQ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40715" y="2439670"/>
            <a:ext cx="7863205" cy="352679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pY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Can We Inject Code (Data)?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pY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k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Of Course!</a:t>
            </a:r>
          </a:p>
          <a:p>
            <a:pPr lvl="1"/>
            <a:r>
              <a:t>On the stack</a:t>
            </a:r>
          </a:p>
          <a:p>
            <a:pPr lvl="1"/>
            <a:r>
              <a:t>Above and below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HpYA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kx0AAHcKAADHNAAAESU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807585" y="1701165"/>
            <a:ext cx="3771900" cy="43243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HpYA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BB4AAI4KAADPNAAA+yQ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879340" y="1715770"/>
            <a:ext cx="3705225" cy="42957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SlideTitle1"/>
          <p:cNvSpPr>
            <a:spLocks noGrp="1" noChangeArrowheads="1"/>
            <a:extLst>
              <a:ext uri="smNativeData">
                <pr:smNativeData xmlns:pr="smNativeData" val="SMDATA_13_HpY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0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This is Convenient!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HpY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VsaW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At the EXACT moment</a:t>
            </a:r>
            <a:br/>
            <a:r>
              <a:t>the “ret” is executed, </a:t>
            </a:r>
            <a:r>
              <a:t>ESP</a:t>
            </a:r>
            <a:br/>
            <a:r>
              <a:t>will point to the data below</a:t>
            </a:r>
          </a:p>
          <a:p>
            <a:pPr/>
            <a:r>
              <a:t>Epilogue...</a:t>
            </a:r>
          </a:p>
        </p:txBody>
      </p:sp>
      <p:pic>
        <p:nvPicPr>
          <p:cNvPr id="5" name="Picture2"/>
          <p:cNvPicPr>
            <a:picLocks noChangeAspect="1"/>
            <a:extLst>
              <a:ext uri="smNativeData">
                <pr:smNativeData xmlns:pr="smNativeData" val="SMDATA_15_HpYA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OobAAAAAAAAAAAAAAAAAABkAAAAZAAAAAAAAAAjAAAABAAAAGQAAAAXAAAAFAAAAAAAAAAAAAAA/38AAP9/AAAAAAAACQAAAAQAAACQUEAE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agQAACkZAABIGgAAph8AAAAAAAAmAAAACAAAAP//////////"/>
              </a:ext>
            </a:extLst>
          </p:cNvPicPr>
          <p:nvPr/>
        </p:nvPicPr>
        <p:blipFill>
          <a:blip r:embed="rId3"/>
          <a:srcRect l="0" t="71460" r="0" b="0"/>
          <a:stretch>
            <a:fillRect/>
          </a:stretch>
        </p:blipFill>
        <p:spPr>
          <a:xfrm>
            <a:off x="717550" y="4090035"/>
            <a:ext cx="3554730" cy="105473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pY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Payload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pY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VsaW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>
                <a:solidFill>
                  <a:srgbClr val="FF0000"/>
                </a:solidFill>
              </a:rPr>
              <a:t>[16 bytes                ]</a:t>
            </a:r>
            <a:r>
              <a:rPr>
                <a:solidFill>
                  <a:srgbClr val="007F00"/>
                </a:solidFill>
              </a:rPr>
              <a:t> [</a:t>
            </a:r>
            <a:r>
              <a:rPr>
                <a:solidFill>
                  <a:srgbClr val="007F00"/>
                </a:solidFill>
              </a:rPr>
              <a:t>ebp ]</a:t>
            </a:r>
            <a:r>
              <a:t> </a:t>
            </a:r>
            <a:r>
              <a:rPr>
                <a:solidFill>
                  <a:srgbClr val="0000FF"/>
                </a:solidFill>
              </a:rPr>
              <a:t>[ret    ]</a:t>
            </a:r>
            <a:r>
              <a:t> </a:t>
            </a:r>
            <a:r>
              <a:rPr>
                <a:solidFill>
                  <a:srgbClr val="FF00FF"/>
                </a:solidFill>
              </a:rPr>
              <a:t>[code ...]</a:t>
            </a:r>
          </a:p>
          <a:p>
            <a:pPr/>
            <a:r>
              <a:rPr>
                <a:solidFill>
                  <a:srgbClr val="FF0000"/>
                </a:solidFill>
              </a:rPr>
              <a:t>AAAA... 16 ...</a:t>
            </a:r>
            <a:r>
              <a:rPr>
                <a:solidFill>
                  <a:srgbClr val="FF0000"/>
                </a:solidFill>
              </a:rPr>
              <a:t>AAAA</a:t>
            </a:r>
            <a:r>
              <a:t> </a:t>
            </a:r>
            <a:r>
              <a:rPr>
                <a:solidFill>
                  <a:srgbClr val="007F00"/>
                </a:solidFill>
              </a:rPr>
              <a:t>BBBB</a:t>
            </a:r>
            <a:r>
              <a:t> </a:t>
            </a:r>
            <a:r>
              <a:rPr>
                <a:solidFill>
                  <a:srgbClr val="0000FF"/>
                </a:solidFill>
              </a:rPr>
              <a:t>CCCC</a:t>
            </a:r>
            <a:r>
              <a:t> </a:t>
            </a:r>
            <a:r>
              <a:rPr>
                <a:solidFill>
                  <a:srgbClr val="FF00FF"/>
                </a:solidFill>
              </a:rPr>
              <a:t>DDDD...</a:t>
            </a:r>
          </a:p>
          <a:p>
            <a:pPr lvl="1"/>
            <a:r>
              <a:rPr>
                <a:solidFill>
                  <a:srgbClr val="FF0000"/>
                </a:solidFill>
              </a:rPr>
              <a:t>A x 16</a:t>
            </a:r>
            <a:r>
              <a:t> fills the buffer</a:t>
            </a:r>
          </a:p>
          <a:p>
            <a:pPr lvl="1"/>
            <a:r>
              <a:rPr>
                <a:solidFill>
                  <a:srgbClr val="007F00"/>
                </a:solidFill>
              </a:rPr>
              <a:t>B x 4</a:t>
            </a:r>
            <a:r>
              <a:t> overwrites saved </a:t>
            </a:r>
            <a:r>
              <a:t>EBP</a:t>
            </a:r>
          </a:p>
          <a:p>
            <a:pPr lvl="1"/>
            <a:r>
              <a:rPr>
                <a:solidFill>
                  <a:srgbClr val="0000FF"/>
                </a:solidFill>
              </a:rPr>
              <a:t>C x 4</a:t>
            </a:r>
            <a:r>
              <a:t> overwrites return address (</a:t>
            </a:r>
            <a:r>
              <a:t>EIP)</a:t>
            </a:r>
          </a:p>
          <a:p>
            <a:pPr lvl="1"/>
            <a:r>
              <a:rPr>
                <a:solidFill>
                  <a:srgbClr val="FF00FF"/>
                </a:solidFill>
              </a:rPr>
              <a:t>D x ?</a:t>
            </a:r>
            <a:r>
              <a:t> can be used as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pY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pYuR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Agenda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pY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Lecture</a:t>
            </a:r>
          </a:p>
          <a:p>
            <a:pPr lvl="1"/>
            <a:r>
              <a:t>What is a buffer overflow</a:t>
            </a:r>
          </a:p>
          <a:p>
            <a:pPr lvl="1"/>
            <a:r>
              <a:t>Why/how can buffer overflows be abused</a:t>
            </a:r>
          </a:p>
          <a:p>
            <a:pPr lvl="1"/>
            <a:r>
              <a:t>Redirecting control flow to our code</a:t>
            </a:r>
          </a:p>
          <a:p>
            <a:pPr lvl="1"/>
            <a:r>
              <a:t>Basic </a:t>
            </a:r>
            <a:r>
              <a:t>shellcode</a:t>
            </a:r>
          </a:p>
          <a:p>
            <a:pPr/>
            <a:r>
              <a:t>Activity</a:t>
            </a:r>
          </a:p>
          <a:p>
            <a:pPr lvl="1"/>
            <a:r>
              <a:t>Exploiting a simple buffer overflow</a:t>
            </a:r>
          </a:p>
          <a:p>
            <a:pPr lvl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pY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k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Try it!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pY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i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Your </a:t>
            </a:r>
            <a:r>
              <a:t>VM has a program called “</a:t>
            </a:r>
            <a:r>
              <a:t>bof”</a:t>
            </a:r>
          </a:p>
          <a:p>
            <a:pPr lvl="1"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/</a:t>
            </a:r>
            <a:r>
              <a:t>usr/local/bin/</a:t>
            </a:r>
            <a:r>
              <a:t>bof</a:t>
            </a:r>
          </a:p>
          <a:p>
            <a:pPr>
              <a:defRPr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r>
              <a:t>Run it in </a:t>
            </a:r>
            <a:r>
              <a:t>GDB</a:t>
            </a:r>
          </a:p>
          <a:p>
            <a:pPr lvl="1"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gdb /</a:t>
            </a:r>
            <a:r>
              <a:t>usr/local/bin/</a:t>
            </a:r>
            <a:r>
              <a:t>bof</a:t>
            </a:r>
          </a:p>
          <a:p>
            <a:pPr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pY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cH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rPr>
                <a:latin typeface="Liberation Mono" pitchFamily="1" charset="0"/>
                <a:ea typeface="Liberation Mono" pitchFamily="1" charset="0"/>
                <a:cs typeface="Liberation Mono" pitchFamily="1" charset="0"/>
              </a:rPr>
              <a:t>jmp </a:t>
            </a:r>
            <a:r>
              <a:rPr>
                <a:latin typeface="Liberation Mono" pitchFamily="1" charset="0"/>
                <a:ea typeface="Liberation Mono" pitchFamily="1" charset="0"/>
                <a:cs typeface="Liberation Mono" pitchFamily="1" charset="0"/>
              </a:rPr>
              <a:t>esp</a:t>
            </a:r>
            <a:r>
              <a:t> Trampoline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pY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AH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The location of the stack will change</a:t>
            </a:r>
          </a:p>
          <a:p>
            <a:pPr lvl="1"/>
            <a:r>
              <a:t>i.e. our code’s location is not predictable</a:t>
            </a:r>
          </a:p>
          <a:p>
            <a:pPr/>
            <a:r>
              <a:t>However, </a:t>
            </a:r>
            <a:r>
              <a:t>ESP will always point to it</a:t>
            </a:r>
          </a:p>
          <a:p>
            <a:pPr/>
            <a:r>
              <a:t>And the program’s code is predictable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HpYA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0gcAAPgWAABuMAAAsCU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271270" y="3733800"/>
            <a:ext cx="6601460" cy="239268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HpYA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3RMAAJUKAACtNAAA8yQ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228975" y="1720215"/>
            <a:ext cx="5334000" cy="42862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SlideTitle1"/>
          <p:cNvSpPr>
            <a:spLocks noGrp="1" noChangeArrowheads="1"/>
            <a:extLst>
              <a:ext uri="smNativeData">
                <pr:smNativeData xmlns:pr="smNativeData" val="SMDATA_13_HpY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Before “ret”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HpY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Return address</a:t>
            </a:r>
            <a:br/>
            <a:r>
              <a:t>points to “</a:t>
            </a:r>
            <a:r>
              <a:t>jmp </a:t>
            </a:r>
            <a:r>
              <a:t>esp”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HpYA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YxUAAHcKAAD4NAAAESU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5" y="1701165"/>
            <a:ext cx="5133975" cy="43243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SlideTitle1"/>
          <p:cNvSpPr>
            <a:spLocks noGrp="1" noChangeArrowheads="1"/>
            <a:extLst>
              <a:ext uri="smNativeData">
                <pr:smNativeData xmlns:pr="smNativeData" val="SMDATA_13_HpY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After “ret”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HpY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1yLW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ESP points to OUR code</a:t>
            </a:r>
          </a:p>
          <a:p>
            <a:pPr/>
            <a:r>
              <a:t>EIP points to “</a:t>
            </a:r>
            <a:r>
              <a:t>jmp </a:t>
            </a:r>
            <a:r>
              <a:t>esp”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HpYA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VBUAAHcKAAD4NAAAESU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467100" y="1701165"/>
            <a:ext cx="5143500" cy="43243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SlideTitle1"/>
          <p:cNvSpPr>
            <a:spLocks noGrp="1" noChangeArrowheads="1"/>
            <a:extLst>
              <a:ext uri="smNativeData">
                <pr:smNativeData xmlns:pr="smNativeData" val="SMDATA_13_HpY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After “</a:t>
            </a:r>
            <a:r>
              <a:t>jmp </a:t>
            </a:r>
            <a:r>
              <a:t>esp”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HpY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EIP points to our code!</a:t>
            </a:r>
          </a:p>
          <a:p>
            <a:pPr/>
            <a:r>
              <a:t>:)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pY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gD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Using </a:t>
            </a:r>
            <a:r>
              <a:t>PEDA to Find “</a:t>
            </a:r>
            <a:r>
              <a:t>jmp </a:t>
            </a:r>
            <a:r>
              <a:t>esp”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pY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kD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sz="3000"/>
              <a:t>PEDA: Python Exploit Development Additions</a:t>
            </a:r>
            <a:endParaRPr sz="3000"/>
          </a:p>
          <a:p>
            <a:pPr lvl="1">
              <a:defRPr sz="3600"/>
            </a:pPr>
            <a:r>
              <a:t>Plugin for </a:t>
            </a:r>
            <a:r>
              <a:t>GDB</a:t>
            </a:r>
          </a:p>
          <a:p>
            <a:pPr lvl="1">
              <a:defRPr sz="3600"/>
            </a:pPr>
            <a:r>
              <a:t>Pre-installed on your </a:t>
            </a:r>
            <a:r>
              <a:t>VM</a:t>
            </a:r>
          </a:p>
          <a:p>
            <a:pPr>
              <a:defRPr sz="3600"/>
            </a:pPr>
            <a:r>
              <a:t>Commands:</a:t>
            </a:r>
          </a:p>
          <a:p>
            <a:pPr lvl="1">
              <a:defRPr sz="2800"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gdb /</a:t>
            </a:r>
            <a:r>
              <a:t>usr/local/bin/</a:t>
            </a:r>
            <a:r>
              <a:t>bof</a:t>
            </a:r>
          </a:p>
          <a:p>
            <a:pPr lvl="1">
              <a:defRPr sz="2800"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break main</a:t>
            </a:r>
          </a:p>
          <a:p>
            <a:pPr lvl="1">
              <a:defRPr sz="2800"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run</a:t>
            </a:r>
          </a:p>
          <a:p>
            <a:pPr lvl="1">
              <a:defRPr sz="3600"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rPr sz="2800"/>
              <a:t>asmsearch “</a:t>
            </a:r>
            <a:r>
              <a:rPr sz="2800"/>
              <a:t>jmp </a:t>
            </a:r>
            <a:r>
              <a:rPr sz="2800"/>
              <a:t>esp”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HpYA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FyMAABUcAABwNQAAoyQ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704205" y="4565015"/>
            <a:ext cx="2982595" cy="13906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pY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I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Shellcode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pY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AF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Assembly code (in byte/</a:t>
            </a:r>
            <a:r>
              <a:t>op-code form) injected into a process and executed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HpYA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B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egcAAN0RAABSMgAAFCU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215390" y="2903855"/>
            <a:ext cx="6964680" cy="312356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pY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9iamU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AWESOME Resources!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pY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d4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Convert bytes </a:t>
            </a:r>
            <a:r>
              <a:rPr>
                <a:solidFill>
                  <a:srgbClr val="000000"/>
                </a:solidFill>
                <a:latin typeface="Liberation Sans" pitchFamily="1" charset="0"/>
                <a:ea typeface="FreeSans" pitchFamily="1" charset="0"/>
                <a:cs typeface="FreeSans" pitchFamily="1" charset="0"/>
              </a:rPr>
              <a:t>→</a:t>
            </a:r>
            <a:r>
              <a:t> instructions</a:t>
            </a:r>
          </a:p>
          <a:p>
            <a:pPr lvl="1">
              <a:defRPr u="sng">
                <a:solidFill>
                  <a:schemeClr val="hlink"/>
                </a:solidFill>
                <a:latin typeface="Liberation Sans" pitchFamily="1" charset="0"/>
                <a:ea typeface="FreeSans" pitchFamily="1" charset="0"/>
                <a:cs typeface="FreeSans" pitchFamily="1" charset="0"/>
                <a:hlinkClick r:id="rId2"/>
              </a:defRPr>
            </a:pPr>
            <a:r>
              <a:rPr>
                <a:hlinkClick r:id="rId2"/>
              </a:rPr>
              <a:t>https://</a:t>
            </a:r>
            <a:r>
              <a:rPr>
                <a:hlinkClick r:id="rId2"/>
              </a:rPr>
              <a:t>onlinedisassembler.com/</a:t>
            </a:r>
            <a:r>
              <a:rPr>
                <a:hlinkClick r:id="rId2"/>
              </a:rPr>
              <a:t>odaweb/</a:t>
            </a:r>
            <a:endParaRPr>
              <a:hlinkClick r:id="rId2"/>
            </a:endParaRPr>
          </a:p>
          <a:p>
            <a:pPr lvl="1">
              <a:defRPr>
                <a:solidFill>
                  <a:srgbClr val="000000"/>
                </a:solidFill>
              </a:defRPr>
            </a:pPr>
            <a:r>
              <a:t>Google “</a:t>
            </a:r>
            <a:r>
              <a:rPr i="1"/>
              <a:t>online disassembler</a:t>
            </a:r>
            <a:r>
              <a:t>”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Convert instructions </a:t>
            </a:r>
            <a:r>
              <a:rPr>
                <a:latin typeface="Liberation Sans" pitchFamily="1" charset="0"/>
                <a:ea typeface="FreeSans" pitchFamily="1" charset="0"/>
                <a:cs typeface="FreeSans" pitchFamily="1" charset="0"/>
              </a:rPr>
              <a:t>→ bytes</a:t>
            </a:r>
            <a:endParaRPr>
              <a:latin typeface="Liberation Sans" pitchFamily="1" charset="0"/>
              <a:ea typeface="FreeSans" pitchFamily="1" charset="0"/>
              <a:cs typeface="FreeSans" pitchFamily="1" charset="0"/>
            </a:endParaRPr>
          </a:p>
          <a:p>
            <a:pPr lvl="1">
              <a:defRPr u="sng">
                <a:solidFill>
                  <a:schemeClr val="hlink"/>
                </a:solidFill>
                <a:latin typeface="Liberation Sans" pitchFamily="1" charset="0"/>
                <a:ea typeface="FreeSans" pitchFamily="1" charset="0"/>
                <a:cs typeface="FreeSans" pitchFamily="1" charset="0"/>
                <a:hlinkClick r:id="rId3"/>
              </a:defRPr>
            </a:pPr>
            <a:r>
              <a:rPr>
                <a:hlinkClick r:id="rId3"/>
              </a:rPr>
              <a:t>https://</a:t>
            </a:r>
            <a:r>
              <a:rPr>
                <a:hlinkClick r:id="rId3"/>
              </a:rPr>
              <a:t>defuse.ca/</a:t>
            </a:r>
            <a:r>
              <a:rPr>
                <a:hlinkClick r:id="rId3"/>
              </a:rPr>
              <a:t>online-x86-assembler.htm</a:t>
            </a:r>
            <a:endParaRPr>
              <a:hlinkClick r:id="rId3"/>
            </a:endParaRPr>
          </a:p>
          <a:p>
            <a:pPr lvl="1">
              <a:defRPr>
                <a:solidFill>
                  <a:srgbClr val="000000"/>
                </a:solidFill>
                <a:latin typeface="Liberation Sans" pitchFamily="1" charset="0"/>
                <a:ea typeface="FreeSans" pitchFamily="1" charset="0"/>
                <a:cs typeface="FreeSans" pitchFamily="1" charset="0"/>
              </a:defRPr>
            </a:pPr>
            <a:r>
              <a:t>Google “</a:t>
            </a:r>
            <a:r>
              <a:rPr i="1"/>
              <a:t>online assembler</a:t>
            </a:r>
            <a:r>
              <a:t>”</a:t>
            </a:r>
          </a:p>
          <a:p>
            <a:pPr>
              <a:defRPr>
                <a:solidFill>
                  <a:srgbClr val="000000"/>
                </a:solidFill>
                <a:latin typeface="Liberation Sans" pitchFamily="1" charset="0"/>
                <a:ea typeface="FreeSans" pitchFamily="1" charset="0"/>
                <a:cs typeface="FreeSans" pitchFamily="1" charset="0"/>
              </a:defRPr>
            </a:pPr>
            <a:r>
              <a:t>System call table</a:t>
            </a:r>
          </a:p>
          <a:p>
            <a:pPr lvl="1">
              <a:defRPr u="sng">
                <a:solidFill>
                  <a:schemeClr val="hlink"/>
                </a:solidFill>
                <a:latin typeface="Liberation Sans" pitchFamily="1" charset="0"/>
                <a:ea typeface="FreeSans" pitchFamily="1" charset="0"/>
                <a:cs typeface="FreeSans" pitchFamily="1" charset="0"/>
                <a:hlinkClick r:id="rId4"/>
              </a:defRPr>
            </a:pPr>
            <a:r>
              <a:rPr>
                <a:hlinkClick r:id="rId4"/>
              </a:rPr>
              <a:t>https://</a:t>
            </a:r>
            <a:r>
              <a:rPr>
                <a:hlinkClick r:id="rId4"/>
              </a:rPr>
              <a:t>syscalls.kernelgrok.com/</a:t>
            </a:r>
            <a:endParaRPr>
              <a:hlinkClick r:id="rId4"/>
            </a:endParaRPr>
          </a:p>
          <a:p>
            <a:pPr lvl="1">
              <a:defRPr>
                <a:solidFill>
                  <a:srgbClr val="000000"/>
                </a:solidFill>
                <a:latin typeface="Liberation Sans" pitchFamily="1" charset="0"/>
                <a:ea typeface="FreeSans" pitchFamily="1" charset="0"/>
                <a:cs typeface="FreeSans" pitchFamily="1" charset="0"/>
              </a:defRPr>
            </a:pPr>
            <a:r>
              <a:t>Google “Linux system call table”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pY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Example Buffer Overflow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pY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SuB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00A65D"/>
                </a:solidFill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/</a:t>
            </a:r>
            <a:r>
              <a:t>usr/local/bin/</a:t>
            </a:r>
            <a:r>
              <a:t>bof</a:t>
            </a:r>
          </a:p>
          <a:p>
            <a:pPr lvl="1"/>
            <a:r>
              <a:t>jmp </a:t>
            </a:r>
            <a:r>
              <a:t>esp @ </a:t>
            </a:r>
            <a:r>
              <a:rPr>
                <a:solidFill>
                  <a:srgbClr val="0000FF"/>
                </a:solidFill>
                <a:latin typeface="Liberation Mono" pitchFamily="1" charset="0"/>
                <a:ea typeface="Liberation Mono" pitchFamily="1" charset="0"/>
                <a:cs typeface="Liberation Mono" pitchFamily="1" charset="0"/>
              </a:rPr>
              <a:t>0x08048476</a:t>
            </a:r>
          </a:p>
          <a:p>
            <a:pPr lvl="1"/>
            <a:r>
              <a:t>Shellcode exits with status “7”</a:t>
            </a:r>
          </a:p>
          <a:p>
            <a:pPr lvl="2">
              <a:defRPr sz="2400">
                <a:solidFill>
                  <a:srgbClr val="FF00FF"/>
                </a:solidFill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mov	</a:t>
            </a:r>
            <a:r>
              <a:t>eax, 1</a:t>
            </a:r>
          </a:p>
          <a:p>
            <a:pPr lvl="2">
              <a:defRPr sz="2400">
                <a:solidFill>
                  <a:srgbClr val="FF00FF"/>
                </a:solidFill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mov	</a:t>
            </a:r>
            <a:r>
              <a:t>ebx, 7</a:t>
            </a:r>
          </a:p>
          <a:p>
            <a:pPr lvl="2">
              <a:defRPr>
                <a:solidFill>
                  <a:srgbClr val="FF00FF"/>
                </a:solidFill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int </a:t>
            </a:r>
            <a:r>
              <a:t>0x80</a:t>
            </a:r>
          </a:p>
          <a:p>
            <a:pPr>
              <a:defRPr sz="2000"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echo -en "</a:t>
            </a:r>
            <a:r>
              <a:t>AAAAAAAAAAAAAAAABBBB</a:t>
            </a:r>
            <a:r>
              <a:rPr>
                <a:solidFill>
                  <a:srgbClr val="0000FF"/>
                </a:solidFill>
              </a:rPr>
              <a:t>\</a:t>
            </a:r>
            <a:r>
              <a:rPr>
                <a:solidFill>
                  <a:srgbClr val="0000FF"/>
                </a:solidFill>
              </a:rPr>
              <a:t>x76\</a:t>
            </a:r>
            <a:r>
              <a:rPr>
                <a:solidFill>
                  <a:srgbClr val="0000FF"/>
                </a:solidFill>
              </a:rPr>
              <a:t>x84\</a:t>
            </a:r>
            <a:r>
              <a:rPr>
                <a:solidFill>
                  <a:srgbClr val="0000FF"/>
                </a:solidFill>
              </a:rPr>
              <a:t>x04\</a:t>
            </a:r>
            <a:r>
              <a:rPr>
                <a:solidFill>
                  <a:srgbClr val="0000FF"/>
                </a:solidFill>
              </a:rPr>
              <a:t>x08</a:t>
            </a:r>
            <a:r>
              <a:rPr>
                <a:solidFill>
                  <a:srgbClr val="FF00FF"/>
                </a:solidFill>
              </a:rPr>
              <a:t>\</a:t>
            </a:r>
            <a:r>
              <a:rPr>
                <a:solidFill>
                  <a:srgbClr val="FF00FF"/>
                </a:solidFill>
              </a:rPr>
              <a:t>xB8\</a:t>
            </a:r>
            <a:r>
              <a:rPr>
                <a:solidFill>
                  <a:srgbClr val="FF00FF"/>
                </a:solidFill>
              </a:rPr>
              <a:t>x01\</a:t>
            </a:r>
            <a:r>
              <a:rPr>
                <a:solidFill>
                  <a:srgbClr val="FF00FF"/>
                </a:solidFill>
              </a:rPr>
              <a:t>x00\</a:t>
            </a:r>
            <a:r>
              <a:rPr>
                <a:solidFill>
                  <a:srgbClr val="FF00FF"/>
                </a:solidFill>
              </a:rPr>
              <a:t>x00\</a:t>
            </a:r>
            <a:r>
              <a:rPr>
                <a:solidFill>
                  <a:srgbClr val="FF00FF"/>
                </a:solidFill>
              </a:rPr>
              <a:t>x00\</a:t>
            </a:r>
            <a:r>
              <a:rPr>
                <a:solidFill>
                  <a:srgbClr val="FF00FF"/>
                </a:solidFill>
              </a:rPr>
              <a:t>xBB\</a:t>
            </a:r>
            <a:r>
              <a:rPr>
                <a:solidFill>
                  <a:srgbClr val="FF00FF"/>
                </a:solidFill>
              </a:rPr>
              <a:t>x05\</a:t>
            </a:r>
            <a:r>
              <a:rPr>
                <a:solidFill>
                  <a:srgbClr val="FF00FF"/>
                </a:solidFill>
              </a:rPr>
              <a:t>x00\</a:t>
            </a:r>
            <a:r>
              <a:rPr>
                <a:solidFill>
                  <a:srgbClr val="FF00FF"/>
                </a:solidFill>
              </a:rPr>
              <a:t>x00\</a:t>
            </a:r>
            <a:r>
              <a:rPr>
                <a:solidFill>
                  <a:srgbClr val="FF00FF"/>
                </a:solidFill>
              </a:rPr>
              <a:t>x00\</a:t>
            </a:r>
            <a:r>
              <a:rPr>
                <a:solidFill>
                  <a:srgbClr val="FF00FF"/>
                </a:solidFill>
              </a:rPr>
              <a:t>xCD\</a:t>
            </a:r>
            <a:r>
              <a:rPr>
                <a:solidFill>
                  <a:srgbClr val="FF00FF"/>
                </a:solidFill>
              </a:rPr>
              <a:t>x80</a:t>
            </a:r>
            <a:r>
              <a:t>" | </a:t>
            </a:r>
            <a:r>
              <a:rPr>
                <a:solidFill>
                  <a:srgbClr val="00A65D"/>
                </a:solidFill>
              </a:rPr>
              <a:t>bof</a:t>
            </a:r>
          </a:p>
          <a:p>
            <a:pPr>
              <a:defRPr sz="2000"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echo $?</a:t>
            </a:r>
          </a:p>
          <a:p>
            <a:pPr lvl="1"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rPr sz="1600"/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pY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EOF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pY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pY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A6c3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Prerequisite Knowledge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pY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Basic C</a:t>
            </a:r>
          </a:p>
          <a:p>
            <a:pPr/>
            <a:r>
              <a:t>Basic 32-bit </a:t>
            </a:r>
            <a:r>
              <a:t>x86 assembly</a:t>
            </a:r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pY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Expected Outcomes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pY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1yLW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Understand...</a:t>
            </a:r>
          </a:p>
          <a:p>
            <a:pPr lvl="1"/>
            <a:r>
              <a:t>What a buffer overflow is and why it occurs</a:t>
            </a:r>
          </a:p>
          <a:p>
            <a:pPr lvl="1"/>
            <a:r>
              <a:t>Why buffer overflows are dangerous</a:t>
            </a:r>
          </a:p>
          <a:p>
            <a:pPr lvl="1"/>
            <a:r>
              <a:t>How execution can be hijacked</a:t>
            </a:r>
          </a:p>
          <a:p>
            <a:pPr/>
            <a:r>
              <a:t>Be able to...</a:t>
            </a:r>
          </a:p>
          <a:p>
            <a:pPr lvl="1"/>
            <a:r>
              <a:t>Calculate overwrite offsets</a:t>
            </a:r>
          </a:p>
          <a:p>
            <a:pPr lvl="1"/>
            <a:r>
              <a:t>Locate instructions that redirect execution to the stack</a:t>
            </a:r>
          </a:p>
          <a:p>
            <a:pPr lvl="1"/>
            <a:r>
              <a:t>Write simple </a:t>
            </a:r>
            <a:r>
              <a:t>shellcode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pY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Definition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pY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Ac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Buffer Overflow / Buffer Overrun</a:t>
            </a:r>
          </a:p>
          <a:p>
            <a:pPr lvl="1"/>
            <a:r>
              <a:t>When more data is written to a memory buffer than it can hold, resulting in adjacent memory being overwritten.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HpYA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2A0AANAVAABCKwAAoyQ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250440" y="3545840"/>
            <a:ext cx="4781550" cy="24098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1"/>
          <p:cNvSpPr txBox="1">
            <a:extLst>
              <a:ext uri="smNativeData">
                <pr:smNativeData xmlns:pr="smNativeData" val="SMDATA_13_HpYAW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CYAAHA1AADoKAAAACAAACYAAAAIAAAA//////////8="/>
              </a:ext>
            </a:extLst>
          </p:cNvSpPr>
          <p:nvPr/>
        </p:nvSpPr>
        <p:spPr>
          <a:xfrm>
            <a:off x="457200" y="6314440"/>
            <a:ext cx="8229600" cy="335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sz="1600" i="1"/>
            </a:pPr>
            <a:r>
              <a:t>Source: </a:t>
            </a:r>
            <a:r>
              <a:t>https://</a:t>
            </a:r>
            <a:r>
              <a:t>commons.wikimedia.org/</a:t>
            </a:r>
            <a:r>
              <a:t>wiki/File:Buffer_overflow_</a:t>
            </a:r>
            <a:r>
              <a:t>basicexample.svg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pY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U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So What?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pY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If an attacker can alter memory they don’t “own”, they can potentially...</a:t>
            </a:r>
          </a:p>
          <a:p>
            <a:pPr lvl="1"/>
            <a:r>
              <a:t>Modify the value of program variables</a:t>
            </a:r>
          </a:p>
          <a:p>
            <a:pPr lvl="1"/>
            <a:r>
              <a:t>Modify the flow of execution</a:t>
            </a:r>
          </a:p>
          <a:p>
            <a:pPr/>
            <a:r>
              <a:t>What data might make a good target?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HpYA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IA4AAFUYAAAJLAAASSc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296160" y="3955415"/>
            <a:ext cx="4862195" cy="243078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1"/>
          <p:cNvSpPr txBox="1">
            <a:extLst>
              <a:ext uri="smNativeData">
                <pr:smNativeData xmlns:pr="smNativeData" val="SMDATA_13_HpYAW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C1yLW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zSYAAHA1AADdKAAAACAAACYAAAAIAAAA//////////8="/>
              </a:ext>
            </a:extLst>
          </p:cNvSpPr>
          <p:nvPr/>
        </p:nvSpPr>
        <p:spPr>
          <a:xfrm>
            <a:off x="457200" y="6307455"/>
            <a:ext cx="8229600" cy="335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sz="1600" i="1"/>
            </a:pPr>
            <a:r>
              <a:t>Source: </a:t>
            </a:r>
            <a:r>
              <a:t>https://</a:t>
            </a:r>
            <a:r>
              <a:t>pixabay.com/en/memory-chip-ram-microchip-38404/</a:t>
            </a:r>
          </a:p>
        </p:txBody>
      </p:sp>
      <p:sp>
        <p:nvSpPr>
          <p:cNvPr id="6" name="Textbox2"/>
          <p:cNvSpPr txBox="1">
            <a:extLst>
              <a:ext uri="smNativeData">
                <pr:smNativeData xmlns:pr="smNativeData" val="SMDATA_13_HpYAWx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MA1hk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fGwAAzxsAAPsjAADXJAAAAAAAACYAAAAIAAAA//////////8="/>
              </a:ext>
            </a:extLst>
          </p:cNvSpPr>
          <p:nvPr/>
        </p:nvSpPr>
        <p:spPr>
          <a:xfrm>
            <a:off x="4408805" y="4520565"/>
            <a:ext cx="1440180" cy="14681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sz="6400"/>
            </a:pPr>
            <a: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pY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DmCAs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Recall the Stack Frame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pY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What would this stack look like?</a:t>
            </a:r>
          </a:p>
        </p:txBody>
      </p:sp>
      <p:pic>
        <p:nvPicPr>
          <p:cNvPr id="4" name="Picture2"/>
          <p:cNvPicPr>
            <a:picLocks noChangeAspect="1"/>
            <a:extLst>
              <a:ext uri="smNativeData">
                <pr:smNativeData xmlns:pr="smNativeData" val="SMDATA_15_HpYA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qAMAAGcPAABeGwAAFCU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503805"/>
            <a:ext cx="3854450" cy="352361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1"/>
          <p:cNvPicPr>
            <a:picLocks noChangeAspect="1"/>
            <a:extLst>
              <a:ext uri="smNativeData">
                <pr:smNativeData xmlns:pr="smNativeData" val="SMDATA_15_HpYA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sRwAAGcPAACENAAAEyUAAA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664075" y="2503805"/>
            <a:ext cx="3872865" cy="352298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pY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Recall the Stack Frame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pY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oR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Like this...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HpYA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3iEAAFIKAAD4NAAANyU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505450" y="1677670"/>
            <a:ext cx="3105150" cy="43719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2"/>
          <p:cNvPicPr>
            <a:picLocks noChangeAspect="1"/>
            <a:extLst>
              <a:ext uri="smNativeData">
                <pr:smNativeData xmlns:pr="smNativeData" val="SMDATA_15_HpYA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BB//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qAMAAGcPAABeGwAAFCUAAA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2503805"/>
            <a:ext cx="3854450" cy="352361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pY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LRvJo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Recall the Stack Frame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pY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E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How about this one?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HpYA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iAMAAB8OAACxHAAAFCU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74040" y="2295525"/>
            <a:ext cx="4090035" cy="373189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2"/>
          <p:cNvPicPr>
            <a:picLocks noChangeAspect="1"/>
            <a:extLst>
              <a:ext uri="smNativeData">
                <pr:smNativeData xmlns:pr="smNativeData" val="SMDATA_15_HpYA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CB4AALsSAACHNAAAdyAAAA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881880" y="3044825"/>
            <a:ext cx="3656965" cy="223266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Basic Sans"/>
        <a:ea typeface="Basic Roman"/>
        <a:cs typeface="Basic Roman"/>
      </a:majorFont>
      <a:minorFont>
        <a:latin typeface="Basic Sans"/>
        <a:ea typeface="Basic Roman"/>
        <a:cs typeface="Basic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andrew</cp:lastModifiedBy>
  <cp:revision>0</cp:revision>
  <dcterms:created xsi:type="dcterms:W3CDTF">2018-05-19T05:41:06Z</dcterms:created>
  <dcterms:modified xsi:type="dcterms:W3CDTF">2018-05-19T21:24:46Z</dcterms:modified>
</cp:coreProperties>
</file>