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0" r:id="rId6"/>
  </p:sldMasterIdLst>
  <p:sldIdLst>
    <p:sldId id="256" r:id="rId7"/>
    <p:sldId id="273" r:id="rId8"/>
    <p:sldId id="274" r:id="rId9"/>
    <p:sldId id="275" r:id="rId10"/>
    <p:sldId id="257" r:id="rId11"/>
    <p:sldId id="259" r:id="rId12"/>
    <p:sldId id="260" r:id="rId13"/>
    <p:sldId id="258" r:id="rId14"/>
    <p:sldId id="263" r:id="rId15"/>
    <p:sldId id="261" r:id="rId16"/>
    <p:sldId id="262" r:id="rId17"/>
    <p:sldId id="264" r:id="rId18"/>
    <p:sldId id="265" r:id="rId19"/>
    <p:sldId id="266" r:id="rId20"/>
    <p:sldId id="268" r:id="rId21"/>
    <p:sldId id="267" r:id="rId22"/>
    <p:sldId id="269" r:id="rId23"/>
    <p:sldId id="270" r:id="rId24"/>
    <p:sldId id="271" r:id="rId25"/>
    <p:sldId id="272" r:id="rId26"/>
    <p:sldId id="279" r:id="rId27"/>
    <p:sldId id="276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83" r:id="rId37"/>
    <p:sldId id="277" r:id="rId38"/>
    <p:sldId id="278" r:id="rId39"/>
    <p:sldId id="280" r:id="rId40"/>
    <p:sldId id="281" r:id="rId41"/>
    <p:sldId id="282" r:id="rId42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315992" val="928" rev64="64" revOS="3"/>
      <pr:smFileRevision xmlns:pr="smNativeData" dt="1527315992" val="101"/>
      <pr:guideOptions xmlns:pr="smNativeData" dt="152731599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OB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CA208D-C3D5-9FD6-9B72-35836E3C6D6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04C767-2998-5131-D6BC-DF6489F2208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i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1h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05ED03-4DB5-501B-FBBD-BB4EA3F30DE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Q+ZI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yz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AB15C2-8CBB-FEE3-F513-7AB65B5D032F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y9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g/6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XM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016514-5AB1-5493-FFB9-ACC62BF709F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w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nr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3F5900-4ED3-6AAF-9D87-B8FA17C96BED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0D243FA3-EDE0-71C9-AE9C-1B9C71D2584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6711B93D-738A-444F-C4A9-851AF7E732D0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ih/Q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19A810AB-E5F4-FDE6-BA10-13B35E5E4C4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34EB428D-C3D9-BEB4-9753-35E10C1D6160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57B0DFD2-9CBA-E529-F408-6A7C9146023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jYGA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FFQ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66483513-5D8B-1DC3-C5F0-AB967BBE33FE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htCA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2D22E63F-71C0-7710-8E9A-8745A8D478D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47F53309-47AA-A0C5-E44D-B1907D0312E4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24C6C9ED-A3C9-933F-877E-556A8730710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3FC20D67-29D2-97FB-9C7A-DFAE43346A8A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i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LR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1654F756-18FB-0101-B5EC-EE54B9A243B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J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726EE002-4C9F-3B16-D1D6-BA43AE9827EF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7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085405FC-B2E5-01F3-ABEC-44A64BA25D1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f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Tk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5A34777C-32B7-6181-F98C-C4D439C20F91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8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Yg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NG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pNrF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26218652-1CCB-7470-8599-EA25C8D773B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ZIc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410CE2CE-80AC-5914-E2B4-7641ACFA1423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id/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295B91-DFB4-7CAD-FA91-29F815DF0C7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E9F0F7-B9EA-BC06-A451-4F53BE1F521A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T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n0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k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4AC2244D-03A7-97D2-E97A-F5876A341FA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3EB90BAC-E2D3-ECFD-9D01-14A8454F6B41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7A7B57C9-8797-2EA1-D9C3-71F4198D2F2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1BE313E2-ACF6-B6E5-B85B-5AB05D154E0F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Xq3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AI4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32D5B18F-C1DF-8047-916D-3712FF23676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hBR6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03C47AAF-E1EE-918C-A07C-17D934325642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11EBBF-F1EB-441D-A5A9-0748A5E7535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11BCB2B-65EC-4E3D-A2A3-936885ED54C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694C86-C896-3CBA-D8D1-3EEF029F2E6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Ip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48D2F3-BD96-1D24-D8F0-4B719CBE2E1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02EA86E-20ED-7B5E-A396-D60BE6D8558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QE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07E06C-22CA-5216-84BF-D443AEF1728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A0x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F01B0ED-A3A2-5446-ECB9-5513FEF71A0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or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E4A046-088C-B156-C25C-FE03EE1234A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B/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9973A2F-61F4-C2CC-BA2F-979974614CC2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CA2795F-11A1-F78F-EF1A-E7DA375419B2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D2D659-17BD-8720-F36A-E175982405B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43AAAD-E3F6-165C-B8FB-1509E4B54E4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D57EB4-FAC2-8088-8C6D-0CDD30237A5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3E3648-06D4-6BC0-9A86-F09578C86CA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529D1DA-94F8-7C27-B691-62729FDF403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1C1501D-53CC-94A6-8279-A5F31E3774F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eo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1506C84C-02F8-533E-B6BE-F46B86F040A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fld id="{75B0DEB5-FB98-E528-D608-0D7D9046205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ropshell.com/" TargetMode="External"/><Relationship Id="rId3" Type="http://schemas.openxmlformats.org/officeDocument/2006/relationships/image" Target="../media/image24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9W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DEP/NX and ROP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NLNE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ERk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SoAANgJAAAkMwAAjikAABAAAAAmAAAACAAAAP//////////"/>
              </a:ext>
            </a:extLst>
          </p:cNvPicPr>
          <p:nvPr/>
        </p:nvPicPr>
        <p:blipFill>
          <a:blip r:embed="rId2"/>
          <a:srcRect l="64170" t="0" r="0" b="0"/>
          <a:stretch>
            <a:fillRect/>
          </a:stretch>
        </p:blipFill>
        <p:spPr>
          <a:xfrm>
            <a:off x="6972935" y="1600200"/>
            <a:ext cx="1340485" cy="51549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Memory Permissions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p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Implemented in hardware</a:t>
            </a:r>
          </a:p>
          <a:p>
            <a:pPr lvl="1"/>
            <a:r>
              <a:t>Extra “NX” bit in RAM</a:t>
            </a:r>
          </a:p>
          <a:p>
            <a:pPr/>
            <a:r>
              <a:t>Usually applied at</a:t>
            </a:r>
            <a:br/>
            <a:r>
              <a:t>page granularity</a:t>
            </a:r>
          </a:p>
          <a:p>
            <a:pPr lvl="1"/>
            <a:r>
              <a:t>4KB</a:t>
            </a:r>
          </a:p>
        </p:txBody>
      </p:sp>
      <p:sp>
        <p:nvSpPr>
          <p:cNvPr id="5" name="Textbox1"/>
          <p:cNvSpPr txBox="1">
            <a:extLst>
              <a:ext uri="smNativeData">
                <pr:smNativeData xmlns:pr="smNativeData" val="SMDATA_13_GP4I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KgAA9w4AACQzAADHEQAAECAAACYAAAAIAAAA//////////8="/>
              </a:ext>
            </a:extLst>
          </p:cNvSpPr>
          <p:nvPr/>
        </p:nvSpPr>
        <p:spPr>
          <a:xfrm>
            <a:off x="6873240" y="2432685"/>
            <a:ext cx="144018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>
                <a:solidFill>
                  <a:srgbClr val="FF0000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r-x</a:t>
            </a:r>
          </a:p>
        </p:txBody>
      </p:sp>
      <p:pic>
        <p:nvPicPr>
          <p:cNvPr id="6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HoLAABSMgAAIQ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20560" y="1865630"/>
            <a:ext cx="1159510" cy="4311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3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LEcAABSMgAAZh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4664075"/>
            <a:ext cx="1159510" cy="440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2"/>
          <p:cNvSpPr txBox="1">
            <a:extLst>
              <a:ext uri="smNativeData">
                <pr:smNativeData xmlns:pr="smNativeData" val="SMDATA_13_GP4I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KgAAOSAAAC8zAAAJIwAAECAAACYAAAAIAAAA//////////8="/>
              </a:ext>
            </a:extLst>
          </p:cNvSpPr>
          <p:nvPr/>
        </p:nvSpPr>
        <p:spPr>
          <a:xfrm>
            <a:off x="6880225" y="5238115"/>
            <a:ext cx="144018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>
                <a:solidFill>
                  <a:srgbClr val="FF0000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rw-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ERk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SoAANgJAAAkMwAAjikAABAAAAAmAAAACAAAAP//////////"/>
              </a:ext>
            </a:extLst>
          </p:cNvPicPr>
          <p:nvPr/>
        </p:nvPicPr>
        <p:blipFill>
          <a:blip r:embed="rId2"/>
          <a:srcRect l="64170" t="0" r="0" b="0"/>
          <a:stretch>
            <a:fillRect/>
          </a:stretch>
        </p:blipFill>
        <p:spPr>
          <a:xfrm>
            <a:off x="6972935" y="1600200"/>
            <a:ext cx="1340485" cy="51549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Memory Permissions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Windows: </a:t>
            </a:r>
            <a:r>
              <a:rPr b="1"/>
              <a:t>DEP</a:t>
            </a:r>
            <a:endParaRPr b="1"/>
          </a:p>
          <a:p>
            <a:pPr lvl="1"/>
            <a:r>
              <a:rPr b="1"/>
              <a:t>D</a:t>
            </a:r>
            <a:r>
              <a:t>ata </a:t>
            </a:r>
            <a:r>
              <a:rPr b="1"/>
              <a:t>E</a:t>
            </a:r>
            <a:r>
              <a:t>xecution </a:t>
            </a:r>
            <a:r>
              <a:rPr b="1"/>
              <a:t>P</a:t>
            </a:r>
            <a:r>
              <a:t>revention</a:t>
            </a:r>
          </a:p>
          <a:p>
            <a:pPr/>
            <a:r>
              <a:t>Linux: </a:t>
            </a:r>
            <a:r>
              <a:rPr b="1"/>
              <a:t>NX</a:t>
            </a:r>
            <a:endParaRPr b="1"/>
          </a:p>
          <a:p>
            <a:pPr lvl="1"/>
            <a:r>
              <a:rPr b="1"/>
              <a:t>N</a:t>
            </a:r>
            <a:r>
              <a:t>o-</a:t>
            </a:r>
            <a:r>
              <a:rPr b="1"/>
              <a:t>E</a:t>
            </a:r>
            <a:r>
              <a:t>xecute Bit /</a:t>
            </a:r>
            <a:br/>
            <a:r>
              <a:rPr b="1"/>
              <a:t>N</a:t>
            </a:r>
            <a:r>
              <a:t>on-</a:t>
            </a:r>
            <a:r>
              <a:rPr b="1"/>
              <a:t>E</a:t>
            </a:r>
            <a:r>
              <a:t>xecutable</a:t>
            </a:r>
          </a:p>
        </p:txBody>
      </p:sp>
      <p:sp>
        <p:nvSpPr>
          <p:cNvPr id="5" name="Textbox1"/>
          <p:cNvSpPr txBox="1">
            <a:extLst>
              <a:ext uri="smNativeData">
                <pr:smNativeData xmlns:pr="smNativeData" val="SMDATA_13_GP4I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FBQU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KgAA9w4AACQzAADHEQAAECAAACYAAAAIAAAA//////////8="/>
              </a:ext>
            </a:extLst>
          </p:cNvSpPr>
          <p:nvPr/>
        </p:nvSpPr>
        <p:spPr>
          <a:xfrm>
            <a:off x="6873240" y="2432685"/>
            <a:ext cx="144018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>
                <a:solidFill>
                  <a:srgbClr val="FF0000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r-x</a:t>
            </a:r>
          </a:p>
        </p:txBody>
      </p:sp>
      <p:pic>
        <p:nvPicPr>
          <p:cNvPr id="6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HoLAABSMgAAIQ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20560" y="1865630"/>
            <a:ext cx="1159510" cy="4311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3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LEcAABSMgAAZh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4664075"/>
            <a:ext cx="1159510" cy="440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2"/>
          <p:cNvSpPr txBox="1">
            <a:extLst>
              <a:ext uri="smNativeData">
                <pr:smNativeData xmlns:pr="smNativeData" val="SMDATA_13_GP4I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KgAAOSAAAC8zAAAJIwAAECAAACYAAAAIAAAA//////////8="/>
              </a:ext>
            </a:extLst>
          </p:cNvSpPr>
          <p:nvPr/>
        </p:nvSpPr>
        <p:spPr>
          <a:xfrm>
            <a:off x="6880225" y="5238115"/>
            <a:ext cx="144018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>
                <a:solidFill>
                  <a:srgbClr val="FF0000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rw-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DEP/NX Effectiveness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b="1"/>
              <a:t>Does</a:t>
            </a:r>
            <a:r>
              <a:t> prevent simple, easy code execution</a:t>
            </a:r>
            <a:br/>
          </a:p>
          <a:p>
            <a:pPr/>
            <a:r>
              <a:t>Does </a:t>
            </a:r>
            <a:r>
              <a:rPr b="1"/>
              <a:t>NOT</a:t>
            </a:r>
            <a:r>
              <a:t> prevent buffer overflows</a:t>
            </a:r>
          </a:p>
          <a:p>
            <a:pPr/>
            <a:r>
              <a:t>Does </a:t>
            </a:r>
            <a:r>
              <a:rPr b="1"/>
              <a:t>NOT</a:t>
            </a:r>
            <a:r>
              <a:t> prevent control-flow redirection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4O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Back to the Drawing Board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What’s a poor hacker to do?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1AgAAHMPAADvLQAA7y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511425"/>
            <a:ext cx="6031865" cy="31673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GP4I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ZyYAAHA1AAB3KAAAECAAACYAAAAIAAAA//////////8="/>
              </a:ext>
            </a:extLst>
          </p:cNvSpPr>
          <p:nvPr/>
        </p:nvSpPr>
        <p:spPr>
          <a:xfrm>
            <a:off x="457200" y="6242685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</a:t>
            </a:r>
            <a:r>
              <a:t>pixabay.com/en/question-question-mark-board-school-2709670/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Re-use Existing Code!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DnwA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There’s already executable code in RAM</a:t>
            </a:r>
          </a:p>
          <a:p>
            <a:pPr/>
            <a:r>
              <a:t>Maybe we can redirect the program to something else interesting?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1: Return to </a:t>
            </a:r>
            <a:r>
              <a:t>Libc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“ret2libc”</a:t>
            </a:r>
          </a:p>
          <a:p>
            <a:pPr/>
            <a:r>
              <a:t>Forge a stack frame</a:t>
            </a:r>
          </a:p>
          <a:p>
            <a:pPr/>
            <a:r>
              <a:t>Jump to a function like...</a:t>
            </a:r>
          </a:p>
          <a:p>
            <a:pPr lvl="1"/>
            <a:r>
              <a:t>system()</a:t>
            </a:r>
          </a:p>
          <a:p>
            <a:pPr lvl="1"/>
            <a:r>
              <a:t>execv()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SIAANgJAABwNQAAM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600200"/>
            <a:ext cx="3133725" cy="5095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yIAANgJAABwNQAAE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600200"/>
            <a:ext cx="3114675" cy="5076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E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1: Return to </a:t>
            </a:r>
            <a:r>
              <a:t>Libc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400"/>
            </a:pPr>
            <a:r>
              <a:t>Program redirects to system()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R0AANgJAABwNQAAE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600200"/>
            <a:ext cx="3971925" cy="5076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ZvA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1: Return to </a:t>
            </a:r>
            <a:r>
              <a:t>Libc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400"/>
            </a:pPr>
            <a:r>
              <a:t>Program redirects to system()</a:t>
            </a:r>
          </a:p>
          <a:p>
            <a:pPr>
              <a:defRPr sz="2400"/>
            </a:pPr>
            <a:r>
              <a:t>system()’s stack frame shows...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system(“/bin/</a:t>
            </a:r>
            <a:r>
              <a:t>sh”);</a:t>
            </a:r>
          </a:p>
          <a:p>
            <a:pPr lvl="1">
              <a:defRPr sz="2400"/>
            </a:pPr>
            <a:r>
              <a:t>Returning to exit()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1: Return to </a:t>
            </a:r>
            <a:r>
              <a:t>Libc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Advantages</a:t>
            </a:r>
          </a:p>
          <a:p>
            <a:pPr lvl="1"/>
            <a:r>
              <a:t>Highly effective when it works!</a:t>
            </a:r>
          </a:p>
          <a:p>
            <a:pPr/>
            <a:r>
              <a:t>Disadvantages</a:t>
            </a:r>
          </a:p>
          <a:p>
            <a:pPr lvl="1"/>
            <a:r>
              <a:t>Not true code execution (command execution)</a:t>
            </a:r>
          </a:p>
          <a:p>
            <a:pPr lvl="1"/>
            <a:r>
              <a:t>Relies on useful functions being accessible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rPr b="1"/>
              <a:t>R</a:t>
            </a:r>
            <a:r>
              <a:t>eturn </a:t>
            </a:r>
            <a:r>
              <a:rPr b="1"/>
              <a:t>O</a:t>
            </a:r>
            <a:r>
              <a:t>riented </a:t>
            </a:r>
            <a:r>
              <a:rPr b="1"/>
              <a:t>P</a:t>
            </a:r>
            <a:r>
              <a:t>rogramming</a:t>
            </a:r>
          </a:p>
          <a:p>
            <a:pPr lvl="1"/>
            <a:r>
              <a:t>Chain bits of code from many functions</a:t>
            </a:r>
          </a:p>
          <a:p>
            <a:pPr lvl="1"/>
            <a:r>
              <a:t>Perform complex tasks piece-by-piece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Lecture</a:t>
            </a:r>
          </a:p>
          <a:p>
            <a:pPr lvl="1"/>
            <a:r>
              <a:t>What is DEP/NX?</a:t>
            </a:r>
          </a:p>
          <a:p>
            <a:pPr lvl="1"/>
            <a:r>
              <a:t>Attack 1: ret2libc attack</a:t>
            </a:r>
          </a:p>
          <a:p>
            <a:pPr lvl="1"/>
            <a:r>
              <a:t>Attack 2: ROP</a:t>
            </a:r>
          </a:p>
          <a:p>
            <a:pPr/>
            <a:r>
              <a:t>Activity</a:t>
            </a:r>
          </a:p>
          <a:p>
            <a:pPr lvl="1"/>
            <a:r>
              <a:t>Use ROP to bypass NX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t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C/Hw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“Gadgets”</a:t>
            </a:r>
          </a:p>
          <a:p>
            <a:pPr lvl="1"/>
            <a:r>
              <a:t>One or more instructions, followed by “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ret</a:t>
            </a:r>
            <a:r>
              <a:t>”</a:t>
            </a:r>
          </a:p>
          <a:p>
            <a:pPr lvl="1"/>
          </a:p>
        </p:txBody>
      </p:sp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gUAAD4WAABZHwAAzx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15690"/>
            <a:ext cx="4162425" cy="904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gUAACwRAAAqIQAAvx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791460"/>
            <a:ext cx="4457700" cy="581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gUAAAQeAAAqIQAAWyE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879340"/>
            <a:ext cx="4457700" cy="542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U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Misaligned gadgets</a:t>
            </a:r>
          </a:p>
          <a:p>
            <a:pPr lvl="1"/>
            <a:r>
              <a:t>x86 uses variable width instructions</a:t>
            </a:r>
          </a:p>
          <a:p>
            <a:pPr lvl="1"/>
            <a:r>
              <a:t>0xc3 may be part of another instruction</a:t>
            </a:r>
          </a:p>
          <a:p>
            <a:pPr lvl="1"/>
            <a:r>
              <a:t>Still valid when misaligned!</a:t>
            </a:r>
          </a:p>
          <a:p>
            <a:pPr/>
            <a:r>
              <a:rPr b="1"/>
              <a:t>Greatly</a:t>
            </a:r>
            <a:r>
              <a:t> increases the number of gadgets</a:t>
            </a:r>
          </a:p>
        </p:txBody>
      </p:sp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QYAAJUfAAARNAAAwS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5133975"/>
            <a:ext cx="7459980" cy="6781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QYAAHwaAAARNAAA5x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" y="4305300"/>
            <a:ext cx="7459980" cy="555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“ROP chain”</a:t>
            </a:r>
          </a:p>
          <a:p>
            <a:pPr lvl="1"/>
            <a:r>
              <a:t>A series of pointers</a:t>
            </a:r>
            <a:br/>
            <a:r>
              <a:t>to gadgets</a:t>
            </a:r>
          </a:p>
          <a:p>
            <a:pPr lvl="1"/>
            <a:r>
              <a:t>Each “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ret</a:t>
            </a:r>
            <a:r>
              <a:t>” will invoke</a:t>
            </a:r>
            <a:br/>
            <a:r>
              <a:t>the next gadget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EAANgJAABwNQAAB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600200"/>
            <a:ext cx="3286125" cy="5067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GR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IAANgJAABwNQAAI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1600200"/>
            <a:ext cx="3057525" cy="5086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A7NwE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B8AANgJAABwNQAAM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00200"/>
            <a:ext cx="3505200" cy="5095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cYQ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dx8AANgJAABwNQAAQ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1600200"/>
            <a:ext cx="3571875" cy="5105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n9w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  <a:p>
            <a:pPr lvl="1"/>
            <a:r>
              <a:t>First gadget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bGlu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x8AANgJAABwNQAAI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1600200"/>
            <a:ext cx="3533775" cy="5086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3Qj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5MD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  <a:p>
            <a:pPr lvl="1"/>
            <a:r>
              <a:t>First gadget returns</a:t>
            </a:r>
          </a:p>
          <a:p>
            <a:pPr/>
            <a:r>
              <a:t>Second return </a:t>
            </a:r>
            <a:r>
              <a:t>address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QciBz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h8AANgJAABwNQAAI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1600200"/>
            <a:ext cx="3486150" cy="5086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  <a:p>
            <a:pPr lvl="1"/>
            <a:r>
              <a:t>First gadget returns</a:t>
            </a:r>
          </a:p>
          <a:p>
            <a:pPr/>
            <a:r>
              <a:t>Second return address used</a:t>
            </a:r>
          </a:p>
          <a:p>
            <a:pPr lvl="1"/>
            <a:r>
              <a:t>Second gadget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QciBz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h8AANgJAABwNQAAI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1600200"/>
            <a:ext cx="3486150" cy="5086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JFME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  <a:p>
            <a:pPr lvl="1"/>
            <a:r>
              <a:t>First gadget returns</a:t>
            </a:r>
          </a:p>
          <a:p>
            <a:pPr/>
            <a:r>
              <a:t>Second return address used</a:t>
            </a:r>
          </a:p>
          <a:p>
            <a:pPr lvl="1"/>
            <a:r>
              <a:t>Second gadget executed</a:t>
            </a:r>
          </a:p>
          <a:p>
            <a:pPr lvl="1"/>
            <a:r>
              <a:t>Second gadget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SUHIg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B8AANgJAABwNQAAB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00200"/>
            <a:ext cx="3505200" cy="5067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xkw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  <a:p>
            <a:pPr lvl="1"/>
            <a:r>
              <a:t>First gadget returns</a:t>
            </a:r>
          </a:p>
          <a:p>
            <a:pPr/>
            <a:r>
              <a:t>Second return address used</a:t>
            </a:r>
          </a:p>
          <a:p>
            <a:pPr lvl="1"/>
            <a:r>
              <a:t>Second gadget executed</a:t>
            </a:r>
          </a:p>
          <a:p>
            <a:pPr lvl="1"/>
            <a:r>
              <a:t>Second gadget returns</a:t>
            </a:r>
          </a:p>
          <a:p>
            <a:pPr/>
            <a:r>
              <a:t>Third return address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Basic C</a:t>
            </a:r>
          </a:p>
          <a:p>
            <a:pPr/>
            <a:r>
              <a:t>Basic assembly</a:t>
            </a:r>
          </a:p>
          <a:p>
            <a:pPr/>
            <a:r>
              <a:t>Basic Bash (for exploit writing)</a:t>
            </a:r>
          </a:p>
          <a:p>
            <a:pPr/>
            <a:r>
              <a:t>Buffer Overflows</a:t>
            </a:r>
          </a:p>
          <a:p>
            <a:pPr/>
            <a:r>
              <a:t>Shellcoding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B8AANgJAABwNQAAI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00200"/>
            <a:ext cx="3505200" cy="5086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m9A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  <a:p>
            <a:pPr lvl="1"/>
            <a:r>
              <a:t>First gadget returns</a:t>
            </a:r>
          </a:p>
          <a:p>
            <a:pPr/>
            <a:r>
              <a:t>Second return address used</a:t>
            </a:r>
          </a:p>
          <a:p>
            <a:pPr lvl="1"/>
            <a:r>
              <a:t>Second gadget executed</a:t>
            </a:r>
          </a:p>
          <a:p>
            <a:pPr lvl="1"/>
            <a:r>
              <a:t>Second gadget returns</a:t>
            </a:r>
          </a:p>
          <a:p>
            <a:pPr/>
            <a:r>
              <a:t>Third return address used</a:t>
            </a:r>
          </a:p>
          <a:p>
            <a:pPr lvl="1"/>
            <a:r>
              <a:t>Third gadget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B8AANgJAABwNQAA9S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00200"/>
            <a:ext cx="3505200" cy="5057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Attack 2: ROP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M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First return address used</a:t>
            </a:r>
          </a:p>
          <a:p>
            <a:pPr lvl="1"/>
            <a:r>
              <a:t>First gadget executed</a:t>
            </a:r>
          </a:p>
          <a:p>
            <a:pPr lvl="1"/>
            <a:r>
              <a:t>First gadget returns</a:t>
            </a:r>
          </a:p>
          <a:p>
            <a:pPr/>
            <a:r>
              <a:t>Second return address used</a:t>
            </a:r>
          </a:p>
          <a:p>
            <a:pPr lvl="1"/>
            <a:r>
              <a:t>Second gadget executed</a:t>
            </a:r>
          </a:p>
          <a:p>
            <a:pPr lvl="1"/>
            <a:r>
              <a:t>Second gadget returns</a:t>
            </a:r>
          </a:p>
          <a:p>
            <a:pPr/>
            <a:r>
              <a:t>Third return address used</a:t>
            </a:r>
          </a:p>
          <a:p>
            <a:pPr lvl="1"/>
            <a:r>
              <a:t>Third gadget executed</a:t>
            </a:r>
          </a:p>
          <a:p>
            <a:pPr lvl="1"/>
            <a:r>
              <a:t>Third gadget returns</a:t>
            </a:r>
          </a:p>
          <a:p>
            <a:pPr/>
            <a:r>
              <a:t>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Finding Gadgets with </a:t>
            </a:r>
            <a:r>
              <a:t>PEDA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ropsearch “</a:t>
            </a:r>
            <a:r>
              <a:rPr i="1"/>
              <a:t>gadget</a:t>
            </a:r>
            <a:r>
              <a:t>” </a:t>
            </a:r>
            <a:r>
              <a:rPr i="1"/>
              <a:t>mapname</a:t>
            </a:r>
            <a:endParaRPr i="1"/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ropsearch “</a:t>
            </a:r>
            <a:r>
              <a:t>jmp </a:t>
            </a:r>
            <a:r>
              <a:t>esp” /bin/</a:t>
            </a:r>
            <a:r>
              <a:t>app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ropsearch “</a:t>
            </a:r>
            <a:r>
              <a:t>mov </a:t>
            </a:r>
            <a:r>
              <a:t>eax, 0” /bin/</a:t>
            </a:r>
            <a:r>
              <a:t>app</a:t>
            </a:r>
          </a:p>
          <a:p>
            <a:pPr/>
            <a:r>
              <a:t>Wildcard search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ropsearch “</a:t>
            </a:r>
            <a:r>
              <a:t>mov </a:t>
            </a:r>
            <a:r>
              <a:t>eax, ?” /bin/</a:t>
            </a:r>
            <a:r>
              <a:t>app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ropsearch “sub ?, ?” /bin/</a:t>
            </a:r>
            <a:r>
              <a:t>app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O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wcAAPQdAAApMQ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4869180"/>
            <a:ext cx="6838950" cy="1257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Finding Gadgets With </a:t>
            </a:r>
            <a:r>
              <a:t>ROPShell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http://</a:t>
            </a:r>
            <a:r>
              <a:rPr>
                <a:hlinkClick r:id="rId2"/>
              </a:rPr>
              <a:t>ropshell.com/</a:t>
            </a:r>
            <a:endParaRPr>
              <a:hlinkClick r:id="rId2"/>
            </a:endParaRPr>
          </a:p>
          <a:p>
            <a:pPr lvl="1"/>
            <a:r>
              <a:t>Upload your executable</a:t>
            </a:r>
          </a:p>
          <a:p>
            <a:pPr lvl="1"/>
            <a:r>
              <a:t>Enumerates TONS of ROP gadgets</a:t>
            </a:r>
          </a:p>
          <a:p>
            <a:pPr/>
            <a:r>
              <a:t>Online tool only works for small programs</a:t>
            </a:r>
          </a:p>
          <a:p>
            <a:pPr/>
            <a:r>
              <a:t>Open source, can be run locally too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w0AAAsaAAAdLAAAqig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24405" y="4233545"/>
            <a:ext cx="4946650" cy="23768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6On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ROP Technique 1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Direct ROP </a:t>
            </a:r>
            <a:r>
              <a:t>shellcode</a:t>
            </a:r>
          </a:p>
          <a:p>
            <a:pPr lvl="1"/>
            <a:r>
              <a:t>Find gadgets that do what you need</a:t>
            </a:r>
          </a:p>
          <a:p>
            <a:pPr lvl="1"/>
            <a:r>
              <a:t>(Probably, execute a system call)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QAANUWAAC+MwAAjC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711575"/>
            <a:ext cx="7677785" cy="17418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ROP Technique 2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Use ROP to make </a:t>
            </a:r>
            <a:r>
              <a:t>shellcode executable</a:t>
            </a:r>
          </a:p>
          <a:p>
            <a:pPr lvl="1"/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mprotect()</a:t>
            </a:r>
            <a:r>
              <a:t> current memory +x</a:t>
            </a:r>
          </a:p>
          <a:p>
            <a:pPr lvl="1"/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mmap()</a:t>
            </a:r>
            <a:r>
              <a:t> new memory +x and copy</a:t>
            </a:r>
          </a:p>
          <a:p>
            <a:pPr/>
            <a:r>
              <a:t>Execute stage 2 </a:t>
            </a:r>
            <a:r>
              <a:t>shellcode after ROP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Understand...</a:t>
            </a:r>
          </a:p>
          <a:p>
            <a:pPr lvl="1"/>
            <a:r>
              <a:t>What DEP/NX is</a:t>
            </a:r>
          </a:p>
          <a:p>
            <a:pPr lvl="1"/>
            <a:r>
              <a:t>How ret2libc bypasses DEP/NX</a:t>
            </a:r>
          </a:p>
          <a:p>
            <a:pPr lvl="1"/>
            <a:r>
              <a:t>How ROP bypasses DEP/NX</a:t>
            </a:r>
          </a:p>
          <a:p>
            <a:pPr/>
            <a:r>
              <a:t>Be able to...</a:t>
            </a:r>
          </a:p>
          <a:p>
            <a:pPr lvl="1"/>
            <a:r>
              <a:t>Locate usable ROP gadgets</a:t>
            </a:r>
          </a:p>
          <a:p>
            <a:pPr lvl="1"/>
            <a:r>
              <a:t>Build a ROP chain to exploit a buffer 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ZkB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The Good </a:t>
            </a:r>
            <a:r>
              <a:t>Ol’ Days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Exploits were easy</a:t>
            </a:r>
          </a:p>
          <a:p>
            <a:pPr lvl="1"/>
            <a:r>
              <a:t>Put data (code) anywhere</a:t>
            </a:r>
          </a:p>
          <a:p>
            <a:pPr lvl="1"/>
            <a:r>
              <a:t>Jump to it</a:t>
            </a:r>
          </a:p>
          <a:p>
            <a:pPr lvl="1"/>
            <a:r>
              <a:t>Win</a:t>
            </a:r>
          </a:p>
          <a:p>
            <a:pPr/>
            <a:r>
              <a:t>Bad :(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yEAANgJAABwNQAAM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1600200"/>
            <a:ext cx="3267075" cy="5095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ERk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SoAANgJAAAkMwAAjikAABAAAAAmAAAACAAAAP//////////"/>
              </a:ext>
            </a:extLst>
          </p:cNvPicPr>
          <p:nvPr/>
        </p:nvPicPr>
        <p:blipFill>
          <a:blip r:embed="rId2"/>
          <a:srcRect l="64170" t="0" r="0" b="0"/>
          <a:stretch>
            <a:fillRect/>
          </a:stretch>
        </p:blipFill>
        <p:spPr>
          <a:xfrm>
            <a:off x="6972935" y="1600200"/>
            <a:ext cx="1340485" cy="51549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Recall Memory Layout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RAM	contains segments</a:t>
            </a:r>
            <a:endParaRPr b="1">
              <a:solidFill>
                <a:srgbClr val="FF0000"/>
              </a:solidFill>
            </a:endParaRPr>
          </a:p>
          <a:p>
            <a:pPr lvl="1"/>
            <a:r>
              <a:t>Instructions</a:t>
            </a:r>
            <a:r>
              <a:rPr b="1"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.text</a:t>
            </a:r>
            <a:endParaRPr>
              <a:solidFill>
                <a:srgbClr val="FF0000"/>
              </a:solidFill>
              <a:latin typeface="Liberation Mono" pitchFamily="1" charset="0"/>
              <a:ea typeface="Basic Sans" pitchFamily="1" charset="0"/>
              <a:cs typeface="Basic Sans" pitchFamily="1" charset="0"/>
            </a:endParaRPr>
          </a:p>
          <a:p>
            <a:pPr lvl="1"/>
            <a:r>
              <a:t>Data</a:t>
            </a:r>
            <a:r>
              <a:rPr b="1"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			</a:t>
            </a:r>
            <a:r>
              <a:rPr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.data</a:t>
            </a:r>
            <a:endParaRPr>
              <a:solidFill>
                <a:srgbClr val="FF0000"/>
              </a:solidFill>
              <a:latin typeface="Liberation Mono" pitchFamily="1" charset="0"/>
              <a:ea typeface="Basic Sans" pitchFamily="1" charset="0"/>
              <a:cs typeface="Basic Sans" pitchFamily="1" charset="0"/>
            </a:endParaRPr>
          </a:p>
          <a:p>
            <a:pPr>
              <a:defRPr b="1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</a:p>
        </p:txBody>
      </p:sp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HoLAABSMgAAIQ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20560" y="1865630"/>
            <a:ext cx="1159510" cy="4311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3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LEcAABSMgAAZh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4664075"/>
            <a:ext cx="1159510" cy="440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ERk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SoAANgJAAAkMwAAjikAABAAAAAmAAAACAAAAP//////////"/>
              </a:ext>
            </a:extLst>
          </p:cNvPicPr>
          <p:nvPr/>
        </p:nvPicPr>
        <p:blipFill>
          <a:blip r:embed="rId2"/>
          <a:srcRect l="64170" t="0" r="0" b="0"/>
          <a:stretch>
            <a:fillRect/>
          </a:stretch>
        </p:blipFill>
        <p:spPr>
          <a:xfrm>
            <a:off x="6972935" y="1600200"/>
            <a:ext cx="1340485" cy="51549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Recall Memory Layout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RAM</a:t>
            </a:r>
            <a:r>
              <a:rPr>
                <a:solidFill>
                  <a:srgbClr val="000000"/>
                </a:solidFill>
              </a:rPr>
              <a:t>	contains segments</a:t>
            </a:r>
            <a:endParaRPr b="1">
              <a:solidFill>
                <a:srgbClr val="FF0000"/>
              </a:solidFill>
            </a:endParaRPr>
          </a:p>
          <a:p>
            <a:pPr lvl="1"/>
            <a:r>
              <a:t>Instructions</a:t>
            </a:r>
            <a:r>
              <a:rPr b="1"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.text</a:t>
            </a:r>
            <a:endParaRPr>
              <a:solidFill>
                <a:srgbClr val="FF0000"/>
              </a:solidFill>
              <a:latin typeface="Liberation Mono" pitchFamily="1" charset="0"/>
              <a:ea typeface="Basic Sans" pitchFamily="1" charset="0"/>
              <a:cs typeface="Basic Sans" pitchFamily="1" charset="0"/>
            </a:endParaRPr>
          </a:p>
          <a:p>
            <a:pPr lvl="1"/>
            <a:r>
              <a:t>Data</a:t>
            </a:r>
            <a:r>
              <a:rPr b="1"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			</a:t>
            </a:r>
            <a:r>
              <a:rPr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.data</a:t>
            </a:r>
            <a:endParaRPr>
              <a:solidFill>
                <a:srgbClr val="FF0000"/>
              </a:solidFill>
              <a:latin typeface="Liberation Mono" pitchFamily="1" charset="0"/>
              <a:ea typeface="Basic Sans" pitchFamily="1" charset="0"/>
              <a:cs typeface="Basic Sans" pitchFamily="1" charset="0"/>
            </a:endParaRPr>
          </a:p>
          <a:p>
            <a:pPr>
              <a:defRPr b="1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t>What is being</a:t>
            </a:r>
            <a:br/>
            <a:r>
              <a:t>violated here?</a:t>
            </a:r>
          </a:p>
        </p:txBody>
      </p:sp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HoLAABSMgAAIQ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20560" y="1865630"/>
            <a:ext cx="1159510" cy="4311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3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LEcAABSMgAAZh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4664075"/>
            <a:ext cx="1159510" cy="440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ERk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SoAANgJAAAkMwAAjikAABAAAAAmAAAACAAAAP//////////"/>
              </a:ext>
            </a:extLst>
          </p:cNvPicPr>
          <p:nvPr/>
        </p:nvPicPr>
        <p:blipFill>
          <a:blip r:embed="rId2"/>
          <a:srcRect l="64170" t="0" r="0" b="0"/>
          <a:stretch>
            <a:fillRect/>
          </a:stretch>
        </p:blipFill>
        <p:spPr>
          <a:xfrm>
            <a:off x="6972935" y="1600200"/>
            <a:ext cx="1340485" cy="51549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Recall Memory Layout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RAM	</a:t>
            </a:r>
            <a:r>
              <a:rPr>
                <a:solidFill>
                  <a:srgbClr val="000000"/>
                </a:solidFill>
              </a:rPr>
              <a:t>contains segments</a:t>
            </a:r>
            <a:endParaRPr b="1">
              <a:solidFill>
                <a:srgbClr val="FF0000"/>
              </a:solidFill>
            </a:endParaRPr>
          </a:p>
          <a:p>
            <a:pPr lvl="1"/>
            <a:r>
              <a:t>Instructions</a:t>
            </a:r>
            <a:r>
              <a:rPr b="1"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.text</a:t>
            </a:r>
            <a:endParaRPr>
              <a:solidFill>
                <a:srgbClr val="FF0000"/>
              </a:solidFill>
              <a:latin typeface="Liberation Mono" pitchFamily="1" charset="0"/>
              <a:ea typeface="Basic Sans" pitchFamily="1" charset="0"/>
              <a:cs typeface="Basic Sans" pitchFamily="1" charset="0"/>
            </a:endParaRPr>
          </a:p>
          <a:p>
            <a:pPr lvl="1"/>
            <a:r>
              <a:t>Data</a:t>
            </a:r>
            <a:r>
              <a:rPr b="1"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			</a:t>
            </a:r>
            <a:r>
              <a:rPr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rPr>
              <a:t>.data</a:t>
            </a:r>
            <a:endParaRPr>
              <a:solidFill>
                <a:srgbClr val="FF0000"/>
              </a:solidFill>
              <a:latin typeface="Liberation Mono" pitchFamily="1" charset="0"/>
              <a:ea typeface="Basic Sans" pitchFamily="1" charset="0"/>
              <a:cs typeface="Basic Sans" pitchFamily="1" charset="0"/>
            </a:endParaRPr>
          </a:p>
          <a:p>
            <a:pPr>
              <a:defRPr b="1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t>What is being</a:t>
            </a:r>
            <a:br/>
            <a:r>
              <a:t>violated here?</a:t>
            </a:r>
          </a:p>
          <a:p>
            <a:pPr lvl="1">
              <a:defRPr b="1">
                <a:solidFill>
                  <a:srgbClr val="FF0000"/>
                </a:solidFill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t>Executing data</a:t>
            </a:r>
          </a:p>
        </p:txBody>
      </p:sp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HoLAABSMgAAIQ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20560" y="1865630"/>
            <a:ext cx="1159510" cy="4311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3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LEcAABSMgAAZh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4664075"/>
            <a:ext cx="1159510" cy="440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ERk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SoAANgJAAAkMwAAjikAABAAAAAmAAAACAAAAP//////////"/>
              </a:ext>
            </a:extLst>
          </p:cNvPicPr>
          <p:nvPr/>
        </p:nvPicPr>
        <p:blipFill>
          <a:blip r:embed="rId2"/>
          <a:srcRect l="64170" t="0" r="0" b="0"/>
          <a:stretch>
            <a:fillRect/>
          </a:stretch>
        </p:blipFill>
        <p:spPr>
          <a:xfrm>
            <a:off x="6972935" y="1600200"/>
            <a:ext cx="1340485" cy="51549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P4I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Memory Permissions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P4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Read / Write / Execute</a:t>
            </a:r>
          </a:p>
          <a:p>
            <a:pPr/>
            <a:r>
              <a:t>Instructions: </a:t>
            </a:r>
            <a:r>
              <a:rPr>
                <a:solidFill>
                  <a:srgbClr val="FF0000"/>
                </a:solidFill>
              </a:rPr>
              <a:t>r-x</a:t>
            </a:r>
            <a:endParaRPr>
              <a:solidFill>
                <a:srgbClr val="FF0000"/>
              </a:solidFill>
            </a:endParaRPr>
          </a:p>
          <a:p>
            <a:pPr/>
            <a:r>
              <a:t>Data: </a:t>
            </a:r>
            <a:r>
              <a:rPr>
                <a:solidFill>
                  <a:srgbClr val="FF0000"/>
                </a:solidFill>
              </a:rPr>
              <a:t>rw-</a:t>
            </a:r>
            <a:r>
              <a:t> (or </a:t>
            </a:r>
            <a:r>
              <a:rPr>
                <a:solidFill>
                  <a:srgbClr val="FF0000"/>
                </a:solidFill>
              </a:rPr>
              <a:t>r--</a:t>
            </a:r>
            <a:r>
              <a:t>)</a:t>
            </a:r>
          </a:p>
        </p:txBody>
      </p:sp>
      <p:sp>
        <p:nvSpPr>
          <p:cNvPr id="5" name="Textbox1"/>
          <p:cNvSpPr txBox="1">
            <a:extLst>
              <a:ext uri="smNativeData">
                <pr:smNativeData xmlns:pr="smNativeData" val="SMDATA_13_GP4I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KgAA9w4AACQzAADHEQAAECAAACYAAAAIAAAA//////////8="/>
              </a:ext>
            </a:extLst>
          </p:cNvSpPr>
          <p:nvPr/>
        </p:nvSpPr>
        <p:spPr>
          <a:xfrm>
            <a:off x="6873240" y="2432685"/>
            <a:ext cx="144018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>
                <a:solidFill>
                  <a:srgbClr val="FF0000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r-x</a:t>
            </a:r>
          </a:p>
        </p:txBody>
      </p:sp>
      <p:pic>
        <p:nvPicPr>
          <p:cNvPr id="6" name="Picture2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HoLAABSMgAAIQ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20560" y="1865630"/>
            <a:ext cx="1159510" cy="4311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3"/>
          <p:cNvPicPr>
            <a:picLocks noChangeAspect="1"/>
            <a:extLst>
              <a:ext uri="smNativeData">
                <pr:smNativeData xmlns:pr="smNativeData" val="SMDATA_15_GP4I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CsAALEcAABSMgAAZh8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4664075"/>
            <a:ext cx="1159510" cy="440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2"/>
          <p:cNvSpPr txBox="1">
            <a:extLst>
              <a:ext uri="smNativeData">
                <pr:smNativeData xmlns:pr="smNativeData" val="SMDATA_13_GP4I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KgAAOSAAAC8zAAAJIwAAECAAACYAAAAIAAAA//////////8="/>
              </a:ext>
            </a:extLst>
          </p:cNvSpPr>
          <p:nvPr/>
        </p:nvSpPr>
        <p:spPr>
          <a:xfrm>
            <a:off x="6880225" y="5238115"/>
            <a:ext cx="144018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>
                <a:solidFill>
                  <a:srgbClr val="FF0000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rw-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Sans"/>
        <a:cs typeface="Basic Sans"/>
      </a:majorFont>
      <a:minorFont>
        <a:latin typeface="Basic Sans"/>
        <a:ea typeface="Basic Sans"/>
        <a:cs typeface="Basi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2018-05-22T03:42:18Z</dcterms:created>
  <dcterms:modified xsi:type="dcterms:W3CDTF">2018-05-26T06:26:32Z</dcterms:modified>
</cp:coreProperties>
</file>