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9" r:id="rId20"/>
    <p:sldId id="273" r:id="rId21"/>
    <p:sldId id="272" r:id="rId22"/>
    <p:sldId id="274" r:id="rId23"/>
    <p:sldId id="275" r:id="rId24"/>
    <p:sldId id="276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6773947" val="928" rev64="64" revOS="3"/>
      <pr:smFileRevision xmlns:pr="smNativeData" dt="1526773947" val="0"/>
      <pr:guideOptions xmlns:pr="smNativeData" dt="152677394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0" d="100"/>
          <a:sy n="100" d="100"/>
        </p:scale>
        <p:origin x="1104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10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19ED172-3CFC-CB27-B226-CA729F68449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706AFE5-AB8A-5359-C4BE-5D0CE1F03208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9hOm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51B58BF-F1E8-4EAE-A6A3-07FB16ED505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9CE4DF6-B8E4-9BBB-AA76-4EEE03385C1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E0129E7-A9A3-54DF-EDB9-5F8A67F71B0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FFD11B-55FF-AA27-B147-A3729F0947F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96FD21-6F82-C30B-CC2E-995EB3603AC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B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F10013-5DDB-A4F6-9549-ABA34E0763FE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V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776E8C-C2B0-2298-FECF-34CD2081086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59048D-C3CB-0CF2-85E1-35A74AAF7360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0DE70C-42CC-5811-82B5-B444A9FB74E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AF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37AB9-F7B5-668C-FB8B-01D934C50D5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u7g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u7g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Cz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9601C96-D8A4-35EA-EAD8-2EBF52961C7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2D6843C-72AF-8372-E16E-8427CA2017D1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k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C4B6DE-90E3-9140-AD7C-6615F8325B33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veM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1F1C1D-53FA-4AEA-B4A7-A5BF52E942F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3FB7F9-B7FF-6A41-B187-4114F9C94714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0F4E78C-C28D-A111-C34C-3444A902356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veM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94CA4B5-FBC4-1952-8AF4-0D07EABA7C5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22AA8B-C5CD-775C-839A-3309E4D4756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veM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osh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osh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osh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C39D36-78D6-966B-987B-8E3ED3356ED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osh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0AC3824-6A9D-F9CE-D314-9C9B765A25C9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ZGRk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DED322F-61D0-B8C4-9E55-97917C1B68C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0F3B8FA0-EEE2-6E79-AC83-182CC1CD5A4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axTthxE-z6A" TargetMode="External"/><Relationship Id="rId3" Type="http://schemas.openxmlformats.org/officeDocument/2006/relationships/image" Target="../media/image10.jpe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xploit-db.com/shellcode/" TargetMode="External"/><Relationship Id="rId3" Type="http://schemas.openxmlformats.org/officeDocument/2006/relationships/image" Target="../media/image14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Shellcode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Tips, Tricks, and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Trick 4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Set a character by using its </a:t>
            </a:r>
            <a:r>
              <a:rPr b="1"/>
              <a:t>bitwise inverse</a:t>
            </a:r>
            <a:r>
              <a:t> and performing a </a:t>
            </a:r>
            <a:r>
              <a:rPr b="1"/>
              <a:t>not</a:t>
            </a:r>
            <a:endParaRPr b="1"/>
          </a:p>
          <a:p>
            <a:pPr lvl="1"/>
            <a:r>
              <a:t>Eliminates ANY character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TGSb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gMAABgVAAAPNQAAnx0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3429000"/>
            <a:ext cx="8105775" cy="13862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Trick 5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Get a 0 in </a:t>
            </a:r>
            <a:r>
              <a:t>EDX with a </a:t>
            </a:r>
            <a:r>
              <a:rPr b="1"/>
              <a:t>cdq</a:t>
            </a:r>
            <a:r>
              <a:t> instruction </a:t>
            </a:r>
          </a:p>
          <a:p>
            <a:pPr lvl="1"/>
            <a:r>
              <a:t>(If </a:t>
            </a:r>
            <a:r>
              <a:t>EAX </a:t>
            </a:r>
            <a:r>
              <a:rPr sz="3200"/>
              <a:t>&gt; 2147483647, add a </a:t>
            </a:r>
            <a:r>
              <a:rPr sz="3200" b="1"/>
              <a:t>not </a:t>
            </a:r>
            <a:r>
              <a:rPr sz="3200" b="1"/>
              <a:t>edx</a:t>
            </a:r>
            <a:r>
              <a:rPr sz="3200"/>
              <a:t>)</a:t>
            </a:r>
            <a:endParaRPr sz="3200"/>
          </a:p>
          <a:p>
            <a:pPr lvl="1"/>
            <a:r>
              <a:t>Reduces size</a:t>
            </a:r>
          </a:p>
          <a:p>
            <a:pPr lvl="1"/>
            <a:r>
              <a:t>Eliminates null bytes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cFLgc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2AMAAGUXAABpNAAA7x8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3803015"/>
            <a:ext cx="7894955" cy="13881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Trick ...?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Other ideas?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Encoding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x86 remains Turing complete using only...</a:t>
            </a:r>
          </a:p>
          <a:p>
            <a:pPr lvl="1"/>
            <a:r>
              <a:t>ASCII </a:t>
            </a:r>
            <a:r>
              <a:t>op-codes</a:t>
            </a:r>
          </a:p>
          <a:p>
            <a:pPr lvl="1"/>
            <a:r>
              <a:t>Alpha-numeric </a:t>
            </a:r>
            <a:r>
              <a:t>op-codes</a:t>
            </a:r>
          </a:p>
          <a:p>
            <a:pPr lvl="1"/>
            <a:r>
              <a:t>The “</a:t>
            </a:r>
            <a:r>
              <a:t>mov” instruction</a:t>
            </a:r>
          </a:p>
          <a:p>
            <a:pPr/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u7gA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BAPe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0CYAAHA1AAAQKQAAACAAACYAAAAIAAAA//////////8="/>
              </a:ext>
            </a:extLst>
          </p:cNvSpPr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i="1"/>
            </a:pPr>
            <a:r>
              <a:t>Source: </a:t>
            </a:r>
            <a:r>
              <a:t>https://www.cl.cam.ac.uk/~</a:t>
            </a:r>
            <a:r>
              <a:t>sd601/papers/</a:t>
            </a:r>
            <a:r>
              <a:t>mov.pdf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8D8AAAAAAADw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JwoAAAsaAABhLwAA/i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50365" y="4233545"/>
            <a:ext cx="6051550" cy="1454785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Encoding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Researchers at </a:t>
            </a:r>
            <a:r>
              <a:t>JHU were able to write “human readable shellcode”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A4AADcRAADAK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0" y="2798445"/>
            <a:ext cx="4429760" cy="33280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u7gA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BAPe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0CYAAHA1AADgKAAAACAAACYAAAAIAAAA//////////8="/>
              </a:ext>
            </a:extLst>
          </p:cNvSpPr>
          <p:nvPr/>
        </p:nvSpPr>
        <p:spPr>
          <a:xfrm>
            <a:off x="457200" y="6309360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</a:t>
            </a:r>
            <a:r>
              <a:t>http://</a:t>
            </a:r>
            <a:r>
              <a:t>web.cs.jhu.edu/~</a:t>
            </a:r>
            <a:r>
              <a:t>sam/</a:t>
            </a:r>
            <a:r>
              <a:t>ccs243-mason.pdf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Encoding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Left as an exercise to </a:t>
            </a:r>
            <a:r>
              <a:t>the reader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Encrypting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Why might we want to </a:t>
            </a:r>
            <a:r>
              <a:rPr b="1"/>
              <a:t>encrypt</a:t>
            </a:r>
            <a:r>
              <a:t> our shellcode?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Encrypting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Why might we want to </a:t>
            </a:r>
            <a:r>
              <a:rPr b="1"/>
              <a:t>completely </a:t>
            </a:r>
            <a:r>
              <a:t>obfuscate our shellcode?</a:t>
            </a:r>
          </a:p>
          <a:p>
            <a:pPr lvl="1"/>
            <a:r>
              <a:t>Avoiding </a:t>
            </a:r>
            <a:r>
              <a:t>IDS/</a:t>
            </a:r>
            <a:r>
              <a:t>IPS/</a:t>
            </a:r>
            <a:r>
              <a:t>AV</a:t>
            </a:r>
          </a:p>
          <a:p>
            <a:pPr lvl="1"/>
            <a:r>
              <a:t>Slow down blue-team </a:t>
            </a:r>
            <a:r>
              <a:t>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Self-Decrypting </a:t>
            </a:r>
            <a:r>
              <a:t>XOR Shellcode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Write your shellcode</a:t>
            </a:r>
          </a:p>
          <a:p>
            <a:pPr/>
            <a:r>
              <a:t>XOR each byte with a “key” byte</a:t>
            </a:r>
          </a:p>
          <a:p>
            <a:pPr/>
            <a:r>
              <a:t>Wrap your shellcode in a “decoder” loop</a:t>
            </a:r>
          </a:p>
          <a:p>
            <a:pPr>
              <a:defRPr sz="3600"/>
            </a:pPr>
            <a:r>
              <a:t>After decoding, jump to shellcode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Self-Decrypting </a:t>
            </a:r>
            <a:r>
              <a:t>XOR Shellcode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AMAAAgLAAAtNQAAgS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" y="1793240"/>
            <a:ext cx="8143875" cy="41408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Lecture</a:t>
            </a:r>
          </a:p>
          <a:p>
            <a:pPr lvl="1"/>
            <a:r>
              <a:t>Avoiding “bad characters”</a:t>
            </a:r>
          </a:p>
          <a:p>
            <a:pPr lvl="1"/>
            <a:r>
              <a:t>Encoding / encrypting</a:t>
            </a:r>
          </a:p>
          <a:p>
            <a:pPr lvl="1"/>
            <a:r>
              <a:t>Egg hunters</a:t>
            </a:r>
          </a:p>
          <a:p>
            <a:pPr lvl="1"/>
            <a:r>
              <a:t>msfvenom</a:t>
            </a:r>
          </a:p>
          <a:p>
            <a:pPr/>
            <a:r>
              <a:t>Activities</a:t>
            </a:r>
          </a:p>
          <a:p>
            <a:pPr lvl="1"/>
            <a:r>
              <a:t>Shrink and clean shellcode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Other Methods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Sky is the limit!</a:t>
            </a:r>
          </a:p>
          <a:p>
            <a:pPr lvl="1"/>
            <a:r>
              <a:t>additional </a:t>
            </a:r>
            <a:r>
              <a:t>bit-twidling?</a:t>
            </a:r>
          </a:p>
          <a:p>
            <a:pPr lvl="1"/>
            <a:r>
              <a:t>multi-byte </a:t>
            </a:r>
            <a:r>
              <a:t>XOR?</a:t>
            </a:r>
          </a:p>
          <a:p>
            <a:pPr lvl="1"/>
            <a:r>
              <a:t>bruteforce own </a:t>
            </a:r>
            <a:r>
              <a:t>XOR key?</a:t>
            </a:r>
          </a:p>
          <a:p>
            <a:pPr lvl="1"/>
            <a:r>
              <a:t>base64? </a:t>
            </a:r>
            <a:r>
              <a:t>RC4? </a:t>
            </a:r>
            <a:r>
              <a:t>AES?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7T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Egg Hunters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Shellcode may inevitably be </a:t>
            </a:r>
            <a:r>
              <a:rPr b="1"/>
              <a:t>size limited</a:t>
            </a:r>
          </a:p>
          <a:p>
            <a:pPr lvl="1"/>
            <a: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Egg Hunters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Shellcode may inevitably be </a:t>
            </a:r>
            <a:r>
              <a:rPr b="1"/>
              <a:t>size limited</a:t>
            </a:r>
          </a:p>
          <a:p>
            <a:pPr lvl="1"/>
            <a:r>
              <a:t>Fixed-length input</a:t>
            </a:r>
          </a:p>
          <a:p>
            <a:pPr lvl="1"/>
            <a:r>
              <a:t>Fixed-length buffers</a:t>
            </a:r>
          </a:p>
          <a:p>
            <a:pPr lvl="1"/>
            <a:r>
              <a:t>Important things we do NOT want to overwrite</a:t>
            </a:r>
          </a:p>
          <a:p>
            <a:pPr lvl="1"/>
            <a:r>
              <a:t>Memory page boundaries</a:t>
            </a:r>
          </a:p>
          <a:p>
            <a:pPr lvl="1"/>
            <a:r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Egg Hunters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What if we only have a few bytes to work with?</a:t>
            </a:r>
          </a:p>
          <a:p>
            <a:pPr lvl="1"/>
            <a:r>
              <a:t>Put real shellcode somewhere else</a:t>
            </a:r>
          </a:p>
          <a:p>
            <a:pPr lvl="1"/>
            <a:r>
              <a:t>Write tiny first-stage shellcode to find it :)</a:t>
            </a:r>
          </a:p>
          <a:p>
            <a:pPr/>
            <a:r>
              <a:t>The smallest I’ve seen is 11 bytes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V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AMAAD0aAAClNAAAbi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4265295"/>
            <a:ext cx="7971155" cy="1331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u7gA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BAPe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ZyYAAHA1AAB3KAAAACAAACYAAAAIAAAA//////////8="/>
              </a:ext>
            </a:extLst>
          </p:cNvSpPr>
          <p:nvPr/>
        </p:nvSpPr>
        <p:spPr>
          <a:xfrm>
            <a:off x="457200" y="6242685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Credit: </a:t>
            </a:r>
            <a:r>
              <a:t>https://www.exploit-db.com/exploits/44334/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Real Life Egg Hunter Usage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From Bug to </a:t>
            </a:r>
            <a:r>
              <a:t>0day</a:t>
            </a:r>
          </a:p>
          <a:p>
            <a:pPr lvl="1"/>
            <a:r>
              <a:t>Mati </a:t>
            </a:r>
            <a:r>
              <a:t>Aharoni, </a:t>
            </a:r>
            <a:r>
              <a:t>DEFCON 16</a:t>
            </a:r>
          </a:p>
          <a:p>
            <a:pPr/>
            <a:r>
              <a:t>Overflow in </a:t>
            </a:r>
            <a:r>
              <a:t>HTTP request method</a:t>
            </a:r>
          </a:p>
          <a:p>
            <a:pPr/>
            <a:r>
              <a:t>Payload in </a:t>
            </a:r>
            <a:r>
              <a:t>HTTP POST body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u7gA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0CYAAHA1AAAQKQAAACAAACYAAAAIAAAA//////////8="/>
              </a:ext>
            </a:extLst>
          </p:cNvSpPr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/>
            <a:r>
              <a:t>Source: </a:t>
            </a:r>
            <a:r>
              <a:rPr u="sng">
                <a:solidFill>
                  <a:schemeClr val="hlink"/>
                </a:solidFill>
                <a:hlinkClick r:id="rId2"/>
              </a:rPr>
              <a:t>https://www.youtube.com/watch?v=</a:t>
            </a:r>
            <a:r>
              <a:rPr u="sng">
                <a:solidFill>
                  <a:schemeClr val="hlink"/>
                </a:solidFill>
                <a:hlinkClick r:id="rId2"/>
              </a:rPr>
              <a:t>axTthxE-z6A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JoYFSXsrzI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xEAAGEXAACnKQAAFC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798445" y="3800475"/>
            <a:ext cx="3972560" cy="22269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msfvenom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Shellcode made easy!</a:t>
            </a:r>
          </a:p>
          <a:p>
            <a:pPr lvl="1"/>
            <a:r>
              <a:t>Part of the </a:t>
            </a:r>
            <a:r>
              <a:t>Metasploit Framework</a:t>
            </a:r>
          </a:p>
          <a:p>
            <a:pPr lvl="1"/>
            <a:r>
              <a:t>Can generate shellcode for...</a:t>
            </a:r>
          </a:p>
          <a:p>
            <a:pPr lvl="2"/>
            <a:r>
              <a:t>many architectures</a:t>
            </a:r>
          </a:p>
          <a:p>
            <a:pPr lvl="2"/>
            <a:r>
              <a:t>using many encoding/encryption techniques</a:t>
            </a:r>
          </a:p>
          <a:p>
            <a:pPr lvl="2"/>
            <a:r>
              <a:t>while reducing size</a:t>
            </a:r>
          </a:p>
          <a:p>
            <a:pPr lvl="2"/>
            <a:r>
              <a:t>and avoiding bad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J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msfvenom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NgJAABwNQAAbi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3218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msfvenom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Important options...</a:t>
            </a:r>
          </a:p>
          <a:p>
            <a:pPr lvl="1"/>
            <a:r>
              <a:t>p: payload</a:t>
            </a:r>
          </a:p>
          <a:p>
            <a:pPr lvl="1"/>
            <a:r>
              <a:t>f: output format</a:t>
            </a:r>
          </a:p>
          <a:p>
            <a:pPr lvl="1"/>
            <a:r>
              <a:t>e: encoder</a:t>
            </a:r>
          </a:p>
          <a:p>
            <a:pPr/>
            <a:r>
              <a:t>Also helpful</a:t>
            </a:r>
          </a:p>
          <a:p>
            <a:pPr lvl="1"/>
            <a:r>
              <a:t>list &lt;payloads|encoders&gt;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msfvenom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Linux </a:t>
            </a:r>
            <a:r>
              <a:t>x86 bind shell, C output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pAMAAFUQAACcNAAA0C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2654935"/>
            <a:ext cx="7960360" cy="30041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msfvenom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Linux </a:t>
            </a:r>
            <a:r>
              <a:t>x86 bind shell, upper-alpha encoded, C output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6wsAAHcQAACVLAAAKy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2676525"/>
            <a:ext cx="5309870" cy="38531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Prerequisite Knowledge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Basic C</a:t>
            </a:r>
          </a:p>
          <a:p>
            <a:pPr/>
            <a:r>
              <a:t>Basic assembly</a:t>
            </a:r>
          </a:p>
          <a:p>
            <a:pPr/>
            <a:r>
              <a:t>Exploiting simple buffer overflows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Exploit-DB Shellcode Database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https://www.exploit-db.com/shellcode/</a:t>
            </a:r>
            <a:endParaRPr>
              <a:hlinkClick r:id="rId2"/>
            </a:endParaRPr>
          </a:p>
          <a:p>
            <a:pPr/>
            <a:r>
              <a:t>Crowd </a:t>
            </a:r>
            <a:r>
              <a:t>sourced shellcode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VVVVVVVV1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BoFBUd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YAkAAIQRAADgLgAA2CY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47340"/>
            <a:ext cx="6096000" cy="3467100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EOF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PUQ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Expected Outcomes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Understand...</a:t>
            </a:r>
          </a:p>
          <a:p>
            <a:pPr lvl="1"/>
            <a:r>
              <a:t>Reasons shellcode would need to be modified</a:t>
            </a:r>
          </a:p>
          <a:p>
            <a:pPr lvl="1"/>
            <a:r>
              <a:t>What advantages each modification provides</a:t>
            </a:r>
          </a:p>
          <a:p>
            <a:pPr/>
            <a:r>
              <a:t>Be able to...</a:t>
            </a:r>
          </a:p>
          <a:p>
            <a:pPr lvl="1"/>
            <a:r>
              <a:t>Eliminate “bad characters” from shellcode</a:t>
            </a:r>
          </a:p>
          <a:p>
            <a:pPr lvl="1"/>
            <a:r>
              <a:t>Write a basic </a:t>
            </a:r>
            <a:r>
              <a:t>shellcode decoder</a:t>
            </a:r>
          </a:p>
          <a:p>
            <a:pPr lvl="1"/>
            <a:r>
              <a:t>Generate shellcode with msfvenom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Pe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Avoiding “Bad Characters”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Why might we want to avoid some particular bytes in our shellcode?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NZg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Avoiding “Bad Characters”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Why might we want to avoid some particular bytes in our shellcode?</a:t>
            </a:r>
          </a:p>
          <a:p>
            <a:pPr lvl="1">
              <a:defRPr sz="3000"/>
            </a:pP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0x00 (\0)</a:t>
            </a:r>
            <a:r>
              <a:t>	</a:t>
            </a:r>
            <a:r>
              <a:t>strcpy, </a:t>
            </a:r>
            <a:r>
              <a:t>strcat, </a:t>
            </a:r>
            <a:r>
              <a:t>strlen</a:t>
            </a:r>
          </a:p>
          <a:p>
            <a:pPr lvl="1">
              <a:defRPr sz="3000"/>
            </a:pP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0x0a (\n)</a:t>
            </a:r>
            <a:r>
              <a:t>	gets, </a:t>
            </a:r>
            <a:r>
              <a:t>scanf, </a:t>
            </a:r>
            <a:r>
              <a:t>fgets</a:t>
            </a:r>
          </a:p>
          <a:p>
            <a:pPr lvl="1">
              <a:defRPr sz="3000"/>
            </a:pP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0x25 (%)</a:t>
            </a:r>
            <a:r>
              <a:t>		Any format string</a:t>
            </a:r>
          </a:p>
          <a:p>
            <a:pPr lvl="1">
              <a:defRPr sz="3000"/>
            </a:pP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0x23 (#)</a:t>
            </a:r>
            <a:r>
              <a:t>		Comments</a:t>
            </a:r>
          </a:p>
          <a:p>
            <a:pPr lvl="1">
              <a:defRPr sz="3600" u="sng"/>
            </a:pPr>
            <a:r>
              <a:rPr sz="3000"/>
              <a:t>ANYTHING the program interprets!</a:t>
            </a:r>
          </a:p>
          <a:p>
            <a:pPr lvl="1">
              <a:defRPr sz="36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Trick 1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Zero out registers with</a:t>
            </a:r>
            <a:r>
              <a:rPr b="1"/>
              <a:t> </a:t>
            </a:r>
            <a:r>
              <a:rPr b="1"/>
              <a:t>xor</a:t>
            </a:r>
            <a:r>
              <a:t> instead of </a:t>
            </a:r>
            <a:r>
              <a:rPr b="1"/>
              <a:t>mov</a:t>
            </a:r>
            <a:endParaRPr b="1"/>
          </a:p>
          <a:p>
            <a:pPr lvl="1"/>
            <a:r>
              <a:t>Eliminates null bytes</a:t>
            </a:r>
          </a:p>
          <a:p>
            <a:pPr lvl="1"/>
            <a:r>
              <a:t>Reduces size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QD3gD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QMAALITAAB3NAAAmh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3201670"/>
            <a:ext cx="7913370" cy="9601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Trick 2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Set small numbers (&lt; 127) with</a:t>
            </a:r>
            <a:r>
              <a:rPr b="1"/>
              <a:t> push/pop</a:t>
            </a:r>
            <a:r>
              <a:t> instead of </a:t>
            </a:r>
            <a:r>
              <a:rPr b="1"/>
              <a:t>mov</a:t>
            </a:r>
            <a:endParaRPr b="1"/>
          </a:p>
          <a:p>
            <a:pPr lvl="1"/>
            <a:r>
              <a:t>Eliminates null bytes</a:t>
            </a:r>
          </a:p>
          <a:p>
            <a:pPr lvl="1"/>
            <a:r>
              <a:t>Reduces size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SQg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7AIAAPQWAADdNAAA5h4AAAAAAAAmAAAACAAAAP//////////"/>
              </a:ext>
            </a:extLst>
          </p:cNvPicPr>
          <p:nvPr/>
        </p:nvPicPr>
        <p:blipFill>
          <a:blip r:embed="rId2"/>
          <a:srcRect l="21210" t="0" r="0" b="0"/>
          <a:stretch>
            <a:fillRect/>
          </a:stretch>
        </p:blipFill>
        <p:spPr>
          <a:xfrm>
            <a:off x="474980" y="3731260"/>
            <a:ext cx="8118475" cy="12915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7g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Trick 3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7g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Abuse integer overflow/</a:t>
            </a:r>
            <a:r>
              <a:t>underflow by </a:t>
            </a:r>
            <a:r>
              <a:rPr b="1"/>
              <a:t>adding</a:t>
            </a:r>
            <a:r>
              <a:t> or </a:t>
            </a:r>
            <a:r>
              <a:rPr b="1"/>
              <a:t>subtracting</a:t>
            </a:r>
            <a:r>
              <a:t> the </a:t>
            </a:r>
            <a:r>
              <a:rPr b="1"/>
              <a:t>inverse</a:t>
            </a:r>
          </a:p>
          <a:p>
            <a:pPr lvl="1"/>
            <a:r>
              <a:t>Eliminates null bytes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7gA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bAc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AMAABgVAAAUNQAA5hkAAAAAAAAmAAAACAAAAP//////////"/>
              </a:ext>
            </a:extLst>
          </p:cNvPicPr>
          <p:nvPr/>
        </p:nvPicPr>
        <p:blipFill>
          <a:blip r:embed="rId2"/>
          <a:srcRect l="19000" t="0" r="0" b="0"/>
          <a:stretch>
            <a:fillRect/>
          </a:stretch>
        </p:blipFill>
        <p:spPr>
          <a:xfrm>
            <a:off x="515620" y="3429000"/>
            <a:ext cx="8112760" cy="7810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2018-05-19T21:56:57Z</dcterms:created>
  <dcterms:modified xsi:type="dcterms:W3CDTF">2018-05-19T23:52:27Z</dcterms:modified>
</cp:coreProperties>
</file>