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71" r:id="rId7"/>
    <p:sldId id="272" r:id="rId8"/>
    <p:sldId id="273" r:id="rId9"/>
    <p:sldId id="258" r:id="rId10"/>
    <p:sldId id="259" r:id="rId11"/>
    <p:sldId id="257" r:id="rId12"/>
    <p:sldId id="260" r:id="rId13"/>
    <p:sldId id="261" r:id="rId14"/>
    <p:sldId id="262" r:id="rId15"/>
    <p:sldId id="267" r:id="rId16"/>
    <p:sldId id="268" r:id="rId17"/>
    <p:sldId id="263" r:id="rId18"/>
    <p:sldId id="264" r:id="rId19"/>
    <p:sldId id="265" r:id="rId20"/>
    <p:sldId id="266" r:id="rId21"/>
    <p:sldId id="269" r:id="rId22"/>
    <p:sldId id="274" r:id="rId23"/>
    <p:sldId id="275" r:id="rId24"/>
    <p:sldId id="276" r:id="rId25"/>
    <p:sldId id="277" r:id="rId26"/>
    <p:sldId id="270" r:id="rId27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6795107" val="928" rev64="64" revOS="3"/>
      <pr:smFileRevision xmlns:pr="smNativeData" dt="1526795107" val="0"/>
      <pr:guideOptions xmlns:pr="smNativeData" dt="152679510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0" d="100"/>
          <a:sy n="100" d="100"/>
        </p:scale>
        <p:origin x="1104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10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4DF738A-C4B9-8A85-F767-32D03D29016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179ED-A3DA-348F-94D9-55DA37976200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Y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E275262-2CF3-72A4-BD9F-DAF11CD14B8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75EB75-3BFB-201D-B5CD-CD48A5834398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5N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5N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EDCE7E-30CE-B838-8055-C66D801B769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xqB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94429E-D0C2-C1B4-8C2C-26E10C627A73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w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w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476F42-0CF9-1299-B7FF-FACC21B141A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7bQ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1947350-1E9C-C185-D22C-E8D03D6224B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7bQ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7bQ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7bQ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0384326-68FD-6DB5-B380-9EE00DCE45C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CF8EE0A-44E1-AD18-AF40-B24DA00E59E7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7bQ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7bQ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29ED531-7FBF-CB23-F126-89769B6807D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B29E98-D696-E768-D80A-203DD0442E75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Yws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s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Yws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c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F74F746-0892-2101-DCCC-FE54B9822AA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Q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68DEF23-6D9B-D819-D535-9B4CA17B23CE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veM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D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F46161-2FEB-A197-A54C-D9C22F02538C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k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Dz/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2A008CD-838F-F5FE-C118-75AB4656372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/Dh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8B38A22-6CA5-E67C-EB0B-9A29C4451DCF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kNQ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kNQ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555523-6DD6-00A3-98ED-9BF61BA36ECE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osh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93F77E2-ACE4-6A81-AA87-5AD439C95C0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tL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ED9BB-F5C5-8B2F-8B66-037A97287D5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9F07F22-6CE4-A589-AA48-9ADC31065CC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KD8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031BE2-ACB7-56ED-F9BB-5AB855F50F0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76D5E3F1-BF9B-8015-D56D-4940AD23231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4BB7D466-28A6-E222-E80F-DE779A411E8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camtuf.coredump.cx/afl/" TargetMode="External"/><Relationship Id="rId3" Type="http://schemas.openxmlformats.org/officeDocument/2006/relationships/image" Target="../media/image6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camtuf.blogspot.com/2014/11/pulling-jpegs-out-of-thin-air.html" TargetMode="External"/><Relationship Id="rId3" Type="http://schemas.openxmlformats.org/officeDocument/2006/relationships/image" Target="../media/image7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camtuf.blogspot.com/2014/11/afl-fuzz-nobody-expects-cdata-sections.html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Guided Fuzzing With AFL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AFL (American Fuzzy Lop)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One of the first popular guided fuzzers</a:t>
            </a:r>
          </a:p>
          <a:p>
            <a:pPr/>
            <a:r>
              <a:t>Written by </a:t>
            </a:r>
            <a:r>
              <a:t>Michał </a:t>
            </a:r>
            <a:r>
              <a:t>Zalewski (</a:t>
            </a:r>
            <a:r>
              <a:t>lcamtuf)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BQsAABcTAAA7LQAAMi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91335" y="3103245"/>
            <a:ext cx="5561330" cy="27806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YwsB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A7bQ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zSYAAHA1AADdKAAAACAAACYAAAAIAAAA//////////8="/>
              </a:ext>
            </a:extLst>
          </p:cNvSpPr>
          <p:nvPr/>
        </p:nvSpPr>
        <p:spPr>
          <a:xfrm>
            <a:off x="457200" y="6307455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i="1"/>
            </a:pPr>
            <a:r>
              <a:rPr sz="1600"/>
              <a:t>Source: </a:t>
            </a:r>
            <a:r>
              <a:rPr sz="1600"/>
              <a:t>http://</a:t>
            </a:r>
            <a:r>
              <a:rPr sz="1600"/>
              <a:t>lcamtuf.coredump.cx/</a:t>
            </a:r>
            <a:r>
              <a:rPr sz="1600"/>
              <a:t>afl/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Compile-Time Instrumentation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AFL adds a tiny bit of code to each branching statement.  Such as...</a:t>
            </a:r>
          </a:p>
          <a:p>
            <a:pPr lvl="1"/>
            <a:r>
              <a:t>if</a:t>
            </a:r>
          </a:p>
          <a:p>
            <a:pPr lvl="1"/>
            <a:r>
              <a:t>else</a:t>
            </a:r>
          </a:p>
          <a:p>
            <a:pPr lvl="1"/>
            <a:r>
              <a:t>switch</a:t>
            </a:r>
          </a:p>
          <a:p>
            <a:pPr lvl="1"/>
            <a:r>
              <a:t>for</a:t>
            </a:r>
          </a:p>
          <a:p>
            <a:pPr lvl="1"/>
            <a:r>
              <a:t>while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xgAADcTAABZMg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46525" y="3123565"/>
            <a:ext cx="4237990" cy="30029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7bQ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Run-Time Introspection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7T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AFL observes the process at run time and uses the added code to track code paths</a:t>
            </a:r>
          </a:p>
          <a:p>
            <a:pPr lvl="1"/>
            <a:r>
              <a:t>A </a:t>
            </a:r>
            <a:r>
              <a:rPr/>
              <a:t>→</a:t>
            </a:r>
            <a:r>
              <a:t> B </a:t>
            </a:r>
            <a:r>
              <a:rPr/>
              <a:t>→</a:t>
            </a:r>
            <a:r>
              <a:t> C </a:t>
            </a:r>
            <a:r>
              <a:rPr/>
              <a:t>→</a:t>
            </a:r>
            <a:r>
              <a:t> </a:t>
            </a:r>
            <a:r>
              <a:rPr>
                <a:solidFill>
                  <a:srgbClr val="0000FF"/>
                </a:solidFill>
              </a:rPr>
              <a:t>EXIT</a:t>
            </a:r>
          </a:p>
          <a:p>
            <a:pPr lvl="1"/>
            <a:r>
              <a:t>A </a:t>
            </a:r>
            <a:r>
              <a:rPr/>
              <a:t>→</a:t>
            </a:r>
            <a:r>
              <a:t> C </a:t>
            </a:r>
            <a:r>
              <a:rPr/>
              <a:t>→</a:t>
            </a:r>
            <a:r>
              <a:t> </a:t>
            </a:r>
            <a:r>
              <a:rPr>
                <a:solidFill>
                  <a:srgbClr val="FF0000"/>
                </a:solidFill>
              </a:rPr>
              <a:t>CRASH</a:t>
            </a:r>
          </a:p>
          <a:p>
            <a:pPr lvl="1"/>
            <a:r>
              <a:t>A </a:t>
            </a:r>
            <a:r>
              <a:rPr/>
              <a:t>→</a:t>
            </a:r>
            <a:r>
              <a:t> D </a:t>
            </a:r>
            <a:r>
              <a:rPr/>
              <a:t>→</a:t>
            </a:r>
            <a:r>
              <a:t> </a:t>
            </a:r>
            <a:r>
              <a:rPr>
                <a:solidFill>
                  <a:srgbClr val="0000FF"/>
                </a:solidFill>
              </a:rPr>
              <a:t>EXIT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Q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xgAADcTAABZMg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46525" y="3123565"/>
            <a:ext cx="4237990" cy="30029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AFL Features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Excellent configuration by default</a:t>
            </a:r>
          </a:p>
          <a:p>
            <a:pPr/>
            <a:r>
              <a:t>Very easy to setup and use</a:t>
            </a:r>
          </a:p>
          <a:p>
            <a:pPr/>
            <a:r>
              <a:t>Compile-time instrumentation,  FAST!!!</a:t>
            </a:r>
          </a:p>
          <a:p>
            <a:pPr/>
            <a:r>
              <a:t>Run-time instrumentation </a:t>
            </a:r>
            <a:r>
              <a:t>(</a:t>
            </a:r>
            <a:r>
              <a:t>blackbox)</a:t>
            </a:r>
          </a:p>
          <a:p>
            <a:pPr/>
            <a:r>
              <a:t>Parallelizable</a:t>
            </a:r>
          </a:p>
          <a:p>
            <a:pPr/>
            <a:r>
              <a:t>Data dictionary support</a:t>
            </a:r>
          </a:p>
          <a:p>
            <a:pPr/>
            <a:r>
              <a:t>Well documented and large user-base</a:t>
            </a:r>
          </a:p>
          <a:p>
            <a:pPr lvl="1"/>
          </a:p>
          <a:p>
            <a:pPr lvl="1"/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I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AFL Additional Utilities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NZg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Test case minimizer</a:t>
            </a:r>
          </a:p>
          <a:p>
            <a:pPr/>
            <a:r>
              <a:t>File format analyzer</a:t>
            </a:r>
          </a:p>
          <a:p>
            <a:pPr>
              <a:defRPr sz="3200"/>
            </a:pPr>
            <a:r>
              <a:t>Crash explorer</a:t>
            </a:r>
          </a:p>
          <a:p>
            <a:pPr>
              <a:defRPr sz="3200"/>
            </a:pPr>
            <a:r>
              <a:t>Custom “abusive” heap allocator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AFL Trophy Case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http://</a:t>
            </a:r>
            <a:r>
              <a:rPr>
                <a:hlinkClick r:id="rId2"/>
              </a:rPr>
              <a:t>lcamtuf.coredump.cx/</a:t>
            </a:r>
            <a:r>
              <a:rPr>
                <a:hlinkClick r:id="rId2"/>
              </a:rPr>
              <a:t>afl/</a:t>
            </a:r>
            <a:endParaRPr>
              <a:hlinkClick r:id="rId2"/>
            </a:endParaRPr>
          </a:p>
          <a:p>
            <a:pPr/>
            <a:r>
              <a:t>(too much for one slide)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VlVVVVVV1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OAwAAAAAAABkAAAAZAAAAAAAAAAjAAAABAAAAGQAAAAXAAAAFAAAAAAAAAAAAAAA/38AAP9/AAAAAAAACQAAAAQAAAAA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DQgAAPARAAA0MAAASScAAAAAAAAmAAAACAAAAP//////////"/>
              </a:ext>
            </a:extLst>
          </p:cNvPicPr>
          <p:nvPr/>
        </p:nvPicPr>
        <p:blipFill>
          <a:blip r:embed="rId3"/>
          <a:srcRect l="0" t="0" r="0" b="31280"/>
          <a:stretch>
            <a:fillRect/>
          </a:stretch>
        </p:blipFill>
        <p:spPr>
          <a:xfrm>
            <a:off x="1308735" y="2915920"/>
            <a:ext cx="6527165" cy="3470275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Pulling </a:t>
            </a:r>
            <a:r>
              <a:t>JPEGs Out Of Thin Air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</a:t>
            </a:r>
            <a:r>
              <a:rPr>
                <a:hlinkClick r:id="rId2"/>
              </a:rPr>
              <a:t>lcamtuf.blogspot.com/2014/11/</a:t>
            </a:r>
            <a:r>
              <a:rPr>
                <a:hlinkClick r:id="rId2"/>
              </a:rPr>
              <a:t>pulling-jpegs-out-of-thin-air.html</a:t>
            </a:r>
            <a:endParaRPr>
              <a:hlinkClick r:id="rId2"/>
            </a:endParaRPr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U1VVVVVV1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BV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agYAAJESAADXMQAAFC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42670" y="3018155"/>
            <a:ext cx="7059295" cy="3009265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sz="4200"/>
            </a:pPr>
            <a:r>
              <a:t>Nobody Expects </a:t>
            </a:r>
            <a:r>
              <a:t>CDATA Sections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</a:t>
            </a:r>
            <a:r>
              <a:rPr>
                <a:hlinkClick r:id="rId2"/>
              </a:rPr>
              <a:t>lcamtuf.blogspot.com/2014/11/</a:t>
            </a:r>
            <a:r>
              <a:rPr>
                <a:hlinkClick r:id="rId2"/>
              </a:rPr>
              <a:t>afl-fuzz-nobody-expects-cdata-sections.html</a:t>
            </a:r>
            <a:endParaRPr>
              <a:hlinkClick r:id="rId2"/>
            </a:endParaRPr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8D8AAAAAAADw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cQUAAFESAAAZEgAANx0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84555" y="2977515"/>
            <a:ext cx="2057400" cy="1771650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8D8AAAAAAADw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BV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cQUAAK8fAAAiGAAAMiQ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84555" y="5150485"/>
            <a:ext cx="3038475" cy="733425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Choosing Good Samples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Minimize needless repetition</a:t>
            </a:r>
          </a:p>
          <a:p>
            <a:pPr/>
            <a:r>
              <a:t>Maximize feature usage</a:t>
            </a:r>
          </a:p>
          <a:p>
            <a:pPr>
              <a:defRPr>
                <a:solidFill>
                  <a:srgbClr val="0000FF"/>
                </a:solidFill>
              </a:defRPr>
            </a:pPr>
            <a:r>
              <a:t>GOOD</a:t>
            </a:r>
          </a:p>
          <a:p>
            <a:pPr lvl="1">
              <a:defRPr>
                <a:solidFill>
                  <a:srgbClr val="0000FF"/>
                </a:solidFill>
              </a:defRPr>
            </a:pPr>
            <a:r>
              <a:t>&lt;</a:t>
            </a:r>
            <a:r>
              <a:t>html&gt;&lt;a </a:t>
            </a:r>
            <a:r>
              <a:t>href=”b”&gt;c&lt;/a&gt;&lt;/</a:t>
            </a:r>
            <a:r>
              <a:t>html&gt;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BAD</a:t>
            </a:r>
          </a:p>
          <a:p>
            <a:pPr lvl="1">
              <a:defRPr>
                <a:solidFill>
                  <a:srgbClr val="FF0000"/>
                </a:solidFill>
              </a:defRPr>
            </a:pPr>
            <a:r>
              <a:t>&lt;</a:t>
            </a:r>
            <a:r>
              <a:t>div&gt;My first test case&lt;/</a:t>
            </a:r>
            <a:r>
              <a:t>div&gt;</a:t>
            </a:r>
          </a:p>
          <a:p>
            <a:pPr lvl="1">
              <a:defRPr>
                <a:solidFill>
                  <a:srgbClr val="FF0000"/>
                </a:solidFill>
              </a:defRPr>
            </a:pPr>
            <a:r>
              <a:t>&lt;</a:t>
            </a:r>
            <a:r>
              <a:t>div&gt;&lt;</a:t>
            </a:r>
            <a:r>
              <a:t>div&gt;&lt;</a:t>
            </a:r>
            <a:r>
              <a:t>div&gt;&lt;/</a:t>
            </a:r>
            <a:r>
              <a:t>div&gt;&lt;/</a:t>
            </a:r>
            <a:r>
              <a:t>div&gt;&lt;/</a:t>
            </a:r>
            <a:r>
              <a:t>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afl-tmin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AFL can automatically minimize samples</a:t>
            </a:r>
          </a:p>
          <a:p>
            <a:pPr/>
            <a:r>
              <a:t>Simplifies </a:t>
            </a:r>
            <a:r>
              <a:t>or removes anything that doesn’t alter the flow of execution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wwAALsUAAAlLA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67865" y="3369945"/>
            <a:ext cx="5208270" cy="27565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s6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Lecture</a:t>
            </a:r>
          </a:p>
          <a:p>
            <a:pPr lvl="1"/>
            <a:r>
              <a:t>What is “guided fuzzing”</a:t>
            </a:r>
          </a:p>
          <a:p>
            <a:pPr lvl="1"/>
            <a:r>
              <a:t>All about AFL</a:t>
            </a:r>
          </a:p>
          <a:p>
            <a:pPr lvl="1"/>
            <a:r>
              <a:t>Interesting AFL findings</a:t>
            </a:r>
          </a:p>
          <a:p>
            <a:pPr/>
            <a:r>
              <a:t>Activity</a:t>
            </a:r>
          </a:p>
          <a:p>
            <a:pPr lvl="1"/>
            <a:r>
              <a:t>Fuzzing a toy application with AFL</a:t>
            </a:r>
          </a:p>
          <a:p>
            <a:pPr lvl="1"/>
            <a:r>
              <a:t>Fuzzing a </a:t>
            </a:r>
            <a:r>
              <a:t>real application with AFL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6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afl-tmin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Before / After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FMPAAD4NAAA3h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2491105"/>
            <a:ext cx="8036560" cy="12261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w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afl-analyze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AFL can figure out complex file formats</a:t>
            </a:r>
          </a:p>
          <a:p>
            <a:pPr/>
            <a:r>
              <a:t>Mutates bytes and observes the effects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1gQAAJQSAABrMwAA/SE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3020060"/>
            <a:ext cx="7572375" cy="2505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YwsB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A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ZyYAAHA1AAB3KAAAACAAACYAAAAIAAAA//////////8="/>
              </a:ext>
            </a:extLst>
          </p:cNvSpPr>
          <p:nvPr/>
        </p:nvSpPr>
        <p:spPr>
          <a:xfrm>
            <a:off x="457200" y="6242685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i="1"/>
            </a:pPr>
            <a:r>
              <a:rPr sz="1600"/>
              <a:t>Source: </a:t>
            </a:r>
            <a:r>
              <a:rPr sz="1600"/>
              <a:t>https://</a:t>
            </a:r>
            <a:r>
              <a:rPr sz="1600"/>
              <a:t>lcamtuf.blogspot.com/2016/02/</a:t>
            </a:r>
            <a:r>
              <a:rPr sz="1600"/>
              <a:t>say-hello-to-afl-analyze.html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EOF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DPdR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Prerequisite Knowledge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Basic C</a:t>
            </a:r>
          </a:p>
          <a:p>
            <a:pPr/>
            <a:r>
              <a:t>Basic assembly</a:t>
            </a:r>
          </a:p>
          <a:p>
            <a:pPr/>
            <a:r>
              <a:t>Linux command line navigation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Expected Outcomes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Understand...</a:t>
            </a:r>
          </a:p>
          <a:p>
            <a:pPr lvl="1"/>
            <a:r>
              <a:t>The differences, and advantages of</a:t>
            </a:r>
          </a:p>
          <a:p>
            <a:pPr lvl="2"/>
            <a:r>
              <a:t>Dumb fuzzing</a:t>
            </a:r>
          </a:p>
          <a:p>
            <a:pPr lvl="2"/>
            <a:r>
              <a:t>Intelligent fuzzing</a:t>
            </a:r>
          </a:p>
          <a:p>
            <a:pPr lvl="2"/>
            <a:r>
              <a:t>Guided fuzzing</a:t>
            </a:r>
          </a:p>
          <a:p>
            <a:pPr lvl="1"/>
            <a:r>
              <a:t>How AFL improves on traditional fuzzing</a:t>
            </a:r>
          </a:p>
          <a:p>
            <a:pPr/>
            <a:r>
              <a:t>Be able to...</a:t>
            </a:r>
          </a:p>
          <a:p>
            <a:pPr lvl="1"/>
            <a:r>
              <a:t>Use AFL to fuzz open source software</a:t>
            </a:r>
          </a:p>
          <a:p>
            <a:pPr lvl="1"/>
            <a:r>
              <a:t>Select and minimize good test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Fuzzing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NZg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Repeatedly providing invalid, unexpected, or random input data to an application in hopes of discovering fault conditions.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8D8AAAAAAADw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DQ0AABIWAAA0KwAA8C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21535" y="3587750"/>
            <a:ext cx="4901565" cy="2416810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  <p:sp>
        <p:nvSpPr>
          <p:cNvPr id="5" name="Textbox1"/>
          <p:cNvSpPr txBox="1">
            <a:extLst>
              <a:ext uri="smNativeData">
                <pr:smNativeData xmlns:pr="smNativeData" val="SMDATA_13_YwsB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w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0CYAAHA1AADgKAAAACAAACYAAAAIAAAA//////////8="/>
              </a:ext>
            </a:extLst>
          </p:cNvSpPr>
          <p:nvPr/>
        </p:nvSpPr>
        <p:spPr>
          <a:xfrm>
            <a:off x="457200" y="6309360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</a:t>
            </a:r>
            <a:r>
              <a:t>https://</a:t>
            </a:r>
            <a:r>
              <a:t>twitter.com/</a:t>
            </a:r>
            <a:r>
              <a:t>sempf/status/514473420277694465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Traditional Fuzzing Strategies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“Dumb Fuzzing”</a:t>
            </a:r>
          </a:p>
          <a:p>
            <a:pPr lvl="1"/>
            <a:r>
              <a:t>Randomly mutate data and watch for a crash</a:t>
            </a:r>
          </a:p>
          <a:p>
            <a:pPr/>
            <a:r>
              <a:t>“Intelligent Fuzzing”</a:t>
            </a:r>
          </a:p>
          <a:p>
            <a:pPr lvl="1"/>
            <a:r>
              <a:t>Provide the fuzzer some insight about the data structure and/or format so that it can target “interesting” elements with carefully crafted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Code </a:t>
            </a:r>
            <a:r>
              <a:t>Coverage Problem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Consider the following code</a:t>
            </a:r>
          </a:p>
          <a:p>
            <a:pPr/>
            <a:r>
              <a:t>Will a </a:t>
            </a:r>
            <a:r>
              <a:t>fuzzer find this?</a:t>
            </a:r>
          </a:p>
          <a:p>
            <a:pPr/>
            <a:r>
              <a:t>Dumb fuzzing</a:t>
            </a:r>
          </a:p>
          <a:p>
            <a:pPr lvl="1"/>
            <a:r>
              <a:t>Not a chance</a:t>
            </a:r>
          </a:p>
          <a:p>
            <a:pPr/>
            <a:r>
              <a:t>Intelligent fuzzing</a:t>
            </a:r>
          </a:p>
          <a:p>
            <a:pPr lvl="1"/>
            <a:r>
              <a:t>Highly unlikely</a:t>
            </a:r>
          </a:p>
          <a:p>
            <a:pPr lvl="1"/>
            <a:r>
              <a:t>Maybe after 4.2 b</a:t>
            </a:r>
            <a:br/>
            <a:r>
              <a:t>iterations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R0AANgSAABwNQAAbi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3063240"/>
            <a:ext cx="3857625" cy="2533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Code Coverage Problem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7bQ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Traditional fuzzers </a:t>
            </a:r>
            <a:r>
              <a:rPr b="1"/>
              <a:t>rarely </a:t>
            </a:r>
            <a:br/>
            <a:r>
              <a:rPr b="1"/>
              <a:t>even look at</a:t>
            </a:r>
            <a:r>
              <a:t> the majority</a:t>
            </a:r>
            <a:br/>
            <a:r>
              <a:t>of the code-base</a:t>
            </a:r>
          </a:p>
          <a:p>
            <a:pPr/>
            <a:r>
              <a:t>Guaranteed to miss</a:t>
            </a:r>
            <a:br/>
            <a:r>
              <a:t>vulnerabilities in that code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Yws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wSMAANkKAACeNAAAsC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12155" y="1763395"/>
            <a:ext cx="2741295" cy="4200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ws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Guided Fuzzing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ws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Attempts to solve the coverage problem</a:t>
            </a:r>
          </a:p>
          <a:p>
            <a:pPr lvl="1"/>
            <a:r>
              <a:t>Observe and track flow of execution</a:t>
            </a:r>
          </a:p>
          <a:p>
            <a:pPr lvl="1"/>
            <a:r>
              <a:t>Find mutations that access new code paths</a:t>
            </a:r>
          </a:p>
          <a:p>
            <a:pPr lvl="1"/>
            <a:r>
              <a:t>Continue fuzzing with those samples</a:t>
            </a:r>
          </a:p>
          <a:p>
            <a:pPr lvl="1"/>
            <a:r>
              <a:t>Rinse, repeat until nothing new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2018-05-20T03:23:32Z</dcterms:created>
  <dcterms:modified xsi:type="dcterms:W3CDTF">2018-05-20T05:45:07Z</dcterms:modified>
</cp:coreProperties>
</file>