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4" r:id="rId42"/>
    <p:sldId id="295" r:id="rId43"/>
    <p:sldId id="292" r:id="rId44"/>
    <p:sldId id="296" r:id="rId45"/>
    <p:sldId id="293" r:id="rId46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32034720" val="924" rev64="64" revOS="3"/>
      <pr:smFileRevision xmlns:pr="smNativeData" dt="1532034720" val="101"/>
      <pr:guideOptions xmlns:pr="smNativeData" dt="1532034720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145" d="100"/>
          <a:sy n="145" d="100"/>
        </p:scale>
        <p:origin x="1144" y="210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28" d="100"/>
        <a:sy n="28" d="100"/>
      </p:scale>
      <p:origin x="0" y="0"/>
    </p:cViewPr>
  </p:sorterViewPr>
  <p:notesViewPr>
    <p:cSldViewPr snapToObjects="1" showGuides="1">
      <p:cViewPr>
        <p:scale>
          <a:sx n="145" d="100"/>
          <a:sy n="145" d="100"/>
        </p:scale>
        <p:origin x="1144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81C3AA9-E795-49CC-DBA4-119974EA2D4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631F2EF-A18B-6404-C589-5751BCC73302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2C3D3EC-A2DF-9625-917B-54709D35670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7F90031-7F9A-ACF6-D441-89A34E0F22DC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D6378A5-EB80-368E-CEDB-1DDB3695384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106F791-DFBC-5301-F2BE-2954B9F0047C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A34C02A-64E7-6136-A98C-92638EC25FC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E26F595-DBB3-7303-FD9E-2D56BBD00B78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anchor="t">
            <a:prstTxWarp prst="textNoShape">
              <a:avLst/>
            </a:prstTxWarp>
          </a:bodyPr>
          <a:lstStyle>
            <a:lvl1pPr algn="l">
              <a:defRPr sz="4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Au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BhFA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253505C-12AF-06A6-E1EB-E4F31EA517B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D7B8595-DBC0-2E73-8EC3-2D26CB8D7878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0238065-2BED-7676-A39B-DD23CED5558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UQ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ADF66AF-E187-8A90-C967-17C528293F42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oP5Q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0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oP5Q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BZ9w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9B19F91-DF94-E469-DA09-293CD1472C7C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853D251-1F95-0624-DBEB-E9719CA52DBC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BsWg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662587-C9EB-33D3-A5DE-3F866B90536A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Doog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Aw8A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640A0B6-F8DB-1556-95F8-0E03EEB6635B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F8FC18D-C392-DA37-DC37-35628F792A60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E6BCC06-48E3-3E3A-ADD3-BE6F829D5BEB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2195384-CAEF-4CA5-A1A1-3CF01DEF5769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9E8E4F6-B8A4-BD12-EA50-4E47AA1E1C1B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61DFEDB-95BB-4808-F5A5-635DB0EB0336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9B111C7-89E4-E4E7-AA09-7FB25F475C2A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0A32FC45-0BE7-670A-A98A-FD5FB2C45FA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kP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156FE346-08F8-3A15-B6D7-FE40AD9940AB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zerodium.com/program.html" TargetMode="Externa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Other Fuzzers and</a:t>
            </a:r>
            <a:br/>
            <a:r>
              <a:t>Static Analysis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Trends Over Time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Over-all</a:t>
            </a:r>
          </a:p>
          <a:p>
            <a:pPr lvl="1"/>
            <a:r>
              <a:t>Fuzzing used to mean blindly flipping bits on a single machine for a few hours</a:t>
            </a:r>
          </a:p>
          <a:p>
            <a:pPr lvl="1"/>
            <a:r>
              <a:t>Fuzzing now means generating and testing complex multivariate mutations across distributed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Old Fuzzers: FileFuzz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Created by iDefense</a:t>
            </a:r>
          </a:p>
          <a:p>
            <a:pPr/>
            <a:r>
              <a:t>Generic </a:t>
            </a:r>
            <a:r>
              <a:rPr b="1"/>
              <a:t>file format fuzzer</a:t>
            </a:r>
            <a:endParaRPr b="1"/>
          </a:p>
          <a:p>
            <a:pPr lvl="1"/>
            <a:r>
              <a:t>PDF</a:t>
            </a:r>
          </a:p>
          <a:p>
            <a:pPr lvl="1"/>
            <a:r>
              <a:t>JPG</a:t>
            </a:r>
          </a:p>
          <a:p>
            <a:pPr lvl="1"/>
            <a:r>
              <a:t>etc...</a:t>
            </a:r>
          </a:p>
          <a:p>
            <a:pPr/>
            <a:r>
              <a:t>Simple </a:t>
            </a:r>
            <a:r>
              <a:rPr b="1"/>
              <a:t>user-friendly</a:t>
            </a:r>
            <a:r>
              <a:t> design</a:t>
            </a:r>
          </a:p>
          <a:p>
            <a:pPr lvl="1"/>
            <a:r>
              <a:t>Give it a program</a:t>
            </a:r>
          </a:p>
          <a:p>
            <a:pPr lvl="1"/>
            <a:r>
              <a:t>Give it a single test file</a:t>
            </a:r>
          </a:p>
          <a:p>
            <a:pPr lvl="1"/>
            <a:r>
              <a:t>It generates many mutations</a:t>
            </a:r>
          </a:p>
          <a:p>
            <a:pPr lvl="1"/>
            <a:r>
              <a:t>It tries to open them all with the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Old Fuzzers: FileFuzz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Simple GUI</a:t>
            </a:r>
          </a:p>
          <a:p>
            <a:pPr lvl="1"/>
            <a:r>
              <a:t>Create samples</a:t>
            </a:r>
          </a:p>
          <a:p>
            <a:pPr lvl="1"/>
            <a:r>
              <a:t>Execute samples</a:t>
            </a:r>
          </a:p>
          <a:p>
            <a:pPr lvl="1"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oP5Q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mhkAANgJAABwNQAApS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161790" y="1600200"/>
            <a:ext cx="4525010" cy="48444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Old Fuzzers: FileFuzz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Fuzz profiles configurable via XML</a:t>
            </a:r>
          </a:p>
          <a:p>
            <a:pPr lvl="1"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oP5Q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+PGE6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WwcAAHMPAADmMAAAfCQ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95705" y="2511425"/>
            <a:ext cx="6753225" cy="34194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Yj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Old Fuzzers: FileFuzz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l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Disadvantages</a:t>
            </a:r>
          </a:p>
          <a:p>
            <a:pPr lvl="1"/>
            <a:r>
              <a:t>Doesn’t work well on anything past Win Vista</a:t>
            </a:r>
          </a:p>
          <a:p>
            <a:pPr lvl="1"/>
            <a:r>
              <a:t>Not terribly well made, unstable</a:t>
            </a:r>
          </a:p>
          <a:p>
            <a:pPr lvl="1"/>
            <a:r>
              <a:t>E.g...</a:t>
            </a:r>
          </a:p>
        </p:txBody>
      </p:sp>
      <p:sp>
        <p:nvSpPr>
          <p:cNvPr id="4" name="Textbox1"/>
          <p:cNvSpPr txBox="1">
            <a:extLst>
              <a:ext uri="smNativeData">
                <pr:smNativeData xmlns:pr="smNativeData" val="SMDATA_13_oP5QW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Yl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RAgAA0CYAAHE1AAAQKQAAEAAAACYAAAAIAAAA//////////8="/>
              </a:ext>
            </a:extLst>
          </p:cNvSpPr>
          <p:nvPr/>
        </p:nvSpPr>
        <p:spPr>
          <a:xfrm>
            <a:off x="457835" y="6309360"/>
            <a:ext cx="822960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i="1"/>
            </a:pPr>
            <a:r>
              <a:t>Source: https://www.exploit-db.com/exploits/15429/</a:t>
            </a:r>
          </a:p>
        </p:txBody>
      </p:sp>
      <p:pic>
        <p:nvPicPr>
          <p:cNvPr id="5" name="Picture1"/>
          <p:cNvPicPr>
            <a:picLocks noChangeAspect="1"/>
            <a:extLst>
              <a:ext uri="smNativeData">
                <pr:smNativeData xmlns:pr="smNativeData" val="SMDATA_15_oP5QWxMAAAAlAAAAEQAAAC8BAAAAkAAAAEgAAACQAAAASAAAAAAAAAAAAAAAAAAAAAEAAABQAAAAVlVVVVVV1T8AAAAAAAAAAA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8AAAAAQAAACMAAAAjAAAAHgAAAB4AAAAAAAAAZAAAAGQAAAAAAAAAZAAAAGQAAAAVAAAAYAAAAAAAAAAAAAAADwAAAAAAAAAAAAAAAAAAAAAAAACgMgAAAAAAAAAAAAABAAAAAAAAAAAAAABkAAAAAAAAABQAAAAAAAAAAAAAACYAAAAAAAAAAAAAAAAAAAAmAAAAZAAAABYAAABMAAAAAQAAAAAAAAAAAAAAAAAAAAEAAAAAAAAAOQAAACoAAAAq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BQAAAAAAAAAAAAAAAAAAAAZAAAADIAAAAAAAAAZAAAAAAAAAB/f38ACgAAAB8AAABUAAAAu+DjBf///wEAAAAAAAAAAAAAAAAAAAAAAAAAAAAAAAAAAAAAAAAAAAAAAAAAAAAAAAAAAMzMzAAAAAAAf39/AAAAAAAAAAAAAAAAAP///wAAAAAAIQAAABgAAAAUAAAAnA8AAIITAACkKAAAwSM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537460" y="3171190"/>
            <a:ext cx="4069080" cy="2640965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>
            <a:outerShdw blurRad="50800" dist="37717" dir="2700000" algn="t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Old Fuzzers: MangleMe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Created by Michal Zlewski (AFL author)</a:t>
            </a:r>
          </a:p>
          <a:p>
            <a:pPr/>
            <a:r>
              <a:t>Rudimentary </a:t>
            </a:r>
            <a:r>
              <a:rPr b="1"/>
              <a:t>browser fuzzer</a:t>
            </a:r>
            <a:endParaRPr b="1"/>
          </a:p>
          <a:p>
            <a:pPr/>
            <a:r>
              <a:t>CGI generates malformed HTML</a:t>
            </a:r>
          </a:p>
          <a:p>
            <a:pPr lvl="1"/>
            <a:r>
              <a:t>Every refresh gives a new mutation</a:t>
            </a:r>
          </a:p>
          <a:p>
            <a:pPr/>
            <a:r>
              <a:t>Advantages</a:t>
            </a:r>
          </a:p>
          <a:p>
            <a:pPr lvl="1"/>
            <a:r>
              <a:t>Highly effective back in the IE6 days!</a:t>
            </a:r>
          </a:p>
          <a:p>
            <a:pPr/>
            <a:r>
              <a:t>Disadvantages</a:t>
            </a:r>
          </a:p>
          <a:p>
            <a:pPr lvl="1"/>
            <a:r>
              <a:t>Doesn’t target modern browser features</a:t>
            </a:r>
          </a:p>
          <a:p>
            <a:pPr lvl="1"/>
            <a:r>
              <a:t>Requires a web server with CGI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Old Fuzzers: Mangle Me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HTML mutations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oP5Q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+QMAAIwNAABRMwAAsC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" y="2202180"/>
            <a:ext cx="7696200" cy="39243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Old Fuzzers: MangleMe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If/when the browser crashes, check server logs for the most recent random seed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oP5Q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2J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+QMAAKMSAADDMgAA5Rw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" y="3029585"/>
            <a:ext cx="7606030" cy="16675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Old Fuzzers: cross_fuzz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Also created by Michal Zalewski</a:t>
            </a:r>
          </a:p>
          <a:p>
            <a:pPr lvl="1"/>
            <a:r>
              <a:t>Michal was something of a visionary</a:t>
            </a:r>
          </a:p>
          <a:p>
            <a:pPr/>
            <a:r>
              <a:t>More </a:t>
            </a:r>
            <a:r>
              <a:rPr b="1"/>
              <a:t>sophisticated browser fuzzer</a:t>
            </a:r>
            <a:endParaRPr b="1"/>
          </a:p>
          <a:p>
            <a:pPr lvl="1"/>
            <a:r>
              <a:t>Create lots of javascript objects</a:t>
            </a:r>
          </a:p>
          <a:p>
            <a:pPr lvl="1"/>
            <a:r>
              <a:t>Make them all reference each other</a:t>
            </a:r>
          </a:p>
          <a:p>
            <a:pPr lvl="1"/>
            <a:r>
              <a:t>Delete them at random</a:t>
            </a:r>
          </a:p>
          <a:p>
            <a:pPr lvl="1"/>
            <a:r>
              <a:t>Change them at random</a:t>
            </a:r>
          </a:p>
          <a:p>
            <a:pPr lvl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esAs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Old Fuzzers: cross_fuzz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Q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oP5Q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FAkAANgJAAAtLwAADy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75740" y="1600200"/>
            <a:ext cx="6193155" cy="49117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Agenda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dBQU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Lecture...</a:t>
            </a:r>
          </a:p>
          <a:p>
            <a:pPr lvl="1"/>
            <a:r>
              <a:t>Older fuzzers, history</a:t>
            </a:r>
          </a:p>
          <a:p>
            <a:pPr lvl="1"/>
            <a:r>
              <a:t>Newer fuzzers, AFL competitors</a:t>
            </a:r>
          </a:p>
          <a:p>
            <a:pPr lvl="1"/>
            <a:r>
              <a:t>Code scanning tools</a:t>
            </a:r>
          </a:p>
          <a:p>
            <a:pPr lvl="1"/>
            <a:r>
              <a:t>Compiled code analysis tools</a:t>
            </a:r>
          </a:p>
          <a:p>
            <a:pPr/>
            <a:r>
              <a:t>Activities...</a:t>
            </a:r>
          </a:p>
          <a:p>
            <a:pPr lvl="1"/>
            <a:r>
              <a:t>Setting up various fuzzers/analyzers</a:t>
            </a:r>
          </a:p>
          <a:p>
            <a:pPr lvl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Old Fuzzers: cross_fuzz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E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Advantages:</a:t>
            </a:r>
          </a:p>
          <a:p>
            <a:pPr lvl="1"/>
            <a:r>
              <a:t>Highly effective in the IE7 days!</a:t>
            </a:r>
          </a:p>
          <a:p>
            <a:pPr lvl="1"/>
            <a:r>
              <a:t>Very easy to setup, runs out of the box</a:t>
            </a:r>
          </a:p>
          <a:p>
            <a:pPr/>
            <a:r>
              <a:t>Disadvantages</a:t>
            </a:r>
          </a:p>
          <a:p>
            <a:pPr lvl="1"/>
            <a:r>
              <a:t>Requires a web server</a:t>
            </a:r>
          </a:p>
          <a:p>
            <a:pPr lvl="1"/>
            <a:r>
              <a:t>OS GUI becomes nearly unusable</a:t>
            </a:r>
          </a:p>
          <a:p>
            <a:pPr lvl="2"/>
            <a:r>
              <a:t>I.e. requires dedicated machine(s)</a:t>
            </a:r>
          </a:p>
          <a:p>
            <a:pPr lvl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Old Fuzzers: COM Raider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Also created by iDefense!</a:t>
            </a:r>
          </a:p>
          <a:p>
            <a:pPr/>
            <a:r>
              <a:t>Targetes ActiveX objects</a:t>
            </a:r>
          </a:p>
          <a:p>
            <a:pPr lvl="1"/>
            <a:r>
              <a:t>Browser plugins</a:t>
            </a:r>
          </a:p>
          <a:p>
            <a:pPr lvl="1"/>
            <a:r>
              <a:t>Toolbars</a:t>
            </a:r>
          </a:p>
          <a:p>
            <a:pPr lvl="1"/>
            <a:r>
              <a:t>Add-on’s</a:t>
            </a:r>
          </a:p>
          <a:p>
            <a:pPr lvl="1"/>
            <a:r>
              <a:t>Etc...</a:t>
            </a:r>
          </a:p>
          <a:p>
            <a:pPr/>
            <a:r>
              <a:t>User-friendly GUI</a:t>
            </a:r>
          </a:p>
          <a:p>
            <a:pPr/>
            <a:r>
              <a:t>Easy to setup and use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Old Fuzzers: COM Raider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om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oP5Q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QsAANgJAAA/LQAAzC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788795" y="1600200"/>
            <a:ext cx="5566410" cy="48691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BqwQw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Old Fuzzers: COM Raider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Advantages</a:t>
            </a:r>
          </a:p>
          <a:p>
            <a:pPr lvl="1"/>
            <a:r>
              <a:t>Very easy to use</a:t>
            </a:r>
          </a:p>
          <a:p>
            <a:pPr lvl="1"/>
            <a:r>
              <a:t>Automatically finds Active-X objects on disk</a:t>
            </a:r>
          </a:p>
          <a:p>
            <a:pPr lvl="1"/>
            <a:r>
              <a:t>Automatically enumerates Active-X object variables, functions, and parameters</a:t>
            </a:r>
          </a:p>
          <a:p>
            <a:pPr/>
            <a:r>
              <a:t>Disadvantages</a:t>
            </a:r>
          </a:p>
          <a:p>
            <a:pPr lvl="1"/>
            <a:r>
              <a:t>Browser plugins are were boring targets</a:t>
            </a:r>
          </a:p>
          <a:p>
            <a:pPr lvl="1"/>
            <a:r>
              <a:t>Browser plugins no longer relevant </a:t>
            </a:r>
          </a:p>
          <a:p>
            <a:pPr lvl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Q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Modern Fuzzers: AFL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UB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Previously covered, but deserves mention!</a:t>
            </a:r>
          </a:p>
          <a:p>
            <a:pPr/>
            <a:r>
              <a:t>Created by Michal Zalewski</a:t>
            </a:r>
          </a:p>
          <a:p>
            <a:pPr/>
            <a:r>
              <a:t>Guided fuzzer</a:t>
            </a:r>
          </a:p>
          <a:p>
            <a:pPr lvl="1"/>
            <a:r>
              <a:t>Observes execution</a:t>
            </a:r>
          </a:p>
          <a:p>
            <a:pPr lvl="1"/>
            <a:r>
              <a:t>Attempts to find new code paths</a:t>
            </a:r>
          </a:p>
          <a:p>
            <a:pPr lvl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Modern Fuzzers: AFL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oP5Q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0AIAANcJAABwNQAAKCM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99565"/>
            <a:ext cx="8229600" cy="41154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Modern Fuzzers: AFL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Advantages</a:t>
            </a:r>
          </a:p>
          <a:p>
            <a:pPr lvl="1"/>
            <a:r>
              <a:t>Highly effective</a:t>
            </a:r>
          </a:p>
          <a:p>
            <a:pPr lvl="1"/>
            <a:r>
              <a:t>Finds paths traditional fuzzers would never try</a:t>
            </a:r>
          </a:p>
          <a:p>
            <a:pPr lvl="1"/>
            <a:r>
              <a:t>Easy to use out of the box</a:t>
            </a:r>
          </a:p>
          <a:p>
            <a:pPr/>
            <a:r>
              <a:t>Disadvantages</a:t>
            </a:r>
          </a:p>
          <a:p>
            <a:pPr lvl="1"/>
            <a:r>
              <a:t>Most effective when source-code is available</a:t>
            </a:r>
          </a:p>
          <a:p>
            <a:pPr lvl="1"/>
            <a:r>
              <a:t>Only easily applied to file-format fuzzing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Modern Fuzzers: Domato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Created by Ivan Fratric</a:t>
            </a:r>
          </a:p>
          <a:p>
            <a:pPr lvl="1"/>
            <a:r>
              <a:t>Google Project Zero (2017)</a:t>
            </a:r>
          </a:p>
          <a:p>
            <a:pPr/>
            <a:r>
              <a:t>Modern browser DOM fuzzer</a:t>
            </a:r>
          </a:p>
          <a:p>
            <a:pPr lvl="1"/>
            <a:r>
              <a:t>HTML5</a:t>
            </a:r>
          </a:p>
          <a:p>
            <a:pPr lvl="1"/>
            <a:r>
              <a:t>CSS3</a:t>
            </a:r>
          </a:p>
          <a:p>
            <a:pPr lvl="1"/>
            <a:r>
              <a:t>Javascript</a:t>
            </a:r>
          </a:p>
          <a:p>
            <a:pPr lvl="1"/>
            <a:r>
              <a:t>SVG</a:t>
            </a:r>
          </a:p>
          <a:p>
            <a:pPr lvl="1"/>
            <a:r>
              <a:t>Etc</a:t>
            </a:r>
          </a:p>
          <a:p>
            <a:pPr/>
            <a:r>
              <a:t>Uses context-free-grammer to generate samples</a:t>
            </a:r>
          </a:p>
          <a:p>
            <a:pPr lvl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Modern Fuzzers: Domato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Design</a:t>
            </a:r>
          </a:p>
          <a:p>
            <a:pPr lvl="1"/>
            <a:r>
              <a:t>Builds a highly complex DOM</a:t>
            </a:r>
          </a:p>
          <a:p>
            <a:pPr lvl="1"/>
            <a:r>
              <a:t>Calls various object methods</a:t>
            </a:r>
          </a:p>
          <a:p>
            <a:pPr lvl="1"/>
            <a:r>
              <a:t>Adds and removes objects</a:t>
            </a:r>
          </a:p>
          <a:p>
            <a:pPr lvl="1"/>
            <a:r>
              <a:t>Alters object properties</a:t>
            </a:r>
          </a:p>
          <a:p>
            <a:pPr/>
            <a:r>
              <a:t>Attempts to use the browser in unexpected ways</a:t>
            </a:r>
          </a:p>
          <a:p>
            <a:pPr/>
            <a:r>
              <a:t>Like a modern cross_fuzz, on steroids</a:t>
            </a:r>
          </a:p>
          <a:p>
            <a:pPr/>
          </a:p>
          <a:p>
            <a:pPr lvl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Modern Fuzzers: Domato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oP5Q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0AIAANgJAABwNQAA0i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8729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Doe+Q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Prerequisite Knowledge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Basic Linux command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Modern Fuzzers: Domato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Advantages</a:t>
            </a:r>
          </a:p>
          <a:p>
            <a:pPr lvl="1"/>
            <a:r>
              <a:t>Effective against modern (2018) browsers</a:t>
            </a:r>
          </a:p>
          <a:p>
            <a:pPr/>
            <a:r>
              <a:t>Disadvantages</a:t>
            </a:r>
          </a:p>
          <a:p>
            <a:pPr lvl="1"/>
            <a:r>
              <a:rPr b="1"/>
              <a:t>Only generates</a:t>
            </a:r>
            <a:r>
              <a:t> samples, </a:t>
            </a:r>
            <a:r>
              <a:rPr b="1"/>
              <a:t>doesn’t run</a:t>
            </a:r>
            <a:r>
              <a:t> them</a:t>
            </a:r>
          </a:p>
          <a:p>
            <a:pPr lvl="1"/>
            <a:r>
              <a:t>Not so user-friendly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Modern Fuzzers: libFuzzer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Created by the LLVM team</a:t>
            </a:r>
          </a:p>
          <a:p>
            <a:pPr/>
            <a:r>
              <a:t>Fuzzes </a:t>
            </a:r>
            <a:r>
              <a:rPr b="1"/>
              <a:t>individual C functions</a:t>
            </a:r>
            <a:endParaRPr b="1"/>
          </a:p>
          <a:p>
            <a:pPr/>
            <a:r>
              <a:t>Coverage-guided (like AFL)</a:t>
            </a:r>
          </a:p>
          <a:p>
            <a:pPr/>
            <a:r>
              <a:t>Evolutionary algorithms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Modern Fuzzers: libFuzzer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You write a function that uses your code</a:t>
            </a:r>
          </a:p>
          <a:p>
            <a:pPr/>
            <a:r>
              <a:t>libFuzzer will mutate that input repeatedly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oP5Q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0AIAACITAABwNQAAZhw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10230"/>
            <a:ext cx="8229600" cy="15062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1"/>
          <p:cNvSpPr txBox="1">
            <a:extLst>
              <a:ext uri="smNativeData">
                <pr:smNativeData xmlns:pr="smNativeData" val="SMDATA_13_oP5QW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c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zSYAAHA1AAANKQAAEAAAACYAAAAIAAAA//////////8="/>
              </a:ext>
            </a:extLst>
          </p:cNvSpPr>
          <p:nvPr/>
        </p:nvSpPr>
        <p:spPr>
          <a:xfrm>
            <a:off x="457200" y="6307455"/>
            <a:ext cx="822960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600" i="1"/>
            </a:pPr>
            <a:r>
              <a:t>Source: https://llvm.org/docs/LibFuzzer.html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A1OTc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Modern Fuzzers: libFuzzer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Finding Heartbleed in 1 second</a:t>
            </a:r>
          </a:p>
        </p:txBody>
      </p:sp>
      <p:sp>
        <p:nvSpPr>
          <p:cNvPr id="4" name="Textbox1"/>
          <p:cNvSpPr txBox="1">
            <a:extLst>
              <a:ext uri="smNativeData">
                <pr:smNativeData xmlns:pr="smNativeData" val="SMDATA_13_oP5QW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IgYWw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PAgAA0CYAAHA1AAAQKQAAEAAAACYAAAAIAAAA//////////8="/>
              </a:ext>
            </a:extLst>
          </p:cNvSpPr>
          <p:nvPr/>
        </p:nvSpPr>
        <p:spPr>
          <a:xfrm>
            <a:off x="456565" y="6309360"/>
            <a:ext cx="823023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600" i="1"/>
            </a:pPr>
            <a:r>
              <a:t>Source: https://github.com/google/fuzzer-test-suite/blob/master/openssl-1.0.1f/target.cc</a:t>
            </a:r>
          </a:p>
        </p:txBody>
      </p:sp>
      <p:pic>
        <p:nvPicPr>
          <p:cNvPr id="5" name="Picture1"/>
          <p:cNvPicPr>
            <a:picLocks noChangeAspect="1"/>
            <a:extLst>
              <a:ext uri="smNativeData">
                <pr:smNativeData xmlns:pr="smNativeData" val="SMDATA_15_oP5QWxMAAAAlAAAAEQAAAC8BAAAAkAAAAEgAAACQAAAASAAAAAAAAAAAAAAAAAAAAAEAAABQAAAAVVVVVVVV1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8AAAAAQAAACMAAAAjAAAAHgAAAB4AAAAAAAAAZAAAAGQAAAAAAAAAZAAAAGQAAAAVAAAAYAAAAAAAAAAAAAAADwAAAAAAAAAAAAAAAAAAAAAAAACgMgAAAAAAAAAAAAABAAAAAAAAAAAAAABkAAAAAAAAABQAAAAAAAAAAAAAACYAAAAAAAAAAAAAAAAAAAAmAAAAZAAAABYAAABMAAAAAQAAAAAAAAAAAAAAAAAAAAEAAAAAAAAAOQAAACoAAAAq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BQAAAAAAAAAAAAAAAAAAAAZAAAADIAAAAAAAAAZAAAAAAAAAB/f38ACgAAAB8AAABUAAAAu+DjBf///wEAAAAAAAAAAAAAAAAAAAAAAAAAAAAAAAAAAAAAAAAAAAAAAAAAAAAAAAAAAMzMzAAAAAAAf39/AAAAAAAAAAAAAAAAAP///wAAAAAAIQAAABgAAAAUAAAAegUAAHMPAADGMgAAeyM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90270" y="2511425"/>
            <a:ext cx="7363460" cy="3256280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>
            <a:outerShdw blurRad="50800" dist="37717" dir="2700000" algn="t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Modern Fuzzers: libFuzzer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Advantages</a:t>
            </a:r>
          </a:p>
          <a:p>
            <a:pPr lvl="1"/>
            <a:r>
              <a:t>All done in one process, </a:t>
            </a:r>
            <a:r>
              <a:rPr b="1">
                <a:solidFill>
                  <a:srgbClr val="FF0000"/>
                </a:solidFill>
              </a:rPr>
              <a:t>blazing fast</a:t>
            </a:r>
            <a:r>
              <a:t>!</a:t>
            </a:r>
          </a:p>
          <a:p>
            <a:pPr lvl="1"/>
            <a:r>
              <a:t>Guided fuzzing</a:t>
            </a:r>
          </a:p>
          <a:p>
            <a:pPr lvl="1"/>
            <a:r>
              <a:t>Extremely versatile re: target application</a:t>
            </a:r>
          </a:p>
          <a:p>
            <a:pPr/>
            <a:r>
              <a:t>Disadvantages</a:t>
            </a:r>
          </a:p>
          <a:p>
            <a:pPr lvl="1"/>
            <a:r>
              <a:t>Unreasonably difficult to setup</a:t>
            </a:r>
          </a:p>
          <a:p>
            <a:pPr lvl="2"/>
            <a:r>
              <a:t>You must build LLVM/Clang from source first</a:t>
            </a:r>
          </a:p>
          <a:p>
            <a:pPr lvl="2"/>
            <a:r>
              <a:t>You must write quite a bit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Y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Into the Future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ML applied to fuzz-test-case generation</a:t>
            </a:r>
          </a:p>
          <a:p>
            <a:pPr/>
            <a:r>
              <a:t>Formal methods code verification</a:t>
            </a:r>
          </a:p>
          <a:p>
            <a:pPr/>
            <a:r>
              <a:t>Embedded devices, hardware protocols</a:t>
            </a:r>
          </a:p>
          <a:p>
            <a:pPr lvl="1"/>
            <a:r>
              <a:t>I.e. USB, HDMI, Modbus, etc...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Static Analysis: CPP-Check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C/C++ code analyzer</a:t>
            </a:r>
          </a:p>
          <a:p>
            <a:pPr/>
            <a:r>
              <a:t>Very effective at catching obvious bugs</a:t>
            </a:r>
          </a:p>
          <a:p>
            <a:pPr lvl="1"/>
            <a:r>
              <a:t>Stack/heap buffer overflows</a:t>
            </a:r>
          </a:p>
          <a:p>
            <a:pPr lvl="1"/>
            <a:r>
              <a:t>Integer size or signedness issues</a:t>
            </a:r>
          </a:p>
          <a:p>
            <a:pPr/>
            <a:r>
              <a:t>Not very effective with anything complex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Static Analysis: CPP-Check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ZTcF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cppcheck &lt;myfile.c&gt;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oP5Q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ehh7Z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0AIAACgSAABwNQAACx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51480"/>
            <a:ext cx="8229600" cy="12820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Static Analysis: Scan Build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i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C/C++ code analyzer from the LLVM team</a:t>
            </a:r>
          </a:p>
          <a:p>
            <a:pPr/>
            <a:r>
              <a:t>Effectively catches bugs requiring complex steps to reproduce</a:t>
            </a:r>
          </a:p>
          <a:p>
            <a:pPr/>
            <a:r>
              <a:t>Beautiful user interface!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Static Analysis: Scan Build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24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scan-build &lt;normal build commands...&gt;</a:t>
            </a:r>
          </a:p>
          <a:p>
            <a:pPr lvl="1">
              <a:defRPr sz="18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scan-build clang myfile.c</a:t>
            </a:r>
          </a:p>
          <a:p>
            <a:pPr lvl="1">
              <a:defRPr sz="1800"/>
            </a:pPr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scan-build make</a:t>
            </a:r>
            <a:br/>
            <a:br/>
            <a:br/>
            <a:br/>
            <a:br/>
            <a:br/>
            <a:br/>
            <a:r>
              <a:rPr sz="2400"/>
              <a:t>... lots of output ...</a:t>
            </a:r>
            <a:endParaRPr sz="2800"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oP5Q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gQcAABcRAACVLAAAGR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19835" y="2778125"/>
            <a:ext cx="6027420" cy="13017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picLocks noChangeAspect="1"/>
            <a:extLst>
              <a:ext uri="smNativeData">
                <pr:smNativeData xmlns:pr="smNativeData" val="SMDATA_15_oP5Q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gQcAABkdAACnMgAAZyY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219835" y="4730115"/>
            <a:ext cx="7014210" cy="15125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Expected Outcomes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Understand...</a:t>
            </a:r>
          </a:p>
          <a:p>
            <a:pPr lvl="1"/>
            <a:r>
              <a:t>A handful of historically important fuzzers</a:t>
            </a:r>
          </a:p>
          <a:p>
            <a:pPr lvl="1"/>
            <a:r>
              <a:t>How fuzzing has changed in time</a:t>
            </a:r>
          </a:p>
          <a:p>
            <a:pPr lvl="1"/>
            <a:r>
              <a:t>New fuzzers and fuzzing strategies</a:t>
            </a:r>
          </a:p>
          <a:p>
            <a:pPr/>
            <a:r>
              <a:t>Be able to...</a:t>
            </a:r>
          </a:p>
          <a:p>
            <a:pPr lvl="1"/>
            <a:r>
              <a:t>Set up and use a few fuzzers from the past</a:t>
            </a:r>
          </a:p>
          <a:p>
            <a:pPr lvl="1"/>
          </a:p>
          <a:p>
            <a:pPr lvl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Db/Q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Static Analysis: Scan Build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Y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oP5Q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qAkAANgJAACYLgAAyS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1600200"/>
            <a:ext cx="6004560" cy="50298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EOF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CgoI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Trends Over Time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(Disclaimer: personal observations ahead)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Trends Over Time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Previous to the mid-2000’s</a:t>
            </a:r>
          </a:p>
          <a:p>
            <a:pPr lvl="1"/>
            <a:r>
              <a:t>Software development emphasized building products as quickly as possible</a:t>
            </a:r>
          </a:p>
          <a:p>
            <a:pPr lvl="1"/>
            <a:r>
              <a:t>Security was largely an after-thought</a:t>
            </a:r>
          </a:p>
          <a:p>
            <a:pPr lvl="1"/>
            <a:r>
              <a:t>Dangerous functions widely used</a:t>
            </a:r>
          </a:p>
          <a:p>
            <a:pPr lvl="2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strcpy()</a:t>
            </a:r>
          </a:p>
          <a:p>
            <a:pPr lvl="2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strcat()</a:t>
            </a:r>
          </a:p>
          <a:p>
            <a:pPr lvl="2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sprintf()</a:t>
            </a:r>
          </a:p>
          <a:p>
            <a:pPr lvl="1"/>
            <a:r>
              <a:t>No bug bounty programs / vulnerability market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UB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Trends Over Time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B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Results</a:t>
            </a:r>
          </a:p>
          <a:p>
            <a:pPr lvl="1"/>
            <a:r>
              <a:t>Vulnerabilities were quite common</a:t>
            </a:r>
          </a:p>
          <a:p>
            <a:pPr lvl="1"/>
            <a:r>
              <a:t>E.g. All the famous worms of the 90’s and 00’s</a:t>
            </a:r>
          </a:p>
          <a:p>
            <a:pPr lvl="2"/>
            <a:r>
              <a:t>Blaster</a:t>
            </a:r>
          </a:p>
          <a:p>
            <a:pPr lvl="2"/>
            <a:r>
              <a:t>Sasser</a:t>
            </a:r>
          </a:p>
          <a:p>
            <a:pPr lvl="2"/>
            <a:r>
              <a:t>Code Red</a:t>
            </a:r>
          </a:p>
          <a:p>
            <a:pPr lvl="2"/>
            <a:r>
              <a:t>Nimda</a:t>
            </a:r>
          </a:p>
          <a:p>
            <a:pPr lvl="2"/>
            <a:r>
              <a:t>Confiker</a:t>
            </a:r>
          </a:p>
          <a:p>
            <a:pPr lvl="1"/>
            <a:r>
              <a:t>Fuzzing was </a:t>
            </a:r>
            <a:r>
              <a:rPr b="1"/>
              <a:t>highly effective</a:t>
            </a:r>
            <a:r>
              <a:t>, </a:t>
            </a:r>
            <a:r>
              <a:rPr b="1"/>
              <a:t>relatively easy</a:t>
            </a:r>
            <a:endParaRPr b="1"/>
          </a:p>
          <a:p>
            <a:pPr lvl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0D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Trends Over Time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More recently (2005+)</a:t>
            </a:r>
          </a:p>
          <a:p>
            <a:pPr lvl="1"/>
            <a:r>
              <a:t>Software development more methodical</a:t>
            </a:r>
          </a:p>
          <a:p>
            <a:pPr lvl="1"/>
            <a:r>
              <a:t>Companies tout security as a selling point</a:t>
            </a:r>
          </a:p>
          <a:p>
            <a:pPr lvl="1"/>
            <a:r>
              <a:t>Security built into the design process</a:t>
            </a:r>
          </a:p>
          <a:p>
            <a:pPr lvl="1"/>
            <a:r>
              <a:t>Dangerous functions outright banned</a:t>
            </a:r>
          </a:p>
          <a:p>
            <a:pPr lvl="1"/>
            <a:r>
              <a:t>More bug bounty programs</a:t>
            </a:r>
          </a:p>
          <a:p>
            <a:pPr lvl="1"/>
            <a:r>
              <a:t>Companies are friendlier to researchers</a:t>
            </a:r>
          </a:p>
          <a:p>
            <a:pPr lvl="1"/>
            <a:r>
              <a:t>Thriving vulnerability market, $$$</a:t>
            </a:r>
          </a:p>
          <a:p>
            <a:pPr lvl="2"/>
            <a:r>
              <a:t>E.g. </a:t>
            </a:r>
            <a:r>
              <a:rPr u="sng">
                <a:solidFill>
                  <a:schemeClr val="hlink"/>
                </a:solidFill>
                <a:hlinkClick r:id="rId2"/>
              </a:rPr>
              <a:t>http://zerodium.com/program.html</a:t>
            </a:r>
            <a:endParaRPr u="sng">
              <a:solidFill>
                <a:schemeClr val="hlink"/>
              </a:solidFill>
              <a:hlinkClick r:id="rId2"/>
            </a:endParaRPr>
          </a:p>
          <a:p>
            <a:pPr lvl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P5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Trends Over Time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P5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AuB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Results</a:t>
            </a:r>
          </a:p>
          <a:p>
            <a:pPr lvl="1"/>
            <a:r>
              <a:t>Memory corruption vulnerabilities are less common and harder to find</a:t>
            </a:r>
          </a:p>
          <a:p>
            <a:pPr lvl="1"/>
            <a:r>
              <a:t>Effective fuzzing requires </a:t>
            </a:r>
            <a:r>
              <a:rPr b="1"/>
              <a:t>significantly more thought and effort</a:t>
            </a:r>
            <a:r>
              <a:t> than before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andrew</cp:lastModifiedBy>
  <cp:revision>0</cp:revision>
  <dcterms:created xsi:type="dcterms:W3CDTF">2018-05-29T02:18:01Z</dcterms:created>
  <dcterms:modified xsi:type="dcterms:W3CDTF">2018-07-19T21:12:00Z</dcterms:modified>
</cp:coreProperties>
</file>