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7D7F-918C-4CB8-81CE-B315FD9B7E04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DB3-8BA8-4EB0-8962-1E4A0373C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85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7D7F-918C-4CB8-81CE-B315FD9B7E04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DB3-8BA8-4EB0-8962-1E4A0373C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45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7D7F-918C-4CB8-81CE-B315FD9B7E04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DB3-8BA8-4EB0-8962-1E4A0373C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58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7D7F-918C-4CB8-81CE-B315FD9B7E04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DB3-8BA8-4EB0-8962-1E4A0373C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53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7D7F-918C-4CB8-81CE-B315FD9B7E04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DB3-8BA8-4EB0-8962-1E4A0373C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7D7F-918C-4CB8-81CE-B315FD9B7E04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DB3-8BA8-4EB0-8962-1E4A0373C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37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7D7F-918C-4CB8-81CE-B315FD9B7E04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DB3-8BA8-4EB0-8962-1E4A0373C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9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7D7F-918C-4CB8-81CE-B315FD9B7E04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DB3-8BA8-4EB0-8962-1E4A0373C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8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7D7F-918C-4CB8-81CE-B315FD9B7E04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DB3-8BA8-4EB0-8962-1E4A0373C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95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7D7F-918C-4CB8-81CE-B315FD9B7E04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DB3-8BA8-4EB0-8962-1E4A0373C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82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7D7F-918C-4CB8-81CE-B315FD9B7E04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DB3-8BA8-4EB0-8962-1E4A0373C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60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7D7F-918C-4CB8-81CE-B315FD9B7E04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CDB3-8BA8-4EB0-8962-1E4A0373C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40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1179" y="657726"/>
            <a:ext cx="1955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/>
              <a:t>link</a:t>
            </a:r>
            <a:endParaRPr lang="zh-TW" altLang="en-US" sz="9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029200" y="657726"/>
            <a:ext cx="16674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err="1" smtClean="0"/>
              <a:t>css</a:t>
            </a:r>
            <a:endParaRPr lang="zh-TW" altLang="en-US" sz="9600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3416968" y="1507958"/>
            <a:ext cx="1435769" cy="1604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8308876" y="657726"/>
            <a:ext cx="22222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err="1" smtClean="0"/>
              <a:t>href</a:t>
            </a:r>
            <a:endParaRPr lang="zh-TW" altLang="en-US" sz="9600" dirty="0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6696644" y="1507958"/>
            <a:ext cx="1435769" cy="1604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28498" y="2943726"/>
            <a:ext cx="29524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/>
              <a:t>script</a:t>
            </a:r>
            <a:endParaRPr lang="zh-TW" altLang="en-US" sz="9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29200" y="2919663"/>
            <a:ext cx="9605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err="1"/>
              <a:t>j</a:t>
            </a:r>
            <a:r>
              <a:rPr lang="en-US" altLang="zh-TW" sz="9600" dirty="0" err="1" smtClean="0"/>
              <a:t>s</a:t>
            </a:r>
            <a:endParaRPr lang="zh-TW" altLang="en-US" sz="9600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416968" y="3769895"/>
            <a:ext cx="1435769" cy="1604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308876" y="2919663"/>
            <a:ext cx="1598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err="1" smtClean="0"/>
              <a:t>src</a:t>
            </a:r>
            <a:endParaRPr lang="zh-TW" altLang="en-US" sz="9600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6696644" y="3769895"/>
            <a:ext cx="1435769" cy="1604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9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64752"/>
            <a:ext cx="10515600" cy="1325563"/>
          </a:xfrm>
        </p:spPr>
        <p:txBody>
          <a:bodyPr/>
          <a:lstStyle/>
          <a:p>
            <a:r>
              <a:rPr lang="en-US" altLang="zh-TW" b="1" dirty="0" smtClean="0"/>
              <a:t>Spacing (</a:t>
            </a:r>
            <a:r>
              <a:rPr lang="zh-TW" altLang="en-US" b="1" dirty="0" smtClean="0"/>
              <a:t>間隔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3907" y="2079958"/>
            <a:ext cx="585820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0: $spacer * 0</a:t>
            </a:r>
            <a:r>
              <a:rPr lang="zh-TW" altLang="en-US" sz="4800" dirty="0" smtClean="0"/>
              <a:t>    </a:t>
            </a:r>
            <a:r>
              <a:rPr lang="en-US" altLang="zh-TW" sz="4800" dirty="0" smtClean="0"/>
              <a:t>= 0px</a:t>
            </a:r>
          </a:p>
          <a:p>
            <a:r>
              <a:rPr lang="en-US" altLang="zh-TW" sz="4800" dirty="0" smtClean="0"/>
              <a:t>1: $spacer * .25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= 4px</a:t>
            </a:r>
          </a:p>
          <a:p>
            <a:r>
              <a:rPr lang="en-US" altLang="zh-TW" sz="4800" dirty="0" smtClean="0"/>
              <a:t>2: $spacer *  .5 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= 8px</a:t>
            </a:r>
          </a:p>
          <a:p>
            <a:r>
              <a:rPr lang="en-US" altLang="zh-TW" sz="4800" dirty="0" smtClean="0"/>
              <a:t>3: $spacer *   1  = 16px</a:t>
            </a:r>
            <a:endParaRPr lang="zh-TW" altLang="en-US" sz="4800" dirty="0" smtClean="0"/>
          </a:p>
          <a:p>
            <a:r>
              <a:rPr lang="en-US" altLang="zh-TW" sz="4800" dirty="0" smtClean="0"/>
              <a:t>4: $spacer * 1.5 = 24px</a:t>
            </a:r>
            <a:endParaRPr lang="zh-TW" altLang="en-US" sz="4800" dirty="0" smtClean="0"/>
          </a:p>
          <a:p>
            <a:r>
              <a:rPr lang="en-US" altLang="zh-TW" sz="4800" dirty="0" smtClean="0"/>
              <a:t>5: $spacer *  3   = 48px</a:t>
            </a:r>
            <a:endParaRPr lang="zh-TW" altLang="en-US" sz="4800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103907" y="1064295"/>
            <a:ext cx="5032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 $spacer =16</a:t>
            </a:r>
            <a:r>
              <a:rPr lang="zh-TW" altLang="en-US" sz="6000" dirty="0" smtClean="0"/>
              <a:t> </a:t>
            </a:r>
            <a:r>
              <a:rPr lang="en-US" altLang="zh-TW" sz="6000" dirty="0" err="1" smtClean="0"/>
              <a:t>px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6936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593192" y="307305"/>
            <a:ext cx="102246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/>
              <a:t>練習</a:t>
            </a:r>
            <a:r>
              <a:rPr lang="en-US" altLang="zh-TW" sz="4800" dirty="0"/>
              <a:t>01: </a:t>
            </a:r>
            <a:endParaRPr lang="en-US" altLang="zh-TW" sz="4800" dirty="0" smtClean="0"/>
          </a:p>
          <a:p>
            <a:r>
              <a:rPr lang="zh-TW" altLang="en-US" sz="4800" dirty="0" smtClean="0"/>
              <a:t>製作一個包含選單</a:t>
            </a:r>
            <a:r>
              <a:rPr lang="en-US" altLang="zh-TW" sz="4800" dirty="0" smtClean="0"/>
              <a:t>(</a:t>
            </a:r>
            <a:r>
              <a:rPr lang="en-US" altLang="zh-TW" sz="4800" dirty="0" err="1" smtClean="0"/>
              <a:t>navbar</a:t>
            </a:r>
            <a:r>
              <a:rPr lang="en-US" altLang="zh-TW" sz="4800" dirty="0" smtClean="0"/>
              <a:t>)</a:t>
            </a:r>
          </a:p>
          <a:p>
            <a:r>
              <a:rPr lang="zh-TW" altLang="en-US" sz="4800" dirty="0" smtClean="0"/>
              <a:t>卡片</a:t>
            </a:r>
            <a:r>
              <a:rPr lang="en-US" altLang="zh-TW" sz="4800" dirty="0" smtClean="0"/>
              <a:t>(grid-card)</a:t>
            </a:r>
            <a:r>
              <a:rPr lang="zh-TW" altLang="en-US" sz="4800" dirty="0" smtClean="0"/>
              <a:t>和 </a:t>
            </a:r>
            <a:r>
              <a:rPr lang="en-US" altLang="zh-TW" sz="4800" dirty="0" smtClean="0"/>
              <a:t>footer</a:t>
            </a:r>
            <a:r>
              <a:rPr lang="zh-TW" altLang="en-US" sz="4800" dirty="0" smtClean="0"/>
              <a:t>的響應式網頁</a:t>
            </a:r>
            <a:r>
              <a:rPr lang="en-US" altLang="zh-TW" sz="4800" dirty="0" smtClean="0"/>
              <a:t>!</a:t>
            </a:r>
          </a:p>
          <a:p>
            <a:r>
              <a:rPr lang="zh-TW" altLang="en-US" sz="4800" b="1" dirty="0">
                <a:solidFill>
                  <a:srgbClr val="FF0000"/>
                </a:solidFill>
              </a:rPr>
              <a:t>搭配</a:t>
            </a:r>
            <a:r>
              <a:rPr lang="en-US" altLang="zh-TW" sz="4800" b="1" dirty="0" smtClean="0">
                <a:solidFill>
                  <a:srgbClr val="FF0000"/>
                </a:solidFill>
              </a:rPr>
              <a:t>my.css</a:t>
            </a:r>
            <a:r>
              <a:rPr lang="zh-TW" altLang="en-US" sz="48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4800" b="1" dirty="0">
                <a:solidFill>
                  <a:srgbClr val="FF0000"/>
                </a:solidFill>
              </a:rPr>
              <a:t>設定修改相關顏色</a:t>
            </a:r>
            <a:endParaRPr lang="zh-TW" altLang="en-US" sz="4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09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47824"/>
              </p:ext>
            </p:extLst>
          </p:nvPr>
        </p:nvGraphicFramePr>
        <p:xfrm>
          <a:off x="334736" y="295797"/>
          <a:ext cx="4533900" cy="3840480"/>
        </p:xfrm>
        <a:graphic>
          <a:graphicData uri="http://schemas.openxmlformats.org/drawingml/2006/table">
            <a:tbl>
              <a:tblPr/>
              <a:tblGrid>
                <a:gridCol w="906780"/>
                <a:gridCol w="906780"/>
                <a:gridCol w="906780"/>
                <a:gridCol w="906780"/>
                <a:gridCol w="90678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產品編號</a:t>
                      </a:r>
                    </a:p>
                  </a:txBody>
                  <a:tcPr>
                    <a:lnL w="9525" cap="flat" cmpd="sng" algn="ctr">
                      <a:solidFill>
                        <a:srgbClr val="A0A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A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A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產品名稱</a:t>
                      </a:r>
                    </a:p>
                  </a:txBody>
                  <a:tcPr>
                    <a:lnL w="9525" cap="flat" cmpd="sng" algn="ctr">
                      <a:solidFill>
                        <a:srgbClr val="00B0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產品價格</a:t>
                      </a:r>
                    </a:p>
                  </a:txBody>
                  <a:tcPr>
                    <a:lnL w="9525" cap="flat" cmpd="sng" algn="ctr">
                      <a:solidFill>
                        <a:srgbClr val="A0A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A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A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產品數量</a:t>
                      </a:r>
                    </a:p>
                  </a:txBody>
                  <a:tcPr>
                    <a:lnL w="9525" cap="flat" cmpd="sng" algn="ctr">
                      <a:solidFill>
                        <a:srgbClr val="40A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A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備註說明</a:t>
                      </a:r>
                    </a:p>
                  </a:txBody>
                  <a:tcPr>
                    <a:lnL w="9525" cap="flat" cmpd="sng" algn="ctr">
                      <a:solidFill>
                        <a:srgbClr val="80A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A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A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A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effectLst/>
                        </a:rPr>
                        <a:t>001</a:t>
                      </a:r>
                    </a:p>
                  </a:txBody>
                  <a:tcPr>
                    <a:lnL w="9525" cap="flat" cmpd="sng" algn="ctr">
                      <a:solidFill>
                        <a:srgbClr val="80A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A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A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美式咖啡</a:t>
                      </a:r>
                    </a:p>
                  </a:txBody>
                  <a:tcPr>
                    <a:lnL w="9525" cap="flat" cmpd="sng" algn="ctr">
                      <a:solidFill>
                        <a:srgbClr val="0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A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60</a:t>
                      </a:r>
                    </a:p>
                  </a:txBody>
                  <a:tcPr>
                    <a:lnL w="9525" cap="flat" cmpd="sng" algn="ctr">
                      <a:solidFill>
                        <a:srgbClr val="80A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A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rgbClr val="8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A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A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很好喝</a:t>
                      </a:r>
                      <a:r>
                        <a:rPr lang="en-US" altLang="zh-TW" dirty="0">
                          <a:effectLst/>
                        </a:rPr>
                        <a:t>!!!</a:t>
                      </a:r>
                    </a:p>
                  </a:txBody>
                  <a:tcPr>
                    <a:lnL w="9525" cap="flat" cmpd="sng" algn="ctr">
                      <a:solidFill>
                        <a:srgbClr val="60A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A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A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A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002</a:t>
                      </a:r>
                    </a:p>
                  </a:txBody>
                  <a:tcPr>
                    <a:lnL w="9525" cap="flat" cmpd="sng" algn="ctr">
                      <a:solidFill>
                        <a:srgbClr val="20A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A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拿鐵咖啡</a:t>
                      </a:r>
                    </a:p>
                  </a:txBody>
                  <a:tcPr>
                    <a:lnL w="9525" cap="flat" cmpd="sng" algn="ctr">
                      <a:solidFill>
                        <a:srgbClr val="4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A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80</a:t>
                      </a:r>
                    </a:p>
                  </a:txBody>
                  <a:tcPr>
                    <a:lnL w="9525" cap="flat" cmpd="sng" algn="ctr">
                      <a:solidFill>
                        <a:srgbClr val="4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A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A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rgbClr val="60A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A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A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A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很好喝</a:t>
                      </a:r>
                      <a:r>
                        <a:rPr lang="en-US" altLang="zh-TW">
                          <a:effectLst/>
                        </a:rPr>
                        <a:t>!!!</a:t>
                      </a:r>
                    </a:p>
                  </a:txBody>
                  <a:tcPr>
                    <a:lnL w="9525" cap="flat" cmpd="sng" algn="ctr">
                      <a:solidFill>
                        <a:srgbClr val="60A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A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A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A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003</a:t>
                      </a:r>
                    </a:p>
                  </a:txBody>
                  <a:tcPr>
                    <a:lnL w="9525" cap="flat" cmpd="sng" algn="ctr">
                      <a:solidFill>
                        <a:srgbClr val="2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A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拿鐵咖啡</a:t>
                      </a:r>
                    </a:p>
                  </a:txBody>
                  <a:tcPr>
                    <a:lnL w="9525" cap="flat" cmpd="sng" algn="ctr">
                      <a:solidFill>
                        <a:srgbClr val="60A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A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A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A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80</a:t>
                      </a:r>
                    </a:p>
                  </a:txBody>
                  <a:tcPr>
                    <a:lnL w="9525" cap="flat" cmpd="sng" algn="ctr">
                      <a:solidFill>
                        <a:srgbClr val="60A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A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A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rgbClr val="E0A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A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A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A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很好喝</a:t>
                      </a:r>
                      <a:r>
                        <a:rPr lang="en-US" altLang="zh-TW">
                          <a:effectLst/>
                        </a:rPr>
                        <a:t>!!!</a:t>
                      </a:r>
                    </a:p>
                  </a:txBody>
                  <a:tcPr>
                    <a:lnL w="9525" cap="flat" cmpd="sng" algn="ctr">
                      <a:solidFill>
                        <a:srgbClr val="60A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A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A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004</a:t>
                      </a:r>
                    </a:p>
                  </a:txBody>
                  <a:tcPr>
                    <a:lnL w="9525" cap="flat" cmpd="sng" algn="ctr">
                      <a:solidFill>
                        <a:srgbClr val="C0A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A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拿鐵咖啡</a:t>
                      </a:r>
                    </a:p>
                  </a:txBody>
                  <a:tcPr>
                    <a:lnL w="9525" cap="flat" cmpd="sng" algn="ctr">
                      <a:solidFill>
                        <a:srgbClr val="20A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A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B0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80</a:t>
                      </a:r>
                    </a:p>
                  </a:txBody>
                  <a:tcPr>
                    <a:lnL w="9525" cap="flat" cmpd="sng" algn="ctr">
                      <a:solidFill>
                        <a:srgbClr val="40A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A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rgbClr val="60A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A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很好喝</a:t>
                      </a:r>
                      <a:r>
                        <a:rPr lang="en-US" altLang="zh-TW">
                          <a:effectLst/>
                        </a:rPr>
                        <a:t>!!!</a:t>
                      </a:r>
                    </a:p>
                  </a:txBody>
                  <a:tcPr>
                    <a:lnL w="9525" cap="flat" cmpd="sng" algn="ctr">
                      <a:solidFill>
                        <a:srgbClr val="40A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B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005</a:t>
                      </a:r>
                    </a:p>
                  </a:txBody>
                  <a:tcPr>
                    <a:lnL w="9525" cap="flat" cmpd="sng" algn="ctr">
                      <a:solidFill>
                        <a:srgbClr val="0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拿鐵咖啡</a:t>
                      </a:r>
                    </a:p>
                  </a:txBody>
                  <a:tcPr>
                    <a:lnL w="9525" cap="flat" cmpd="sng" algn="ctr">
                      <a:solidFill>
                        <a:srgbClr val="20B0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B0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B0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80</a:t>
                      </a:r>
                    </a:p>
                  </a:txBody>
                  <a:tcPr>
                    <a:lnL w="9525" cap="flat" cmpd="sng" algn="ctr">
                      <a:solidFill>
                        <a:srgbClr val="C0A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rgbClr val="0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B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很好喝</a:t>
                      </a:r>
                      <a:r>
                        <a:rPr lang="en-US" altLang="zh-TW" dirty="0">
                          <a:effectLst/>
                        </a:rPr>
                        <a:t>!!!</a:t>
                      </a:r>
                    </a:p>
                  </a:txBody>
                  <a:tcPr>
                    <a:lnL w="9525" cap="flat" cmpd="sng" algn="ctr">
                      <a:solidFill>
                        <a:srgbClr val="A0B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B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B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B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09577"/>
              </p:ext>
            </p:extLst>
          </p:nvPr>
        </p:nvGraphicFramePr>
        <p:xfrm>
          <a:off x="5967662" y="136356"/>
          <a:ext cx="4026570" cy="220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216"/>
                <a:gridCol w="2809354"/>
              </a:tblGrid>
              <a:tr h="473244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effectLst/>
                        </a:rPr>
                        <a:t>產品編號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001</a:t>
                      </a:r>
                    </a:p>
                  </a:txBody>
                  <a:tcPr/>
                </a:tc>
              </a:tr>
              <a:tr h="452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effectLst/>
                        </a:rPr>
                        <a:t>產品名稱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effectLst/>
                        </a:rPr>
                        <a:t>美式咖啡</a:t>
                      </a:r>
                    </a:p>
                  </a:txBody>
                  <a:tcPr/>
                </a:tc>
              </a:tr>
              <a:tr h="495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effectLst/>
                        </a:rPr>
                        <a:t>產品價格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60</a:t>
                      </a:r>
                    </a:p>
                  </a:txBody>
                  <a:tcPr/>
                </a:tc>
              </a:tr>
              <a:tr h="4074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effectLst/>
                        </a:rPr>
                        <a:t>產品數量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10</a:t>
                      </a:r>
                    </a:p>
                  </a:txBody>
                  <a:tcPr/>
                </a:tc>
              </a:tr>
              <a:tr h="378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effectLst/>
                        </a:rPr>
                        <a:t>備註說明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effectLst/>
                        </a:rPr>
                        <a:t>很好喝</a:t>
                      </a:r>
                      <a:r>
                        <a:rPr lang="en-US" altLang="zh-TW" dirty="0" smtClean="0">
                          <a:effectLst/>
                        </a:rPr>
                        <a:t>!!!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951621" y="64168"/>
            <a:ext cx="4130842" cy="557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23474" y="4997116"/>
            <a:ext cx="167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::before </a:t>
            </a:r>
            <a:r>
              <a:rPr lang="zh-TW" altLang="en-US" dirty="0" smtClean="0"/>
              <a:t>偽元素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127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61809" y="2149639"/>
            <a:ext cx="2237874" cy="232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後</a:t>
            </a:r>
            <a:r>
              <a:rPr lang="zh-TW" altLang="en-US" b="1" dirty="0" smtClean="0">
                <a:solidFill>
                  <a:srgbClr val="FF0000"/>
                </a:solidFill>
              </a:rPr>
              <a:t>端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 smtClean="0"/>
              <a:t>php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6778" y="2149640"/>
            <a:ext cx="2237874" cy="232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前端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/>
              <a:t>html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zh-TW" altLang="en-US" dirty="0">
                <a:latin typeface="新細明體" panose="02020500000000000000" pitchFamily="18" charset="-120"/>
              </a:rPr>
              <a:t> </a:t>
            </a:r>
            <a:r>
              <a:rPr lang="en-US" altLang="zh-TW" dirty="0" err="1" smtClean="0">
                <a:latin typeface="新細明體" panose="02020500000000000000" pitchFamily="18" charset="-120"/>
              </a:rPr>
              <a:t>css</a:t>
            </a:r>
            <a:r>
              <a:rPr lang="zh-TW" altLang="en-US" dirty="0" smtClean="0">
                <a:latin typeface="新細明體" panose="02020500000000000000" pitchFamily="18" charset="-120"/>
              </a:rPr>
              <a:t>、</a:t>
            </a:r>
            <a:r>
              <a:rPr lang="en-US" altLang="zh-TW" dirty="0" err="1" smtClean="0">
                <a:latin typeface="新細明體" panose="02020500000000000000" pitchFamily="18" charset="-120"/>
              </a:rPr>
              <a:t>javascript</a:t>
            </a:r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6" name="弧形箭號 (下彎) 5"/>
          <p:cNvSpPr/>
          <p:nvPr/>
        </p:nvSpPr>
        <p:spPr>
          <a:xfrm>
            <a:off x="2723146" y="1740568"/>
            <a:ext cx="2350168" cy="65772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弧形箭號 (下彎) 6"/>
          <p:cNvSpPr/>
          <p:nvPr/>
        </p:nvSpPr>
        <p:spPr>
          <a:xfrm rot="10800000">
            <a:off x="2723146" y="4475744"/>
            <a:ext cx="2350168" cy="65772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30259" y="2328425"/>
            <a:ext cx="1141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err="1" smtClean="0"/>
              <a:t>ajax</a:t>
            </a:r>
            <a:endParaRPr lang="zh-TW" altLang="en-US" sz="4400" b="1" dirty="0"/>
          </a:p>
        </p:txBody>
      </p:sp>
      <p:sp>
        <p:nvSpPr>
          <p:cNvPr id="9" name="流程圖: 磁碟 8"/>
          <p:cNvSpPr/>
          <p:nvPr/>
        </p:nvSpPr>
        <p:spPr>
          <a:xfrm>
            <a:off x="9689431" y="2217817"/>
            <a:ext cx="1403684" cy="23100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資料庫</a:t>
            </a:r>
          </a:p>
        </p:txBody>
      </p:sp>
      <p:sp>
        <p:nvSpPr>
          <p:cNvPr id="10" name="弧形箭號 (下彎) 9"/>
          <p:cNvSpPr/>
          <p:nvPr/>
        </p:nvSpPr>
        <p:spPr>
          <a:xfrm>
            <a:off x="7499683" y="1676399"/>
            <a:ext cx="2350168" cy="65772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弧形箭號 (下彎) 10"/>
          <p:cNvSpPr/>
          <p:nvPr/>
        </p:nvSpPr>
        <p:spPr>
          <a:xfrm rot="10800000">
            <a:off x="7499683" y="4411575"/>
            <a:ext cx="2350168" cy="65772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953383" y="2679029"/>
            <a:ext cx="14427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C: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create</a:t>
            </a:r>
          </a:p>
          <a:p>
            <a:r>
              <a:rPr lang="en-US" altLang="zh-TW" sz="2400" b="1" dirty="0" smtClean="0"/>
              <a:t>R: read</a:t>
            </a:r>
          </a:p>
          <a:p>
            <a:r>
              <a:rPr lang="en-US" altLang="zh-TW" sz="2400" b="1" dirty="0" smtClean="0"/>
              <a:t>U: update</a:t>
            </a:r>
          </a:p>
          <a:p>
            <a:r>
              <a:rPr lang="en-US" altLang="zh-TW" sz="2400" b="1" dirty="0" smtClean="0"/>
              <a:t>D: delete</a:t>
            </a:r>
            <a:endParaRPr lang="zh-TW" altLang="en-US" sz="2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034207" y="2005260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CRUD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61807" y="248653"/>
            <a:ext cx="6721646" cy="6256421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270362" y="3479248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err="1" smtClean="0">
                <a:solidFill>
                  <a:srgbClr val="00B050"/>
                </a:solidFill>
              </a:rPr>
              <a:t>json</a:t>
            </a:r>
            <a:endParaRPr lang="zh-TW" altLang="en-US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54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421" y="182392"/>
            <a:ext cx="10515600" cy="1325563"/>
          </a:xfrm>
        </p:spPr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5" name="矩形 4"/>
          <p:cNvSpPr/>
          <p:nvPr/>
        </p:nvSpPr>
        <p:spPr>
          <a:xfrm>
            <a:off x="7371346" y="1507955"/>
            <a:ext cx="2237874" cy="232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後</a:t>
            </a:r>
            <a:r>
              <a:rPr lang="zh-TW" altLang="en-US" b="1" dirty="0" smtClean="0">
                <a:solidFill>
                  <a:srgbClr val="FF0000"/>
                </a:solidFill>
              </a:rPr>
              <a:t>端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 smtClean="0"/>
              <a:t>php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06314" y="1505871"/>
            <a:ext cx="2237874" cy="232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前端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/>
              <a:t>html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zh-TW" altLang="en-US" dirty="0">
                <a:latin typeface="新細明體" panose="02020500000000000000" pitchFamily="18" charset="-120"/>
              </a:rPr>
              <a:t> </a:t>
            </a:r>
            <a:r>
              <a:rPr lang="en-US" altLang="zh-TW" dirty="0" err="1" smtClean="0">
                <a:latin typeface="新細明體" panose="02020500000000000000" pitchFamily="18" charset="-120"/>
              </a:rPr>
              <a:t>css</a:t>
            </a:r>
            <a:r>
              <a:rPr lang="zh-TW" altLang="en-US" dirty="0" smtClean="0">
                <a:latin typeface="新細明體" panose="02020500000000000000" pitchFamily="18" charset="-120"/>
              </a:rPr>
              <a:t>、</a:t>
            </a:r>
            <a:r>
              <a:rPr lang="en-US" altLang="zh-TW" dirty="0" err="1" smtClean="0">
                <a:latin typeface="新細明體" panose="02020500000000000000" pitchFamily="18" charset="-120"/>
              </a:rPr>
              <a:t>javascript</a:t>
            </a:r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8" name="弧形箭號 (下彎) 7"/>
          <p:cNvSpPr/>
          <p:nvPr/>
        </p:nvSpPr>
        <p:spPr>
          <a:xfrm rot="10800000">
            <a:off x="4415588" y="3978438"/>
            <a:ext cx="3035970" cy="65772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37162" y="1507955"/>
            <a:ext cx="1141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err="1" smtClean="0"/>
              <a:t>ajax</a:t>
            </a:r>
            <a:endParaRPr lang="zh-TW" altLang="en-US" sz="4400" b="1" dirty="0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57596" y="4620113"/>
            <a:ext cx="71587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/>
              <a:t>1.</a:t>
            </a:r>
            <a:r>
              <a:rPr lang="zh-TW" altLang="en-US" sz="3200" b="1" dirty="0" smtClean="0"/>
              <a:t>接收後端的資料並於</a:t>
            </a:r>
            <a:r>
              <a:rPr lang="en-US" altLang="zh-TW" sz="3200" b="1" dirty="0" smtClean="0"/>
              <a:t>console</a:t>
            </a:r>
            <a:r>
              <a:rPr lang="zh-TW" altLang="en-US" sz="3200" b="1" dirty="0" smtClean="0"/>
              <a:t>顯示出來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2.</a:t>
            </a:r>
            <a:r>
              <a:rPr lang="zh-TW" altLang="en-US" sz="3200" b="1" dirty="0" smtClean="0"/>
              <a:t>將內容顯示與畫面</a:t>
            </a:r>
            <a:endParaRPr lang="zh-TW" altLang="en-US" sz="3200" b="1" dirty="0"/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7216386" y="4872321"/>
            <a:ext cx="47856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echo</a:t>
            </a:r>
            <a:r>
              <a:rPr lang="zh-TW" altLang="en-US" dirty="0" smtClean="0"/>
              <a:t>一</a:t>
            </a:r>
            <a:r>
              <a:rPr lang="zh-TW" altLang="en-US" dirty="0"/>
              <a:t>張圖片語法</a:t>
            </a:r>
          </a:p>
        </p:txBody>
      </p:sp>
    </p:spTree>
    <p:extLst>
      <p:ext uri="{BB962C8B-B14F-4D97-AF65-F5344CB8AC3E}">
        <p14:creationId xmlns:p14="http://schemas.microsoft.com/office/powerpoint/2010/main" val="174101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1389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分頁 資料結構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0</a:t>
            </a:r>
            <a:r>
              <a:rPr lang="en-US" altLang="zh-TW" dirty="0" smtClean="0"/>
              <a:t>,2,3,……607</a:t>
            </a:r>
          </a:p>
          <a:p>
            <a:r>
              <a:rPr lang="en-US" altLang="zh-TW" dirty="0" smtClean="0"/>
              <a:t>[0,2,3,……607]</a:t>
            </a:r>
          </a:p>
          <a:p>
            <a:pPr marL="0" indent="0">
              <a:buNone/>
            </a:pPr>
            <a:r>
              <a:rPr lang="en-US" altLang="zh-TW" dirty="0" smtClean="0"/>
              <a:t>[ </a:t>
            </a:r>
          </a:p>
          <a:p>
            <a:pPr marL="0" indent="0">
              <a:buNone/>
            </a:pPr>
            <a:r>
              <a:rPr lang="en-US" altLang="zh-TW" dirty="0" smtClean="0"/>
              <a:t> [0~29]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[30~59]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[60~89]</a:t>
            </a:r>
          </a:p>
          <a:p>
            <a:pPr marL="0" indent="0">
              <a:buNone/>
            </a:pP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[570~599]</a:t>
            </a:r>
          </a:p>
          <a:p>
            <a:pPr marL="0" indent="0">
              <a:buNone/>
            </a:pPr>
            <a:r>
              <a:rPr lang="en-US" altLang="zh-TW" dirty="0" smtClean="0"/>
              <a:t> [600~607]</a:t>
            </a:r>
          </a:p>
          <a:p>
            <a:pPr marL="0" indent="0">
              <a:buNone/>
            </a:pPr>
            <a:r>
              <a:rPr lang="en-US" altLang="zh-TW" dirty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447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268</Words>
  <Application>Microsoft Office PowerPoint</Application>
  <PresentationFormat>寬螢幕</PresentationFormat>
  <Paragraphs>92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Spacing (間隔)</vt:lpstr>
      <vt:lpstr>PowerPoint 簡報</vt:lpstr>
      <vt:lpstr>PowerPoint 簡報</vt:lpstr>
      <vt:lpstr>PowerPoint 簡報</vt:lpstr>
      <vt:lpstr>練習</vt:lpstr>
      <vt:lpstr>分頁 資料結構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24</cp:revision>
  <dcterms:created xsi:type="dcterms:W3CDTF">2023-08-18T01:02:46Z</dcterms:created>
  <dcterms:modified xsi:type="dcterms:W3CDTF">2023-11-27T05:16:10Z</dcterms:modified>
</cp:coreProperties>
</file>