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_rels/notesSlide29.xml.rels" ContentType="application/vnd.openxmlformats-package.relationships+xml"/>
  <Override PartName="/ppt/notesSlides/_rels/notesSlide28.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2.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24.xml.rels" ContentType="application/vnd.openxmlformats-package.relationships+xml"/>
  <Override PartName="/ppt/notesSlides/_rels/notesSlide4.xml.rels" ContentType="application/vnd.openxmlformats-package.relationships+xml"/>
  <Override PartName="/ppt/notesSlides/_rels/notesSlide18.xml.rels" ContentType="application/vnd.openxmlformats-package.relationships+xml"/>
  <Override PartName="/ppt/notesSlides/_rels/notesSlide1.xml.rels" ContentType="application/vnd.openxmlformats-package.relationships+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_rels/slide2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5.jpeg" ContentType="image/jpeg"/>
  <Override PartName="/ppt/media/image22.png" ContentType="image/png"/>
  <Override PartName="/ppt/media/image20.png" ContentType="image/png"/>
  <Override PartName="/ppt/media/image15.png" ContentType="image/png"/>
  <Override PartName="/ppt/media/image17.png" ContentType="image/png"/>
  <Override PartName="/ppt/media/image14.png" ContentType="image/png"/>
  <Override PartName="/ppt/media/image16.png" ContentType="image/png"/>
  <Override PartName="/ppt/media/image21.jpeg" ContentType="image/jpeg"/>
  <Override PartName="/ppt/media/image13.png" ContentType="image/png"/>
  <Override PartName="/ppt/media/image23.png" ContentType="image/png"/>
  <Override PartName="/ppt/media/image12.png" ContentType="image/png"/>
  <Override PartName="/ppt/media/image10.png" ContentType="image/png"/>
  <Override PartName="/ppt/media/image8.png" ContentType="image/png"/>
  <Override PartName="/ppt/media/image24.png" ContentType="image/png"/>
  <Override PartName="/ppt/media/image7.jpeg" ContentType="image/jpeg"/>
  <Override PartName="/ppt/media/image18.png" ContentType="image/png"/>
  <Override PartName="/ppt/media/image4.png" ContentType="image/png"/>
  <Override PartName="/ppt/media/image3.png" ContentType="image/png"/>
  <Override PartName="/ppt/media/image9.jpeg" ContentType="image/jpeg"/>
  <Override PartName="/ppt/media/image6.jpeg" ContentType="image/jpeg"/>
  <Override PartName="/ppt/media/image19.png" ContentType="image/png"/>
  <Override PartName="/ppt/media/image5.jpeg" ContentType="image/jpeg"/>
  <Override PartName="/ppt/media/image2.png" ContentType="image/png"/>
  <Override PartName="/ppt/media/image1.png" ContentType="image/png"/>
  <Override PartName="/ppt/media/image1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858750" cy="723265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单击编辑备注格式</a:t>
            </a:r>
            <a:endParaRPr/>
          </a:p>
        </p:txBody>
      </p:sp>
      <p:sp>
        <p:nvSpPr>
          <p:cNvPr id="38"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&lt;页眉&gt;</a:t>
            </a:r>
            <a:endParaRPr/>
          </a:p>
        </p:txBody>
      </p:sp>
      <p:sp>
        <p:nvSpPr>
          <p:cNvPr id="39"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&lt;日期/时间&gt;</a:t>
            </a:r>
            <a:endParaRPr/>
          </a:p>
        </p:txBody>
      </p:sp>
      <p:sp>
        <p:nvSpPr>
          <p:cNvPr id="40"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&lt;页脚&gt;</a:t>
            </a:r>
            <a:endParaRPr/>
          </a:p>
        </p:txBody>
      </p:sp>
      <p:sp>
        <p:nvSpPr>
          <p:cNvPr id="41" name="PlaceHolder 5"/>
          <p:cNvSpPr>
            <a:spLocks noGrp="1"/>
          </p:cNvSpPr>
          <p:nvPr>
            <p:ph type="sldNum"/>
          </p:nvPr>
        </p:nvSpPr>
        <p:spPr>
          <a:xfrm>
            <a:off x="4278960" y="10157400"/>
            <a:ext cx="3280680" cy="534240"/>
          </a:xfrm>
          <a:prstGeom prst="rect">
            <a:avLst/>
          </a:prstGeom>
        </p:spPr>
        <p:txBody>
          <a:bodyPr lIns="0" rIns="0" tIns="0" bIns="0" anchor="b"/>
          <a:p>
            <a:pPr algn="r"/>
            <a:fld id="{51DC7A24-87BE-4B1E-B51E-8A5F53533772}" type="slidenum">
              <a:rPr lang="en-US" sz="1400">
                <a:latin typeface="Times New Roman"/>
              </a:rPr>
              <a:t>&lt;编号&gt;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16"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619788F5-916C-4F8C-8DBA-4CE1659FCDF0}" type="slidenum">
              <a:rPr lang="en-US" sz="1200">
                <a:solidFill>
                  <a:srgbClr val="000000"/>
                </a:solidFill>
                <a:latin typeface="Calibri"/>
                <a:ea typeface="宋体"/>
              </a:rPr>
              <a:t>&lt;编号&gt;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26"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62119A70-4B90-41C9-8C43-A6D5981935E2}" type="slidenum">
              <a:rPr lang="en-US" sz="1200">
                <a:solidFill>
                  <a:srgbClr val="000000"/>
                </a:solidFill>
                <a:latin typeface="Calibri"/>
                <a:ea typeface="宋体"/>
              </a:rPr>
              <a:t>&lt;编号&gt;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28"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1278098A-71C6-4C21-A3AA-3D91C1A2996A}" type="slidenum">
              <a:rPr lang="en-US" sz="1200">
                <a:solidFill>
                  <a:srgbClr val="000000"/>
                </a:solidFill>
                <a:latin typeface="Calibri"/>
                <a:ea typeface="宋体"/>
              </a:rPr>
              <a:t>&lt;编号&gt;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30"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270B677C-6B17-4B04-994F-2AE1105C22B3}" type="slidenum">
              <a:rPr lang="en-US" sz="1200">
                <a:solidFill>
                  <a:srgbClr val="000000"/>
                </a:solidFill>
                <a:latin typeface="Calibri"/>
                <a:ea typeface="宋体"/>
              </a:rPr>
              <a:t>&lt;编号&gt;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32"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ADD197FC-B5E0-4FB5-8C0F-73E13DE935BB}" type="slidenum">
              <a:rPr lang="en-US" sz="1200">
                <a:solidFill>
                  <a:srgbClr val="000000"/>
                </a:solidFill>
                <a:latin typeface="Calibri"/>
                <a:ea typeface="宋体"/>
              </a:rPr>
              <a:t>&lt;编号&gt;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34"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33D767EA-A847-4051-918E-25A48F548C81}" type="slidenum">
              <a:rPr lang="en-US" sz="1200">
                <a:solidFill>
                  <a:srgbClr val="000000"/>
                </a:solidFill>
                <a:latin typeface="Calibri"/>
                <a:ea typeface="宋体"/>
              </a:rPr>
              <a:t>&lt;编号&gt;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36"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CBB66839-434B-4A09-9807-77850E9C82C2}" type="slidenum">
              <a:rPr lang="en-US" sz="1200">
                <a:solidFill>
                  <a:srgbClr val="000000"/>
                </a:solidFill>
                <a:latin typeface="Calibri"/>
                <a:ea typeface="宋体"/>
              </a:rPr>
              <a:t>&lt;编号&gt;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38"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CB17C012-DB5C-43A2-814E-F27F21C124C8}" type="slidenum">
              <a:rPr lang="en-US" sz="1200">
                <a:solidFill>
                  <a:srgbClr val="000000"/>
                </a:solidFill>
                <a:latin typeface="Calibri"/>
                <a:ea typeface="宋体"/>
              </a:rPr>
              <a:t>&lt;编号&gt;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40"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1163A675-1433-4B14-8B5A-577CF7AB6554}" type="slidenum">
              <a:rPr lang="en-US" sz="1200">
                <a:solidFill>
                  <a:srgbClr val="000000"/>
                </a:solidFill>
                <a:latin typeface="Calibri"/>
                <a:ea typeface="宋体"/>
              </a:rPr>
              <a:t>&lt;编号&gt;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42"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6BB2B3BE-D675-429D-A949-5FFF2D316EF9}" type="slidenum">
              <a:rPr lang="en-US" sz="1200">
                <a:solidFill>
                  <a:srgbClr val="000000"/>
                </a:solidFill>
                <a:latin typeface="Calibri"/>
                <a:ea typeface="宋体"/>
              </a:rPr>
              <a:t>&lt;编号&gt;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44"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6024284F-1592-4105-8CCC-B25B9D923027}" type="slidenum">
              <a:rPr lang="en-US" sz="1200">
                <a:solidFill>
                  <a:srgbClr val="000000"/>
                </a:solidFill>
                <a:latin typeface="Calibri"/>
                <a:ea typeface="宋体"/>
              </a:rPr>
              <a:t>&lt;编号&gt;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46"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E2384B23-3F89-4AEE-B905-92628A53B27E}" type="slidenum">
              <a:rPr lang="en-US" sz="1200">
                <a:solidFill>
                  <a:srgbClr val="000000"/>
                </a:solidFill>
                <a:latin typeface="Calibri"/>
                <a:ea typeface="宋体"/>
              </a:rPr>
              <a:t>&lt;编号&gt;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48"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D3AAC9FB-815F-4F39-9780-FFE107C6D4B9}" type="slidenum">
              <a:rPr lang="en-US" sz="1200">
                <a:solidFill>
                  <a:srgbClr val="000000"/>
                </a:solidFill>
                <a:latin typeface="Calibri"/>
                <a:ea typeface="宋体"/>
              </a:rPr>
              <a:t>&lt;编号&gt;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50"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B836632F-CAE7-4EFB-89D5-DF9E89C26F91}" type="slidenum">
              <a:rPr lang="en-US" sz="1200">
                <a:solidFill>
                  <a:srgbClr val="000000"/>
                </a:solidFill>
                <a:latin typeface="Calibri"/>
                <a:ea typeface="宋体"/>
              </a:rPr>
              <a:t>&lt;编号&gt;</a:t>
            </a:fld>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52"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23BFBB73-AE40-40D8-A55F-5263881E4486}" type="slidenum">
              <a:rPr lang="en-US" sz="1200">
                <a:solidFill>
                  <a:srgbClr val="000000"/>
                </a:solidFill>
                <a:latin typeface="Calibri"/>
                <a:ea typeface="宋体"/>
              </a:rPr>
              <a:t>&lt;编号&gt;</a:t>
            </a:fld>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54"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EEF8D1F6-56BF-4DCE-BC4A-407B2CFEB7FE}" type="slidenum">
              <a:rPr lang="en-US" sz="1200">
                <a:solidFill>
                  <a:srgbClr val="000000"/>
                </a:solidFill>
                <a:latin typeface="Calibri"/>
                <a:ea typeface="宋体"/>
              </a:rPr>
              <a:t>&lt;编号&gt;</a:t>
            </a:fld>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56"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F6E67C0B-CC49-488A-A7D6-0E97D2B4C8BC}" type="slidenum">
              <a:rPr lang="en-US" sz="1200">
                <a:solidFill>
                  <a:srgbClr val="000000"/>
                </a:solidFill>
                <a:latin typeface="Calibri"/>
                <a:ea typeface="宋体"/>
              </a:rPr>
              <a:t>&lt;编号&gt;</a:t>
            </a:fld>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58"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6A43D112-05DF-4F3C-959F-DD6051985793}" type="slidenum">
              <a:rPr lang="en-US" sz="1200">
                <a:solidFill>
                  <a:srgbClr val="000000"/>
                </a:solidFill>
                <a:latin typeface="Calibri"/>
                <a:ea typeface="宋体"/>
              </a:rPr>
              <a:t>&lt;编号&gt;</a:t>
            </a:fld>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60"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0BBE1905-83A2-40B1-8D3E-23F2E850A497}" type="slidenum">
              <a:rPr lang="en-US" sz="1200">
                <a:solidFill>
                  <a:srgbClr val="000000"/>
                </a:solidFill>
                <a:latin typeface="Calibri"/>
                <a:ea typeface="宋体"/>
              </a:rPr>
              <a:t>&lt;编号&gt;</a:t>
            </a:fld>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62"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841D13A1-E3F1-4BA6-A6EE-349F015E5B98}" type="slidenum">
              <a:rPr lang="en-US" sz="1200">
                <a:solidFill>
                  <a:srgbClr val="000000"/>
                </a:solidFill>
                <a:latin typeface="Calibri"/>
                <a:ea typeface="宋体"/>
              </a:rPr>
              <a:t>&lt;编号&gt;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18"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2BD998AF-9578-4E22-B0C3-036F11F625D0}" type="slidenum">
              <a:rPr lang="en-US" sz="1200">
                <a:solidFill>
                  <a:srgbClr val="000000"/>
                </a:solidFill>
                <a:latin typeface="Calibri"/>
                <a:ea typeface="宋体"/>
              </a:rPr>
              <a:t>&lt;编号&gt;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20"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6DDB153A-BA60-4D62-AF12-9F83905C7560}" type="slidenum">
              <a:rPr lang="en-US" sz="1200">
                <a:solidFill>
                  <a:srgbClr val="000000"/>
                </a:solidFill>
                <a:latin typeface="Calibri"/>
                <a:ea typeface="宋体"/>
              </a:rPr>
              <a:t>&lt;编号&gt;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22"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D9DFF81B-1EF7-42CA-BFEC-97A1D890A3A1}" type="slidenum">
              <a:rPr lang="en-US" sz="1200">
                <a:solidFill>
                  <a:srgbClr val="000000"/>
                </a:solidFill>
                <a:latin typeface="Calibri"/>
                <a:ea typeface="宋体"/>
              </a:rPr>
              <a:t>&lt;编号&gt;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685800" y="4343400"/>
            <a:ext cx="5484600" cy="4113000"/>
          </a:xfrm>
          <a:prstGeom prst="rect">
            <a:avLst/>
          </a:prstGeom>
        </p:spPr>
        <p:txBody>
          <a:bodyPr lIns="0" rIns="0" tIns="0" bIns="0"/>
          <a:p>
            <a:endParaRPr/>
          </a:p>
        </p:txBody>
      </p:sp>
      <p:sp>
        <p:nvSpPr>
          <p:cNvPr id="224" name="CustomShape 2"/>
          <p:cNvSpPr/>
          <p:nvPr/>
        </p:nvSpPr>
        <p:spPr>
          <a:xfrm>
            <a:off x="3884760" y="8685360"/>
            <a:ext cx="2970000" cy="455400"/>
          </a:xfrm>
          <a:prstGeom prst="rect">
            <a:avLst/>
          </a:prstGeom>
          <a:noFill/>
          <a:ln>
            <a:noFill/>
          </a:ln>
        </p:spPr>
        <p:txBody>
          <a:bodyPr lIns="90000" rIns="90000" tIns="45000" bIns="45000" anchor="b"/>
          <a:p>
            <a:pPr algn="r">
              <a:lnSpc>
                <a:spcPct val="100000"/>
              </a:lnSpc>
            </a:pPr>
            <a:fld id="{CED9A1D4-AC5C-4FC5-8C92-2807AF875E6A}" type="slidenum">
              <a:rPr lang="en-US" sz="1200">
                <a:solidFill>
                  <a:srgbClr val="000000"/>
                </a:solidFill>
                <a:latin typeface="Calibri"/>
                <a:ea typeface="宋体"/>
              </a:rPr>
              <a:t>&lt;编号&gt;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42600" y="288360"/>
            <a:ext cx="11572560" cy="1207800"/>
          </a:xfrm>
          <a:prstGeom prst="rect">
            <a:avLst/>
          </a:prstGeom>
        </p:spPr>
        <p:txBody>
          <a:bodyPr lIns="0" rIns="0" tIns="0" bIns="0" anchor="ctr"/>
          <a:p>
            <a:pPr algn="ctr"/>
            <a:endParaRPr/>
          </a:p>
        </p:txBody>
      </p:sp>
      <p:sp>
        <p:nvSpPr>
          <p:cNvPr id="25" name="PlaceHolder 2"/>
          <p:cNvSpPr>
            <a:spLocks noGrp="1"/>
          </p:cNvSpPr>
          <p:nvPr>
            <p:ph type="body"/>
          </p:nvPr>
        </p:nvSpPr>
        <p:spPr>
          <a:xfrm>
            <a:off x="642600" y="1692360"/>
            <a:ext cx="11572560" cy="2000520"/>
          </a:xfrm>
          <a:prstGeom prst="rect">
            <a:avLst/>
          </a:prstGeom>
        </p:spPr>
        <p:txBody>
          <a:bodyPr lIns="0" rIns="0" tIns="0" bIns="0"/>
          <a:p>
            <a:endParaRPr/>
          </a:p>
        </p:txBody>
      </p:sp>
      <p:sp>
        <p:nvSpPr>
          <p:cNvPr id="26" name="PlaceHolder 3"/>
          <p:cNvSpPr>
            <a:spLocks noGrp="1"/>
          </p:cNvSpPr>
          <p:nvPr>
            <p:ph type="body"/>
          </p:nvPr>
        </p:nvSpPr>
        <p:spPr>
          <a:xfrm>
            <a:off x="642600" y="3883320"/>
            <a:ext cx="11572560" cy="20005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42600" y="288360"/>
            <a:ext cx="11572560" cy="1207800"/>
          </a:xfrm>
          <a:prstGeom prst="rect">
            <a:avLst/>
          </a:prstGeom>
        </p:spPr>
        <p:txBody>
          <a:bodyPr lIns="0" rIns="0" tIns="0" bIns="0" anchor="ctr"/>
          <a:p>
            <a:pPr algn="ctr"/>
            <a:endParaRPr/>
          </a:p>
        </p:txBody>
      </p:sp>
      <p:sp>
        <p:nvSpPr>
          <p:cNvPr id="28" name="PlaceHolder 2"/>
          <p:cNvSpPr>
            <a:spLocks noGrp="1"/>
          </p:cNvSpPr>
          <p:nvPr>
            <p:ph type="body"/>
          </p:nvPr>
        </p:nvSpPr>
        <p:spPr>
          <a:xfrm>
            <a:off x="642600" y="1692360"/>
            <a:ext cx="5647320" cy="2000520"/>
          </a:xfrm>
          <a:prstGeom prst="rect">
            <a:avLst/>
          </a:prstGeom>
        </p:spPr>
        <p:txBody>
          <a:bodyPr lIns="0" rIns="0" tIns="0" bIns="0"/>
          <a:p>
            <a:endParaRPr/>
          </a:p>
        </p:txBody>
      </p:sp>
      <p:sp>
        <p:nvSpPr>
          <p:cNvPr id="29" name="PlaceHolder 3"/>
          <p:cNvSpPr>
            <a:spLocks noGrp="1"/>
          </p:cNvSpPr>
          <p:nvPr>
            <p:ph type="body"/>
          </p:nvPr>
        </p:nvSpPr>
        <p:spPr>
          <a:xfrm>
            <a:off x="6572520" y="1692360"/>
            <a:ext cx="5647320" cy="2000520"/>
          </a:xfrm>
          <a:prstGeom prst="rect">
            <a:avLst/>
          </a:prstGeom>
        </p:spPr>
        <p:txBody>
          <a:bodyPr lIns="0" rIns="0" tIns="0" bIns="0"/>
          <a:p>
            <a:endParaRPr/>
          </a:p>
        </p:txBody>
      </p:sp>
      <p:sp>
        <p:nvSpPr>
          <p:cNvPr id="30" name="PlaceHolder 4"/>
          <p:cNvSpPr>
            <a:spLocks noGrp="1"/>
          </p:cNvSpPr>
          <p:nvPr>
            <p:ph type="body"/>
          </p:nvPr>
        </p:nvSpPr>
        <p:spPr>
          <a:xfrm>
            <a:off x="6572520" y="3883320"/>
            <a:ext cx="5647320" cy="2000520"/>
          </a:xfrm>
          <a:prstGeom prst="rect">
            <a:avLst/>
          </a:prstGeom>
        </p:spPr>
        <p:txBody>
          <a:bodyPr lIns="0" rIns="0" tIns="0" bIns="0"/>
          <a:p>
            <a:endParaRPr/>
          </a:p>
        </p:txBody>
      </p:sp>
      <p:sp>
        <p:nvSpPr>
          <p:cNvPr id="31" name="PlaceHolder 5"/>
          <p:cNvSpPr>
            <a:spLocks noGrp="1"/>
          </p:cNvSpPr>
          <p:nvPr>
            <p:ph type="body"/>
          </p:nvPr>
        </p:nvSpPr>
        <p:spPr>
          <a:xfrm>
            <a:off x="642600" y="3883320"/>
            <a:ext cx="5647320" cy="20005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42600" y="288360"/>
            <a:ext cx="11572560" cy="1207800"/>
          </a:xfrm>
          <a:prstGeom prst="rect">
            <a:avLst/>
          </a:prstGeom>
        </p:spPr>
        <p:txBody>
          <a:bodyPr lIns="0" rIns="0" tIns="0" bIns="0" anchor="ctr"/>
          <a:p>
            <a:pPr algn="ctr"/>
            <a:endParaRPr/>
          </a:p>
        </p:txBody>
      </p:sp>
      <p:sp>
        <p:nvSpPr>
          <p:cNvPr id="33" name="PlaceHolder 2"/>
          <p:cNvSpPr>
            <a:spLocks noGrp="1"/>
          </p:cNvSpPr>
          <p:nvPr>
            <p:ph type="body"/>
          </p:nvPr>
        </p:nvSpPr>
        <p:spPr>
          <a:xfrm>
            <a:off x="642600" y="1692360"/>
            <a:ext cx="11572560" cy="4194360"/>
          </a:xfrm>
          <a:prstGeom prst="rect">
            <a:avLst/>
          </a:prstGeom>
        </p:spPr>
        <p:txBody>
          <a:bodyPr lIns="0" rIns="0" tIns="0" bIns="0"/>
          <a:p>
            <a:endParaRPr/>
          </a:p>
        </p:txBody>
      </p:sp>
      <p:sp>
        <p:nvSpPr>
          <p:cNvPr id="34" name="PlaceHolder 3"/>
          <p:cNvSpPr>
            <a:spLocks noGrp="1"/>
          </p:cNvSpPr>
          <p:nvPr>
            <p:ph type="body"/>
          </p:nvPr>
        </p:nvSpPr>
        <p:spPr>
          <a:xfrm>
            <a:off x="642600" y="1692360"/>
            <a:ext cx="11572560" cy="4194360"/>
          </a:xfrm>
          <a:prstGeom prst="rect">
            <a:avLst/>
          </a:prstGeom>
        </p:spPr>
        <p:txBody>
          <a:bodyPr lIns="0" rIns="0" tIns="0" bIns="0"/>
          <a:p>
            <a:endParaRPr/>
          </a:p>
        </p:txBody>
      </p:sp>
      <p:pic>
        <p:nvPicPr>
          <p:cNvPr id="35" name="" descr=""/>
          <p:cNvPicPr/>
          <p:nvPr/>
        </p:nvPicPr>
        <p:blipFill>
          <a:blip r:embed="rId2"/>
          <a:stretch>
            <a:fillRect/>
          </a:stretch>
        </p:blipFill>
        <p:spPr>
          <a:xfrm>
            <a:off x="3800520" y="1692000"/>
            <a:ext cx="5256720" cy="4194360"/>
          </a:xfrm>
          <a:prstGeom prst="rect">
            <a:avLst/>
          </a:prstGeom>
          <a:ln>
            <a:noFill/>
          </a:ln>
        </p:spPr>
      </p:pic>
      <p:pic>
        <p:nvPicPr>
          <p:cNvPr id="36" name="" descr=""/>
          <p:cNvPicPr/>
          <p:nvPr/>
        </p:nvPicPr>
        <p:blipFill>
          <a:blip r:embed="rId3"/>
          <a:stretch>
            <a:fillRect/>
          </a:stretch>
        </p:blipFill>
        <p:spPr>
          <a:xfrm>
            <a:off x="3800520" y="1692000"/>
            <a:ext cx="5256720" cy="41943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42600" y="288360"/>
            <a:ext cx="11572560" cy="1207800"/>
          </a:xfrm>
          <a:prstGeom prst="rect">
            <a:avLst/>
          </a:prstGeom>
        </p:spPr>
        <p:txBody>
          <a:bodyPr lIns="0" rIns="0" tIns="0" bIns="0" anchor="ctr"/>
          <a:p>
            <a:pPr algn="ctr"/>
            <a:endParaRPr/>
          </a:p>
        </p:txBody>
      </p:sp>
      <p:sp>
        <p:nvSpPr>
          <p:cNvPr id="4" name="PlaceHolder 2"/>
          <p:cNvSpPr>
            <a:spLocks noGrp="1"/>
          </p:cNvSpPr>
          <p:nvPr>
            <p:ph type="subTitle"/>
          </p:nvPr>
        </p:nvSpPr>
        <p:spPr>
          <a:xfrm>
            <a:off x="642600" y="1692360"/>
            <a:ext cx="11572560" cy="41947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42600" y="288360"/>
            <a:ext cx="11572560" cy="1207800"/>
          </a:xfrm>
          <a:prstGeom prst="rect">
            <a:avLst/>
          </a:prstGeom>
        </p:spPr>
        <p:txBody>
          <a:bodyPr lIns="0" rIns="0" tIns="0" bIns="0" anchor="ctr"/>
          <a:p>
            <a:pPr algn="ctr"/>
            <a:endParaRPr/>
          </a:p>
        </p:txBody>
      </p:sp>
      <p:sp>
        <p:nvSpPr>
          <p:cNvPr id="6" name="PlaceHolder 2"/>
          <p:cNvSpPr>
            <a:spLocks noGrp="1"/>
          </p:cNvSpPr>
          <p:nvPr>
            <p:ph type="body"/>
          </p:nvPr>
        </p:nvSpPr>
        <p:spPr>
          <a:xfrm>
            <a:off x="642600" y="1692360"/>
            <a:ext cx="11572560" cy="41943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42600" y="288360"/>
            <a:ext cx="11572560" cy="1207800"/>
          </a:xfrm>
          <a:prstGeom prst="rect">
            <a:avLst/>
          </a:prstGeom>
        </p:spPr>
        <p:txBody>
          <a:bodyPr lIns="0" rIns="0" tIns="0" bIns="0" anchor="ctr"/>
          <a:p>
            <a:pPr algn="ctr"/>
            <a:endParaRPr/>
          </a:p>
        </p:txBody>
      </p:sp>
      <p:sp>
        <p:nvSpPr>
          <p:cNvPr id="8" name="PlaceHolder 2"/>
          <p:cNvSpPr>
            <a:spLocks noGrp="1"/>
          </p:cNvSpPr>
          <p:nvPr>
            <p:ph type="body"/>
          </p:nvPr>
        </p:nvSpPr>
        <p:spPr>
          <a:xfrm>
            <a:off x="642600" y="1692360"/>
            <a:ext cx="5647320" cy="4194360"/>
          </a:xfrm>
          <a:prstGeom prst="rect">
            <a:avLst/>
          </a:prstGeom>
        </p:spPr>
        <p:txBody>
          <a:bodyPr lIns="0" rIns="0" tIns="0" bIns="0"/>
          <a:p>
            <a:endParaRPr/>
          </a:p>
        </p:txBody>
      </p:sp>
      <p:sp>
        <p:nvSpPr>
          <p:cNvPr id="9" name="PlaceHolder 3"/>
          <p:cNvSpPr>
            <a:spLocks noGrp="1"/>
          </p:cNvSpPr>
          <p:nvPr>
            <p:ph type="body"/>
          </p:nvPr>
        </p:nvSpPr>
        <p:spPr>
          <a:xfrm>
            <a:off x="6572520" y="1692360"/>
            <a:ext cx="5647320" cy="41943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42600" y="288360"/>
            <a:ext cx="11572560" cy="1207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42600" y="288360"/>
            <a:ext cx="11572560" cy="5598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42600" y="288360"/>
            <a:ext cx="11572560" cy="1207800"/>
          </a:xfrm>
          <a:prstGeom prst="rect">
            <a:avLst/>
          </a:prstGeom>
        </p:spPr>
        <p:txBody>
          <a:bodyPr lIns="0" rIns="0" tIns="0" bIns="0" anchor="ctr"/>
          <a:p>
            <a:pPr algn="ctr"/>
            <a:endParaRPr/>
          </a:p>
        </p:txBody>
      </p:sp>
      <p:sp>
        <p:nvSpPr>
          <p:cNvPr id="13" name="PlaceHolder 2"/>
          <p:cNvSpPr>
            <a:spLocks noGrp="1"/>
          </p:cNvSpPr>
          <p:nvPr>
            <p:ph type="body"/>
          </p:nvPr>
        </p:nvSpPr>
        <p:spPr>
          <a:xfrm>
            <a:off x="642600" y="1692360"/>
            <a:ext cx="5647320" cy="2000520"/>
          </a:xfrm>
          <a:prstGeom prst="rect">
            <a:avLst/>
          </a:prstGeom>
        </p:spPr>
        <p:txBody>
          <a:bodyPr lIns="0" rIns="0" tIns="0" bIns="0"/>
          <a:p>
            <a:endParaRPr/>
          </a:p>
        </p:txBody>
      </p:sp>
      <p:sp>
        <p:nvSpPr>
          <p:cNvPr id="14" name="PlaceHolder 3"/>
          <p:cNvSpPr>
            <a:spLocks noGrp="1"/>
          </p:cNvSpPr>
          <p:nvPr>
            <p:ph type="body"/>
          </p:nvPr>
        </p:nvSpPr>
        <p:spPr>
          <a:xfrm>
            <a:off x="642600" y="3883320"/>
            <a:ext cx="5647320" cy="2000520"/>
          </a:xfrm>
          <a:prstGeom prst="rect">
            <a:avLst/>
          </a:prstGeom>
        </p:spPr>
        <p:txBody>
          <a:bodyPr lIns="0" rIns="0" tIns="0" bIns="0"/>
          <a:p>
            <a:endParaRPr/>
          </a:p>
        </p:txBody>
      </p:sp>
      <p:sp>
        <p:nvSpPr>
          <p:cNvPr id="15" name="PlaceHolder 4"/>
          <p:cNvSpPr>
            <a:spLocks noGrp="1"/>
          </p:cNvSpPr>
          <p:nvPr>
            <p:ph type="body"/>
          </p:nvPr>
        </p:nvSpPr>
        <p:spPr>
          <a:xfrm>
            <a:off x="6572520" y="1692360"/>
            <a:ext cx="5647320" cy="41943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42600" y="288360"/>
            <a:ext cx="11572560" cy="1207800"/>
          </a:xfrm>
          <a:prstGeom prst="rect">
            <a:avLst/>
          </a:prstGeom>
        </p:spPr>
        <p:txBody>
          <a:bodyPr lIns="0" rIns="0" tIns="0" bIns="0" anchor="ctr"/>
          <a:p>
            <a:pPr algn="ctr"/>
            <a:endParaRPr/>
          </a:p>
        </p:txBody>
      </p:sp>
      <p:sp>
        <p:nvSpPr>
          <p:cNvPr id="17" name="PlaceHolder 2"/>
          <p:cNvSpPr>
            <a:spLocks noGrp="1"/>
          </p:cNvSpPr>
          <p:nvPr>
            <p:ph type="body"/>
          </p:nvPr>
        </p:nvSpPr>
        <p:spPr>
          <a:xfrm>
            <a:off x="642600" y="1692360"/>
            <a:ext cx="5647320" cy="4194360"/>
          </a:xfrm>
          <a:prstGeom prst="rect">
            <a:avLst/>
          </a:prstGeom>
        </p:spPr>
        <p:txBody>
          <a:bodyPr lIns="0" rIns="0" tIns="0" bIns="0"/>
          <a:p>
            <a:endParaRPr/>
          </a:p>
        </p:txBody>
      </p:sp>
      <p:sp>
        <p:nvSpPr>
          <p:cNvPr id="18" name="PlaceHolder 3"/>
          <p:cNvSpPr>
            <a:spLocks noGrp="1"/>
          </p:cNvSpPr>
          <p:nvPr>
            <p:ph type="body"/>
          </p:nvPr>
        </p:nvSpPr>
        <p:spPr>
          <a:xfrm>
            <a:off x="6572520" y="1692360"/>
            <a:ext cx="5647320" cy="2000520"/>
          </a:xfrm>
          <a:prstGeom prst="rect">
            <a:avLst/>
          </a:prstGeom>
        </p:spPr>
        <p:txBody>
          <a:bodyPr lIns="0" rIns="0" tIns="0" bIns="0"/>
          <a:p>
            <a:endParaRPr/>
          </a:p>
        </p:txBody>
      </p:sp>
      <p:sp>
        <p:nvSpPr>
          <p:cNvPr id="19" name="PlaceHolder 4"/>
          <p:cNvSpPr>
            <a:spLocks noGrp="1"/>
          </p:cNvSpPr>
          <p:nvPr>
            <p:ph type="body"/>
          </p:nvPr>
        </p:nvSpPr>
        <p:spPr>
          <a:xfrm>
            <a:off x="6572520" y="3883320"/>
            <a:ext cx="5647320" cy="20005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42600" y="288360"/>
            <a:ext cx="11572560" cy="1207800"/>
          </a:xfrm>
          <a:prstGeom prst="rect">
            <a:avLst/>
          </a:prstGeom>
        </p:spPr>
        <p:txBody>
          <a:bodyPr lIns="0" rIns="0" tIns="0" bIns="0" anchor="ctr"/>
          <a:p>
            <a:pPr algn="ctr"/>
            <a:endParaRPr/>
          </a:p>
        </p:txBody>
      </p:sp>
      <p:sp>
        <p:nvSpPr>
          <p:cNvPr id="21" name="PlaceHolder 2"/>
          <p:cNvSpPr>
            <a:spLocks noGrp="1"/>
          </p:cNvSpPr>
          <p:nvPr>
            <p:ph type="body"/>
          </p:nvPr>
        </p:nvSpPr>
        <p:spPr>
          <a:xfrm>
            <a:off x="642600" y="1692360"/>
            <a:ext cx="5647320" cy="2000520"/>
          </a:xfrm>
          <a:prstGeom prst="rect">
            <a:avLst/>
          </a:prstGeom>
        </p:spPr>
        <p:txBody>
          <a:bodyPr lIns="0" rIns="0" tIns="0" bIns="0"/>
          <a:p>
            <a:endParaRPr/>
          </a:p>
        </p:txBody>
      </p:sp>
      <p:sp>
        <p:nvSpPr>
          <p:cNvPr id="22" name="PlaceHolder 3"/>
          <p:cNvSpPr>
            <a:spLocks noGrp="1"/>
          </p:cNvSpPr>
          <p:nvPr>
            <p:ph type="body"/>
          </p:nvPr>
        </p:nvSpPr>
        <p:spPr>
          <a:xfrm>
            <a:off x="6572520" y="1692360"/>
            <a:ext cx="5647320" cy="2000520"/>
          </a:xfrm>
          <a:prstGeom prst="rect">
            <a:avLst/>
          </a:prstGeom>
        </p:spPr>
        <p:txBody>
          <a:bodyPr lIns="0" rIns="0" tIns="0" bIns="0"/>
          <a:p>
            <a:endParaRPr/>
          </a:p>
        </p:txBody>
      </p:sp>
      <p:sp>
        <p:nvSpPr>
          <p:cNvPr id="23" name="PlaceHolder 4"/>
          <p:cNvSpPr>
            <a:spLocks noGrp="1"/>
          </p:cNvSpPr>
          <p:nvPr>
            <p:ph type="body"/>
          </p:nvPr>
        </p:nvSpPr>
        <p:spPr>
          <a:xfrm>
            <a:off x="642600" y="3883320"/>
            <a:ext cx="11572560" cy="20005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图片 1" descr=""/>
          <p:cNvPicPr/>
          <p:nvPr/>
        </p:nvPicPr>
        <p:blipFill>
          <a:blip r:embed="rId2"/>
          <a:stretch>
            <a:fillRect/>
          </a:stretch>
        </p:blipFill>
        <p:spPr>
          <a:xfrm>
            <a:off x="360" y="0"/>
            <a:ext cx="12856320" cy="7230960"/>
          </a:xfrm>
          <a:prstGeom prst="rect">
            <a:avLst/>
          </a:prstGeom>
          <a:ln>
            <a:noFill/>
          </a:ln>
        </p:spPr>
      </p:pic>
      <p:sp>
        <p:nvSpPr>
          <p:cNvPr id="1" name="PlaceHolder 1"/>
          <p:cNvSpPr>
            <a:spLocks noGrp="1"/>
          </p:cNvSpPr>
          <p:nvPr>
            <p:ph type="title"/>
          </p:nvPr>
        </p:nvSpPr>
        <p:spPr>
          <a:xfrm>
            <a:off x="642600" y="288360"/>
            <a:ext cx="11572560" cy="1207440"/>
          </a:xfrm>
          <a:prstGeom prst="rect">
            <a:avLst/>
          </a:prstGeom>
        </p:spPr>
        <p:txBody>
          <a:bodyPr lIns="0" rIns="0" tIns="0" bIns="0" anchor="ctr"/>
          <a:p>
            <a:pPr algn="ctr"/>
            <a:r>
              <a:rPr lang="en-US" sz="4400">
                <a:latin typeface="Arial"/>
              </a:rPr>
              <a:t>单击鼠标编辑标题文字格式</a:t>
            </a:r>
            <a:endParaRPr/>
          </a:p>
        </p:txBody>
      </p:sp>
      <p:sp>
        <p:nvSpPr>
          <p:cNvPr id="2" name="PlaceHolder 2"/>
          <p:cNvSpPr>
            <a:spLocks noGrp="1"/>
          </p:cNvSpPr>
          <p:nvPr>
            <p:ph type="body"/>
          </p:nvPr>
        </p:nvSpPr>
        <p:spPr>
          <a:xfrm>
            <a:off x="642600" y="1692360"/>
            <a:ext cx="11572560" cy="4194360"/>
          </a:xfrm>
          <a:prstGeom prst="rect">
            <a:avLst/>
          </a:prstGeom>
        </p:spPr>
        <p:txBody>
          <a:bodyPr lIns="0" rIns="0" tIns="0" bIns="0"/>
          <a:p>
            <a:pPr>
              <a:buSzPct val="45000"/>
              <a:buFont typeface="StarSymbol"/>
              <a:buChar char=""/>
            </a:pPr>
            <a:r>
              <a:rPr lang="en-US" sz="3200">
                <a:latin typeface="Arial"/>
              </a:rPr>
              <a:t>单击鼠标编辑大纲文字格式</a:t>
            </a:r>
            <a:endParaRPr/>
          </a:p>
          <a:p>
            <a:pPr lvl="1">
              <a:buSzPct val="75000"/>
              <a:buFont typeface="StarSymbol"/>
              <a:buChar char=""/>
            </a:pPr>
            <a:r>
              <a:rPr lang="en-US" sz="2800">
                <a:latin typeface="Arial"/>
              </a:rPr>
              <a:t>第二个大纲级</a:t>
            </a:r>
            <a:endParaRPr/>
          </a:p>
          <a:p>
            <a:pPr lvl="2">
              <a:buSzPct val="45000"/>
              <a:buFont typeface="StarSymbol"/>
              <a:buChar char=""/>
            </a:pPr>
            <a:r>
              <a:rPr lang="en-US" sz="2400">
                <a:latin typeface="Arial"/>
              </a:rPr>
              <a:t>第三大纲级别</a:t>
            </a:r>
            <a:endParaRPr/>
          </a:p>
          <a:p>
            <a:pPr lvl="3">
              <a:buSzPct val="75000"/>
              <a:buFont typeface="StarSymbol"/>
              <a:buChar char=""/>
            </a:pPr>
            <a:r>
              <a:rPr lang="en-US" sz="2000">
                <a:latin typeface="Arial"/>
              </a:rPr>
              <a:t>第四大纲级别</a:t>
            </a:r>
            <a:endParaRPr/>
          </a:p>
          <a:p>
            <a:pPr lvl="4">
              <a:buSzPct val="45000"/>
              <a:buFont typeface="StarSymbol"/>
              <a:buChar char=""/>
            </a:pPr>
            <a:r>
              <a:rPr lang="en-US" sz="2000">
                <a:latin typeface="Arial"/>
              </a:rPr>
              <a:t>第五大纲级别</a:t>
            </a:r>
            <a:endParaRPr/>
          </a:p>
          <a:p>
            <a:pPr lvl="5">
              <a:buSzPct val="45000"/>
              <a:buFont typeface="StarSymbol"/>
              <a:buChar char=""/>
            </a:pPr>
            <a:r>
              <a:rPr lang="en-US" sz="2000">
                <a:latin typeface="Arial"/>
              </a:rPr>
              <a:t>第六大纲级别</a:t>
            </a:r>
            <a:endParaRPr/>
          </a:p>
          <a:p>
            <a:pPr lvl="6">
              <a:buSzPct val="45000"/>
              <a:buFont typeface="StarSymbol"/>
              <a:buChar char=""/>
            </a:pPr>
            <a:r>
              <a:rPr lang="en-US" sz="2000">
                <a:latin typeface="Arial"/>
              </a:rPr>
              <a:t>第七大纲级别</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xml"/><Relationship Id="rId5"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jpeg"/><Relationship Id="rId3" Type="http://schemas.openxmlformats.org/officeDocument/2006/relationships/slideLayout" Target="../slideLayouts/slideLayout1.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CustomShape 1"/>
          <p:cNvSpPr/>
          <p:nvPr/>
        </p:nvSpPr>
        <p:spPr>
          <a:xfrm>
            <a:off x="0" y="0"/>
            <a:ext cx="12857040" cy="7242120"/>
          </a:xfrm>
          <a:prstGeom prst="rect">
            <a:avLst/>
          </a:prstGeom>
          <a:blipFill>
            <a:blip r:embed="rId1"/>
            <a:stretch>
              <a:fillRect/>
            </a:stretch>
          </a:blipFill>
          <a:ln w="12600">
            <a:noFill/>
          </a:ln>
        </p:spPr>
      </p:sp>
      <p:sp>
        <p:nvSpPr>
          <p:cNvPr id="43" name="Line 2"/>
          <p:cNvSpPr/>
          <p:nvPr/>
        </p:nvSpPr>
        <p:spPr>
          <a:xfrm flipV="1">
            <a:off x="3948480" y="4853520"/>
            <a:ext cx="4961160" cy="8640"/>
          </a:xfrm>
          <a:prstGeom prst="line">
            <a:avLst/>
          </a:prstGeom>
          <a:ln w="9360">
            <a:solidFill>
              <a:srgbClr val="ffffff"/>
            </a:solidFill>
            <a:miter/>
          </a:ln>
        </p:spPr>
      </p:sp>
      <p:sp>
        <p:nvSpPr>
          <p:cNvPr id="44" name="CustomShape 3"/>
          <p:cNvSpPr/>
          <p:nvPr/>
        </p:nvSpPr>
        <p:spPr>
          <a:xfrm>
            <a:off x="3564360" y="3304080"/>
            <a:ext cx="5727240" cy="890280"/>
          </a:xfrm>
          <a:prstGeom prst="rect">
            <a:avLst/>
          </a:prstGeom>
          <a:noFill/>
          <a:ln>
            <a:noFill/>
          </a:ln>
        </p:spPr>
        <p:txBody>
          <a:bodyPr wrap="none" lIns="68760" rIns="68760" tIns="34200" bIns="34200"/>
          <a:p>
            <a:pPr algn="ctr">
              <a:lnSpc>
                <a:spcPct val="100000"/>
              </a:lnSpc>
            </a:pPr>
            <a:r>
              <a:rPr lang="en-US" sz="5400">
                <a:solidFill>
                  <a:srgbClr val="e46c0a"/>
                </a:solidFill>
                <a:latin typeface="微软雅黑"/>
                <a:ea typeface="微软雅黑"/>
              </a:rPr>
              <a:t>Tangram</a:t>
            </a:r>
            <a:r>
              <a:rPr lang="en-US" sz="5400">
                <a:solidFill>
                  <a:srgbClr val="e46c0a"/>
                </a:solidFill>
                <a:latin typeface="微软雅黑"/>
                <a:ea typeface="微软雅黑"/>
              </a:rPr>
              <a:t>框架总结</a:t>
            </a:r>
            <a:endParaRPr/>
          </a:p>
        </p:txBody>
      </p:sp>
      <p:sp>
        <p:nvSpPr>
          <p:cNvPr id="45" name="CustomShape 4"/>
          <p:cNvSpPr/>
          <p:nvPr/>
        </p:nvSpPr>
        <p:spPr>
          <a:xfrm>
            <a:off x="4741200" y="4192200"/>
            <a:ext cx="3374280" cy="372240"/>
          </a:xfrm>
          <a:prstGeom prst="rect">
            <a:avLst/>
          </a:prstGeom>
          <a:noFill/>
          <a:ln>
            <a:noFill/>
          </a:ln>
        </p:spPr>
      </p:sp>
      <p:sp>
        <p:nvSpPr>
          <p:cNvPr id="46" name="CustomShape 5"/>
          <p:cNvSpPr/>
          <p:nvPr/>
        </p:nvSpPr>
        <p:spPr>
          <a:xfrm>
            <a:off x="4806720" y="5256000"/>
            <a:ext cx="2463840" cy="515160"/>
          </a:xfrm>
          <a:prstGeom prst="rect">
            <a:avLst/>
          </a:prstGeom>
          <a:noFill/>
          <a:ln>
            <a:noFill/>
          </a:ln>
        </p:spPr>
        <p:txBody>
          <a:bodyPr lIns="90000" rIns="90000" tIns="45000" bIns="45000"/>
          <a:p>
            <a:pPr algn="ctr">
              <a:lnSpc>
                <a:spcPct val="100000"/>
              </a:lnSpc>
            </a:pPr>
            <a:r>
              <a:rPr b="1" lang="en-US" sz="1400">
                <a:solidFill>
                  <a:srgbClr val="e46c0a"/>
                </a:solidFill>
                <a:latin typeface="Arial"/>
                <a:ea typeface="微软雅黑"/>
              </a:rPr>
              <a:t>汇报人：移动开发组</a:t>
            </a:r>
            <a:endParaRPr/>
          </a:p>
        </p:txBody>
      </p:sp>
      <p:sp>
        <p:nvSpPr>
          <p:cNvPr id="47" name="CustomShape 6"/>
          <p:cNvSpPr/>
          <p:nvPr/>
        </p:nvSpPr>
        <p:spPr>
          <a:xfrm>
            <a:off x="6223680" y="5274360"/>
            <a:ext cx="2258280" cy="210600"/>
          </a:xfrm>
          <a:prstGeom prst="rect">
            <a:avLst/>
          </a:prstGeom>
          <a:noFill/>
          <a:ln>
            <a:noFill/>
          </a:ln>
        </p:spPr>
      </p:sp>
      <p:pic>
        <p:nvPicPr>
          <p:cNvPr id="48" name="" descr=""/>
          <p:cNvPicPr/>
          <p:nvPr/>
        </p:nvPicPr>
        <p:blipFill>
          <a:blip r:embed="rId2"/>
          <a:stretch>
            <a:fillRect/>
          </a:stretch>
        </p:blipFill>
        <p:spPr>
          <a:xfrm>
            <a:off x="5616000" y="36000"/>
            <a:ext cx="1196280" cy="1186560"/>
          </a:xfrm>
          <a:prstGeom prst="rect">
            <a:avLst/>
          </a:prstGeom>
          <a:ln>
            <a:noFill/>
          </a:ln>
        </p:spPr>
      </p:pic>
    </p:spTree>
  </p:cSld>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nodeType="clickEffect" fill="hold" presetClass="entr" presetID="4" presetSubtype="16">
                                  <p:stCondLst>
                                    <p:cond delay="0"/>
                                  </p:stCondLst>
                                  <p:childTnLst>
                                    <p:set>
                                      <p:cBhvr>
                                        <p:cTn id="6" fill="hold">
                                          <p:stCondLst>
                                            <p:cond delay="0"/>
                                          </p:stCondLst>
                                        </p:cTn>
                                        <p:tgtEl>
                                          <p:spTgt spid="44"/>
                                        </p:tgtEl>
                                        <p:attrNameLst>
                                          <p:attrName>style.visibility</p:attrName>
                                        </p:attrNameLst>
                                      </p:cBhvr>
                                      <p:to>
                                        <p:strVal val="visible"/>
                                      </p:to>
                                    </p:set>
                                    <p:animEffect filter="box(in)" transition="out">
                                      <p:cBhvr additive="repl">
                                        <p:cTn id="7" dur="312"/>
                                        <p:tgtEl>
                                          <p:spTgt spid="44"/>
                                        </p:tgtEl>
                                      </p:cBhvr>
                                    </p:animEffect>
                                  </p:childTnLst>
                                </p:cTn>
                              </p:par>
                            </p:childTnLst>
                          </p:cTn>
                        </p:par>
                        <p:par>
                          <p:cTn id="8" fill="freeze">
                            <p:stCondLst>
                              <p:cond delay="312"/>
                            </p:stCondLst>
                            <p:childTnLst>
                              <p:par>
                                <p:cTn id="9" nodeType="afterEffect" fill="hold" presetClass="entr" presetID="53" presetSubtype="16">
                                  <p:stCondLst>
                                    <p:cond delay="0"/>
                                  </p:stCondLst>
                                  <p:childTnLst>
                                    <p:set>
                                      <p:cBhvr>
                                        <p:cTn id="10" dur="1" fill="hold">
                                          <p:stCondLst>
                                            <p:cond delay="0"/>
                                          </p:stCondLst>
                                        </p:cTn>
                                        <p:attrNameLst>
                                          <p:attrName>style.visibility</p:attrName>
                                        </p:attrNameLst>
                                      </p:cBhvr>
                                      <p:to>
                                        <p:strVal val="visible"/>
                                      </p:to>
                                    </p:set>
                                    <p:anim calcmode="lin" valueType="str">
                                      <p:cBhvr additive="repl">
                                        <p:cTn id="11" dur="500" fill="hold"/>
                                      </p:cBhvr>
                                      <p:tavLst>
                                        <p:tav tm="100000">
                                          <p:val>
                                            <p:strVal val="width"/>
                                          </p:val>
                                        </p:tav>
                                      </p:tavLst>
                                    </p:anim>
                                    <p:anim calcmode="lin" valueType="str">
                                      <p:cBhvr additive="repl">
                                        <p:cTn id="12" dur="500" fill="hold"/>
                                      </p:cBhvr>
                                      <p:tavLst>
                                        <p:tav tm="100000">
                                          <p:val>
                                            <p:strVal val="height"/>
                                          </p:val>
                                        </p:tav>
                                      </p:tavLst>
                                    </p:anim>
                                    <p:animEffect filter="fade" transition="in">
                                      <p:cBhvr additive="repl">
                                        <p:cTn id="13"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rot="16200000">
            <a:off x="1592640" y="-1090440"/>
            <a:ext cx="478080" cy="2924280"/>
          </a:xfrm>
          <a:prstGeom prst="rect">
            <a:avLst/>
          </a:prstGeom>
          <a:solidFill>
            <a:srgbClr val="bfbfbf"/>
          </a:solidFill>
          <a:ln w="12600">
            <a:noFill/>
          </a:ln>
        </p:spPr>
      </p:sp>
      <p:sp>
        <p:nvSpPr>
          <p:cNvPr id="109" name="CustomShape 2"/>
          <p:cNvSpPr/>
          <p:nvPr/>
        </p:nvSpPr>
        <p:spPr>
          <a:xfrm>
            <a:off x="190080" y="129240"/>
            <a:ext cx="141480" cy="478080"/>
          </a:xfrm>
          <a:prstGeom prst="rect">
            <a:avLst/>
          </a:prstGeom>
          <a:solidFill>
            <a:srgbClr val="bfbfbf"/>
          </a:solidFill>
          <a:ln w="12600">
            <a:noFill/>
          </a:ln>
        </p:spPr>
      </p:sp>
      <p:sp>
        <p:nvSpPr>
          <p:cNvPr id="110"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Tangram</a:t>
            </a:r>
            <a:r>
              <a:rPr lang="en-US" sz="1600">
                <a:solidFill>
                  <a:srgbClr val="000000"/>
                </a:solidFill>
                <a:latin typeface="文泉驿微米黑"/>
                <a:ea typeface="文泉驿微米黑"/>
              </a:rPr>
              <a:t>概念模型</a:t>
            </a:r>
            <a:endParaRPr/>
          </a:p>
        </p:txBody>
      </p:sp>
      <p:sp>
        <p:nvSpPr>
          <p:cNvPr id="111" name="CustomShape 4"/>
          <p:cNvSpPr/>
          <p:nvPr/>
        </p:nvSpPr>
        <p:spPr>
          <a:xfrm>
            <a:off x="432000" y="609120"/>
            <a:ext cx="1726560" cy="659520"/>
          </a:xfrm>
          <a:prstGeom prst="rect">
            <a:avLst/>
          </a:prstGeom>
          <a:noFill/>
          <a:ln>
            <a:noFill/>
          </a:ln>
        </p:spPr>
        <p:txBody>
          <a:bodyPr lIns="90000" rIns="90000" tIns="45000" bIns="45000"/>
          <a:p>
            <a:r>
              <a:rPr lang="en-US" sz="1500">
                <a:latin typeface="Arial"/>
              </a:rPr>
              <a:t>1.</a:t>
            </a:r>
            <a:r>
              <a:rPr lang="en-US" sz="1500">
                <a:latin typeface="Arial"/>
              </a:rPr>
              <a:t>页面概念模型</a:t>
            </a:r>
            <a:endParaRPr/>
          </a:p>
          <a:p>
            <a:endParaRPr/>
          </a:p>
        </p:txBody>
      </p:sp>
      <p:sp>
        <p:nvSpPr>
          <p:cNvPr id="112" name="CustomShape 5"/>
          <p:cNvSpPr/>
          <p:nvPr/>
        </p:nvSpPr>
        <p:spPr>
          <a:xfrm>
            <a:off x="504000" y="965520"/>
            <a:ext cx="5326560" cy="977040"/>
          </a:xfrm>
          <a:prstGeom prst="rect">
            <a:avLst/>
          </a:prstGeom>
          <a:noFill/>
          <a:ln>
            <a:noFill/>
          </a:ln>
        </p:spPr>
        <p:txBody>
          <a:bodyPr lIns="90000" rIns="90000" tIns="45000" bIns="45000"/>
          <a:p>
            <a:r>
              <a:rPr lang="en-US" sz="1500">
                <a:latin typeface="Arial"/>
              </a:rPr>
              <a:t>一个页面实体由</a:t>
            </a:r>
            <a:r>
              <a:rPr lang="en-US" sz="1500">
                <a:latin typeface="Arial"/>
              </a:rPr>
              <a:t>3</a:t>
            </a:r>
            <a:r>
              <a:rPr lang="en-US" sz="1500">
                <a:latin typeface="Arial"/>
              </a:rPr>
              <a:t>部分组成：页面（</a:t>
            </a:r>
            <a:r>
              <a:rPr lang="en-US" sz="1500">
                <a:latin typeface="Arial"/>
              </a:rPr>
              <a:t>Page</a:t>
            </a:r>
            <a:r>
              <a:rPr lang="en-US" sz="1500">
                <a:latin typeface="Arial"/>
              </a:rPr>
              <a:t>）、卡片（</a:t>
            </a:r>
            <a:r>
              <a:rPr lang="en-US" sz="1500">
                <a:latin typeface="Arial"/>
              </a:rPr>
              <a:t>Card</a:t>
            </a:r>
            <a:r>
              <a:rPr lang="en-US" sz="1500">
                <a:latin typeface="Arial"/>
              </a:rPr>
              <a:t>） </a:t>
            </a:r>
            <a:r>
              <a:rPr lang="en-US" sz="1500">
                <a:latin typeface="Arial"/>
              </a:rPr>
              <a:t>&amp; </a:t>
            </a:r>
            <a:r>
              <a:rPr lang="en-US" sz="1500">
                <a:latin typeface="Arial"/>
              </a:rPr>
              <a:t>组件（</a:t>
            </a:r>
            <a:r>
              <a:rPr lang="en-US" sz="1500">
                <a:latin typeface="Arial"/>
              </a:rPr>
              <a:t>Item</a:t>
            </a:r>
            <a:r>
              <a:rPr lang="en-US" sz="1500">
                <a:latin typeface="Arial"/>
              </a:rPr>
              <a:t>）</a:t>
            </a:r>
            <a:endParaRPr/>
          </a:p>
        </p:txBody>
      </p:sp>
      <p:pic>
        <p:nvPicPr>
          <p:cNvPr id="113" name="" descr=""/>
          <p:cNvPicPr/>
          <p:nvPr/>
        </p:nvPicPr>
        <p:blipFill>
          <a:blip r:embed="rId1"/>
          <a:stretch>
            <a:fillRect/>
          </a:stretch>
        </p:blipFill>
        <p:spPr>
          <a:xfrm>
            <a:off x="5904000" y="1224000"/>
            <a:ext cx="6766560" cy="5686560"/>
          </a:xfrm>
          <a:prstGeom prst="rect">
            <a:avLst/>
          </a:prstGeom>
          <a:ln>
            <a:noFill/>
          </a:ln>
        </p:spPr>
      </p:pic>
      <p:sp>
        <p:nvSpPr>
          <p:cNvPr id="114" name="CustomShape 6"/>
          <p:cNvSpPr/>
          <p:nvPr/>
        </p:nvSpPr>
        <p:spPr>
          <a:xfrm>
            <a:off x="504000" y="1656000"/>
            <a:ext cx="4822560" cy="659520"/>
          </a:xfrm>
          <a:prstGeom prst="rect">
            <a:avLst/>
          </a:prstGeom>
          <a:noFill/>
          <a:ln>
            <a:noFill/>
          </a:ln>
        </p:spPr>
        <p:txBody>
          <a:bodyPr lIns="90000" rIns="90000" tIns="45000" bIns="45000"/>
          <a:p>
            <a:r>
              <a:rPr lang="en-US" sz="1500">
                <a:latin typeface="Arial"/>
              </a:rPr>
              <a:t>之间的关系：组件 构成 卡片、卡片 构成 页面</a:t>
            </a:r>
            <a:endParaRPr/>
          </a:p>
          <a:p>
            <a:endParaRPr/>
          </a:p>
        </p:txBody>
      </p:sp>
      <p:pic>
        <p:nvPicPr>
          <p:cNvPr id="115" name="" descr=""/>
          <p:cNvPicPr/>
          <p:nvPr/>
        </p:nvPicPr>
        <p:blipFill>
          <a:blip r:embed="rId2"/>
          <a:stretch>
            <a:fillRect/>
          </a:stretch>
        </p:blipFill>
        <p:spPr>
          <a:xfrm>
            <a:off x="216000" y="2520000"/>
            <a:ext cx="5522760" cy="3427200"/>
          </a:xfrm>
          <a:prstGeom prst="rect">
            <a:avLst/>
          </a:prstGeom>
          <a:ln>
            <a:noFill/>
          </a:ln>
        </p:spPr>
      </p:pic>
    </p:spTree>
  </p:cSld>
  <p:transition spd="slow">
    <p:fade/>
  </p:transition>
  <p:timing>
    <p:tnLst>
      <p:par>
        <p:cTn id="148" dur="indefinite" restart="never" nodeType="tmRoot">
          <p:childTnLst>
            <p:seq>
              <p:cTn id="149"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rot="16200000">
            <a:off x="1592640" y="-1090440"/>
            <a:ext cx="478080" cy="2924280"/>
          </a:xfrm>
          <a:prstGeom prst="rect">
            <a:avLst/>
          </a:prstGeom>
          <a:solidFill>
            <a:srgbClr val="bfbfbf"/>
          </a:solidFill>
          <a:ln w="12600">
            <a:noFill/>
          </a:ln>
        </p:spPr>
      </p:sp>
      <p:sp>
        <p:nvSpPr>
          <p:cNvPr id="117" name="CustomShape 2"/>
          <p:cNvSpPr/>
          <p:nvPr/>
        </p:nvSpPr>
        <p:spPr>
          <a:xfrm>
            <a:off x="190080" y="129240"/>
            <a:ext cx="141480" cy="478080"/>
          </a:xfrm>
          <a:prstGeom prst="rect">
            <a:avLst/>
          </a:prstGeom>
          <a:solidFill>
            <a:srgbClr val="bfbfbf"/>
          </a:solidFill>
          <a:ln w="12600">
            <a:noFill/>
          </a:ln>
        </p:spPr>
      </p:sp>
      <p:sp>
        <p:nvSpPr>
          <p:cNvPr id="118"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Tangram</a:t>
            </a:r>
            <a:r>
              <a:rPr lang="en-US" sz="1600">
                <a:solidFill>
                  <a:srgbClr val="000000"/>
                </a:solidFill>
                <a:latin typeface="文泉驿微米黑"/>
                <a:ea typeface="文泉驿微米黑"/>
              </a:rPr>
              <a:t>概念模型</a:t>
            </a:r>
            <a:endParaRPr/>
          </a:p>
        </p:txBody>
      </p:sp>
      <p:sp>
        <p:nvSpPr>
          <p:cNvPr id="119" name="CustomShape 4"/>
          <p:cNvSpPr/>
          <p:nvPr/>
        </p:nvSpPr>
        <p:spPr>
          <a:xfrm>
            <a:off x="432000" y="609120"/>
            <a:ext cx="3527280" cy="659520"/>
          </a:xfrm>
          <a:prstGeom prst="rect">
            <a:avLst/>
          </a:prstGeom>
          <a:noFill/>
          <a:ln>
            <a:noFill/>
          </a:ln>
        </p:spPr>
        <p:txBody>
          <a:bodyPr lIns="90000" rIns="90000" tIns="45000" bIns="45000"/>
          <a:p>
            <a:r>
              <a:rPr lang="en-US" sz="1500">
                <a:latin typeface="Arial"/>
              </a:rPr>
              <a:t>2.</a:t>
            </a:r>
            <a:r>
              <a:rPr lang="en-US" sz="1500">
                <a:latin typeface="Arial"/>
              </a:rPr>
              <a:t>卡片 </a:t>
            </a:r>
            <a:endParaRPr/>
          </a:p>
          <a:p>
            <a:endParaRPr/>
          </a:p>
        </p:txBody>
      </p:sp>
      <p:sp>
        <p:nvSpPr>
          <p:cNvPr id="120" name="CustomShape 5"/>
          <p:cNvSpPr/>
          <p:nvPr/>
        </p:nvSpPr>
        <p:spPr>
          <a:xfrm>
            <a:off x="504000" y="965520"/>
            <a:ext cx="5326560" cy="977040"/>
          </a:xfrm>
          <a:prstGeom prst="rect">
            <a:avLst/>
          </a:prstGeom>
          <a:noFill/>
          <a:ln>
            <a:noFill/>
          </a:ln>
        </p:spPr>
        <p:txBody>
          <a:bodyPr lIns="90000" rIns="90000" tIns="45000" bIns="45000"/>
          <a:p>
            <a:r>
              <a:rPr lang="en-US" sz="1500">
                <a:latin typeface="Arial"/>
              </a:rPr>
              <a:t>作用：负责布局逻辑</a:t>
            </a:r>
            <a:endParaRPr/>
          </a:p>
        </p:txBody>
      </p:sp>
      <p:sp>
        <p:nvSpPr>
          <p:cNvPr id="121" name="CustomShape 6"/>
          <p:cNvSpPr/>
          <p:nvPr/>
        </p:nvSpPr>
        <p:spPr>
          <a:xfrm>
            <a:off x="504000" y="1368000"/>
            <a:ext cx="4822560" cy="1062360"/>
          </a:xfrm>
          <a:prstGeom prst="rect">
            <a:avLst/>
          </a:prstGeom>
          <a:noFill/>
          <a:ln>
            <a:noFill/>
          </a:ln>
        </p:spPr>
        <p:txBody>
          <a:bodyPr lIns="90000" rIns="90000" tIns="45000" bIns="45000"/>
          <a:p>
            <a:r>
              <a:rPr lang="en-US" sz="1500">
                <a:latin typeface="Arial"/>
              </a:rPr>
              <a:t>即对组件进行 组合 </a:t>
            </a:r>
            <a:r>
              <a:rPr lang="en-US" sz="1500">
                <a:latin typeface="Arial"/>
              </a:rPr>
              <a:t>&amp; </a:t>
            </a:r>
            <a:r>
              <a:rPr lang="en-US" sz="1500">
                <a:latin typeface="Arial"/>
              </a:rPr>
              <a:t>布局</a:t>
            </a:r>
            <a:endParaRPr/>
          </a:p>
          <a:p>
            <a:r>
              <a:rPr lang="en-US" sz="1500">
                <a:latin typeface="Arial"/>
              </a:rPr>
              <a:t>只声明布局方式，不提供布局细节</a:t>
            </a:r>
            <a:endParaRPr/>
          </a:p>
          <a:p>
            <a:endParaRPr/>
          </a:p>
        </p:txBody>
      </p:sp>
      <p:sp>
        <p:nvSpPr>
          <p:cNvPr id="122" name="CustomShape 7"/>
          <p:cNvSpPr/>
          <p:nvPr/>
        </p:nvSpPr>
        <p:spPr>
          <a:xfrm>
            <a:off x="576000" y="2304000"/>
            <a:ext cx="3598560" cy="995040"/>
          </a:xfrm>
          <a:prstGeom prst="rect">
            <a:avLst/>
          </a:prstGeom>
          <a:noFill/>
          <a:ln>
            <a:noFill/>
          </a:ln>
        </p:spPr>
        <p:txBody>
          <a:bodyPr lIns="90000" rIns="90000" tIns="45000" bIns="45000"/>
          <a:p>
            <a:r>
              <a:rPr lang="en-US" sz="1500">
                <a:latin typeface="Arial"/>
              </a:rPr>
              <a:t>卡片由有四部分组成：</a:t>
            </a:r>
            <a:r>
              <a:rPr lang="en-US" sz="1500">
                <a:latin typeface="Arial"/>
              </a:rPr>
              <a:t>header</a:t>
            </a:r>
            <a:r>
              <a:rPr lang="en-US" sz="1500">
                <a:latin typeface="Arial"/>
              </a:rPr>
              <a:t>、</a:t>
            </a:r>
            <a:r>
              <a:rPr lang="en-US" sz="1500">
                <a:latin typeface="Arial"/>
              </a:rPr>
              <a:t>footer</a:t>
            </a:r>
            <a:r>
              <a:rPr lang="en-US" sz="1500">
                <a:latin typeface="Arial"/>
              </a:rPr>
              <a:t>、</a:t>
            </a:r>
            <a:r>
              <a:rPr lang="en-US" sz="1500">
                <a:latin typeface="Arial"/>
              </a:rPr>
              <a:t>body</a:t>
            </a:r>
            <a:r>
              <a:rPr lang="en-US" sz="1500">
                <a:latin typeface="Arial"/>
              </a:rPr>
              <a:t>、</a:t>
            </a:r>
            <a:r>
              <a:rPr lang="en-US" sz="1500">
                <a:latin typeface="Arial"/>
              </a:rPr>
              <a:t>style</a:t>
            </a:r>
            <a:endParaRPr/>
          </a:p>
          <a:p>
            <a:endParaRPr/>
          </a:p>
        </p:txBody>
      </p:sp>
      <p:pic>
        <p:nvPicPr>
          <p:cNvPr id="123" name="" descr=""/>
          <p:cNvPicPr/>
          <p:nvPr/>
        </p:nvPicPr>
        <p:blipFill>
          <a:blip r:embed="rId1"/>
          <a:stretch>
            <a:fillRect/>
          </a:stretch>
        </p:blipFill>
        <p:spPr>
          <a:xfrm>
            <a:off x="4104000" y="360000"/>
            <a:ext cx="8494560" cy="6694560"/>
          </a:xfrm>
          <a:prstGeom prst="rect">
            <a:avLst/>
          </a:prstGeom>
          <a:ln>
            <a:noFill/>
          </a:ln>
        </p:spPr>
      </p:pic>
    </p:spTree>
  </p:cSld>
  <p:transition spd="slow">
    <p:fade/>
  </p:transition>
  <p:timing>
    <p:tnLst>
      <p:par>
        <p:cTn id="150" dur="indefinite" restart="never" nodeType="tmRoot">
          <p:childTnLst>
            <p:seq>
              <p:cTn id="151"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rot="16200000">
            <a:off x="1592640" y="-1090440"/>
            <a:ext cx="478080" cy="2924280"/>
          </a:xfrm>
          <a:prstGeom prst="rect">
            <a:avLst/>
          </a:prstGeom>
          <a:solidFill>
            <a:srgbClr val="bfbfbf"/>
          </a:solidFill>
          <a:ln w="12600">
            <a:noFill/>
          </a:ln>
        </p:spPr>
      </p:sp>
      <p:sp>
        <p:nvSpPr>
          <p:cNvPr id="125" name="CustomShape 2"/>
          <p:cNvSpPr/>
          <p:nvPr/>
        </p:nvSpPr>
        <p:spPr>
          <a:xfrm>
            <a:off x="190080" y="129240"/>
            <a:ext cx="141480" cy="478080"/>
          </a:xfrm>
          <a:prstGeom prst="rect">
            <a:avLst/>
          </a:prstGeom>
          <a:solidFill>
            <a:srgbClr val="bfbfbf"/>
          </a:solidFill>
          <a:ln w="12600">
            <a:noFill/>
          </a:ln>
        </p:spPr>
      </p:sp>
      <p:sp>
        <p:nvSpPr>
          <p:cNvPr id="126"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动态布局</a:t>
            </a:r>
            <a:endParaRPr/>
          </a:p>
        </p:txBody>
      </p:sp>
      <p:pic>
        <p:nvPicPr>
          <p:cNvPr id="127" name="" descr=""/>
          <p:cNvPicPr/>
          <p:nvPr/>
        </p:nvPicPr>
        <p:blipFill>
          <a:blip r:embed="rId1"/>
          <a:stretch>
            <a:fillRect/>
          </a:stretch>
        </p:blipFill>
        <p:spPr>
          <a:xfrm>
            <a:off x="262440" y="1125360"/>
            <a:ext cx="12351960" cy="5475240"/>
          </a:xfrm>
          <a:prstGeom prst="rect">
            <a:avLst/>
          </a:prstGeom>
          <a:ln>
            <a:noFill/>
          </a:ln>
        </p:spPr>
      </p:pic>
      <p:sp>
        <p:nvSpPr>
          <p:cNvPr id="128" name="CustomShape 4"/>
          <p:cNvSpPr/>
          <p:nvPr/>
        </p:nvSpPr>
        <p:spPr>
          <a:xfrm>
            <a:off x="327600" y="611640"/>
            <a:ext cx="1758960" cy="754920"/>
          </a:xfrm>
          <a:prstGeom prst="rect">
            <a:avLst/>
          </a:prstGeom>
          <a:noFill/>
          <a:ln>
            <a:noFill/>
          </a:ln>
        </p:spPr>
        <p:txBody>
          <a:bodyPr lIns="90000" rIns="90000" tIns="45000" bIns="45000"/>
          <a:p>
            <a:r>
              <a:rPr lang="en-US" sz="1500">
                <a:latin typeface="Arial"/>
              </a:rPr>
              <a:t>卡片示意图</a:t>
            </a:r>
            <a:endParaRPr/>
          </a:p>
          <a:p>
            <a:endParaRPr/>
          </a:p>
        </p:txBody>
      </p:sp>
    </p:spTree>
  </p:cSld>
  <p:transition spd="slow">
    <p:fade/>
  </p:transition>
  <p:timing>
    <p:tnLst>
      <p:par>
        <p:cTn id="152" dur="indefinite" restart="never" nodeType="tmRoot">
          <p:childTnLst>
            <p:seq>
              <p:cTn id="153"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rot="16200000">
            <a:off x="1592640" y="-1090440"/>
            <a:ext cx="478080" cy="2924280"/>
          </a:xfrm>
          <a:prstGeom prst="rect">
            <a:avLst/>
          </a:prstGeom>
          <a:solidFill>
            <a:srgbClr val="bfbfbf"/>
          </a:solidFill>
          <a:ln w="12600">
            <a:noFill/>
          </a:ln>
        </p:spPr>
      </p:sp>
      <p:sp>
        <p:nvSpPr>
          <p:cNvPr id="130" name="CustomShape 2"/>
          <p:cNvSpPr/>
          <p:nvPr/>
        </p:nvSpPr>
        <p:spPr>
          <a:xfrm>
            <a:off x="190080" y="129240"/>
            <a:ext cx="141480" cy="478080"/>
          </a:xfrm>
          <a:prstGeom prst="rect">
            <a:avLst/>
          </a:prstGeom>
          <a:solidFill>
            <a:srgbClr val="bfbfbf"/>
          </a:solidFill>
          <a:ln w="12600">
            <a:noFill/>
          </a:ln>
        </p:spPr>
      </p:sp>
      <p:sp>
        <p:nvSpPr>
          <p:cNvPr id="131"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内置布局支持</a:t>
            </a:r>
            <a:endParaRPr/>
          </a:p>
        </p:txBody>
      </p:sp>
      <p:sp>
        <p:nvSpPr>
          <p:cNvPr id="132" name="CustomShape 4"/>
          <p:cNvSpPr/>
          <p:nvPr/>
        </p:nvSpPr>
        <p:spPr>
          <a:xfrm>
            <a:off x="360000" y="720000"/>
            <a:ext cx="11231640" cy="6119640"/>
          </a:xfrm>
          <a:prstGeom prst="rect">
            <a:avLst/>
          </a:prstGeom>
          <a:noFill/>
          <a:ln>
            <a:noFill/>
          </a:ln>
        </p:spPr>
        <p:txBody>
          <a:bodyPr lIns="90000" rIns="90000" tIns="45000" bIns="45000"/>
          <a:p>
            <a:r>
              <a:rPr lang="en-US">
                <a:latin typeface="Arial"/>
              </a:rPr>
              <a:t>1.</a:t>
            </a:r>
            <a:r>
              <a:rPr lang="en-US">
                <a:latin typeface="Arial"/>
              </a:rPr>
              <a:t>流式布局 </a:t>
            </a:r>
            <a:endParaRPr/>
          </a:p>
          <a:p>
            <a:r>
              <a:rPr lang="en-US">
                <a:latin typeface="Arial"/>
              </a:rPr>
              <a:t>2.</a:t>
            </a:r>
            <a:r>
              <a:rPr lang="en-US">
                <a:latin typeface="Arial"/>
              </a:rPr>
              <a:t>一拖</a:t>
            </a:r>
            <a:r>
              <a:rPr lang="en-US">
                <a:latin typeface="Arial"/>
              </a:rPr>
              <a:t>N(N=2/3/4)</a:t>
            </a:r>
            <a:endParaRPr/>
          </a:p>
          <a:p>
            <a:r>
              <a:rPr lang="en-US">
                <a:latin typeface="Arial"/>
              </a:rPr>
              <a:t>有三种样式：</a:t>
            </a:r>
            <a:endParaRPr/>
          </a:p>
          <a:p>
            <a:r>
              <a:rPr lang="en-US">
                <a:latin typeface="Arial"/>
              </a:rPr>
              <a:t>左边一个，右边上面一个下面一个</a:t>
            </a:r>
            <a:endParaRPr/>
          </a:p>
          <a:p>
            <a:r>
              <a:rPr lang="en-US">
                <a:latin typeface="Arial"/>
              </a:rPr>
              <a:t>左边一个，右边上面一个下面两个</a:t>
            </a:r>
            <a:endParaRPr/>
          </a:p>
          <a:p>
            <a:r>
              <a:rPr lang="en-US">
                <a:latin typeface="Arial"/>
              </a:rPr>
              <a:t>左边一个，右边上面一个下面三个</a:t>
            </a:r>
            <a:endParaRPr/>
          </a:p>
          <a:p>
            <a:r>
              <a:rPr lang="en-US">
                <a:latin typeface="Arial"/>
              </a:rPr>
              <a:t>3.</a:t>
            </a:r>
            <a:r>
              <a:rPr lang="en-US">
                <a:latin typeface="Arial"/>
              </a:rPr>
              <a:t>浮标 </a:t>
            </a:r>
            <a:endParaRPr/>
          </a:p>
          <a:p>
            <a:r>
              <a:rPr lang="en-US">
                <a:latin typeface="Arial"/>
              </a:rPr>
              <a:t>可拖动，自动吸边</a:t>
            </a:r>
            <a:endParaRPr/>
          </a:p>
          <a:p>
            <a:r>
              <a:rPr lang="en-US">
                <a:latin typeface="Arial"/>
              </a:rPr>
              <a:t>4.</a:t>
            </a:r>
            <a:r>
              <a:rPr lang="en-US">
                <a:latin typeface="Arial"/>
              </a:rPr>
              <a:t>固定</a:t>
            </a:r>
            <a:endParaRPr/>
          </a:p>
          <a:p>
            <a:r>
              <a:rPr lang="en-US">
                <a:latin typeface="Arial"/>
              </a:rPr>
              <a:t>固定在某个位置，不可拖动</a:t>
            </a:r>
            <a:endParaRPr/>
          </a:p>
          <a:p>
            <a:r>
              <a:rPr lang="en-US">
                <a:latin typeface="Arial"/>
              </a:rPr>
              <a:t>5.</a:t>
            </a:r>
            <a:r>
              <a:rPr lang="en-US">
                <a:latin typeface="Arial"/>
              </a:rPr>
              <a:t>吸顶</a:t>
            </a:r>
            <a:r>
              <a:rPr lang="en-US">
                <a:latin typeface="Arial"/>
              </a:rPr>
              <a:t>/</a:t>
            </a:r>
            <a:r>
              <a:rPr lang="en-US">
                <a:latin typeface="Arial"/>
              </a:rPr>
              <a:t>吸底</a:t>
            </a:r>
            <a:endParaRPr/>
          </a:p>
          <a:p>
            <a:r>
              <a:rPr lang="en-US">
                <a:latin typeface="Arial"/>
              </a:rPr>
              <a:t>碰到</a:t>
            </a:r>
            <a:r>
              <a:rPr lang="en-US">
                <a:latin typeface="Arial"/>
              </a:rPr>
              <a:t>Tangram</a:t>
            </a:r>
            <a:r>
              <a:rPr lang="en-US">
                <a:latin typeface="Arial"/>
              </a:rPr>
              <a:t>的顶端或底端就吸住</a:t>
            </a:r>
            <a:endParaRPr/>
          </a:p>
          <a:p>
            <a:r>
              <a:rPr lang="en-US">
                <a:latin typeface="Arial"/>
              </a:rPr>
              <a:t>6.</a:t>
            </a:r>
            <a:r>
              <a:rPr lang="en-US">
                <a:latin typeface="Arial"/>
              </a:rPr>
              <a:t>轮播</a:t>
            </a:r>
            <a:endParaRPr/>
          </a:p>
          <a:p>
            <a:r>
              <a:rPr lang="en-US">
                <a:latin typeface="Arial"/>
              </a:rPr>
              <a:t>适用于</a:t>
            </a:r>
            <a:r>
              <a:rPr lang="en-US">
                <a:latin typeface="Arial"/>
              </a:rPr>
              <a:t>Banner</a:t>
            </a:r>
            <a:r>
              <a:rPr lang="en-US">
                <a:latin typeface="Arial"/>
              </a:rPr>
              <a:t>的场景，可自动滚动，循环滚动</a:t>
            </a:r>
            <a:endParaRPr/>
          </a:p>
          <a:p>
            <a:r>
              <a:rPr lang="en-US">
                <a:latin typeface="Arial"/>
              </a:rPr>
              <a:t>7.</a:t>
            </a:r>
            <a:r>
              <a:rPr lang="en-US">
                <a:latin typeface="Arial"/>
              </a:rPr>
              <a:t>线性滚动</a:t>
            </a:r>
            <a:endParaRPr/>
          </a:p>
          <a:p>
            <a:r>
              <a:rPr lang="en-US">
                <a:latin typeface="Arial"/>
              </a:rPr>
              <a:t>不是</a:t>
            </a:r>
            <a:r>
              <a:rPr lang="en-US">
                <a:latin typeface="Arial"/>
              </a:rPr>
              <a:t>Banner</a:t>
            </a:r>
            <a:r>
              <a:rPr lang="en-US">
                <a:latin typeface="Arial"/>
              </a:rPr>
              <a:t>一页一页的滚动</a:t>
            </a:r>
            <a:endParaRPr/>
          </a:p>
          <a:p>
            <a:r>
              <a:rPr lang="en-US">
                <a:latin typeface="Arial"/>
              </a:rPr>
              <a:t>8.</a:t>
            </a:r>
            <a:r>
              <a:rPr lang="en-US">
                <a:latin typeface="Arial"/>
              </a:rPr>
              <a:t>瀑布流</a:t>
            </a:r>
            <a:endParaRPr/>
          </a:p>
          <a:p>
            <a:endParaRPr/>
          </a:p>
          <a:p>
            <a:endParaRPr/>
          </a:p>
          <a:p>
            <a:endParaRPr/>
          </a:p>
        </p:txBody>
      </p:sp>
      <p:graphicFrame>
        <p:nvGraphicFramePr>
          <p:cNvPr id="133" name="Table 5"/>
          <p:cNvGraphicFramePr/>
          <p:nvPr/>
        </p:nvGraphicFramePr>
        <p:xfrm>
          <a:off x="6120000" y="72000"/>
          <a:ext cx="6119640" cy="6767640"/>
        </p:xfrm>
        <a:graphic>
          <a:graphicData uri="http://schemas.openxmlformats.org/drawingml/2006/table">
            <a:tbl>
              <a:tblPr/>
              <a:tblGrid>
                <a:gridCol w="3058920"/>
                <a:gridCol w="3061080"/>
              </a:tblGrid>
              <a:tr h="729000">
                <a:tc>
                  <a:txBody>
                    <a:bodyPr/>
                    <a:p>
                      <a:r>
                        <a:rPr lang="en-US">
                          <a:latin typeface="Arial"/>
                        </a:rPr>
                        <a:t>type</a:t>
                      </a:r>
                      <a:endParaRPr/>
                    </a:p>
                  </a:txBody>
                  <a:tcPr/>
                </a:tc>
                <a:tc>
                  <a:txBody>
                    <a:bodyPr/>
                    <a:p>
                      <a:r>
                        <a:rPr lang="en-US">
                          <a:latin typeface="Arial"/>
                        </a:rPr>
                        <a:t>对应类型</a:t>
                      </a:r>
                      <a:endParaRPr/>
                    </a:p>
                    <a:p>
                      <a:endParaRPr/>
                    </a:p>
                  </a:txBody>
                  <a:tcPr/>
                </a:tc>
              </a:tr>
              <a:tr h="413640">
                <a:tc>
                  <a:txBody>
                    <a:bodyPr/>
                    <a:p>
                      <a:r>
                        <a:rPr lang="en-US">
                          <a:latin typeface="Arial"/>
                        </a:rPr>
                        <a:t>container-oneColumn</a:t>
                      </a:r>
                      <a:endParaRPr/>
                    </a:p>
                  </a:txBody>
                  <a:tcPr/>
                </a:tc>
                <a:tc>
                  <a:txBody>
                    <a:bodyPr/>
                    <a:p>
                      <a:r>
                        <a:rPr lang="en-US">
                          <a:latin typeface="Arial"/>
                        </a:rPr>
                        <a:t>单列</a:t>
                      </a:r>
                      <a:r>
                        <a:rPr lang="en-US">
                          <a:latin typeface="Arial"/>
                        </a:rPr>
                        <a:t>(</a:t>
                      </a:r>
                      <a:r>
                        <a:rPr lang="en-US">
                          <a:latin typeface="Arial"/>
                        </a:rPr>
                        <a:t>一排一</a:t>
                      </a:r>
                      <a:r>
                        <a:rPr lang="en-US">
                          <a:latin typeface="Arial"/>
                        </a:rPr>
                        <a:t>)</a:t>
                      </a:r>
                      <a:endParaRPr/>
                    </a:p>
                  </a:txBody>
                  <a:tcPr/>
                </a:tc>
              </a:tr>
              <a:tr h="413640">
                <a:tc>
                  <a:txBody>
                    <a:bodyPr/>
                    <a:p>
                      <a:r>
                        <a:rPr lang="en-US">
                          <a:latin typeface="Arial"/>
                        </a:rPr>
                        <a:t>container-twoColumn</a:t>
                      </a:r>
                      <a:endParaRPr/>
                    </a:p>
                  </a:txBody>
                  <a:tcPr/>
                </a:tc>
                <a:tc>
                  <a:txBody>
                    <a:bodyPr/>
                    <a:p>
                      <a:r>
                        <a:rPr lang="en-US">
                          <a:latin typeface="Arial"/>
                        </a:rPr>
                        <a:t>双列</a:t>
                      </a:r>
                      <a:endParaRPr/>
                    </a:p>
                  </a:txBody>
                  <a:tcPr/>
                </a:tc>
              </a:tr>
              <a:tr h="413640">
                <a:tc>
                  <a:txBody>
                    <a:bodyPr/>
                    <a:p>
                      <a:r>
                        <a:rPr lang="en-US">
                          <a:latin typeface="Arial"/>
                        </a:rPr>
                        <a:t>container-threeColumn</a:t>
                      </a:r>
                      <a:endParaRPr/>
                    </a:p>
                  </a:txBody>
                  <a:tcPr/>
                </a:tc>
                <a:tc>
                  <a:txBody>
                    <a:bodyPr/>
                    <a:p>
                      <a:r>
                        <a:rPr lang="en-US">
                          <a:latin typeface="Arial"/>
                        </a:rPr>
                        <a:t>三列</a:t>
                      </a:r>
                      <a:endParaRPr/>
                    </a:p>
                  </a:txBody>
                  <a:tcPr/>
                </a:tc>
              </a:tr>
              <a:tr h="413640">
                <a:tc>
                  <a:txBody>
                    <a:bodyPr/>
                    <a:p>
                      <a:r>
                        <a:rPr lang="en-US">
                          <a:latin typeface="Arial"/>
                        </a:rPr>
                        <a:t>container-fourColumn</a:t>
                      </a:r>
                      <a:endParaRPr/>
                    </a:p>
                  </a:txBody>
                  <a:tcPr/>
                </a:tc>
                <a:tc>
                  <a:txBody>
                    <a:bodyPr/>
                    <a:p>
                      <a:r>
                        <a:rPr lang="en-US">
                          <a:latin typeface="Arial"/>
                        </a:rPr>
                        <a:t>四列</a:t>
                      </a:r>
                      <a:endParaRPr/>
                    </a:p>
                  </a:txBody>
                  <a:tcPr/>
                </a:tc>
              </a:tr>
              <a:tr h="413640">
                <a:tc>
                  <a:txBody>
                    <a:bodyPr/>
                    <a:p>
                      <a:r>
                        <a:rPr lang="en-US">
                          <a:latin typeface="Arial"/>
                        </a:rPr>
                        <a:t>container-fiveColumn</a:t>
                      </a:r>
                      <a:endParaRPr/>
                    </a:p>
                  </a:txBody>
                  <a:tcPr/>
                </a:tc>
                <a:tc>
                  <a:txBody>
                    <a:bodyPr/>
                    <a:p>
                      <a:r>
                        <a:rPr lang="en-US">
                          <a:latin typeface="Arial"/>
                        </a:rPr>
                        <a:t>五列</a:t>
                      </a:r>
                      <a:endParaRPr/>
                    </a:p>
                  </a:txBody>
                  <a:tcPr/>
                </a:tc>
              </a:tr>
              <a:tr h="413640">
                <a:tc>
                  <a:txBody>
                    <a:bodyPr/>
                    <a:p>
                      <a:r>
                        <a:rPr lang="en-US">
                          <a:latin typeface="Arial"/>
                        </a:rPr>
                        <a:t>container-flow</a:t>
                      </a:r>
                      <a:endParaRPr/>
                    </a:p>
                  </a:txBody>
                  <a:tcPr/>
                </a:tc>
                <a:tc>
                  <a:txBody>
                    <a:bodyPr/>
                    <a:p>
                      <a:r>
                        <a:rPr lang="en-US">
                          <a:latin typeface="Arial"/>
                        </a:rPr>
                        <a:t>N</a:t>
                      </a:r>
                      <a:r>
                        <a:rPr lang="en-US">
                          <a:latin typeface="Arial"/>
                        </a:rPr>
                        <a:t>列</a:t>
                      </a:r>
                      <a:endParaRPr/>
                    </a:p>
                  </a:txBody>
                  <a:tcPr/>
                </a:tc>
              </a:tr>
              <a:tr h="413640">
                <a:tc>
                  <a:txBody>
                    <a:bodyPr/>
                    <a:p>
                      <a:r>
                        <a:rPr lang="en-US">
                          <a:latin typeface="Arial"/>
                        </a:rPr>
                        <a:t>container-onePlusN</a:t>
                      </a:r>
                      <a:endParaRPr/>
                    </a:p>
                  </a:txBody>
                  <a:tcPr/>
                </a:tc>
                <a:tc>
                  <a:txBody>
                    <a:bodyPr/>
                    <a:p>
                      <a:r>
                        <a:rPr lang="en-US">
                          <a:latin typeface="Arial"/>
                        </a:rPr>
                        <a:t>一拖</a:t>
                      </a:r>
                      <a:r>
                        <a:rPr lang="en-US">
                          <a:latin typeface="Arial"/>
                        </a:rPr>
                        <a:t>2/3/4</a:t>
                      </a:r>
                      <a:endParaRPr/>
                    </a:p>
                  </a:txBody>
                  <a:tcPr/>
                </a:tc>
              </a:tr>
              <a:tr h="413640">
                <a:tc>
                  <a:txBody>
                    <a:bodyPr/>
                    <a:p>
                      <a:r>
                        <a:rPr lang="en-US">
                          <a:latin typeface="Arial"/>
                        </a:rPr>
                        <a:t>container-float</a:t>
                      </a:r>
                      <a:endParaRPr/>
                    </a:p>
                  </a:txBody>
                  <a:tcPr/>
                </a:tc>
                <a:tc>
                  <a:txBody>
                    <a:bodyPr/>
                    <a:p>
                      <a:r>
                        <a:rPr lang="en-US">
                          <a:latin typeface="Arial"/>
                        </a:rPr>
                        <a:t>浮标</a:t>
                      </a:r>
                      <a:endParaRPr/>
                    </a:p>
                  </a:txBody>
                  <a:tcPr/>
                </a:tc>
              </a:tr>
              <a:tr h="367200">
                <a:tc>
                  <a:txBody>
                    <a:bodyPr/>
                    <a:p>
                      <a:r>
                        <a:rPr lang="en-US">
                          <a:latin typeface="Arial"/>
                        </a:rPr>
                        <a:t>container-fix</a:t>
                      </a:r>
                      <a:endParaRPr/>
                    </a:p>
                  </a:txBody>
                  <a:tcPr/>
                </a:tc>
                <a:tc>
                  <a:txBody>
                    <a:bodyPr/>
                    <a:p>
                      <a:r>
                        <a:rPr lang="en-US" sz="1400">
                          <a:latin typeface="Arial"/>
                        </a:rPr>
                        <a:t>固定顶部或者底部，根据属性指定</a:t>
                      </a:r>
                      <a:endParaRPr/>
                    </a:p>
                  </a:txBody>
                  <a:tcPr/>
                </a:tc>
              </a:tr>
              <a:tr h="594360">
                <a:tc>
                  <a:txBody>
                    <a:bodyPr/>
                    <a:p>
                      <a:r>
                        <a:rPr lang="en-US">
                          <a:latin typeface="Arial"/>
                        </a:rPr>
                        <a:t>container-scrollFix</a:t>
                      </a:r>
                      <a:endParaRPr/>
                    </a:p>
                  </a:txBody>
                  <a:tcPr/>
                </a:tc>
                <a:tc>
                  <a:txBody>
                    <a:bodyPr/>
                    <a:p>
                      <a:r>
                        <a:rPr lang="en-US" sz="1400">
                          <a:latin typeface="Arial"/>
                        </a:rPr>
                        <a:t>滚动固定</a:t>
                      </a:r>
                      <a:r>
                        <a:rPr lang="en-US" sz="1400">
                          <a:latin typeface="Arial"/>
                        </a:rPr>
                        <a:t>(</a:t>
                      </a:r>
                      <a:r>
                        <a:rPr lang="en-US" sz="1400">
                          <a:latin typeface="Arial"/>
                        </a:rPr>
                        <a:t>滚动到某个布局的时候，出现并固定</a:t>
                      </a:r>
                      <a:r>
                        <a:rPr lang="en-US" sz="1400">
                          <a:latin typeface="Arial"/>
                        </a:rPr>
                        <a:t>)</a:t>
                      </a:r>
                      <a:endParaRPr/>
                    </a:p>
                  </a:txBody>
                  <a:tcPr/>
                </a:tc>
              </a:tr>
              <a:tr h="413640">
                <a:tc>
                  <a:txBody>
                    <a:bodyPr/>
                    <a:p>
                      <a:r>
                        <a:rPr lang="en-US">
                          <a:latin typeface="Arial"/>
                        </a:rPr>
                        <a:t>container-sticky</a:t>
                      </a:r>
                      <a:endParaRPr/>
                    </a:p>
                  </a:txBody>
                  <a:tcPr/>
                </a:tc>
                <a:tc>
                  <a:txBody>
                    <a:bodyPr/>
                    <a:p>
                      <a:r>
                        <a:rPr lang="en-US">
                          <a:latin typeface="Arial"/>
                        </a:rPr>
                        <a:t>吸顶或吸底，根据属性指定</a:t>
                      </a:r>
                      <a:endParaRPr/>
                    </a:p>
                  </a:txBody>
                  <a:tcPr/>
                </a:tc>
              </a:tr>
              <a:tr h="413640">
                <a:tc>
                  <a:txBody>
                    <a:bodyPr/>
                    <a:p>
                      <a:r>
                        <a:rPr lang="en-US">
                          <a:latin typeface="Arial"/>
                        </a:rPr>
                        <a:t>container-banner</a:t>
                      </a:r>
                      <a:endParaRPr/>
                    </a:p>
                  </a:txBody>
                  <a:tcPr/>
                </a:tc>
                <a:tc>
                  <a:txBody>
                    <a:bodyPr/>
                    <a:p>
                      <a:r>
                        <a:rPr lang="en-US">
                          <a:latin typeface="Arial"/>
                        </a:rPr>
                        <a:t>轮播</a:t>
                      </a:r>
                      <a:endParaRPr/>
                    </a:p>
                  </a:txBody>
                  <a:tcPr/>
                </a:tc>
              </a:tr>
              <a:tr h="521280">
                <a:tc>
                  <a:txBody>
                    <a:bodyPr/>
                    <a:p>
                      <a:r>
                        <a:rPr lang="en-US">
                          <a:latin typeface="Arial"/>
                        </a:rPr>
                        <a:t>container-scroll</a:t>
                      </a:r>
                      <a:endParaRPr/>
                    </a:p>
                  </a:txBody>
                  <a:tcPr/>
                </a:tc>
                <a:tc>
                  <a:txBody>
                    <a:bodyPr/>
                    <a:p>
                      <a:r>
                        <a:rPr lang="en-US" sz="1200">
                          <a:latin typeface="Arial"/>
                        </a:rPr>
                        <a:t>线性滚动，不像轮播一样具有一页一页的效果</a:t>
                      </a:r>
                      <a:endParaRPr/>
                    </a:p>
                  </a:txBody>
                  <a:tcPr/>
                </a:tc>
              </a:tr>
              <a:tr h="419400">
                <a:tc>
                  <a:txBody>
                    <a:bodyPr/>
                    <a:p>
                      <a:r>
                        <a:rPr lang="en-US">
                          <a:latin typeface="Arial"/>
                        </a:rPr>
                        <a:t>container-waterfall</a:t>
                      </a:r>
                      <a:endParaRPr/>
                    </a:p>
                  </a:txBody>
                  <a:tcPr/>
                </a:tc>
                <a:tc>
                  <a:txBody>
                    <a:bodyPr/>
                    <a:p>
                      <a:r>
                        <a:rPr lang="en-US">
                          <a:latin typeface="Arial"/>
                        </a:rPr>
                        <a:t>瀑布流</a:t>
                      </a:r>
                      <a:endParaRPr/>
                    </a:p>
                  </a:txBody>
                  <a:tcPr/>
                </a:tc>
              </a:tr>
            </a:tbl>
          </a:graphicData>
        </a:graphic>
      </p:graphicFrame>
    </p:spTree>
  </p:cSld>
  <p:transition spd="slow">
    <p:fade/>
  </p:transition>
  <p:timing>
    <p:tnLst>
      <p:par>
        <p:cTn id="154" dur="indefinite" restart="never" nodeType="tmRoot">
          <p:childTnLst>
            <p:seq>
              <p:cTn id="155"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rot="16200000">
            <a:off x="1592640" y="-1090440"/>
            <a:ext cx="478080" cy="2924280"/>
          </a:xfrm>
          <a:prstGeom prst="rect">
            <a:avLst/>
          </a:prstGeom>
          <a:solidFill>
            <a:srgbClr val="bfbfbf"/>
          </a:solidFill>
          <a:ln w="12600">
            <a:noFill/>
          </a:ln>
        </p:spPr>
      </p:sp>
      <p:sp>
        <p:nvSpPr>
          <p:cNvPr id="135" name="CustomShape 2"/>
          <p:cNvSpPr/>
          <p:nvPr/>
        </p:nvSpPr>
        <p:spPr>
          <a:xfrm>
            <a:off x="190080" y="129240"/>
            <a:ext cx="141480" cy="478080"/>
          </a:xfrm>
          <a:prstGeom prst="rect">
            <a:avLst/>
          </a:prstGeom>
          <a:solidFill>
            <a:srgbClr val="bfbfbf"/>
          </a:solidFill>
          <a:ln w="12600">
            <a:noFill/>
          </a:ln>
        </p:spPr>
      </p:sp>
      <p:sp>
        <p:nvSpPr>
          <p:cNvPr id="136"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内置布局属性</a:t>
            </a:r>
            <a:endParaRPr/>
          </a:p>
        </p:txBody>
      </p:sp>
      <p:pic>
        <p:nvPicPr>
          <p:cNvPr id="137" name="" descr=""/>
          <p:cNvPicPr/>
          <p:nvPr/>
        </p:nvPicPr>
        <p:blipFill>
          <a:blip r:embed="rId1"/>
          <a:stretch>
            <a:fillRect/>
          </a:stretch>
        </p:blipFill>
        <p:spPr>
          <a:xfrm>
            <a:off x="1440000" y="781200"/>
            <a:ext cx="9936000" cy="6058800"/>
          </a:xfrm>
          <a:prstGeom prst="rect">
            <a:avLst/>
          </a:prstGeom>
          <a:ln>
            <a:noFill/>
          </a:ln>
        </p:spPr>
      </p:pic>
    </p:spTree>
  </p:cSld>
  <p:transition spd="slow">
    <p:fade/>
  </p:transition>
  <p:timing>
    <p:tnLst>
      <p:par>
        <p:cTn id="156" dur="indefinite" restart="never" nodeType="tmRoot">
          <p:childTnLst>
            <p:seq>
              <p:cTn id="157"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rot="16200000">
            <a:off x="1592640" y="-1090440"/>
            <a:ext cx="478080" cy="2924280"/>
          </a:xfrm>
          <a:prstGeom prst="rect">
            <a:avLst/>
          </a:prstGeom>
          <a:solidFill>
            <a:srgbClr val="bfbfbf"/>
          </a:solidFill>
          <a:ln w="12600">
            <a:noFill/>
          </a:ln>
        </p:spPr>
      </p:sp>
      <p:sp>
        <p:nvSpPr>
          <p:cNvPr id="139" name="CustomShape 2"/>
          <p:cNvSpPr/>
          <p:nvPr/>
        </p:nvSpPr>
        <p:spPr>
          <a:xfrm>
            <a:off x="190080" y="129240"/>
            <a:ext cx="141480" cy="478080"/>
          </a:xfrm>
          <a:prstGeom prst="rect">
            <a:avLst/>
          </a:prstGeom>
          <a:solidFill>
            <a:srgbClr val="bfbfbf"/>
          </a:solidFill>
          <a:ln w="12600">
            <a:noFill/>
          </a:ln>
        </p:spPr>
      </p:sp>
      <p:sp>
        <p:nvSpPr>
          <p:cNvPr id="140"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内置布局属性</a:t>
            </a:r>
            <a:endParaRPr/>
          </a:p>
        </p:txBody>
      </p:sp>
      <p:pic>
        <p:nvPicPr>
          <p:cNvPr id="141" name="" descr=""/>
          <p:cNvPicPr/>
          <p:nvPr/>
        </p:nvPicPr>
        <p:blipFill>
          <a:blip r:embed="rId1"/>
          <a:stretch>
            <a:fillRect/>
          </a:stretch>
        </p:blipFill>
        <p:spPr>
          <a:xfrm>
            <a:off x="303480" y="648000"/>
            <a:ext cx="4952520" cy="3819240"/>
          </a:xfrm>
          <a:prstGeom prst="rect">
            <a:avLst/>
          </a:prstGeom>
          <a:ln>
            <a:noFill/>
          </a:ln>
        </p:spPr>
      </p:pic>
      <p:pic>
        <p:nvPicPr>
          <p:cNvPr id="142" name="" descr=""/>
          <p:cNvPicPr/>
          <p:nvPr/>
        </p:nvPicPr>
        <p:blipFill>
          <a:blip r:embed="rId2"/>
          <a:stretch>
            <a:fillRect/>
          </a:stretch>
        </p:blipFill>
        <p:spPr>
          <a:xfrm>
            <a:off x="3304440" y="3384000"/>
            <a:ext cx="5695560" cy="3800160"/>
          </a:xfrm>
          <a:prstGeom prst="rect">
            <a:avLst/>
          </a:prstGeom>
          <a:ln>
            <a:noFill/>
          </a:ln>
        </p:spPr>
      </p:pic>
      <p:pic>
        <p:nvPicPr>
          <p:cNvPr id="143" name="" descr=""/>
          <p:cNvPicPr/>
          <p:nvPr/>
        </p:nvPicPr>
        <p:blipFill>
          <a:blip r:embed="rId3"/>
          <a:stretch>
            <a:fillRect/>
          </a:stretch>
        </p:blipFill>
        <p:spPr>
          <a:xfrm>
            <a:off x="6126480" y="78480"/>
            <a:ext cx="4457520" cy="3809520"/>
          </a:xfrm>
          <a:prstGeom prst="rect">
            <a:avLst/>
          </a:prstGeom>
          <a:ln>
            <a:noFill/>
          </a:ln>
        </p:spPr>
      </p:pic>
    </p:spTree>
  </p:cSld>
  <p:transition spd="slow">
    <p:fade/>
  </p:transition>
  <p:timing>
    <p:tnLst>
      <p:par>
        <p:cTn id="158" dur="indefinite" restart="never" nodeType="tmRoot">
          <p:childTnLst>
            <p:seq>
              <p:cTn id="159"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rot="16200000">
            <a:off x="1592640" y="-1090440"/>
            <a:ext cx="478080" cy="2924280"/>
          </a:xfrm>
          <a:prstGeom prst="rect">
            <a:avLst/>
          </a:prstGeom>
          <a:solidFill>
            <a:srgbClr val="bfbfbf"/>
          </a:solidFill>
          <a:ln w="12600">
            <a:noFill/>
          </a:ln>
        </p:spPr>
      </p:sp>
      <p:sp>
        <p:nvSpPr>
          <p:cNvPr id="145" name="CustomShape 2"/>
          <p:cNvSpPr/>
          <p:nvPr/>
        </p:nvSpPr>
        <p:spPr>
          <a:xfrm>
            <a:off x="190080" y="129240"/>
            <a:ext cx="141480" cy="478080"/>
          </a:xfrm>
          <a:prstGeom prst="rect">
            <a:avLst/>
          </a:prstGeom>
          <a:solidFill>
            <a:srgbClr val="bfbfbf"/>
          </a:solidFill>
          <a:ln w="12600">
            <a:noFill/>
          </a:ln>
        </p:spPr>
      </p:sp>
      <p:sp>
        <p:nvSpPr>
          <p:cNvPr id="146"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Tangram</a:t>
            </a:r>
            <a:r>
              <a:rPr lang="en-US" sz="1600">
                <a:solidFill>
                  <a:srgbClr val="000000"/>
                </a:solidFill>
                <a:latin typeface="文泉驿微米黑"/>
                <a:ea typeface="文泉驿微米黑"/>
              </a:rPr>
              <a:t>概念模型</a:t>
            </a:r>
            <a:endParaRPr/>
          </a:p>
        </p:txBody>
      </p:sp>
      <p:sp>
        <p:nvSpPr>
          <p:cNvPr id="147" name="CustomShape 4"/>
          <p:cNvSpPr/>
          <p:nvPr/>
        </p:nvSpPr>
        <p:spPr>
          <a:xfrm>
            <a:off x="432000" y="609120"/>
            <a:ext cx="1726560" cy="674640"/>
          </a:xfrm>
          <a:prstGeom prst="rect">
            <a:avLst/>
          </a:prstGeom>
          <a:noFill/>
          <a:ln>
            <a:noFill/>
          </a:ln>
        </p:spPr>
        <p:txBody>
          <a:bodyPr lIns="90000" rIns="90000" tIns="45000" bIns="45000"/>
          <a:p>
            <a:r>
              <a:rPr lang="en-US" sz="1600">
                <a:latin typeface="Arial"/>
              </a:rPr>
              <a:t>3.</a:t>
            </a:r>
            <a:r>
              <a:rPr lang="en-US" sz="1600">
                <a:latin typeface="Arial"/>
              </a:rPr>
              <a:t>组件</a:t>
            </a:r>
            <a:endParaRPr/>
          </a:p>
          <a:p>
            <a:endParaRPr/>
          </a:p>
        </p:txBody>
      </p:sp>
      <p:sp>
        <p:nvSpPr>
          <p:cNvPr id="148" name="CustomShape 5"/>
          <p:cNvSpPr/>
          <p:nvPr/>
        </p:nvSpPr>
        <p:spPr>
          <a:xfrm>
            <a:off x="504000" y="965520"/>
            <a:ext cx="5326560" cy="977040"/>
          </a:xfrm>
          <a:prstGeom prst="rect">
            <a:avLst/>
          </a:prstGeom>
          <a:noFill/>
          <a:ln>
            <a:noFill/>
          </a:ln>
        </p:spPr>
        <p:txBody>
          <a:bodyPr lIns="90000" rIns="90000" tIns="45000" bIns="45000"/>
          <a:p>
            <a:r>
              <a:rPr lang="en-US" sz="1500">
                <a:latin typeface="Arial"/>
              </a:rPr>
              <a:t>定义：最小单位的</a:t>
            </a:r>
            <a:r>
              <a:rPr lang="en-US" sz="1500">
                <a:latin typeface="Arial"/>
              </a:rPr>
              <a:t>UI</a:t>
            </a:r>
            <a:r>
              <a:rPr lang="en-US" sz="1500">
                <a:latin typeface="Arial"/>
              </a:rPr>
              <a:t>元素</a:t>
            </a:r>
            <a:endParaRPr/>
          </a:p>
        </p:txBody>
      </p:sp>
      <p:sp>
        <p:nvSpPr>
          <p:cNvPr id="149" name="CustomShape 6"/>
          <p:cNvSpPr/>
          <p:nvPr/>
        </p:nvSpPr>
        <p:spPr>
          <a:xfrm>
            <a:off x="504000" y="1368000"/>
            <a:ext cx="4822560" cy="1062360"/>
          </a:xfrm>
          <a:prstGeom prst="rect">
            <a:avLst/>
          </a:prstGeom>
          <a:noFill/>
          <a:ln>
            <a:noFill/>
          </a:ln>
        </p:spPr>
        <p:txBody>
          <a:bodyPr lIns="90000" rIns="90000" tIns="45000" bIns="45000"/>
          <a:p>
            <a:r>
              <a:rPr lang="en-US" sz="1500">
                <a:latin typeface="Arial"/>
              </a:rPr>
              <a:t>日常使用的普通的</a:t>
            </a:r>
            <a:r>
              <a:rPr lang="en-US" sz="1500">
                <a:latin typeface="Arial"/>
              </a:rPr>
              <a:t>View</a:t>
            </a:r>
            <a:endParaRPr/>
          </a:p>
          <a:p>
            <a:r>
              <a:rPr lang="en-US" sz="1500">
                <a:latin typeface="Arial"/>
              </a:rPr>
              <a:t>负责</a:t>
            </a:r>
            <a:r>
              <a:rPr lang="en-US" sz="1500">
                <a:latin typeface="Arial"/>
              </a:rPr>
              <a:t>UI</a:t>
            </a:r>
            <a:r>
              <a:rPr lang="en-US" sz="1500">
                <a:latin typeface="Arial"/>
              </a:rPr>
              <a:t>元素展示 </a:t>
            </a:r>
            <a:r>
              <a:rPr lang="en-US" sz="1500">
                <a:latin typeface="Arial"/>
              </a:rPr>
              <a:t>&amp; </a:t>
            </a:r>
            <a:r>
              <a:rPr lang="en-US" sz="1500">
                <a:latin typeface="Arial"/>
              </a:rPr>
              <a:t>业务逻辑</a:t>
            </a:r>
            <a:endParaRPr/>
          </a:p>
          <a:p>
            <a:endParaRPr/>
          </a:p>
        </p:txBody>
      </p:sp>
      <p:sp>
        <p:nvSpPr>
          <p:cNvPr id="150" name="CustomShape 7"/>
          <p:cNvSpPr/>
          <p:nvPr/>
        </p:nvSpPr>
        <p:spPr>
          <a:xfrm>
            <a:off x="508680" y="2210040"/>
            <a:ext cx="3598560" cy="995040"/>
          </a:xfrm>
          <a:prstGeom prst="rect">
            <a:avLst/>
          </a:prstGeom>
          <a:noFill/>
          <a:ln>
            <a:noFill/>
          </a:ln>
        </p:spPr>
        <p:txBody>
          <a:bodyPr lIns="90000" rIns="90000" tIns="45000" bIns="45000"/>
          <a:p>
            <a:r>
              <a:rPr lang="en-US" sz="1500">
                <a:latin typeface="Arial"/>
              </a:rPr>
              <a:t>组成元素：视图模型（</a:t>
            </a:r>
            <a:r>
              <a:rPr lang="en-US" sz="1500">
                <a:latin typeface="Arial"/>
              </a:rPr>
              <a:t>ViewModel</a:t>
            </a:r>
            <a:r>
              <a:rPr lang="en-US" sz="1500">
                <a:latin typeface="Arial"/>
              </a:rPr>
              <a:t>） </a:t>
            </a:r>
            <a:r>
              <a:rPr lang="en-US" sz="1500">
                <a:latin typeface="Arial"/>
              </a:rPr>
              <a:t>&amp; </a:t>
            </a:r>
            <a:r>
              <a:rPr lang="en-US" sz="1500">
                <a:latin typeface="Arial"/>
              </a:rPr>
              <a:t>样式（</a:t>
            </a:r>
            <a:r>
              <a:rPr lang="en-US" sz="1500">
                <a:latin typeface="Arial"/>
              </a:rPr>
              <a:t>Style</a:t>
            </a:r>
            <a:r>
              <a:rPr lang="en-US" sz="1500">
                <a:latin typeface="Arial"/>
              </a:rPr>
              <a:t>）</a:t>
            </a:r>
            <a:endParaRPr/>
          </a:p>
          <a:p>
            <a:endParaRPr/>
          </a:p>
        </p:txBody>
      </p:sp>
      <p:sp>
        <p:nvSpPr>
          <p:cNvPr id="151" name="CustomShape 8"/>
          <p:cNvSpPr/>
          <p:nvPr/>
        </p:nvSpPr>
        <p:spPr>
          <a:xfrm>
            <a:off x="557640" y="2860920"/>
            <a:ext cx="9496080" cy="2220120"/>
          </a:xfrm>
          <a:prstGeom prst="rect">
            <a:avLst/>
          </a:prstGeom>
          <a:noFill/>
          <a:ln>
            <a:noFill/>
          </a:ln>
        </p:spPr>
        <p:txBody>
          <a:bodyPr lIns="90000" rIns="90000" tIns="45000" bIns="45000"/>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视图模型：所有组件对有一个统一视图模型（</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ViewModel</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），主要是定义了生命周期事件：</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组件初始化时会调用</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init</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endParaRPr/>
          </a:p>
          <a:p>
            <a:r>
              <a:rPr lang="en-US" sz="1500">
                <a:latin typeface="Arial"/>
              </a:rPr>
              <a:t>滑入屏幕绑定数据时，调用</a:t>
            </a:r>
            <a:r>
              <a:rPr lang="en-US" sz="1500">
                <a:latin typeface="Arial"/>
              </a:rPr>
              <a:t>bind</a:t>
            </a:r>
            <a:r>
              <a:rPr lang="en-US" sz="1500">
                <a:latin typeface="Arial"/>
              </a:rPr>
              <a:t>（）</a:t>
            </a:r>
            <a:endParaRPr/>
          </a:p>
          <a:p>
            <a:r>
              <a:rPr lang="en-US" sz="1500">
                <a:latin typeface="Arial"/>
              </a:rPr>
              <a:t>滑出屏幕解除绑定时，调用</a:t>
            </a:r>
            <a:r>
              <a:rPr lang="en-US" sz="1500">
                <a:latin typeface="Arial"/>
              </a:rPr>
              <a:t>unbind</a:t>
            </a:r>
            <a:r>
              <a:rPr lang="en-US" sz="1500">
                <a:latin typeface="Arial"/>
              </a:rPr>
              <a:t>（）</a:t>
            </a:r>
            <a:endParaRPr/>
          </a:p>
          <a:p>
            <a:r>
              <a:rPr lang="en-US" sz="1500">
                <a:latin typeface="Arial"/>
              </a:rPr>
              <a:t>关于 组件的基本样式 主要包括：组件背景、外边距、内边距、组件的宽高比等等。具体细节会在具体使用时介绍。</a:t>
            </a:r>
            <a:endParaRPr/>
          </a:p>
        </p:txBody>
      </p:sp>
    </p:spTree>
  </p:cSld>
  <p:transition spd="slow">
    <p:fade/>
  </p:transition>
  <p:timing>
    <p:tnLst>
      <p:par>
        <p:cTn id="160" dur="indefinite" restart="never" nodeType="tmRoot">
          <p:childTnLst>
            <p:seq>
              <p:cTn id="161"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rot="16200000">
            <a:off x="1592640" y="-1090440"/>
            <a:ext cx="478080" cy="2924280"/>
          </a:xfrm>
          <a:prstGeom prst="rect">
            <a:avLst/>
          </a:prstGeom>
          <a:solidFill>
            <a:srgbClr val="bfbfbf"/>
          </a:solidFill>
          <a:ln w="12600">
            <a:noFill/>
          </a:ln>
        </p:spPr>
      </p:sp>
      <p:sp>
        <p:nvSpPr>
          <p:cNvPr id="153" name="CustomShape 2"/>
          <p:cNvSpPr/>
          <p:nvPr/>
        </p:nvSpPr>
        <p:spPr>
          <a:xfrm>
            <a:off x="190080" y="129240"/>
            <a:ext cx="141480" cy="478080"/>
          </a:xfrm>
          <a:prstGeom prst="rect">
            <a:avLst/>
          </a:prstGeom>
          <a:solidFill>
            <a:srgbClr val="bfbfbf"/>
          </a:solidFill>
          <a:ln w="12600">
            <a:noFill/>
          </a:ln>
        </p:spPr>
      </p:sp>
      <p:sp>
        <p:nvSpPr>
          <p:cNvPr id="154"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Tangram</a:t>
            </a:r>
            <a:r>
              <a:rPr lang="en-US" sz="1600">
                <a:solidFill>
                  <a:srgbClr val="000000"/>
                </a:solidFill>
                <a:latin typeface="文泉驿微米黑"/>
                <a:ea typeface="文泉驿微米黑"/>
              </a:rPr>
              <a:t>概念模型</a:t>
            </a:r>
            <a:endParaRPr/>
          </a:p>
        </p:txBody>
      </p:sp>
      <p:sp>
        <p:nvSpPr>
          <p:cNvPr id="155" name="CustomShape 4"/>
          <p:cNvSpPr/>
          <p:nvPr/>
        </p:nvSpPr>
        <p:spPr>
          <a:xfrm>
            <a:off x="432000" y="609120"/>
            <a:ext cx="1726560" cy="674640"/>
          </a:xfrm>
          <a:prstGeom prst="rect">
            <a:avLst/>
          </a:prstGeom>
          <a:noFill/>
          <a:ln>
            <a:noFill/>
          </a:ln>
        </p:spPr>
        <p:txBody>
          <a:bodyPr lIns="90000" rIns="90000" tIns="45000" bIns="45000"/>
          <a:p>
            <a:r>
              <a:rPr lang="en-US" sz="1600">
                <a:latin typeface="Arial"/>
              </a:rPr>
              <a:t>4.</a:t>
            </a:r>
            <a:r>
              <a:rPr lang="en-US" sz="1600">
                <a:latin typeface="Arial"/>
              </a:rPr>
              <a:t>控件</a:t>
            </a:r>
            <a:endParaRPr/>
          </a:p>
          <a:p>
            <a:endParaRPr/>
          </a:p>
        </p:txBody>
      </p:sp>
      <p:sp>
        <p:nvSpPr>
          <p:cNvPr id="156" name="CustomShape 5"/>
          <p:cNvSpPr/>
          <p:nvPr/>
        </p:nvSpPr>
        <p:spPr>
          <a:xfrm>
            <a:off x="504000" y="965520"/>
            <a:ext cx="5326560" cy="977040"/>
          </a:xfrm>
          <a:prstGeom prst="rect">
            <a:avLst/>
          </a:prstGeom>
          <a:noFill/>
          <a:ln>
            <a:noFill/>
          </a:ln>
        </p:spPr>
        <p:txBody>
          <a:bodyPr lIns="90000" rIns="90000" tIns="45000" bIns="45000"/>
          <a:p>
            <a:r>
              <a:rPr lang="en-US" sz="1500">
                <a:latin typeface="Arial"/>
              </a:rPr>
              <a:t>定义：</a:t>
            </a:r>
            <a:r>
              <a:rPr lang="en-US" sz="1500">
                <a:latin typeface="Arial"/>
              </a:rPr>
              <a:t>UI</a:t>
            </a:r>
            <a:r>
              <a:rPr lang="en-US" sz="1500">
                <a:latin typeface="Arial"/>
              </a:rPr>
              <a:t>元素</a:t>
            </a:r>
            <a:endParaRPr/>
          </a:p>
        </p:txBody>
      </p:sp>
      <p:sp>
        <p:nvSpPr>
          <p:cNvPr id="157" name="CustomShape 6"/>
          <p:cNvSpPr/>
          <p:nvPr/>
        </p:nvSpPr>
        <p:spPr>
          <a:xfrm>
            <a:off x="504000" y="1368000"/>
            <a:ext cx="4822560" cy="5881320"/>
          </a:xfrm>
          <a:prstGeom prst="rect">
            <a:avLst/>
          </a:prstGeom>
          <a:noFill/>
          <a:ln>
            <a:noFill/>
          </a:ln>
        </p:spPr>
        <p:txBody>
          <a:bodyPr lIns="90000" rIns="90000" tIns="45000" bIns="45000"/>
          <a:p>
            <a:r>
              <a:rPr lang="en-US" sz="1500">
                <a:latin typeface="Arial"/>
              </a:rPr>
              <a:t>日常使用的普通的</a:t>
            </a:r>
            <a:r>
              <a:rPr lang="en-US" sz="1500">
                <a:latin typeface="Arial"/>
              </a:rPr>
              <a:t>Button ImageView</a:t>
            </a:r>
            <a:endParaRPr/>
          </a:p>
          <a:p>
            <a:r>
              <a:rPr lang="en-US" sz="1500">
                <a:latin typeface="Arial"/>
              </a:rPr>
              <a:t>可通过</a:t>
            </a:r>
            <a:r>
              <a:rPr lang="en-US" sz="1500">
                <a:latin typeface="Arial"/>
              </a:rPr>
              <a:t>VirtualView </a:t>
            </a:r>
            <a:r>
              <a:rPr lang="en-US" sz="1500">
                <a:latin typeface="Arial"/>
              </a:rPr>
              <a:t>实现组件和基础控件的动态布局</a:t>
            </a:r>
            <a:endParaRPr/>
          </a:p>
          <a:p>
            <a:r>
              <a:rPr lang="en-US" sz="1500">
                <a:latin typeface="Arial"/>
              </a:rPr>
              <a:t>例如：原生实现的文本组件，通过模板里定义可绑定以下属性：字体颜色、字号大小、字体粗细、支持文本对齐，行数，最大行数，行间距，行间距系数，截断方式。</a:t>
            </a:r>
            <a:endParaRPr/>
          </a:p>
          <a:p>
            <a:r>
              <a:rPr lang="en-US" sz="1500">
                <a:latin typeface="Arial"/>
              </a:rPr>
              <a:t>&lt;NText</a:t>
            </a:r>
            <a:endParaRPr/>
          </a:p>
          <a:p>
            <a:r>
              <a:rPr lang="en-US" sz="1500">
                <a:latin typeface="Arial"/>
              </a:rPr>
              <a:t>    </a:t>
            </a:r>
            <a:r>
              <a:rPr lang="en-US" sz="1500">
                <a:latin typeface="Arial"/>
              </a:rPr>
              <a:t>id="1"</a:t>
            </a:r>
            <a:endParaRPr/>
          </a:p>
          <a:p>
            <a:r>
              <a:rPr lang="en-US" sz="1500">
                <a:latin typeface="Arial"/>
              </a:rPr>
              <a:t>    </a:t>
            </a:r>
            <a:r>
              <a:rPr lang="en-US" sz="1500">
                <a:latin typeface="Arial"/>
              </a:rPr>
              <a:t>text="title"</a:t>
            </a:r>
            <a:endParaRPr/>
          </a:p>
          <a:p>
            <a:r>
              <a:rPr lang="en-US" sz="1500">
                <a:latin typeface="Arial"/>
              </a:rPr>
              <a:t>    </a:t>
            </a:r>
            <a:r>
              <a:rPr lang="en-US" sz="1500">
                <a:latin typeface="Arial"/>
              </a:rPr>
              <a:t>textSize="12"</a:t>
            </a:r>
            <a:endParaRPr/>
          </a:p>
          <a:p>
            <a:r>
              <a:rPr lang="en-US" sz="1500">
                <a:latin typeface="Arial"/>
              </a:rPr>
              <a:t>    </a:t>
            </a:r>
            <a:r>
              <a:rPr lang="en-US" sz="1500">
                <a:latin typeface="Arial"/>
              </a:rPr>
              <a:t>textColor="#333333"</a:t>
            </a:r>
            <a:endParaRPr/>
          </a:p>
          <a:p>
            <a:r>
              <a:rPr lang="en-US" sz="1500">
                <a:latin typeface="Arial"/>
              </a:rPr>
              <a:t>    </a:t>
            </a:r>
            <a:r>
              <a:rPr lang="en-US" sz="1500">
                <a:latin typeface="Arial"/>
              </a:rPr>
              <a:t>layoutWidth="wrap_content"</a:t>
            </a:r>
            <a:endParaRPr/>
          </a:p>
          <a:p>
            <a:r>
              <a:rPr lang="en-US" sz="1500">
                <a:latin typeface="Arial"/>
              </a:rPr>
              <a:t>    </a:t>
            </a:r>
            <a:r>
              <a:rPr lang="en-US" sz="1500">
                <a:latin typeface="Arial"/>
              </a:rPr>
              <a:t>layoutHeight="wrap_content"</a:t>
            </a:r>
            <a:endParaRPr/>
          </a:p>
          <a:p>
            <a:r>
              <a:rPr lang="en-US" sz="1500">
                <a:latin typeface="Arial"/>
              </a:rPr>
              <a:t>    </a:t>
            </a:r>
            <a:r>
              <a:rPr lang="en-US" sz="1500">
                <a:latin typeface="Arial"/>
              </a:rPr>
              <a:t>lineSpaceMultiplier="1.1"</a:t>
            </a:r>
            <a:endParaRPr/>
          </a:p>
          <a:p>
            <a:r>
              <a:rPr lang="en-US" sz="1500">
                <a:latin typeface="Arial"/>
              </a:rPr>
              <a:t>    </a:t>
            </a:r>
            <a:r>
              <a:rPr lang="en-US" sz="1500">
                <a:latin typeface="Arial"/>
              </a:rPr>
              <a:t>lines="2"</a:t>
            </a:r>
            <a:endParaRPr/>
          </a:p>
          <a:p>
            <a:r>
              <a:rPr lang="en-US" sz="1500">
                <a:latin typeface="Arial"/>
              </a:rPr>
              <a:t>    </a:t>
            </a:r>
            <a:r>
              <a:rPr lang="en-US" sz="1500">
                <a:latin typeface="Arial"/>
              </a:rPr>
              <a:t>flag="flag_event|flag_exposure|flag_clickable"/&gt;</a:t>
            </a:r>
            <a:endParaRPr/>
          </a:p>
          <a:p>
            <a:endParaRPr/>
          </a:p>
        </p:txBody>
      </p:sp>
      <p:sp>
        <p:nvSpPr>
          <p:cNvPr id="158" name="CustomShape 7"/>
          <p:cNvSpPr/>
          <p:nvPr/>
        </p:nvSpPr>
        <p:spPr>
          <a:xfrm>
            <a:off x="557640" y="2860920"/>
            <a:ext cx="9496080" cy="2102400"/>
          </a:xfrm>
          <a:prstGeom prst="rect">
            <a:avLst/>
          </a:prstGeom>
          <a:noFill/>
          <a:ln>
            <a:noFill/>
          </a:ln>
        </p:spPr>
        <p:txBody>
          <a:bodyPr lIns="90000" rIns="90000" tIns="45000" bIns="45000"/>
          <a:p>
            <a:endParaRPr/>
          </a:p>
          <a:p>
            <a:endParaRPr/>
          </a:p>
        </p:txBody>
      </p:sp>
    </p:spTree>
  </p:cSld>
  <p:transition spd="slow">
    <p:fade/>
  </p:transition>
  <p:timing>
    <p:tnLst>
      <p:par>
        <p:cTn id="162" dur="indefinite" restart="never" nodeType="tmRoot">
          <p:childTnLst>
            <p:seq>
              <p:cTn id="163"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CustomShape 1"/>
          <p:cNvSpPr/>
          <p:nvPr/>
        </p:nvSpPr>
        <p:spPr>
          <a:xfrm rot="16200000">
            <a:off x="1592640" y="-1090440"/>
            <a:ext cx="478080" cy="2924280"/>
          </a:xfrm>
          <a:prstGeom prst="rect">
            <a:avLst/>
          </a:prstGeom>
          <a:solidFill>
            <a:srgbClr val="bfbfbf"/>
          </a:solidFill>
          <a:ln w="12600">
            <a:noFill/>
          </a:ln>
        </p:spPr>
      </p:sp>
      <p:sp>
        <p:nvSpPr>
          <p:cNvPr id="160" name="CustomShape 2"/>
          <p:cNvSpPr/>
          <p:nvPr/>
        </p:nvSpPr>
        <p:spPr>
          <a:xfrm>
            <a:off x="190080" y="129240"/>
            <a:ext cx="141480" cy="478080"/>
          </a:xfrm>
          <a:prstGeom prst="rect">
            <a:avLst/>
          </a:prstGeom>
          <a:solidFill>
            <a:srgbClr val="bfbfbf"/>
          </a:solidFill>
          <a:ln w="12600">
            <a:noFill/>
          </a:ln>
        </p:spPr>
      </p:sp>
      <p:sp>
        <p:nvSpPr>
          <p:cNvPr id="161" name="CustomShape 3"/>
          <p:cNvSpPr/>
          <p:nvPr/>
        </p:nvSpPr>
        <p:spPr>
          <a:xfrm>
            <a:off x="497880" y="165960"/>
            <a:ext cx="2846160" cy="31104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Tangram</a:t>
            </a:r>
            <a:r>
              <a:rPr lang="en-US" sz="1600">
                <a:solidFill>
                  <a:srgbClr val="000000"/>
                </a:solidFill>
                <a:latin typeface="文泉驿微米黑"/>
                <a:ea typeface="文泉驿微米黑"/>
              </a:rPr>
              <a:t>的结构</a:t>
            </a:r>
            <a:endParaRPr/>
          </a:p>
        </p:txBody>
      </p:sp>
      <p:pic>
        <p:nvPicPr>
          <p:cNvPr id="162" name="" descr=""/>
          <p:cNvPicPr/>
          <p:nvPr/>
        </p:nvPicPr>
        <p:blipFill>
          <a:blip r:embed="rId1"/>
          <a:stretch>
            <a:fillRect/>
          </a:stretch>
        </p:blipFill>
        <p:spPr>
          <a:xfrm>
            <a:off x="216000" y="720000"/>
            <a:ext cx="12454560" cy="6406560"/>
          </a:xfrm>
          <a:prstGeom prst="rect">
            <a:avLst/>
          </a:prstGeom>
          <a:ln>
            <a:noFill/>
          </a:ln>
        </p:spPr>
      </p:pic>
    </p:spTree>
  </p:cSld>
  <p:transition spd="slow">
    <p:fade/>
  </p:transition>
  <p:timing>
    <p:tnLst>
      <p:par>
        <p:cTn id="164" dur="indefinite" restart="never" nodeType="tmRoot">
          <p:childTnLst>
            <p:seq>
              <p:cTn id="165"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rot="16200000">
            <a:off x="1592640" y="-1090440"/>
            <a:ext cx="478080" cy="2924280"/>
          </a:xfrm>
          <a:prstGeom prst="rect">
            <a:avLst/>
          </a:prstGeom>
          <a:solidFill>
            <a:srgbClr val="bfbfbf"/>
          </a:solidFill>
          <a:ln w="12600">
            <a:noFill/>
          </a:ln>
        </p:spPr>
      </p:sp>
      <p:sp>
        <p:nvSpPr>
          <p:cNvPr id="164" name="CustomShape 2"/>
          <p:cNvSpPr/>
          <p:nvPr/>
        </p:nvSpPr>
        <p:spPr>
          <a:xfrm>
            <a:off x="190080" y="129240"/>
            <a:ext cx="141480" cy="478080"/>
          </a:xfrm>
          <a:prstGeom prst="rect">
            <a:avLst/>
          </a:prstGeom>
          <a:solidFill>
            <a:srgbClr val="bfbfbf"/>
          </a:solidFill>
          <a:ln w="12600">
            <a:noFill/>
          </a:ln>
        </p:spPr>
      </p:sp>
      <p:sp>
        <p:nvSpPr>
          <p:cNvPr id="165"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Tangram</a:t>
            </a:r>
            <a:r>
              <a:rPr lang="en-US" sz="1600">
                <a:solidFill>
                  <a:srgbClr val="000000"/>
                </a:solidFill>
                <a:latin typeface="文泉驿微米黑"/>
                <a:ea typeface="文泉驿微米黑"/>
              </a:rPr>
              <a:t>原理解析</a:t>
            </a:r>
            <a:endParaRPr/>
          </a:p>
        </p:txBody>
      </p:sp>
      <p:sp>
        <p:nvSpPr>
          <p:cNvPr id="166" name="CustomShape 4"/>
          <p:cNvSpPr/>
          <p:nvPr/>
        </p:nvSpPr>
        <p:spPr>
          <a:xfrm>
            <a:off x="432000" y="899640"/>
            <a:ext cx="9496080" cy="3276360"/>
          </a:xfrm>
          <a:prstGeom prst="rect">
            <a:avLst/>
          </a:prstGeom>
          <a:noFill/>
          <a:ln>
            <a:noFill/>
          </a:ln>
        </p:spPr>
        <p:txBody>
          <a:bodyPr lIns="90000" rIns="90000" tIns="45000" bIns="45000"/>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当页面数据传入时</a:t>
            </a:r>
            <a:endParaRPr/>
          </a:p>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核心引擎调用 数据解析器 将 数据 转换成卡片和组件对象</a:t>
            </a:r>
            <a:endParaRPr/>
          </a:p>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解析过程会根据之前注册过的卡片、组件类型来解析</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未定义的数据将会被抛弃</a:t>
            </a:r>
            <a:endParaRPr/>
          </a:p>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数据解析器将解析完毕的卡片、组件对象传递给布局框架，进行页面渲染。</a:t>
            </a:r>
            <a:endParaRPr/>
          </a:p>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布局框架 根据卡片提供的布局信息进行布局</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布局框架 根据组件提供的组件信息获取组件实例，布局到布局容器里</a:t>
            </a:r>
            <a:endParaRPr/>
          </a:p>
          <a:p>
            <a:endParaRPr/>
          </a:p>
        </p:txBody>
      </p:sp>
    </p:spTree>
  </p:cSld>
  <p:transition spd="slow">
    <p:fade/>
  </p:transition>
  <p:timing>
    <p:tnLst>
      <p:par>
        <p:cTn id="166" dur="indefinite" restart="never" nodeType="tmRoot">
          <p:childTnLst>
            <p:seq>
              <p:cTn id="167"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 name="CustomShape 1"/>
          <p:cNvSpPr/>
          <p:nvPr/>
        </p:nvSpPr>
        <p:spPr>
          <a:xfrm flipV="1">
            <a:off x="1608120" y="-1800"/>
            <a:ext cx="4286880" cy="1791000"/>
          </a:xfrm>
          <a:prstGeom prst="triangle">
            <a:avLst>
              <a:gd name="adj" fmla="val 50000"/>
            </a:avLst>
          </a:prstGeom>
          <a:solidFill>
            <a:srgbClr val="e46c0a"/>
          </a:solidFill>
          <a:ln>
            <a:noFill/>
          </a:ln>
        </p:spPr>
      </p:sp>
      <p:sp>
        <p:nvSpPr>
          <p:cNvPr id="50" name="CustomShape 2"/>
          <p:cNvSpPr/>
          <p:nvPr/>
        </p:nvSpPr>
        <p:spPr>
          <a:xfrm>
            <a:off x="2790360" y="169560"/>
            <a:ext cx="1947600" cy="1149480"/>
          </a:xfrm>
          <a:prstGeom prst="rect">
            <a:avLst/>
          </a:prstGeom>
          <a:noFill/>
          <a:ln>
            <a:noFill/>
          </a:ln>
        </p:spPr>
        <p:txBody>
          <a:bodyPr wrap="none" lIns="90000" rIns="90000" tIns="45000" bIns="45000"/>
          <a:p>
            <a:pPr>
              <a:lnSpc>
                <a:spcPct val="100000"/>
              </a:lnSpc>
            </a:pPr>
            <a:r>
              <a:rPr lang="en-US" sz="6960">
                <a:solidFill>
                  <a:srgbClr val="ffffff"/>
                </a:solidFill>
                <a:latin typeface="Arial"/>
                <a:ea typeface="微软雅黑"/>
              </a:rPr>
              <a:t>目录</a:t>
            </a:r>
            <a:endParaRPr/>
          </a:p>
        </p:txBody>
      </p:sp>
      <p:sp>
        <p:nvSpPr>
          <p:cNvPr id="51" name="CustomShape 3"/>
          <p:cNvSpPr/>
          <p:nvPr/>
        </p:nvSpPr>
        <p:spPr>
          <a:xfrm>
            <a:off x="4291560" y="2427840"/>
            <a:ext cx="4794120" cy="515520"/>
          </a:xfrm>
          <a:prstGeom prst="rect">
            <a:avLst/>
          </a:prstGeom>
          <a:solidFill>
            <a:srgbClr val="e2e2e2"/>
          </a:solidFill>
          <a:ln>
            <a:noFill/>
          </a:ln>
        </p:spPr>
        <p:txBody>
          <a:bodyPr lIns="90000" rIns="90000" tIns="45000" bIns="45000"/>
          <a:p>
            <a:pPr algn="ctr">
              <a:lnSpc>
                <a:spcPct val="100000"/>
              </a:lnSpc>
            </a:pPr>
            <a:r>
              <a:rPr lang="en-US" sz="2800">
                <a:solidFill>
                  <a:srgbClr val="3b3838"/>
                </a:solidFill>
                <a:latin typeface="方正正准黑简体"/>
                <a:ea typeface="方正正准黑简体"/>
              </a:rPr>
              <a:t>为什么研究</a:t>
            </a:r>
            <a:r>
              <a:rPr lang="en-US" sz="2800">
                <a:solidFill>
                  <a:srgbClr val="3b3838"/>
                </a:solidFill>
                <a:latin typeface="方正正准黑简体"/>
                <a:ea typeface="方正正准黑简体"/>
              </a:rPr>
              <a:t>Tangram</a:t>
            </a:r>
            <a:endParaRPr/>
          </a:p>
        </p:txBody>
      </p:sp>
      <p:sp>
        <p:nvSpPr>
          <p:cNvPr id="52" name="CustomShape 4"/>
          <p:cNvSpPr/>
          <p:nvPr/>
        </p:nvSpPr>
        <p:spPr>
          <a:xfrm>
            <a:off x="4291560" y="3207960"/>
            <a:ext cx="4794120" cy="515520"/>
          </a:xfrm>
          <a:prstGeom prst="rect">
            <a:avLst/>
          </a:prstGeom>
          <a:solidFill>
            <a:srgbClr val="e2e2e2"/>
          </a:solidFill>
          <a:ln>
            <a:noFill/>
          </a:ln>
        </p:spPr>
        <p:txBody>
          <a:bodyPr lIns="90000" rIns="90000" tIns="45000" bIns="45000"/>
          <a:p>
            <a:pPr algn="ctr">
              <a:lnSpc>
                <a:spcPct val="100000"/>
              </a:lnSpc>
            </a:pPr>
            <a:r>
              <a:rPr lang="en-US" sz="2800">
                <a:solidFill>
                  <a:srgbClr val="3b3838"/>
                </a:solidFill>
                <a:latin typeface="方正正准黑简体"/>
                <a:ea typeface="方正正准黑简体"/>
              </a:rPr>
              <a:t>Tangram</a:t>
            </a:r>
            <a:r>
              <a:rPr lang="en-US" sz="2800">
                <a:solidFill>
                  <a:srgbClr val="3b3838"/>
                </a:solidFill>
                <a:latin typeface="方正正准黑简体"/>
                <a:ea typeface="方正正准黑简体"/>
              </a:rPr>
              <a:t>是什么</a:t>
            </a:r>
            <a:endParaRPr/>
          </a:p>
        </p:txBody>
      </p:sp>
      <p:sp>
        <p:nvSpPr>
          <p:cNvPr id="53" name="CustomShape 5"/>
          <p:cNvSpPr/>
          <p:nvPr/>
        </p:nvSpPr>
        <p:spPr>
          <a:xfrm>
            <a:off x="4291560" y="3988080"/>
            <a:ext cx="4794120" cy="515520"/>
          </a:xfrm>
          <a:prstGeom prst="rect">
            <a:avLst/>
          </a:prstGeom>
          <a:solidFill>
            <a:srgbClr val="e2e2e2"/>
          </a:solidFill>
          <a:ln>
            <a:noFill/>
          </a:ln>
        </p:spPr>
        <p:txBody>
          <a:bodyPr lIns="90000" rIns="90000" tIns="45000" bIns="45000"/>
          <a:p>
            <a:pPr algn="ctr">
              <a:lnSpc>
                <a:spcPct val="100000"/>
              </a:lnSpc>
            </a:pPr>
            <a:r>
              <a:rPr lang="en-US" sz="2800">
                <a:solidFill>
                  <a:srgbClr val="3b3838"/>
                </a:solidFill>
                <a:latin typeface="方正正准黑简体"/>
                <a:ea typeface="方正正准黑简体"/>
              </a:rPr>
              <a:t>Tangram</a:t>
            </a:r>
            <a:r>
              <a:rPr lang="en-US" sz="2800">
                <a:solidFill>
                  <a:srgbClr val="3b3838"/>
                </a:solidFill>
                <a:latin typeface="方正正准黑简体"/>
                <a:ea typeface="方正正准黑简体"/>
              </a:rPr>
              <a:t>能做什么</a:t>
            </a:r>
            <a:endParaRPr/>
          </a:p>
        </p:txBody>
      </p:sp>
      <p:sp>
        <p:nvSpPr>
          <p:cNvPr id="54" name="CustomShape 6"/>
          <p:cNvSpPr/>
          <p:nvPr/>
        </p:nvSpPr>
        <p:spPr>
          <a:xfrm>
            <a:off x="4291560" y="4768200"/>
            <a:ext cx="4794120" cy="515520"/>
          </a:xfrm>
          <a:prstGeom prst="rect">
            <a:avLst/>
          </a:prstGeom>
          <a:solidFill>
            <a:srgbClr val="e2e2e2"/>
          </a:solidFill>
          <a:ln>
            <a:noFill/>
          </a:ln>
        </p:spPr>
        <p:txBody>
          <a:bodyPr lIns="90000" rIns="90000" tIns="45000" bIns="45000"/>
          <a:p>
            <a:pPr algn="ctr">
              <a:lnSpc>
                <a:spcPct val="100000"/>
              </a:lnSpc>
            </a:pPr>
            <a:r>
              <a:rPr lang="en-US" sz="2800">
                <a:solidFill>
                  <a:srgbClr val="3b3838"/>
                </a:solidFill>
                <a:latin typeface="方正正准黑简体"/>
                <a:ea typeface="方正正准黑简体"/>
              </a:rPr>
              <a:t>Tangram</a:t>
            </a:r>
            <a:r>
              <a:rPr lang="en-US" sz="2800">
                <a:solidFill>
                  <a:srgbClr val="3b3838"/>
                </a:solidFill>
                <a:latin typeface="方正正准黑简体"/>
                <a:ea typeface="方正正准黑简体"/>
              </a:rPr>
              <a:t>优点及缺点</a:t>
            </a:r>
            <a:endParaRPr/>
          </a:p>
        </p:txBody>
      </p:sp>
      <p:sp>
        <p:nvSpPr>
          <p:cNvPr id="55" name="CustomShape 7"/>
          <p:cNvSpPr/>
          <p:nvPr/>
        </p:nvSpPr>
        <p:spPr>
          <a:xfrm>
            <a:off x="3620520" y="2427840"/>
            <a:ext cx="909000" cy="485280"/>
          </a:xfrm>
          <a:prstGeom prst="homePlate">
            <a:avLst>
              <a:gd name="adj" fmla="val 46735"/>
            </a:avLst>
          </a:prstGeom>
          <a:solidFill>
            <a:srgbClr val="e46c0a"/>
          </a:solidFill>
          <a:ln>
            <a:noFill/>
          </a:ln>
        </p:spPr>
      </p:sp>
      <p:sp>
        <p:nvSpPr>
          <p:cNvPr id="56" name="CustomShape 8"/>
          <p:cNvSpPr/>
          <p:nvPr/>
        </p:nvSpPr>
        <p:spPr>
          <a:xfrm>
            <a:off x="3620520" y="4768200"/>
            <a:ext cx="909000" cy="485280"/>
          </a:xfrm>
          <a:prstGeom prst="homePlate">
            <a:avLst>
              <a:gd name="adj" fmla="val 46735"/>
            </a:avLst>
          </a:prstGeom>
          <a:solidFill>
            <a:srgbClr val="e46c0a"/>
          </a:solidFill>
          <a:ln>
            <a:noFill/>
          </a:ln>
        </p:spPr>
      </p:sp>
      <p:sp>
        <p:nvSpPr>
          <p:cNvPr id="57" name="CustomShape 9"/>
          <p:cNvSpPr/>
          <p:nvPr/>
        </p:nvSpPr>
        <p:spPr>
          <a:xfrm>
            <a:off x="3620520" y="3207960"/>
            <a:ext cx="909000" cy="485280"/>
          </a:xfrm>
          <a:prstGeom prst="homePlate">
            <a:avLst>
              <a:gd name="adj" fmla="val 46735"/>
            </a:avLst>
          </a:prstGeom>
          <a:solidFill>
            <a:srgbClr val="e46c0a"/>
          </a:solidFill>
          <a:ln>
            <a:noFill/>
          </a:ln>
        </p:spPr>
      </p:sp>
      <p:sp>
        <p:nvSpPr>
          <p:cNvPr id="58" name="CustomShape 10"/>
          <p:cNvSpPr/>
          <p:nvPr/>
        </p:nvSpPr>
        <p:spPr>
          <a:xfrm>
            <a:off x="3620520" y="3988080"/>
            <a:ext cx="909000" cy="485280"/>
          </a:xfrm>
          <a:prstGeom prst="homePlate">
            <a:avLst>
              <a:gd name="adj" fmla="val 46735"/>
            </a:avLst>
          </a:prstGeom>
          <a:solidFill>
            <a:srgbClr val="e46c0a"/>
          </a:solidFill>
          <a:ln>
            <a:noFill/>
          </a:ln>
        </p:spPr>
      </p:sp>
      <p:sp>
        <p:nvSpPr>
          <p:cNvPr id="59" name="CustomShape 11"/>
          <p:cNvSpPr/>
          <p:nvPr/>
        </p:nvSpPr>
        <p:spPr>
          <a:xfrm>
            <a:off x="3450960" y="2208600"/>
            <a:ext cx="537840" cy="860040"/>
          </a:xfrm>
          <a:prstGeom prst="rect">
            <a:avLst/>
          </a:prstGeom>
          <a:noFill/>
          <a:ln>
            <a:noFill/>
          </a:ln>
        </p:spPr>
        <p:txBody>
          <a:bodyPr wrap="none" lIns="90000" rIns="90000" tIns="45000" bIns="45000"/>
          <a:p>
            <a:pPr>
              <a:lnSpc>
                <a:spcPct val="100000"/>
              </a:lnSpc>
            </a:pPr>
            <a:r>
              <a:rPr b="1" lang="en-US" sz="5060">
                <a:solidFill>
                  <a:srgbClr val="ffffff"/>
                </a:solidFill>
                <a:latin typeface="Arial"/>
                <a:ea typeface="微软雅黑"/>
              </a:rPr>
              <a:t>1</a:t>
            </a:r>
            <a:endParaRPr/>
          </a:p>
        </p:txBody>
      </p:sp>
      <p:sp>
        <p:nvSpPr>
          <p:cNvPr id="60" name="CustomShape 12"/>
          <p:cNvSpPr/>
          <p:nvPr/>
        </p:nvSpPr>
        <p:spPr>
          <a:xfrm>
            <a:off x="3450960" y="2968560"/>
            <a:ext cx="537840" cy="860040"/>
          </a:xfrm>
          <a:prstGeom prst="rect">
            <a:avLst/>
          </a:prstGeom>
          <a:noFill/>
          <a:ln>
            <a:noFill/>
          </a:ln>
        </p:spPr>
        <p:txBody>
          <a:bodyPr wrap="none" lIns="90000" rIns="90000" tIns="45000" bIns="45000"/>
          <a:p>
            <a:pPr>
              <a:lnSpc>
                <a:spcPct val="100000"/>
              </a:lnSpc>
            </a:pPr>
            <a:r>
              <a:rPr b="1" lang="en-US" sz="5060">
                <a:solidFill>
                  <a:srgbClr val="ffffff"/>
                </a:solidFill>
                <a:latin typeface="Arial"/>
                <a:ea typeface="微软雅黑"/>
              </a:rPr>
              <a:t>2</a:t>
            </a:r>
            <a:endParaRPr/>
          </a:p>
        </p:txBody>
      </p:sp>
      <p:sp>
        <p:nvSpPr>
          <p:cNvPr id="61" name="CustomShape 13"/>
          <p:cNvSpPr/>
          <p:nvPr/>
        </p:nvSpPr>
        <p:spPr>
          <a:xfrm>
            <a:off x="3450960" y="3726720"/>
            <a:ext cx="537840" cy="860040"/>
          </a:xfrm>
          <a:prstGeom prst="rect">
            <a:avLst/>
          </a:prstGeom>
          <a:noFill/>
          <a:ln>
            <a:noFill/>
          </a:ln>
        </p:spPr>
        <p:txBody>
          <a:bodyPr wrap="none" lIns="90000" rIns="90000" tIns="45000" bIns="45000"/>
          <a:p>
            <a:pPr>
              <a:lnSpc>
                <a:spcPct val="100000"/>
              </a:lnSpc>
            </a:pPr>
            <a:r>
              <a:rPr b="1" lang="en-US" sz="5060">
                <a:solidFill>
                  <a:srgbClr val="ffffff"/>
                </a:solidFill>
                <a:latin typeface="Arial"/>
                <a:ea typeface="微软雅黑"/>
              </a:rPr>
              <a:t>3</a:t>
            </a:r>
            <a:endParaRPr/>
          </a:p>
        </p:txBody>
      </p:sp>
      <p:sp>
        <p:nvSpPr>
          <p:cNvPr id="62" name="CustomShape 14"/>
          <p:cNvSpPr/>
          <p:nvPr/>
        </p:nvSpPr>
        <p:spPr>
          <a:xfrm>
            <a:off x="3450960" y="4486680"/>
            <a:ext cx="537840" cy="860040"/>
          </a:xfrm>
          <a:prstGeom prst="rect">
            <a:avLst/>
          </a:prstGeom>
          <a:noFill/>
          <a:ln>
            <a:noFill/>
          </a:ln>
        </p:spPr>
        <p:txBody>
          <a:bodyPr wrap="none" lIns="90000" rIns="90000" tIns="45000" bIns="45000"/>
          <a:p>
            <a:pPr>
              <a:lnSpc>
                <a:spcPct val="100000"/>
              </a:lnSpc>
            </a:pPr>
            <a:r>
              <a:rPr b="1" lang="en-US" sz="5060">
                <a:solidFill>
                  <a:srgbClr val="ffffff"/>
                </a:solidFill>
                <a:latin typeface="Arial"/>
                <a:ea typeface="微软雅黑"/>
              </a:rPr>
              <a:t>4</a:t>
            </a:r>
            <a:endParaRPr/>
          </a:p>
        </p:txBody>
      </p:sp>
      <p:sp>
        <p:nvSpPr>
          <p:cNvPr id="63" name="CustomShape 15"/>
          <p:cNvSpPr/>
          <p:nvPr/>
        </p:nvSpPr>
        <p:spPr>
          <a:xfrm>
            <a:off x="8252280" y="6276240"/>
            <a:ext cx="2408760" cy="667080"/>
          </a:xfrm>
          <a:prstGeom prst="rect">
            <a:avLst/>
          </a:prstGeom>
          <a:noFill/>
          <a:ln>
            <a:noFill/>
          </a:ln>
        </p:spPr>
        <p:txBody>
          <a:bodyPr lIns="90000" rIns="90000" tIns="45000" bIns="45000"/>
          <a:p>
            <a:pPr>
              <a:lnSpc>
                <a:spcPct val="100000"/>
              </a:lnSpc>
            </a:pPr>
            <a:r>
              <a:rPr lang="en-US" sz="3800">
                <a:solidFill>
                  <a:srgbClr val="ffffff"/>
                </a:solidFill>
                <a:latin typeface="Arial"/>
                <a:ea typeface="微软雅黑"/>
              </a:rPr>
              <a:t>Contents</a:t>
            </a:r>
            <a:endParaRPr/>
          </a:p>
        </p:txBody>
      </p:sp>
    </p:spTree>
  </p:cSld>
  <p:timing>
    <p:tnLst>
      <p:par>
        <p:cTn id="14" dur="indefinite" restart="never" nodeType="tmRoot">
          <p:childTnLst>
            <p:seq>
              <p:cTn id="15"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CustomShape 1"/>
          <p:cNvSpPr/>
          <p:nvPr/>
        </p:nvSpPr>
        <p:spPr>
          <a:xfrm rot="16200000">
            <a:off x="1592640" y="-1090440"/>
            <a:ext cx="478080" cy="2924280"/>
          </a:xfrm>
          <a:prstGeom prst="rect">
            <a:avLst/>
          </a:prstGeom>
          <a:solidFill>
            <a:srgbClr val="bfbfbf"/>
          </a:solidFill>
          <a:ln w="12600">
            <a:noFill/>
          </a:ln>
        </p:spPr>
      </p:sp>
      <p:sp>
        <p:nvSpPr>
          <p:cNvPr id="168" name="CustomShape 2"/>
          <p:cNvSpPr/>
          <p:nvPr/>
        </p:nvSpPr>
        <p:spPr>
          <a:xfrm>
            <a:off x="190080" y="129240"/>
            <a:ext cx="141480" cy="478080"/>
          </a:xfrm>
          <a:prstGeom prst="rect">
            <a:avLst/>
          </a:prstGeom>
          <a:solidFill>
            <a:srgbClr val="bfbfbf"/>
          </a:solidFill>
          <a:ln w="12600">
            <a:noFill/>
          </a:ln>
        </p:spPr>
      </p:sp>
      <p:sp>
        <p:nvSpPr>
          <p:cNvPr id="169"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Tangram demo </a:t>
            </a:r>
            <a:r>
              <a:rPr lang="en-US" sz="1600">
                <a:solidFill>
                  <a:srgbClr val="000000"/>
                </a:solidFill>
                <a:latin typeface="文泉驿微米黑"/>
                <a:ea typeface="文泉驿微米黑"/>
              </a:rPr>
              <a:t>部分</a:t>
            </a:r>
            <a:r>
              <a:rPr lang="en-US" sz="1600">
                <a:solidFill>
                  <a:srgbClr val="000000"/>
                </a:solidFill>
                <a:latin typeface="文泉驿微米黑"/>
                <a:ea typeface="文泉驿微米黑"/>
              </a:rPr>
              <a:t>Json</a:t>
            </a:r>
            <a:endParaRPr/>
          </a:p>
        </p:txBody>
      </p:sp>
      <p:sp>
        <p:nvSpPr>
          <p:cNvPr id="170" name="CustomShape 4"/>
          <p:cNvSpPr/>
          <p:nvPr/>
        </p:nvSpPr>
        <p:spPr>
          <a:xfrm>
            <a:off x="438480" y="746640"/>
            <a:ext cx="9496080" cy="6379920"/>
          </a:xfrm>
          <a:prstGeom prst="rect">
            <a:avLst/>
          </a:prstGeom>
          <a:noFill/>
          <a:ln>
            <a:noFill/>
          </a:ln>
        </p:spPr>
        <p:txBody>
          <a:bodyPr lIns="90000" rIns="90000" tIns="45000" bIns="45000"/>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"type": "container-oneColumn",</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"items": [</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"type": "1",</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"imgUrl": "http://timgsa.baidu.com/timg?image&amp;quality=80&amp;size=b9999_10000&amp;sec=1514353518617&amp;di=53718a565ebf5228f5e6726bfbcdc98a&amp;imgtype=0&amp;src=http://img.zcool.cn/community/01db3158febb8aa801214550a00024.gif",</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"action":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我是 单列</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一排一</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"style": {</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"aspectRatio": "1.7"</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"header": {</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"type": "2",</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"text":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单列</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一排一</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"style": {</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"bgColor": "#ffffff",</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"width": "-1",</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"height": "50"</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endParaRPr/>
          </a:p>
          <a:p>
            <a:endParaRPr/>
          </a:p>
        </p:txBody>
      </p:sp>
    </p:spTree>
  </p:cSld>
  <p:transition spd="slow">
    <p:fade/>
  </p:transition>
  <p:timing>
    <p:tnLst>
      <p:par>
        <p:cTn id="168" dur="indefinite" restart="never" nodeType="tmRoot">
          <p:childTnLst>
            <p:seq>
              <p:cTn id="169"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rot="16200000">
            <a:off x="1592640" y="-1090440"/>
            <a:ext cx="478080" cy="2924280"/>
          </a:xfrm>
          <a:prstGeom prst="rect">
            <a:avLst/>
          </a:prstGeom>
          <a:solidFill>
            <a:srgbClr val="bfbfbf"/>
          </a:solidFill>
          <a:ln w="12600">
            <a:noFill/>
          </a:ln>
        </p:spPr>
      </p:sp>
      <p:sp>
        <p:nvSpPr>
          <p:cNvPr id="172" name="CustomShape 2"/>
          <p:cNvSpPr/>
          <p:nvPr/>
        </p:nvSpPr>
        <p:spPr>
          <a:xfrm>
            <a:off x="190080" y="129240"/>
            <a:ext cx="141480" cy="478080"/>
          </a:xfrm>
          <a:prstGeom prst="rect">
            <a:avLst/>
          </a:prstGeom>
          <a:solidFill>
            <a:srgbClr val="bfbfbf"/>
          </a:solidFill>
          <a:ln w="12600">
            <a:noFill/>
          </a:ln>
        </p:spPr>
      </p:sp>
      <p:sp>
        <p:nvSpPr>
          <p:cNvPr id="173"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Tangram </a:t>
            </a:r>
            <a:r>
              <a:rPr lang="en-US" sz="1600">
                <a:solidFill>
                  <a:srgbClr val="000000"/>
                </a:solidFill>
                <a:latin typeface="文泉驿微米黑"/>
                <a:ea typeface="文泉驿微米黑"/>
              </a:rPr>
              <a:t>扩展</a:t>
            </a:r>
            <a:endParaRPr/>
          </a:p>
        </p:txBody>
      </p:sp>
      <p:pic>
        <p:nvPicPr>
          <p:cNvPr id="174" name="" descr=""/>
          <p:cNvPicPr/>
          <p:nvPr/>
        </p:nvPicPr>
        <p:blipFill>
          <a:blip r:embed="rId1"/>
          <a:stretch>
            <a:fillRect/>
          </a:stretch>
        </p:blipFill>
        <p:spPr>
          <a:xfrm>
            <a:off x="144000" y="504000"/>
            <a:ext cx="12526560" cy="6550560"/>
          </a:xfrm>
          <a:prstGeom prst="rect">
            <a:avLst/>
          </a:prstGeom>
          <a:ln>
            <a:noFill/>
          </a:ln>
        </p:spPr>
      </p:pic>
    </p:spTree>
  </p:cSld>
  <p:transition spd="slow">
    <p:fade/>
  </p:transition>
  <p:timing>
    <p:tnLst>
      <p:par>
        <p:cTn id="170" dur="indefinite" restart="never" nodeType="tmRoot">
          <p:childTnLst>
            <p:seq>
              <p:cTn id="171"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CustomShape 1"/>
          <p:cNvSpPr/>
          <p:nvPr/>
        </p:nvSpPr>
        <p:spPr>
          <a:xfrm rot="16200000">
            <a:off x="1592640" y="-1090440"/>
            <a:ext cx="478080" cy="2924280"/>
          </a:xfrm>
          <a:prstGeom prst="rect">
            <a:avLst/>
          </a:prstGeom>
          <a:solidFill>
            <a:srgbClr val="bfbfbf"/>
          </a:solidFill>
          <a:ln w="12600">
            <a:noFill/>
          </a:ln>
        </p:spPr>
      </p:sp>
      <p:sp>
        <p:nvSpPr>
          <p:cNvPr id="176" name="CustomShape 2"/>
          <p:cNvSpPr/>
          <p:nvPr/>
        </p:nvSpPr>
        <p:spPr>
          <a:xfrm>
            <a:off x="190080" y="129240"/>
            <a:ext cx="141480" cy="478080"/>
          </a:xfrm>
          <a:prstGeom prst="rect">
            <a:avLst/>
          </a:prstGeom>
          <a:solidFill>
            <a:srgbClr val="bfbfbf"/>
          </a:solidFill>
          <a:ln w="12600">
            <a:noFill/>
          </a:ln>
        </p:spPr>
      </p:sp>
      <p:sp>
        <p:nvSpPr>
          <p:cNvPr id="177"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Tangram 2.0</a:t>
            </a:r>
            <a:endParaRPr/>
          </a:p>
        </p:txBody>
      </p:sp>
      <p:sp>
        <p:nvSpPr>
          <p:cNvPr id="178" name="CustomShape 4"/>
          <p:cNvSpPr/>
          <p:nvPr/>
        </p:nvSpPr>
        <p:spPr>
          <a:xfrm>
            <a:off x="438480" y="648000"/>
            <a:ext cx="12304800" cy="6478560"/>
          </a:xfrm>
          <a:prstGeom prst="rect">
            <a:avLst/>
          </a:prstGeom>
          <a:noFill/>
          <a:ln>
            <a:noFill/>
          </a:ln>
        </p:spPr>
        <p:txBody>
          <a:bodyPr lIns="90000" rIns="90000" tIns="45000" bIns="45000"/>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主要更新说明</a:t>
            </a:r>
            <a:endParaRPr/>
          </a:p>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1.</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组件模型的概念升级，从原来的『卡片』</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『组件』升级成『布局』</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『组件』，即原来的『卡片』认为是一种具有布局能力的组件，具备嵌套另一组件的能力；</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2.</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页面结构优化，页面下可以直接挂载组件，不需要嵌套一层布局；</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3.</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组件类型的语义化，从原来的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1</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2</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3</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4…</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等数字枚举类型定义，升级成字符串类型的定义，兼容解析原有的数字枚举定义；</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4.</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更好的嵌套布局实现，流式布局在模型描述上支持多层次的嵌套，并优化了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Android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端上的实现方式；</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5.margin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去重的实现，同一层级的容器组件或原子组件直接，支持外边距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margin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的去重，使得动态数据下控制间距更方便；</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6.</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支持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zIndex</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，无论是容器组件还是原子组件，支持在其样式上配置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zIndex</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zIndex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值越大，绘制层次越高；</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7.</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升级组件开发方式，引入动态化组件开发技术，提升组件动态性，实现组件样式的高效渲染与动态更新；</a:t>
            </a:r>
            <a:endParaRPr/>
          </a:p>
          <a:p>
            <a:endParaRPr/>
          </a:p>
        </p:txBody>
      </p:sp>
      <p:pic>
        <p:nvPicPr>
          <p:cNvPr id="179" name="" descr=""/>
          <p:cNvPicPr/>
          <p:nvPr/>
        </p:nvPicPr>
        <p:blipFill>
          <a:blip r:embed="rId1"/>
          <a:stretch>
            <a:fillRect/>
          </a:stretch>
        </p:blipFill>
        <p:spPr>
          <a:xfrm>
            <a:off x="1296000" y="3342960"/>
            <a:ext cx="9719280" cy="3352320"/>
          </a:xfrm>
          <a:prstGeom prst="rect">
            <a:avLst/>
          </a:prstGeom>
          <a:ln>
            <a:noFill/>
          </a:ln>
        </p:spPr>
      </p:pic>
    </p:spTree>
  </p:cSld>
  <p:transition spd="slow">
    <p:fade/>
  </p:transition>
  <p:timing>
    <p:tnLst>
      <p:par>
        <p:cTn id="172" dur="indefinite" restart="never" nodeType="tmRoot">
          <p:childTnLst>
            <p:seq>
              <p:cTn id="173"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0" name="CustomShape 1"/>
          <p:cNvSpPr/>
          <p:nvPr/>
        </p:nvSpPr>
        <p:spPr>
          <a:xfrm>
            <a:off x="2143800" y="3551400"/>
            <a:ext cx="4857840" cy="732240"/>
          </a:xfrm>
          <a:prstGeom prst="rect">
            <a:avLst/>
          </a:prstGeom>
          <a:noFill/>
          <a:ln>
            <a:noFill/>
          </a:ln>
        </p:spPr>
        <p:txBody>
          <a:bodyPr lIns="90000" rIns="90000" tIns="45000" bIns="45000" anchor="ctr"/>
          <a:p>
            <a:pPr>
              <a:lnSpc>
                <a:spcPct val="120000"/>
              </a:lnSpc>
            </a:pPr>
            <a:r>
              <a:rPr b="1" lang="en-US" sz="4220">
                <a:solidFill>
                  <a:srgbClr val="e46c0a"/>
                </a:solidFill>
                <a:latin typeface="Arial"/>
                <a:ea typeface="微软雅黑"/>
              </a:rPr>
              <a:t>04 </a:t>
            </a:r>
            <a:r>
              <a:rPr lang="en-US" sz="2800">
                <a:solidFill>
                  <a:srgbClr val="3b3838"/>
                </a:solidFill>
                <a:latin typeface="方正正准黑简体"/>
                <a:ea typeface="方正正准黑简体"/>
              </a:rPr>
              <a:t>Tangram</a:t>
            </a:r>
            <a:r>
              <a:rPr lang="en-US" sz="2800">
                <a:solidFill>
                  <a:srgbClr val="3b3838"/>
                </a:solidFill>
                <a:latin typeface="方正正准黑简体"/>
                <a:ea typeface="方正正准黑简体"/>
              </a:rPr>
              <a:t>优点及缺点</a:t>
            </a:r>
            <a:endParaRPr/>
          </a:p>
        </p:txBody>
      </p:sp>
      <p:sp>
        <p:nvSpPr>
          <p:cNvPr id="181" name="CustomShape 2"/>
          <p:cNvSpPr/>
          <p:nvPr/>
        </p:nvSpPr>
        <p:spPr>
          <a:xfrm>
            <a:off x="2143800" y="4669920"/>
            <a:ext cx="3489120" cy="393840"/>
          </a:xfrm>
          <a:prstGeom prst="rect">
            <a:avLst/>
          </a:prstGeom>
          <a:noFill/>
          <a:ln>
            <a:noFill/>
          </a:ln>
        </p:spPr>
      </p:sp>
      <p:sp>
        <p:nvSpPr>
          <p:cNvPr id="182" name="Line 3"/>
          <p:cNvSpPr/>
          <p:nvPr/>
        </p:nvSpPr>
        <p:spPr>
          <a:xfrm>
            <a:off x="1128960" y="4299480"/>
            <a:ext cx="11730240" cy="0"/>
          </a:xfrm>
          <a:prstGeom prst="line">
            <a:avLst/>
          </a:prstGeom>
          <a:ln w="6480">
            <a:solidFill>
              <a:srgbClr val="ffffff"/>
            </a:solidFill>
            <a:miter/>
          </a:ln>
        </p:spPr>
      </p:sp>
      <p:sp>
        <p:nvSpPr>
          <p:cNvPr id="183" name="Line 4"/>
          <p:cNvSpPr/>
          <p:nvPr/>
        </p:nvSpPr>
        <p:spPr>
          <a:xfrm>
            <a:off x="1128960" y="4369680"/>
            <a:ext cx="11730240" cy="0"/>
          </a:xfrm>
          <a:prstGeom prst="line">
            <a:avLst/>
          </a:prstGeom>
          <a:ln w="57240">
            <a:solidFill>
              <a:srgbClr val="e46c0a"/>
            </a:solidFill>
            <a:miter/>
          </a:ln>
        </p:spPr>
      </p:sp>
      <p:sp>
        <p:nvSpPr>
          <p:cNvPr id="184" name="CustomShape 5"/>
          <p:cNvSpPr/>
          <p:nvPr/>
        </p:nvSpPr>
        <p:spPr>
          <a:xfrm>
            <a:off x="7651800" y="508320"/>
            <a:ext cx="4391640" cy="2473200"/>
          </a:xfrm>
          <a:prstGeom prst="rect">
            <a:avLst/>
          </a:prstGeom>
          <a:blipFill>
            <a:blip r:embed="rId1"/>
            <a:stretch>
              <a:fillRect/>
            </a:stretch>
          </a:blipFill>
          <a:ln w="12600">
            <a:noFill/>
          </a:ln>
        </p:spPr>
      </p:sp>
    </p:spTree>
  </p:cSld>
  <p:transition>
    <p:fade/>
  </p:transition>
  <p:timing>
    <p:tnLst>
      <p:par>
        <p:cTn id="174" dur="indefinite" restart="never" nodeType="tmRoot">
          <p:childTnLst>
            <p:seq>
              <p:cTn id="175" nodeType="mainSeq">
                <p:childTnLst>
                  <p:par>
                    <p:cTn id="176" fill="freeze">
                      <p:stCondLst>
                        <p:cond delay="indefinite"/>
                      </p:stCondLst>
                      <p:childTnLst>
                        <p:par>
                          <p:cTn id="177" fill="freeze">
                            <p:stCondLst>
                              <p:cond delay="0"/>
                            </p:stCondLst>
                            <p:childTnLst>
                              <p:par>
                                <p:cTn id="178" nodeType="afterEffect" fill="hold" presetClass="entr" presetID="23" presetSubtype="288">
                                  <p:stCondLst>
                                    <p:cond delay="0"/>
                                  </p:stCondLst>
                                  <p:childTnLst>
                                    <p:set>
                                      <p:cBhvr>
                                        <p:cTn id="179" dur="1" fill="hold">
                                          <p:stCondLst>
                                            <p:cond delay="0"/>
                                          </p:stCondLst>
                                        </p:cTn>
                                        <p:tgtEl>
                                          <p:spTgt spid="184"/>
                                        </p:tgtEl>
                                        <p:attrNameLst>
                                          <p:attrName>style.visibility</p:attrName>
                                        </p:attrNameLst>
                                      </p:cBhvr>
                                      <p:to>
                                        <p:strVal val="visible"/>
                                      </p:to>
                                    </p:set>
                                    <p:anim calcmode="lin" valueType="str">
                                      <p:cBhvr additive="repl">
                                        <p:cTn id="180" dur="500" fill="hold"/>
                                        <p:tgtEl>
                                          <p:spTgt spid="184"/>
                                        </p:tgtEl>
                                      </p:cBhvr>
                                      <p:tavLst>
                                        <p:tav tm="0">
                                          <p:val>
                                            <p:strVal val="4/3*width"/>
                                          </p:val>
                                        </p:tav>
                                        <p:tav tm="100000">
                                          <p:val>
                                            <p:strVal val="width"/>
                                          </p:val>
                                        </p:tav>
                                      </p:tavLst>
                                    </p:anim>
                                    <p:anim calcmode="lin" valueType="str">
                                      <p:cBhvr additive="repl">
                                        <p:cTn id="181" dur="500" fill="hold"/>
                                        <p:tgtEl>
                                          <p:spTgt spid="184"/>
                                        </p:tgtEl>
                                      </p:cBhvr>
                                      <p:tavLst>
                                        <p:tav tm="0">
                                          <p:val>
                                            <p:strVal val="4/3*height"/>
                                          </p:val>
                                        </p:tav>
                                        <p:tav tm="100000">
                                          <p:val>
                                            <p:strVal val="height"/>
                                          </p:val>
                                        </p:tav>
                                      </p:tavLst>
                                    </p:anim>
                                  </p:childTnLst>
                                </p:cTn>
                              </p:par>
                            </p:childTnLst>
                          </p:cTn>
                        </p:par>
                        <p:par>
                          <p:cTn id="182" fill="freeze">
                            <p:stCondLst>
                              <p:cond delay="500"/>
                            </p:stCondLst>
                            <p:childTnLst>
                              <p:par>
                                <p:cTn id="183" nodeType="afterEffect" fill="hold" presetClass="entr" presetID="10">
                                  <p:stCondLst>
                                    <p:cond delay="0"/>
                                  </p:stCondLst>
                                  <p:childTnLst>
                                    <p:set>
                                      <p:cBhvr>
                                        <p:cTn id="184" dur="1" fill="hold">
                                          <p:stCondLst>
                                            <p:cond delay="0"/>
                                          </p:stCondLst>
                                        </p:cTn>
                                        <p:tgtEl>
                                          <p:spTgt spid="180"/>
                                        </p:tgtEl>
                                        <p:attrNameLst>
                                          <p:attrName>style.visibility</p:attrName>
                                        </p:attrNameLst>
                                      </p:cBhvr>
                                      <p:to>
                                        <p:strVal val="visible"/>
                                      </p:to>
                                    </p:set>
                                    <p:animEffect filter="fade" transition="in">
                                      <p:cBhvr additive="repl">
                                        <p:cTn id="185" dur="500"/>
                                        <p:tgtEl>
                                          <p:spTgt spid="180"/>
                                        </p:tgtEl>
                                      </p:cBhvr>
                                    </p:animEffect>
                                  </p:childTnLst>
                                </p:cTn>
                              </p:par>
                            </p:childTnLst>
                          </p:cTn>
                        </p:par>
                        <p:par>
                          <p:cTn id="186" fill="freeze">
                            <p:stCondLst>
                              <p:cond delay="1000"/>
                            </p:stCondLst>
                            <p:childTnLst>
                              <p:par>
                                <p:cTn id="187" nodeType="afterEffect" fill="hold" presetClass="entr" presetID="22" presetSubtype="8">
                                  <p:stCondLst>
                                    <p:cond delay="0"/>
                                  </p:stCondLst>
                                  <p:childTnLst>
                                    <p:set>
                                      <p:cBhvr>
                                        <p:cTn id="188" dur="1" fill="hold">
                                          <p:stCondLst>
                                            <p:cond delay="0"/>
                                          </p:stCondLst>
                                        </p:cTn>
                                        <p:tgtEl>
                                          <p:spTgt spid="183"/>
                                        </p:tgtEl>
                                        <p:attrNameLst>
                                          <p:attrName>style.visibility</p:attrName>
                                        </p:attrNameLst>
                                      </p:cBhvr>
                                      <p:to>
                                        <p:strVal val="visible"/>
                                      </p:to>
                                    </p:set>
                                    <p:animEffect filter="wipe(left)" transition="in">
                                      <p:cBhvr additive="repl">
                                        <p:cTn id="189" dur="500"/>
                                        <p:tgtEl>
                                          <p:spTgt spid="183"/>
                                        </p:tgtEl>
                                      </p:cBhvr>
                                    </p:animEffect>
                                  </p:childTnLst>
                                </p:cTn>
                              </p:par>
                            </p:childTnLst>
                          </p:cTn>
                        </p:par>
                        <p:par>
                          <p:cTn id="190" fill="freeze">
                            <p:stCondLst>
                              <p:cond delay="1500"/>
                            </p:stCondLst>
                            <p:childTnLst>
                              <p:par>
                                <p:cTn id="191" nodeType="afterEffect" fill="hold" presetClass="entr" presetID="52">
                                  <p:stCondLst>
                                    <p:cond delay="0"/>
                                  </p:stCondLst>
                                  <p:childTnLst>
                                    <p:set>
                                      <p:cBhvr>
                                        <p:cTn id="192" dur="1" fill="hold">
                                          <p:stCondLst>
                                            <p:cond delay="0"/>
                                          </p:stCondLst>
                                        </p:cTn>
                                        <p:tgtEl>
                                          <p:spTgt spid="181"/>
                                        </p:tgtEl>
                                        <p:attrNameLst>
                                          <p:attrName>style.visibility</p:attrName>
                                        </p:attrNameLst>
                                      </p:cBhvr>
                                      <p:to>
                                        <p:strVal val="visible"/>
                                      </p:to>
                                    </p:set>
                                    <p:animEffect filter="fade" transition="in">
                                      <p:cBhvr additive="repl">
                                        <p:cTn id="193" dur="1000"/>
                                        <p:tgtEl>
                                          <p:spTgt spid="18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rot="16200000">
            <a:off x="1592640" y="-1090440"/>
            <a:ext cx="478080" cy="2924280"/>
          </a:xfrm>
          <a:prstGeom prst="rect">
            <a:avLst/>
          </a:prstGeom>
          <a:solidFill>
            <a:srgbClr val="bfbfbf"/>
          </a:solidFill>
          <a:ln w="12600">
            <a:noFill/>
          </a:ln>
        </p:spPr>
      </p:sp>
      <p:sp>
        <p:nvSpPr>
          <p:cNvPr id="186" name="CustomShape 2"/>
          <p:cNvSpPr/>
          <p:nvPr/>
        </p:nvSpPr>
        <p:spPr>
          <a:xfrm>
            <a:off x="190080" y="129240"/>
            <a:ext cx="141480" cy="478080"/>
          </a:xfrm>
          <a:prstGeom prst="rect">
            <a:avLst/>
          </a:prstGeom>
          <a:solidFill>
            <a:srgbClr val="bfbfbf"/>
          </a:solidFill>
          <a:ln w="12600">
            <a:noFill/>
          </a:ln>
        </p:spPr>
      </p:sp>
      <p:sp>
        <p:nvSpPr>
          <p:cNvPr id="187" name="CustomShape 3"/>
          <p:cNvSpPr/>
          <p:nvPr/>
        </p:nvSpPr>
        <p:spPr>
          <a:xfrm>
            <a:off x="497880" y="165960"/>
            <a:ext cx="2846160" cy="31104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Tangram</a:t>
            </a:r>
            <a:r>
              <a:rPr lang="en-US" sz="1600">
                <a:solidFill>
                  <a:srgbClr val="000000"/>
                </a:solidFill>
                <a:latin typeface="文泉驿微米黑"/>
                <a:ea typeface="文泉驿微米黑"/>
              </a:rPr>
              <a:t>优点及缺点</a:t>
            </a:r>
            <a:endParaRPr/>
          </a:p>
        </p:txBody>
      </p:sp>
      <p:pic>
        <p:nvPicPr>
          <p:cNvPr id="188" name="" descr=""/>
          <p:cNvPicPr/>
          <p:nvPr/>
        </p:nvPicPr>
        <p:blipFill>
          <a:blip r:embed="rId1"/>
          <a:stretch>
            <a:fillRect/>
          </a:stretch>
        </p:blipFill>
        <p:spPr>
          <a:xfrm>
            <a:off x="216000" y="720000"/>
            <a:ext cx="12382560" cy="6406560"/>
          </a:xfrm>
          <a:prstGeom prst="rect">
            <a:avLst/>
          </a:prstGeom>
          <a:ln>
            <a:noFill/>
          </a:ln>
        </p:spPr>
      </p:pic>
    </p:spTree>
  </p:cSld>
  <p:transition spd="slow">
    <p:fade/>
  </p:transition>
  <p:timing>
    <p:tnLst>
      <p:par>
        <p:cTn id="194" dur="indefinite" restart="never" nodeType="tmRoot">
          <p:childTnLst>
            <p:seq>
              <p:cTn id="195"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rot="16200000">
            <a:off x="1592640" y="-1090440"/>
            <a:ext cx="478080" cy="2924280"/>
          </a:xfrm>
          <a:prstGeom prst="rect">
            <a:avLst/>
          </a:prstGeom>
          <a:solidFill>
            <a:srgbClr val="bfbfbf"/>
          </a:solidFill>
          <a:ln w="12600">
            <a:noFill/>
          </a:ln>
        </p:spPr>
      </p:sp>
      <p:sp>
        <p:nvSpPr>
          <p:cNvPr id="190" name="CustomShape 2"/>
          <p:cNvSpPr/>
          <p:nvPr/>
        </p:nvSpPr>
        <p:spPr>
          <a:xfrm>
            <a:off x="190080" y="129240"/>
            <a:ext cx="141480" cy="478080"/>
          </a:xfrm>
          <a:prstGeom prst="rect">
            <a:avLst/>
          </a:prstGeom>
          <a:solidFill>
            <a:srgbClr val="bfbfbf"/>
          </a:solidFill>
          <a:ln w="12600">
            <a:noFill/>
          </a:ln>
        </p:spPr>
      </p:sp>
      <p:sp>
        <p:nvSpPr>
          <p:cNvPr id="191"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Tangram</a:t>
            </a:r>
            <a:r>
              <a:rPr lang="en-US" sz="1600">
                <a:solidFill>
                  <a:srgbClr val="000000"/>
                </a:solidFill>
                <a:latin typeface="文泉驿微米黑"/>
                <a:ea typeface="文泉驿微米黑"/>
              </a:rPr>
              <a:t>优点及缺点</a:t>
            </a:r>
            <a:endParaRPr/>
          </a:p>
        </p:txBody>
      </p:sp>
      <p:sp>
        <p:nvSpPr>
          <p:cNvPr id="192" name="CustomShape 4"/>
          <p:cNvSpPr/>
          <p:nvPr/>
        </p:nvSpPr>
        <p:spPr>
          <a:xfrm>
            <a:off x="432000" y="899640"/>
            <a:ext cx="9496080" cy="2521440"/>
          </a:xfrm>
          <a:prstGeom prst="rect">
            <a:avLst/>
          </a:prstGeom>
          <a:noFill/>
          <a:ln>
            <a:noFill/>
          </a:ln>
        </p:spPr>
        <p:txBody>
          <a:bodyPr lIns="90000" rIns="90000" tIns="45000" bIns="45000"/>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1.</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高性能</a:t>
            </a:r>
            <a:endParaRPr/>
          </a:p>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在性能方面，希望 贴近</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Native</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开发，重点：页面渲染效率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&amp;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组件回收复用</a:t>
            </a:r>
            <a:endParaRPr/>
          </a:p>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页面渲染：为了提升渲染效率，</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Tangram</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将在视图渲染之前把大量的计算工作在</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VM</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中完成，并缓存在</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VM</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组成的树形结构里。</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回收和复用——</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Tangram</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在</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Android</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和</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iOS</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平台上分别开发了</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VLayout</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和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LazyScroll</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两个基础组件，通过一个双索引可见区域组件发现算法，实现了跨父节点组件的高效回收和复用。</a:t>
            </a:r>
            <a:endParaRPr/>
          </a:p>
          <a:p>
            <a:endParaRPr/>
          </a:p>
        </p:txBody>
      </p:sp>
    </p:spTree>
  </p:cSld>
  <p:transition spd="slow">
    <p:fade/>
  </p:transition>
  <p:timing>
    <p:tnLst>
      <p:par>
        <p:cTn id="196" dur="indefinite" restart="never" nodeType="tmRoot">
          <p:childTnLst>
            <p:seq>
              <p:cTn id="197"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3" name="CustomShape 1"/>
          <p:cNvSpPr/>
          <p:nvPr/>
        </p:nvSpPr>
        <p:spPr>
          <a:xfrm rot="16200000">
            <a:off x="1592640" y="-1090440"/>
            <a:ext cx="478080" cy="2924280"/>
          </a:xfrm>
          <a:prstGeom prst="rect">
            <a:avLst/>
          </a:prstGeom>
          <a:solidFill>
            <a:srgbClr val="bfbfbf"/>
          </a:solidFill>
          <a:ln w="12600">
            <a:noFill/>
          </a:ln>
        </p:spPr>
      </p:sp>
      <p:sp>
        <p:nvSpPr>
          <p:cNvPr id="194" name="CustomShape 2"/>
          <p:cNvSpPr/>
          <p:nvPr/>
        </p:nvSpPr>
        <p:spPr>
          <a:xfrm>
            <a:off x="190080" y="129240"/>
            <a:ext cx="141480" cy="478080"/>
          </a:xfrm>
          <a:prstGeom prst="rect">
            <a:avLst/>
          </a:prstGeom>
          <a:solidFill>
            <a:srgbClr val="bfbfbf"/>
          </a:solidFill>
          <a:ln w="12600">
            <a:noFill/>
          </a:ln>
        </p:spPr>
      </p:sp>
      <p:sp>
        <p:nvSpPr>
          <p:cNvPr id="195"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Tangram</a:t>
            </a:r>
            <a:r>
              <a:rPr lang="en-US" sz="1600">
                <a:solidFill>
                  <a:srgbClr val="000000"/>
                </a:solidFill>
                <a:latin typeface="文泉驿微米黑"/>
                <a:ea typeface="文泉驿微米黑"/>
              </a:rPr>
              <a:t>优点及缺点</a:t>
            </a:r>
            <a:endParaRPr/>
          </a:p>
        </p:txBody>
      </p:sp>
      <p:sp>
        <p:nvSpPr>
          <p:cNvPr id="196" name="CustomShape 4"/>
          <p:cNvSpPr/>
          <p:nvPr/>
        </p:nvSpPr>
        <p:spPr>
          <a:xfrm>
            <a:off x="369720" y="576000"/>
            <a:ext cx="12166560" cy="4786200"/>
          </a:xfrm>
          <a:prstGeom prst="rect">
            <a:avLst/>
          </a:prstGeom>
          <a:noFill/>
          <a:ln>
            <a:noFill/>
          </a:ln>
        </p:spPr>
        <p:txBody>
          <a:bodyPr lIns="90000" rIns="90000" tIns="45000" bIns="45000"/>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2.</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面向业务</a:t>
            </a:r>
            <a:endParaRPr/>
          </a:p>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组件业务化</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根据 业务类型 将组件 封装成 能承担一定业务能力的复用单元。</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如一种瀑布流布局 </a:t>
            </a:r>
            <a:endParaRPr/>
          </a:p>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b.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动态化</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提供 控制台 让业务方可直接控制基于</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Tangram</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的产品，如调整页面布局，切换页面数据等。</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即 页面的排版布局 可 通过后端数据的下发来动态调整</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服务网关的建设目标是最大程度的降低业务创建</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Tangram</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页面的压力和成本。</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但这种动态化 是 面向粗粒度组件：通过 布局</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组件的形式搭建整个页面，而不是一般从 基本的</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UI</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元素（如按钮</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blabla</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）搭建页面。</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好处：使用成本低，上线周期短</a:t>
            </a:r>
            <a:endParaRPr/>
          </a:p>
          <a:p>
            <a:endParaRPr/>
          </a:p>
          <a:p>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1.</a:t>
            </a:r>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布局开源代码不完善，需改造源码实现效果</a:t>
            </a:r>
            <a:endParaRPr/>
          </a:p>
          <a:p>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2.</a:t>
            </a:r>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控制台还未开源</a:t>
            </a:r>
            <a:endParaRPr/>
          </a:p>
          <a:p>
            <a:endParaRPr/>
          </a:p>
          <a:p>
            <a:endParaRPr/>
          </a:p>
          <a:p>
            <a:endParaRPr/>
          </a:p>
        </p:txBody>
      </p:sp>
      <p:pic>
        <p:nvPicPr>
          <p:cNvPr id="197" name="" descr=""/>
          <p:cNvPicPr/>
          <p:nvPr/>
        </p:nvPicPr>
        <p:blipFill>
          <a:blip r:embed="rId1"/>
          <a:stretch>
            <a:fillRect/>
          </a:stretch>
        </p:blipFill>
        <p:spPr>
          <a:xfrm>
            <a:off x="4604760" y="3846240"/>
            <a:ext cx="8065800" cy="2560320"/>
          </a:xfrm>
          <a:prstGeom prst="rect">
            <a:avLst/>
          </a:prstGeom>
          <a:ln>
            <a:noFill/>
          </a:ln>
        </p:spPr>
      </p:pic>
    </p:spTree>
  </p:cSld>
  <p:transition spd="slow">
    <p:fade/>
  </p:transition>
  <p:timing>
    <p:tnLst>
      <p:par>
        <p:cTn id="198" dur="indefinite" restart="never" nodeType="tmRoot">
          <p:childTnLst>
            <p:seq>
              <p:cTn id="199"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8" name="CustomShape 1"/>
          <p:cNvSpPr/>
          <p:nvPr/>
        </p:nvSpPr>
        <p:spPr>
          <a:xfrm rot="16200000">
            <a:off x="1592640" y="-1090440"/>
            <a:ext cx="478080" cy="2924280"/>
          </a:xfrm>
          <a:prstGeom prst="rect">
            <a:avLst/>
          </a:prstGeom>
          <a:solidFill>
            <a:srgbClr val="bfbfbf"/>
          </a:solidFill>
          <a:ln w="12600">
            <a:noFill/>
          </a:ln>
        </p:spPr>
      </p:sp>
      <p:sp>
        <p:nvSpPr>
          <p:cNvPr id="199" name="CustomShape 2"/>
          <p:cNvSpPr/>
          <p:nvPr/>
        </p:nvSpPr>
        <p:spPr>
          <a:xfrm>
            <a:off x="190080" y="129240"/>
            <a:ext cx="141480" cy="478080"/>
          </a:xfrm>
          <a:prstGeom prst="rect">
            <a:avLst/>
          </a:prstGeom>
          <a:solidFill>
            <a:srgbClr val="bfbfbf"/>
          </a:solidFill>
          <a:ln w="12600">
            <a:noFill/>
          </a:ln>
        </p:spPr>
      </p:sp>
      <p:sp>
        <p:nvSpPr>
          <p:cNvPr id="200"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Tangram</a:t>
            </a:r>
            <a:r>
              <a:rPr lang="en-US" sz="1600">
                <a:solidFill>
                  <a:srgbClr val="000000"/>
                </a:solidFill>
                <a:latin typeface="文泉驿微米黑"/>
                <a:ea typeface="文泉驿微米黑"/>
              </a:rPr>
              <a:t>优点及缺点</a:t>
            </a:r>
            <a:endParaRPr/>
          </a:p>
        </p:txBody>
      </p:sp>
      <p:sp>
        <p:nvSpPr>
          <p:cNvPr id="201" name="CustomShape 4"/>
          <p:cNvSpPr/>
          <p:nvPr/>
        </p:nvSpPr>
        <p:spPr>
          <a:xfrm>
            <a:off x="432000" y="899640"/>
            <a:ext cx="9496080" cy="2102400"/>
          </a:xfrm>
          <a:prstGeom prst="rect">
            <a:avLst/>
          </a:prstGeom>
          <a:noFill/>
          <a:ln>
            <a:noFill/>
          </a:ln>
        </p:spPr>
        <p:txBody>
          <a:bodyPr lIns="90000" rIns="90000" tIns="45000" bIns="45000"/>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3.</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扩展性好</a:t>
            </a:r>
            <a:endParaRPr/>
          </a:p>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采用插件化扩展。</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内部本来就注册在框架里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&amp;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外部也可注入扩展模块</a:t>
            </a:r>
            <a:endParaRPr/>
          </a:p>
          <a:p>
            <a:endParaRPr/>
          </a:p>
        </p:txBody>
      </p:sp>
    </p:spTree>
  </p:cSld>
  <p:transition spd="slow">
    <p:fade/>
  </p:transition>
  <p:timing>
    <p:tnLst>
      <p:par>
        <p:cTn id="200" dur="indefinite" restart="never" nodeType="tmRoot">
          <p:childTnLst>
            <p:seq>
              <p:cTn id="201"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CustomShape 1"/>
          <p:cNvSpPr/>
          <p:nvPr/>
        </p:nvSpPr>
        <p:spPr>
          <a:xfrm rot="16200000">
            <a:off x="1592640" y="-1090440"/>
            <a:ext cx="478080" cy="2924280"/>
          </a:xfrm>
          <a:prstGeom prst="rect">
            <a:avLst/>
          </a:prstGeom>
          <a:solidFill>
            <a:srgbClr val="bfbfbf"/>
          </a:solidFill>
          <a:ln w="12600">
            <a:noFill/>
          </a:ln>
        </p:spPr>
      </p:sp>
      <p:sp>
        <p:nvSpPr>
          <p:cNvPr id="203" name="CustomShape 2"/>
          <p:cNvSpPr/>
          <p:nvPr/>
        </p:nvSpPr>
        <p:spPr>
          <a:xfrm>
            <a:off x="190080" y="129240"/>
            <a:ext cx="141480" cy="478080"/>
          </a:xfrm>
          <a:prstGeom prst="rect">
            <a:avLst/>
          </a:prstGeom>
          <a:solidFill>
            <a:srgbClr val="bfbfbf"/>
          </a:solidFill>
          <a:ln w="12600">
            <a:noFill/>
          </a:ln>
        </p:spPr>
      </p:sp>
      <p:sp>
        <p:nvSpPr>
          <p:cNvPr id="204"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Tangram</a:t>
            </a:r>
            <a:r>
              <a:rPr lang="en-US" sz="1600">
                <a:solidFill>
                  <a:srgbClr val="000000"/>
                </a:solidFill>
                <a:latin typeface="文泉驿微米黑"/>
                <a:ea typeface="文泉驿微米黑"/>
              </a:rPr>
              <a:t>优点及缺点</a:t>
            </a:r>
            <a:endParaRPr/>
          </a:p>
        </p:txBody>
      </p:sp>
      <p:sp>
        <p:nvSpPr>
          <p:cNvPr id="205" name="CustomShape 4"/>
          <p:cNvSpPr/>
          <p:nvPr/>
        </p:nvSpPr>
        <p:spPr>
          <a:xfrm>
            <a:off x="432000" y="899640"/>
            <a:ext cx="9496080" cy="4031280"/>
          </a:xfrm>
          <a:prstGeom prst="rect">
            <a:avLst/>
          </a:prstGeom>
          <a:noFill/>
          <a:ln>
            <a:noFill/>
          </a:ln>
        </p:spPr>
        <p:txBody>
          <a:bodyPr lIns="90000" rIns="90000" tIns="45000" bIns="45000"/>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4.</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多端一致性</a:t>
            </a:r>
            <a:endParaRPr/>
          </a:p>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对于业务开发，存在多端表现不一致的问题。为了解决该问题，以前需要通过复杂的网关逻辑来兼容多端逻辑不一致情况。</a:t>
            </a:r>
            <a:endParaRPr/>
          </a:p>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为了防止该问题，对于</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Tangram</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，预先制定了两个开发原则：</a:t>
            </a:r>
            <a:endParaRPr/>
          </a:p>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任意新功能的提出都是不区分平台，在功能设计中必须同时考虑多端功能，具体的实现方案和逻辑必须多端统一</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Review</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以保证多端表现一致。</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任意一端的变更都必须在改动前把方案同步给其他端，而且变更必须多端同步发布。</a:t>
            </a:r>
            <a:endParaRPr/>
          </a:p>
          <a:p>
            <a:endParaRPr/>
          </a:p>
          <a:p>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1.</a:t>
            </a:r>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开源的项目中</a:t>
            </a:r>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Android</a:t>
            </a:r>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和</a:t>
            </a:r>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Ios</a:t>
            </a:r>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布局显示效果存在部分差异性；如瀑布流布局，实现算法有差异。</a:t>
            </a:r>
            <a:endParaRPr/>
          </a:p>
          <a:p>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2.</a:t>
            </a:r>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自定义布局和组件引入困难；</a:t>
            </a:r>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下拉刷新，上拉加载，左滑手势动作等</a:t>
            </a:r>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endParaRPr/>
          </a:p>
          <a:p>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3.</a:t>
            </a:r>
            <a:r>
              <a:rPr lang="en-US" sz="15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相应的布局特性不够完善；</a:t>
            </a:r>
            <a:endParaRPr/>
          </a:p>
          <a:p>
            <a:endParaRPr/>
          </a:p>
        </p:txBody>
      </p:sp>
    </p:spTree>
  </p:cSld>
  <p:transition spd="slow">
    <p:fade/>
  </p:transition>
  <p:timing>
    <p:tnLst>
      <p:par>
        <p:cTn id="202" dur="indefinite" restart="never" nodeType="tmRoot">
          <p:childTnLst>
            <p:seq>
              <p:cTn id="203"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CustomShape 1"/>
          <p:cNvSpPr/>
          <p:nvPr/>
        </p:nvSpPr>
        <p:spPr>
          <a:xfrm>
            <a:off x="196560" y="1615680"/>
            <a:ext cx="773280" cy="225000"/>
          </a:xfrm>
          <a:prstGeom prst="rect">
            <a:avLst/>
          </a:prstGeom>
          <a:noFill/>
          <a:ln>
            <a:noFill/>
          </a:ln>
        </p:spPr>
        <p:txBody>
          <a:bodyPr lIns="90000" rIns="90000" tIns="45000" bIns="45000"/>
          <a:p>
            <a:pPr>
              <a:lnSpc>
                <a:spcPct val="100000"/>
              </a:lnSpc>
            </a:pPr>
            <a:r>
              <a:rPr lang="en-US" sz="100">
                <a:solidFill>
                  <a:srgbClr val="ffffff"/>
                </a:solidFill>
                <a:latin typeface="Calibri"/>
                <a:ea typeface="宋体"/>
              </a:rPr>
              <a:t>PPT</a:t>
            </a:r>
            <a:r>
              <a:rPr lang="en-US" sz="100">
                <a:solidFill>
                  <a:srgbClr val="ffffff"/>
                </a:solidFill>
                <a:latin typeface="Calibri"/>
                <a:ea typeface="宋体"/>
              </a:rPr>
              <a:t>模板下载：</a:t>
            </a:r>
            <a:r>
              <a:rPr lang="en-US" sz="100">
                <a:solidFill>
                  <a:srgbClr val="ffffff"/>
                </a:solidFill>
                <a:latin typeface="Calibri"/>
                <a:ea typeface="宋体"/>
              </a:rPr>
              <a:t>www.1ppt.com/moban/     </a:t>
            </a:r>
            <a:r>
              <a:rPr lang="en-US" sz="100">
                <a:solidFill>
                  <a:srgbClr val="ffffff"/>
                </a:solidFill>
                <a:latin typeface="Calibri"/>
                <a:ea typeface="宋体"/>
              </a:rPr>
              <a:t>行业</a:t>
            </a:r>
            <a:r>
              <a:rPr lang="en-US" sz="100">
                <a:solidFill>
                  <a:srgbClr val="ffffff"/>
                </a:solidFill>
                <a:latin typeface="Calibri"/>
                <a:ea typeface="宋体"/>
              </a:rPr>
              <a:t>PPT</a:t>
            </a:r>
            <a:r>
              <a:rPr lang="en-US" sz="100">
                <a:solidFill>
                  <a:srgbClr val="ffffff"/>
                </a:solidFill>
                <a:latin typeface="Calibri"/>
                <a:ea typeface="宋体"/>
              </a:rPr>
              <a:t>模板：</a:t>
            </a:r>
            <a:r>
              <a:rPr lang="en-US" sz="100">
                <a:solidFill>
                  <a:srgbClr val="ffffff"/>
                </a:solidFill>
                <a:latin typeface="Calibri"/>
                <a:ea typeface="宋体"/>
              </a:rPr>
              <a:t>www.1ppt.com/hangye/ </a:t>
            </a:r>
            <a:endParaRPr/>
          </a:p>
          <a:p>
            <a:pPr>
              <a:lnSpc>
                <a:spcPct val="100000"/>
              </a:lnSpc>
            </a:pPr>
            <a:r>
              <a:rPr lang="en-US" sz="100">
                <a:solidFill>
                  <a:srgbClr val="ffffff"/>
                </a:solidFill>
                <a:latin typeface="Calibri"/>
                <a:ea typeface="宋体"/>
              </a:rPr>
              <a:t>节日</a:t>
            </a:r>
            <a:r>
              <a:rPr lang="en-US" sz="100">
                <a:solidFill>
                  <a:srgbClr val="ffffff"/>
                </a:solidFill>
                <a:latin typeface="Calibri"/>
                <a:ea typeface="宋体"/>
              </a:rPr>
              <a:t>PPT</a:t>
            </a:r>
            <a:r>
              <a:rPr lang="en-US" sz="100">
                <a:solidFill>
                  <a:srgbClr val="ffffff"/>
                </a:solidFill>
                <a:latin typeface="Calibri"/>
                <a:ea typeface="宋体"/>
              </a:rPr>
              <a:t>模板：</a:t>
            </a:r>
            <a:r>
              <a:rPr lang="en-US" sz="100">
                <a:solidFill>
                  <a:srgbClr val="ffffff"/>
                </a:solidFill>
                <a:latin typeface="Calibri"/>
                <a:ea typeface="宋体"/>
              </a:rPr>
              <a:t>www.1ppt.com/jieri/           PPT</a:t>
            </a:r>
            <a:r>
              <a:rPr lang="en-US" sz="100">
                <a:solidFill>
                  <a:srgbClr val="ffffff"/>
                </a:solidFill>
                <a:latin typeface="Calibri"/>
                <a:ea typeface="宋体"/>
              </a:rPr>
              <a:t>素材下载：</a:t>
            </a:r>
            <a:r>
              <a:rPr lang="en-US" sz="100">
                <a:solidFill>
                  <a:srgbClr val="ffffff"/>
                </a:solidFill>
                <a:latin typeface="Calibri"/>
                <a:ea typeface="宋体"/>
              </a:rPr>
              <a:t>www.1ppt.com/sucai/</a:t>
            </a:r>
            <a:endParaRPr/>
          </a:p>
          <a:p>
            <a:pPr>
              <a:lnSpc>
                <a:spcPct val="100000"/>
              </a:lnSpc>
            </a:pPr>
            <a:r>
              <a:rPr lang="en-US" sz="100">
                <a:solidFill>
                  <a:srgbClr val="ffffff"/>
                </a:solidFill>
                <a:latin typeface="Calibri"/>
                <a:ea typeface="宋体"/>
              </a:rPr>
              <a:t>PPT</a:t>
            </a:r>
            <a:r>
              <a:rPr lang="en-US" sz="100">
                <a:solidFill>
                  <a:srgbClr val="ffffff"/>
                </a:solidFill>
                <a:latin typeface="Calibri"/>
                <a:ea typeface="宋体"/>
              </a:rPr>
              <a:t>背景图片：</a:t>
            </a:r>
            <a:r>
              <a:rPr lang="en-US" sz="100">
                <a:solidFill>
                  <a:srgbClr val="ffffff"/>
                </a:solidFill>
                <a:latin typeface="Calibri"/>
                <a:ea typeface="宋体"/>
              </a:rPr>
              <a:t>www.1ppt.com/beijing/      PPT</a:t>
            </a:r>
            <a:r>
              <a:rPr lang="en-US" sz="100">
                <a:solidFill>
                  <a:srgbClr val="ffffff"/>
                </a:solidFill>
                <a:latin typeface="Calibri"/>
                <a:ea typeface="宋体"/>
              </a:rPr>
              <a:t>图表下载：</a:t>
            </a:r>
            <a:r>
              <a:rPr lang="en-US" sz="100">
                <a:solidFill>
                  <a:srgbClr val="ffffff"/>
                </a:solidFill>
                <a:latin typeface="Calibri"/>
                <a:ea typeface="宋体"/>
              </a:rPr>
              <a:t>www.1ppt.com/tubiao/      </a:t>
            </a:r>
            <a:endParaRPr/>
          </a:p>
          <a:p>
            <a:pPr>
              <a:lnSpc>
                <a:spcPct val="100000"/>
              </a:lnSpc>
            </a:pPr>
            <a:r>
              <a:rPr lang="en-US" sz="100">
                <a:solidFill>
                  <a:srgbClr val="ffffff"/>
                </a:solidFill>
                <a:latin typeface="Calibri"/>
                <a:ea typeface="宋体"/>
              </a:rPr>
              <a:t>优秀</a:t>
            </a:r>
            <a:r>
              <a:rPr lang="en-US" sz="100">
                <a:solidFill>
                  <a:srgbClr val="ffffff"/>
                </a:solidFill>
                <a:latin typeface="Calibri"/>
                <a:ea typeface="宋体"/>
              </a:rPr>
              <a:t>PPT</a:t>
            </a:r>
            <a:r>
              <a:rPr lang="en-US" sz="100">
                <a:solidFill>
                  <a:srgbClr val="ffffff"/>
                </a:solidFill>
                <a:latin typeface="Calibri"/>
                <a:ea typeface="宋体"/>
              </a:rPr>
              <a:t>下载：</a:t>
            </a:r>
            <a:r>
              <a:rPr lang="en-US" sz="100">
                <a:solidFill>
                  <a:srgbClr val="ffffff"/>
                </a:solidFill>
                <a:latin typeface="Calibri"/>
                <a:ea typeface="宋体"/>
              </a:rPr>
              <a:t>www.1ppt.com/xiazai/        PPT</a:t>
            </a:r>
            <a:r>
              <a:rPr lang="en-US" sz="100">
                <a:solidFill>
                  <a:srgbClr val="ffffff"/>
                </a:solidFill>
                <a:latin typeface="Calibri"/>
                <a:ea typeface="宋体"/>
              </a:rPr>
              <a:t>教程： </a:t>
            </a:r>
            <a:r>
              <a:rPr lang="en-US" sz="100">
                <a:solidFill>
                  <a:srgbClr val="ffffff"/>
                </a:solidFill>
                <a:latin typeface="Calibri"/>
                <a:ea typeface="宋体"/>
              </a:rPr>
              <a:t>www.1ppt.com/powerpoint/      </a:t>
            </a:r>
            <a:endParaRPr/>
          </a:p>
          <a:p>
            <a:pPr>
              <a:lnSpc>
                <a:spcPct val="100000"/>
              </a:lnSpc>
            </a:pPr>
            <a:r>
              <a:rPr lang="en-US" sz="100">
                <a:solidFill>
                  <a:srgbClr val="ffffff"/>
                </a:solidFill>
                <a:latin typeface="Calibri"/>
                <a:ea typeface="宋体"/>
              </a:rPr>
              <a:t>Word</a:t>
            </a:r>
            <a:r>
              <a:rPr lang="en-US" sz="100">
                <a:solidFill>
                  <a:srgbClr val="ffffff"/>
                </a:solidFill>
                <a:latin typeface="Calibri"/>
                <a:ea typeface="宋体"/>
              </a:rPr>
              <a:t>教程： </a:t>
            </a:r>
            <a:r>
              <a:rPr lang="en-US" sz="100">
                <a:solidFill>
                  <a:srgbClr val="ffffff"/>
                </a:solidFill>
                <a:latin typeface="Calibri"/>
                <a:ea typeface="宋体"/>
              </a:rPr>
              <a:t>www.1ppt.com/word/              Excel</a:t>
            </a:r>
            <a:r>
              <a:rPr lang="en-US" sz="100">
                <a:solidFill>
                  <a:srgbClr val="ffffff"/>
                </a:solidFill>
                <a:latin typeface="Calibri"/>
                <a:ea typeface="宋体"/>
              </a:rPr>
              <a:t>教程：</a:t>
            </a:r>
            <a:r>
              <a:rPr lang="en-US" sz="100">
                <a:solidFill>
                  <a:srgbClr val="ffffff"/>
                </a:solidFill>
                <a:latin typeface="Calibri"/>
                <a:ea typeface="宋体"/>
              </a:rPr>
              <a:t>www.1ppt.com/excel/  </a:t>
            </a:r>
            <a:endParaRPr/>
          </a:p>
          <a:p>
            <a:pPr>
              <a:lnSpc>
                <a:spcPct val="100000"/>
              </a:lnSpc>
            </a:pPr>
            <a:r>
              <a:rPr lang="en-US" sz="100">
                <a:solidFill>
                  <a:srgbClr val="ffffff"/>
                </a:solidFill>
                <a:latin typeface="Calibri"/>
                <a:ea typeface="宋体"/>
              </a:rPr>
              <a:t>资料下载：</a:t>
            </a:r>
            <a:r>
              <a:rPr lang="en-US" sz="100">
                <a:solidFill>
                  <a:srgbClr val="ffffff"/>
                </a:solidFill>
                <a:latin typeface="Calibri"/>
                <a:ea typeface="宋体"/>
              </a:rPr>
              <a:t>www.1ppt.com/ziliao/                PPT</a:t>
            </a:r>
            <a:r>
              <a:rPr lang="en-US" sz="100">
                <a:solidFill>
                  <a:srgbClr val="ffffff"/>
                </a:solidFill>
                <a:latin typeface="Calibri"/>
                <a:ea typeface="宋体"/>
              </a:rPr>
              <a:t>课件下载：</a:t>
            </a:r>
            <a:r>
              <a:rPr lang="en-US" sz="100">
                <a:solidFill>
                  <a:srgbClr val="ffffff"/>
                </a:solidFill>
                <a:latin typeface="Calibri"/>
                <a:ea typeface="宋体"/>
              </a:rPr>
              <a:t>www.1ppt.com/kejian/ </a:t>
            </a:r>
            <a:endParaRPr/>
          </a:p>
          <a:p>
            <a:pPr>
              <a:lnSpc>
                <a:spcPct val="100000"/>
              </a:lnSpc>
            </a:pPr>
            <a:r>
              <a:rPr lang="en-US" sz="100">
                <a:solidFill>
                  <a:srgbClr val="ffffff"/>
                </a:solidFill>
                <a:latin typeface="Calibri"/>
                <a:ea typeface="宋体"/>
              </a:rPr>
              <a:t>范文下载：</a:t>
            </a:r>
            <a:r>
              <a:rPr lang="en-US" sz="100">
                <a:solidFill>
                  <a:srgbClr val="ffffff"/>
                </a:solidFill>
                <a:latin typeface="Calibri"/>
                <a:ea typeface="宋体"/>
              </a:rPr>
              <a:t>www.1ppt.com/fanwen/             </a:t>
            </a:r>
            <a:r>
              <a:rPr lang="en-US" sz="100">
                <a:solidFill>
                  <a:srgbClr val="ffffff"/>
                </a:solidFill>
                <a:latin typeface="Calibri"/>
                <a:ea typeface="宋体"/>
              </a:rPr>
              <a:t>试卷下载：</a:t>
            </a:r>
            <a:r>
              <a:rPr lang="en-US" sz="100">
                <a:solidFill>
                  <a:srgbClr val="ffffff"/>
                </a:solidFill>
                <a:latin typeface="Calibri"/>
                <a:ea typeface="宋体"/>
              </a:rPr>
              <a:t>www.1ppt.com/shiti/  </a:t>
            </a:r>
            <a:endParaRPr/>
          </a:p>
          <a:p>
            <a:pPr>
              <a:lnSpc>
                <a:spcPct val="100000"/>
              </a:lnSpc>
            </a:pPr>
            <a:r>
              <a:rPr lang="en-US" sz="100">
                <a:solidFill>
                  <a:srgbClr val="ffffff"/>
                </a:solidFill>
                <a:latin typeface="Calibri"/>
                <a:ea typeface="宋体"/>
              </a:rPr>
              <a:t>教案下载：</a:t>
            </a:r>
            <a:r>
              <a:rPr lang="en-US" sz="100">
                <a:solidFill>
                  <a:srgbClr val="ffffff"/>
                </a:solidFill>
                <a:latin typeface="Calibri"/>
                <a:ea typeface="宋体"/>
              </a:rPr>
              <a:t>www.1ppt.com/jiaoan/        PPT</a:t>
            </a:r>
            <a:r>
              <a:rPr lang="en-US" sz="100">
                <a:solidFill>
                  <a:srgbClr val="ffffff"/>
                </a:solidFill>
                <a:latin typeface="Calibri"/>
                <a:ea typeface="宋体"/>
              </a:rPr>
              <a:t>论坛：</a:t>
            </a:r>
            <a:r>
              <a:rPr lang="en-US" sz="100">
                <a:solidFill>
                  <a:srgbClr val="ffffff"/>
                </a:solidFill>
                <a:latin typeface="Calibri"/>
                <a:ea typeface="宋体"/>
              </a:rPr>
              <a:t>www.1ppt.cn</a:t>
            </a:r>
            <a:endParaRPr/>
          </a:p>
          <a:p>
            <a:pPr>
              <a:lnSpc>
                <a:spcPct val="100000"/>
              </a:lnSpc>
            </a:pPr>
            <a:r>
              <a:rPr lang="en-US" sz="100">
                <a:solidFill>
                  <a:srgbClr val="ffffff"/>
                </a:solidFill>
                <a:latin typeface="Calibri"/>
                <a:ea typeface="宋体"/>
              </a:rPr>
              <a:t> </a:t>
            </a:r>
            <a:endParaRPr/>
          </a:p>
        </p:txBody>
      </p:sp>
      <p:sp>
        <p:nvSpPr>
          <p:cNvPr id="207" name="CustomShape 2"/>
          <p:cNvSpPr/>
          <p:nvPr/>
        </p:nvSpPr>
        <p:spPr>
          <a:xfrm>
            <a:off x="0" y="0"/>
            <a:ext cx="12857040" cy="7242120"/>
          </a:xfrm>
          <a:prstGeom prst="rect">
            <a:avLst/>
          </a:prstGeom>
          <a:blipFill>
            <a:blip r:embed="rId1"/>
            <a:stretch>
              <a:fillRect/>
            </a:stretch>
          </a:blipFill>
          <a:ln w="12600">
            <a:noFill/>
          </a:ln>
        </p:spPr>
      </p:sp>
      <p:sp>
        <p:nvSpPr>
          <p:cNvPr id="208" name="Line 3"/>
          <p:cNvSpPr/>
          <p:nvPr/>
        </p:nvSpPr>
        <p:spPr>
          <a:xfrm flipV="1">
            <a:off x="3948480" y="4853520"/>
            <a:ext cx="4961160" cy="8640"/>
          </a:xfrm>
          <a:prstGeom prst="line">
            <a:avLst/>
          </a:prstGeom>
          <a:ln w="9360">
            <a:solidFill>
              <a:srgbClr val="ffffff"/>
            </a:solidFill>
            <a:miter/>
          </a:ln>
        </p:spPr>
      </p:sp>
      <p:sp>
        <p:nvSpPr>
          <p:cNvPr id="209" name="CustomShape 4"/>
          <p:cNvSpPr/>
          <p:nvPr/>
        </p:nvSpPr>
        <p:spPr>
          <a:xfrm>
            <a:off x="3526920" y="3304080"/>
            <a:ext cx="5803560" cy="890280"/>
          </a:xfrm>
          <a:prstGeom prst="rect">
            <a:avLst/>
          </a:prstGeom>
          <a:noFill/>
          <a:ln>
            <a:noFill/>
          </a:ln>
        </p:spPr>
        <p:txBody>
          <a:bodyPr wrap="none" lIns="68760" rIns="68760" tIns="34200" bIns="34200"/>
          <a:p>
            <a:pPr algn="ctr">
              <a:lnSpc>
                <a:spcPct val="100000"/>
              </a:lnSpc>
            </a:pPr>
            <a:r>
              <a:rPr lang="en-US" sz="5400">
                <a:solidFill>
                  <a:srgbClr val="e46c0a"/>
                </a:solidFill>
                <a:latin typeface="微软雅黑"/>
                <a:ea typeface="微软雅黑"/>
              </a:rPr>
              <a:t>感谢聆听 </a:t>
            </a:r>
            <a:endParaRPr/>
          </a:p>
        </p:txBody>
      </p:sp>
      <p:sp>
        <p:nvSpPr>
          <p:cNvPr id="210" name="CustomShape 5"/>
          <p:cNvSpPr/>
          <p:nvPr/>
        </p:nvSpPr>
        <p:spPr>
          <a:xfrm>
            <a:off x="3659760" y="4607640"/>
            <a:ext cx="5537160" cy="340920"/>
          </a:xfrm>
          <a:prstGeom prst="rect">
            <a:avLst/>
          </a:prstGeom>
          <a:noFill/>
          <a:ln>
            <a:noFill/>
          </a:ln>
        </p:spPr>
      </p:sp>
      <p:sp>
        <p:nvSpPr>
          <p:cNvPr id="211" name="CustomShape 6"/>
          <p:cNvSpPr/>
          <p:nvPr/>
        </p:nvSpPr>
        <p:spPr>
          <a:xfrm>
            <a:off x="4741200" y="4192200"/>
            <a:ext cx="3374280" cy="372240"/>
          </a:xfrm>
          <a:prstGeom prst="rect">
            <a:avLst/>
          </a:prstGeom>
          <a:noFill/>
          <a:ln>
            <a:noFill/>
          </a:ln>
        </p:spPr>
      </p:sp>
      <p:sp>
        <p:nvSpPr>
          <p:cNvPr id="212" name="CustomShape 7"/>
          <p:cNvSpPr/>
          <p:nvPr/>
        </p:nvSpPr>
        <p:spPr>
          <a:xfrm>
            <a:off x="5323320" y="5240520"/>
            <a:ext cx="2052720" cy="302040"/>
          </a:xfrm>
          <a:prstGeom prst="rect">
            <a:avLst/>
          </a:prstGeom>
          <a:noFill/>
          <a:ln>
            <a:noFill/>
          </a:ln>
        </p:spPr>
        <p:txBody>
          <a:bodyPr lIns="90000" rIns="90000" tIns="45000" bIns="45000"/>
          <a:p>
            <a:pPr algn="ctr">
              <a:lnSpc>
                <a:spcPct val="100000"/>
              </a:lnSpc>
            </a:pPr>
            <a:r>
              <a:rPr b="1" lang="en-US" sz="1400">
                <a:solidFill>
                  <a:srgbClr val="e46c0a"/>
                </a:solidFill>
                <a:latin typeface="Arial"/>
                <a:ea typeface="微软雅黑"/>
              </a:rPr>
              <a:t>汇报人：移动开发组</a:t>
            </a:r>
            <a:endParaRPr/>
          </a:p>
        </p:txBody>
      </p:sp>
      <p:sp>
        <p:nvSpPr>
          <p:cNvPr id="213" name="CustomShape 8"/>
          <p:cNvSpPr/>
          <p:nvPr/>
        </p:nvSpPr>
        <p:spPr>
          <a:xfrm>
            <a:off x="7172280" y="5285880"/>
            <a:ext cx="2258280" cy="210600"/>
          </a:xfrm>
          <a:prstGeom prst="rect">
            <a:avLst/>
          </a:prstGeom>
          <a:noFill/>
          <a:ln>
            <a:noFill/>
          </a:ln>
        </p:spPr>
      </p:sp>
      <p:pic>
        <p:nvPicPr>
          <p:cNvPr id="214" name="" descr=""/>
          <p:cNvPicPr/>
          <p:nvPr/>
        </p:nvPicPr>
        <p:blipFill>
          <a:blip r:embed="rId2"/>
          <a:stretch>
            <a:fillRect/>
          </a:stretch>
        </p:blipFill>
        <p:spPr>
          <a:xfrm>
            <a:off x="5616360" y="36000"/>
            <a:ext cx="1196280" cy="1186560"/>
          </a:xfrm>
          <a:prstGeom prst="rect">
            <a:avLst/>
          </a:prstGeom>
          <a:ln>
            <a:noFill/>
          </a:ln>
        </p:spPr>
      </p:pic>
    </p:spTree>
  </p:cSld>
  <p:timing>
    <p:tnLst>
      <p:par>
        <p:cTn id="204" dur="indefinite" restart="never" nodeType="tmRoot">
          <p:childTnLst>
            <p:seq>
              <p:cTn id="205" nodeType="mainSeq">
                <p:childTnLst>
                  <p:par>
                    <p:cTn id="206" fill="freeze">
                      <p:stCondLst>
                        <p:cond delay="indefinite"/>
                      </p:stCondLst>
                      <p:childTnLst>
                        <p:par>
                          <p:cTn id="207" fill="freeze">
                            <p:stCondLst>
                              <p:cond delay="0"/>
                            </p:stCondLst>
                            <p:childTnLst>
                              <p:par>
                                <p:cTn id="208" nodeType="clickEffect" fill="hold" presetClass="entr" presetID="23" presetSubtype="288">
                                  <p:stCondLst>
                                    <p:cond delay="0"/>
                                  </p:stCondLst>
                                  <p:childTnLst>
                                    <p:set>
                                      <p:cBhvr>
                                        <p:cTn id="209" dur="1" fill="hold">
                                          <p:stCondLst>
                                            <p:cond delay="0"/>
                                          </p:stCondLst>
                                        </p:cTn>
                                        <p:tgtEl>
                                          <p:spTgt spid="207"/>
                                        </p:tgtEl>
                                        <p:attrNameLst>
                                          <p:attrName>style.visibility</p:attrName>
                                        </p:attrNameLst>
                                      </p:cBhvr>
                                      <p:to>
                                        <p:strVal val="visible"/>
                                      </p:to>
                                    </p:set>
                                    <p:anim calcmode="lin" valueType="str">
                                      <p:cBhvr additive="repl">
                                        <p:cTn id="210" dur="500" fill="hold"/>
                                        <p:tgtEl>
                                          <p:spTgt spid="207"/>
                                        </p:tgtEl>
                                      </p:cBhvr>
                                      <p:tavLst>
                                        <p:tav tm="0">
                                          <p:val>
                                            <p:strVal val="4/3*width"/>
                                          </p:val>
                                        </p:tav>
                                        <p:tav tm="100000">
                                          <p:val>
                                            <p:strVal val="width"/>
                                          </p:val>
                                        </p:tav>
                                      </p:tavLst>
                                    </p:anim>
                                    <p:anim calcmode="lin" valueType="str">
                                      <p:cBhvr additive="repl">
                                        <p:cTn id="211" dur="500" fill="hold"/>
                                        <p:tgtEl>
                                          <p:spTgt spid="207"/>
                                        </p:tgtEl>
                                      </p:cBhvr>
                                      <p:tavLst>
                                        <p:tav tm="0">
                                          <p:val>
                                            <p:strVal val="4/3*height"/>
                                          </p:val>
                                        </p:tav>
                                        <p:tav tm="100000">
                                          <p:val>
                                            <p:strVal val="height"/>
                                          </p:val>
                                        </p:tav>
                                      </p:tavLst>
                                    </p:anim>
                                  </p:childTnLst>
                                </p:cTn>
                              </p:par>
                              <p:par>
                                <p:cTn id="212" nodeType="withEffect" fill="hold" presetClass="entr" presetID="2" presetSubtype="2">
                                  <p:stCondLst>
                                    <p:cond delay="0"/>
                                  </p:stCondLst>
                                  <p:childTnLst>
                                    <p:set>
                                      <p:cBhvr>
                                        <p:cTn id="213" dur="1" fill="hold">
                                          <p:stCondLst>
                                            <p:cond delay="0"/>
                                          </p:stCondLst>
                                        </p:cTn>
                                        <p:tgtEl>
                                          <p:spTgt spid="209"/>
                                        </p:tgtEl>
                                        <p:attrNameLst>
                                          <p:attrName>style.visibility</p:attrName>
                                        </p:attrNameLst>
                                      </p:cBhvr>
                                      <p:to>
                                        <p:strVal val="visible"/>
                                      </p:to>
                                    </p:set>
                                    <p:anim calcmode="lin" valueType="num">
                                      <p:cBhvr additive="repl">
                                        <p:cTn id="214" dur="800" fill="hold"/>
                                        <p:tgtEl>
                                          <p:spTgt spid="209"/>
                                        </p:tgtEl>
                                        <p:attrNameLst>
                                          <p:attrName>ppt_x</p:attrName>
                                        </p:attrNameLst>
                                      </p:cBhvr>
                                      <p:tavLst>
                                        <p:tav tm="0">
                                          <p:val>
                                            <p:strVal val="1+#ppt_w/2"/>
                                          </p:val>
                                        </p:tav>
                                        <p:tav tm="100000">
                                          <p:val>
                                            <p:strVal val="#ppt_x"/>
                                          </p:val>
                                        </p:tav>
                                      </p:tavLst>
                                    </p:anim>
                                    <p:anim calcmode="lin" valueType="num">
                                      <p:cBhvr additive="repl">
                                        <p:cTn id="215" dur="800" fill="hold"/>
                                        <p:tgtEl>
                                          <p:spTgt spid="209"/>
                                        </p:tgtEl>
                                        <p:attrNameLst>
                                          <p:attrName>ppt_y</p:attrName>
                                        </p:attrNameLst>
                                      </p:cBhvr>
                                      <p:tavLst>
                                        <p:tav tm="0">
                                          <p:val>
                                            <p:strVal val="#ppt_y"/>
                                          </p:val>
                                        </p:tav>
                                        <p:tav tm="100000">
                                          <p:val>
                                            <p:strVal val="#ppt_y"/>
                                          </p:val>
                                        </p:tav>
                                      </p:tavLst>
                                    </p:anim>
                                  </p:childTnLst>
                                </p:cTn>
                              </p:par>
                            </p:childTnLst>
                          </p:cTn>
                        </p:par>
                        <p:par>
                          <p:cTn id="216" fill="freeze">
                            <p:stCondLst>
                              <p:cond delay="800"/>
                            </p:stCondLst>
                            <p:childTnLst>
                              <p:par>
                                <p:cTn id="217" nodeType="afterEffect" fill="hold" presetClass="entr" presetID="53" presetSubtype="16">
                                  <p:stCondLst>
                                    <p:cond delay="0"/>
                                  </p:stCondLst>
                                  <p:childTnLst>
                                    <p:set>
                                      <p:cBhvr>
                                        <p:cTn id="218" dur="1" fill="hold">
                                          <p:stCondLst>
                                            <p:cond delay="0"/>
                                          </p:stCondLst>
                                        </p:cTn>
                                        <p:attrNameLst>
                                          <p:attrName>style.visibility</p:attrName>
                                        </p:attrNameLst>
                                      </p:cBhvr>
                                      <p:to>
                                        <p:strVal val="visible"/>
                                      </p:to>
                                    </p:set>
                                    <p:anim calcmode="lin" valueType="str">
                                      <p:cBhvr additive="repl">
                                        <p:cTn id="219" dur="500" fill="hold"/>
                                      </p:cBhvr>
                                      <p:tavLst>
                                        <p:tav tm="100000">
                                          <p:val>
                                            <p:strVal val="width"/>
                                          </p:val>
                                        </p:tav>
                                      </p:tavLst>
                                    </p:anim>
                                    <p:anim calcmode="lin" valueType="str">
                                      <p:cBhvr additive="repl">
                                        <p:cTn id="220" dur="500" fill="hold"/>
                                      </p:cBhvr>
                                      <p:tavLst>
                                        <p:tav tm="100000">
                                          <p:val>
                                            <p:strVal val="height"/>
                                          </p:val>
                                        </p:tav>
                                      </p:tavLst>
                                    </p:anim>
                                    <p:animEffect filter="fade" transition="in">
                                      <p:cBhvr additive="repl">
                                        <p:cTn id="221"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 name="CustomShape 1"/>
          <p:cNvSpPr/>
          <p:nvPr/>
        </p:nvSpPr>
        <p:spPr>
          <a:xfrm>
            <a:off x="2143800" y="3551400"/>
            <a:ext cx="4857840" cy="732240"/>
          </a:xfrm>
          <a:prstGeom prst="rect">
            <a:avLst/>
          </a:prstGeom>
          <a:noFill/>
          <a:ln>
            <a:noFill/>
          </a:ln>
        </p:spPr>
        <p:txBody>
          <a:bodyPr lIns="90000" rIns="90000" tIns="45000" bIns="45000" anchor="ctr"/>
          <a:p>
            <a:pPr>
              <a:lnSpc>
                <a:spcPct val="120000"/>
              </a:lnSpc>
            </a:pPr>
            <a:r>
              <a:rPr b="1" lang="en-US" sz="4220">
                <a:solidFill>
                  <a:srgbClr val="e46c0a"/>
                </a:solidFill>
                <a:latin typeface="Arial"/>
                <a:ea typeface="微软雅黑"/>
              </a:rPr>
              <a:t>01</a:t>
            </a:r>
            <a:r>
              <a:rPr lang="en-US" sz="2800">
                <a:solidFill>
                  <a:srgbClr val="3b3838"/>
                </a:solidFill>
                <a:latin typeface="方正正准黑简体"/>
                <a:ea typeface="方正正准黑简体"/>
              </a:rPr>
              <a:t>为什么研究</a:t>
            </a:r>
            <a:r>
              <a:rPr lang="en-US" sz="2800">
                <a:solidFill>
                  <a:srgbClr val="3b3838"/>
                </a:solidFill>
                <a:latin typeface="方正正准黑简体"/>
                <a:ea typeface="方正正准黑简体"/>
              </a:rPr>
              <a:t>Tangram</a:t>
            </a:r>
            <a:endParaRPr/>
          </a:p>
        </p:txBody>
      </p:sp>
      <p:sp>
        <p:nvSpPr>
          <p:cNvPr id="65" name="CustomShape 2"/>
          <p:cNvSpPr/>
          <p:nvPr/>
        </p:nvSpPr>
        <p:spPr>
          <a:xfrm>
            <a:off x="2143800" y="4669920"/>
            <a:ext cx="3489120" cy="393840"/>
          </a:xfrm>
          <a:prstGeom prst="rect">
            <a:avLst/>
          </a:prstGeom>
          <a:noFill/>
          <a:ln>
            <a:noFill/>
          </a:ln>
        </p:spPr>
      </p:sp>
      <p:sp>
        <p:nvSpPr>
          <p:cNvPr id="66" name="Line 3"/>
          <p:cNvSpPr/>
          <p:nvPr/>
        </p:nvSpPr>
        <p:spPr>
          <a:xfrm>
            <a:off x="1128960" y="4299480"/>
            <a:ext cx="11730240" cy="0"/>
          </a:xfrm>
          <a:prstGeom prst="line">
            <a:avLst/>
          </a:prstGeom>
          <a:ln w="6480">
            <a:solidFill>
              <a:srgbClr val="ffffff"/>
            </a:solidFill>
            <a:miter/>
          </a:ln>
        </p:spPr>
      </p:sp>
      <p:sp>
        <p:nvSpPr>
          <p:cNvPr id="67" name="Line 4"/>
          <p:cNvSpPr/>
          <p:nvPr/>
        </p:nvSpPr>
        <p:spPr>
          <a:xfrm>
            <a:off x="1128960" y="4369680"/>
            <a:ext cx="11730240" cy="0"/>
          </a:xfrm>
          <a:prstGeom prst="line">
            <a:avLst/>
          </a:prstGeom>
          <a:ln w="57240">
            <a:solidFill>
              <a:srgbClr val="e46c0a"/>
            </a:solidFill>
            <a:miter/>
          </a:ln>
        </p:spPr>
      </p:sp>
      <p:sp>
        <p:nvSpPr>
          <p:cNvPr id="68" name="CustomShape 5"/>
          <p:cNvSpPr/>
          <p:nvPr/>
        </p:nvSpPr>
        <p:spPr>
          <a:xfrm>
            <a:off x="7651800" y="508320"/>
            <a:ext cx="4391640" cy="2473200"/>
          </a:xfrm>
          <a:prstGeom prst="rect">
            <a:avLst/>
          </a:prstGeom>
          <a:blipFill>
            <a:blip r:embed="rId1"/>
            <a:stretch>
              <a:fillRect/>
            </a:stretch>
          </a:blipFill>
          <a:ln w="12600">
            <a:noFill/>
          </a:ln>
        </p:spPr>
      </p:sp>
      <p:sp>
        <p:nvSpPr>
          <p:cNvPr id="69" name="CustomShape 6"/>
          <p:cNvSpPr/>
          <p:nvPr/>
        </p:nvSpPr>
        <p:spPr>
          <a:xfrm>
            <a:off x="2160000" y="4680000"/>
            <a:ext cx="9358560" cy="1125000"/>
          </a:xfrm>
          <a:prstGeom prst="rect">
            <a:avLst/>
          </a:prstGeom>
          <a:noFill/>
          <a:ln>
            <a:noFill/>
          </a:ln>
        </p:spPr>
        <p:txBody>
          <a:bodyPr lIns="90000" rIns="90000" tIns="45000" bIns="45000"/>
          <a:p>
            <a:pPr>
              <a:lnSpc>
                <a:spcPct val="120000"/>
              </a:lnSpc>
            </a:pPr>
            <a:r>
              <a:rPr lang="en-US" sz="2000">
                <a:solidFill>
                  <a:srgbClr val="000000"/>
                </a:solidFill>
                <a:latin typeface="AR PL UKai CN"/>
                <a:ea typeface="AR PL UKai CN"/>
              </a:rPr>
              <a:t>需求提出首页可类似天猫淘宝一样，在不发版的情况下可动态化布局。然而</a:t>
            </a:r>
            <a:r>
              <a:rPr lang="en-US" sz="2000">
                <a:solidFill>
                  <a:srgbClr val="000000"/>
                </a:solidFill>
                <a:latin typeface="AR PL UKai CN"/>
                <a:ea typeface="AR PL UKai CN"/>
              </a:rPr>
              <a:t>Tangram</a:t>
            </a:r>
            <a:r>
              <a:rPr lang="en-US" sz="2000">
                <a:solidFill>
                  <a:srgbClr val="000000"/>
                </a:solidFill>
                <a:latin typeface="AR PL UKai CN"/>
                <a:ea typeface="AR PL UKai CN"/>
              </a:rPr>
              <a:t>，七巧板，就是为一套动态界面解决方案。</a:t>
            </a:r>
            <a:r>
              <a:rPr lang="en-US" sz="2000">
                <a:solidFill>
                  <a:srgbClr val="000000"/>
                </a:solidFill>
                <a:latin typeface="AR PL UKai CN"/>
                <a:ea typeface="AR PL UKai CN"/>
              </a:rPr>
              <a:t>Tangram </a:t>
            </a:r>
            <a:r>
              <a:rPr lang="en-US" sz="2000">
                <a:solidFill>
                  <a:srgbClr val="000000"/>
                </a:solidFill>
                <a:latin typeface="AR PL UKai CN"/>
                <a:ea typeface="AR PL UKai CN"/>
              </a:rPr>
              <a:t>也是解决 常规业务 的方案：在性能、稳定性 </a:t>
            </a:r>
            <a:r>
              <a:rPr lang="en-US" sz="2000">
                <a:solidFill>
                  <a:srgbClr val="000000"/>
                </a:solidFill>
                <a:latin typeface="AR PL UKai CN"/>
                <a:ea typeface="AR PL UKai CN"/>
              </a:rPr>
              <a:t>&amp; </a:t>
            </a:r>
            <a:r>
              <a:rPr lang="en-US" sz="2000">
                <a:solidFill>
                  <a:srgbClr val="000000"/>
                </a:solidFill>
                <a:latin typeface="AR PL UKai CN"/>
                <a:ea typeface="AR PL UKai CN"/>
              </a:rPr>
              <a:t>开发周期 取得较好平衡的一种折中方案。</a:t>
            </a:r>
            <a:endParaRPr/>
          </a:p>
        </p:txBody>
      </p:sp>
    </p:spTree>
  </p:cSld>
  <p:transition>
    <p:fade/>
  </p:transition>
  <p:timing>
    <p:tnLst>
      <p:par>
        <p:cTn id="16" dur="indefinite" restart="never" nodeType="tmRoot">
          <p:childTnLst>
            <p:seq>
              <p:cTn id="17" nodeType="mainSeq">
                <p:childTnLst>
                  <p:par>
                    <p:cTn id="18" fill="freeze">
                      <p:stCondLst>
                        <p:cond delay="indefinite"/>
                      </p:stCondLst>
                      <p:childTnLst>
                        <p:par>
                          <p:cTn id="19" fill="freeze">
                            <p:stCondLst>
                              <p:cond delay="0"/>
                            </p:stCondLst>
                            <p:childTnLst>
                              <p:par>
                                <p:cTn id="20" nodeType="afterEffect" fill="hold" presetClass="entr" presetID="23" presetSubtype="288">
                                  <p:stCondLst>
                                    <p:cond delay="0"/>
                                  </p:stCondLst>
                                  <p:childTnLst>
                                    <p:set>
                                      <p:cBhvr>
                                        <p:cTn id="21" dur="1" fill="hold">
                                          <p:stCondLst>
                                            <p:cond delay="0"/>
                                          </p:stCondLst>
                                        </p:cTn>
                                        <p:tgtEl>
                                          <p:spTgt spid="68"/>
                                        </p:tgtEl>
                                        <p:attrNameLst>
                                          <p:attrName>style.visibility</p:attrName>
                                        </p:attrNameLst>
                                      </p:cBhvr>
                                      <p:to>
                                        <p:strVal val="visible"/>
                                      </p:to>
                                    </p:set>
                                    <p:anim calcmode="lin" valueType="str">
                                      <p:cBhvr additive="repl">
                                        <p:cTn id="22" dur="500" fill="hold"/>
                                        <p:tgtEl>
                                          <p:spTgt spid="68"/>
                                        </p:tgtEl>
                                      </p:cBhvr>
                                      <p:tavLst>
                                        <p:tav tm="0">
                                          <p:val>
                                            <p:strVal val="4/3*width"/>
                                          </p:val>
                                        </p:tav>
                                        <p:tav tm="100000">
                                          <p:val>
                                            <p:strVal val="width"/>
                                          </p:val>
                                        </p:tav>
                                      </p:tavLst>
                                    </p:anim>
                                    <p:anim calcmode="lin" valueType="str">
                                      <p:cBhvr additive="repl">
                                        <p:cTn id="23" dur="500" fill="hold"/>
                                        <p:tgtEl>
                                          <p:spTgt spid="68"/>
                                        </p:tgtEl>
                                      </p:cBhvr>
                                      <p:tavLst>
                                        <p:tav tm="0">
                                          <p:val>
                                            <p:strVal val="4/3*height"/>
                                          </p:val>
                                        </p:tav>
                                        <p:tav tm="100000">
                                          <p:val>
                                            <p:strVal val="height"/>
                                          </p:val>
                                        </p:tav>
                                      </p:tavLst>
                                    </p:anim>
                                  </p:childTnLst>
                                </p:cTn>
                              </p:par>
                            </p:childTnLst>
                          </p:cTn>
                        </p:par>
                        <p:par>
                          <p:cTn id="24" fill="freeze">
                            <p:stCondLst>
                              <p:cond delay="500"/>
                            </p:stCondLst>
                            <p:childTnLst>
                              <p:par>
                                <p:cTn id="25" nodeType="afterEffect" fill="hold" presetClass="entr" presetID="10">
                                  <p:stCondLst>
                                    <p:cond delay="0"/>
                                  </p:stCondLst>
                                  <p:childTnLst>
                                    <p:set>
                                      <p:cBhvr>
                                        <p:cTn id="26" dur="1" fill="hold">
                                          <p:stCondLst>
                                            <p:cond delay="0"/>
                                          </p:stCondLst>
                                        </p:cTn>
                                        <p:tgtEl>
                                          <p:spTgt spid="64"/>
                                        </p:tgtEl>
                                        <p:attrNameLst>
                                          <p:attrName>style.visibility</p:attrName>
                                        </p:attrNameLst>
                                      </p:cBhvr>
                                      <p:to>
                                        <p:strVal val="visible"/>
                                      </p:to>
                                    </p:set>
                                    <p:animEffect filter="fade" transition="in">
                                      <p:cBhvr additive="repl">
                                        <p:cTn id="27" dur="500"/>
                                        <p:tgtEl>
                                          <p:spTgt spid="64"/>
                                        </p:tgtEl>
                                      </p:cBhvr>
                                    </p:animEffect>
                                  </p:childTnLst>
                                </p:cTn>
                              </p:par>
                            </p:childTnLst>
                          </p:cTn>
                        </p:par>
                        <p:par>
                          <p:cTn id="28" fill="freeze">
                            <p:stCondLst>
                              <p:cond delay="1000"/>
                            </p:stCondLst>
                            <p:childTnLst>
                              <p:par>
                                <p:cTn id="29" nodeType="afterEffect" fill="hold" presetClass="entr" presetID="22" presetSubtype="8">
                                  <p:stCondLst>
                                    <p:cond delay="0"/>
                                  </p:stCondLst>
                                  <p:childTnLst>
                                    <p:set>
                                      <p:cBhvr>
                                        <p:cTn id="30" dur="1" fill="hold">
                                          <p:stCondLst>
                                            <p:cond delay="0"/>
                                          </p:stCondLst>
                                        </p:cTn>
                                        <p:tgtEl>
                                          <p:spTgt spid="67"/>
                                        </p:tgtEl>
                                        <p:attrNameLst>
                                          <p:attrName>style.visibility</p:attrName>
                                        </p:attrNameLst>
                                      </p:cBhvr>
                                      <p:to>
                                        <p:strVal val="visible"/>
                                      </p:to>
                                    </p:set>
                                    <p:animEffect filter="wipe(left)" transition="in">
                                      <p:cBhvr additive="repl">
                                        <p:cTn id="31" dur="500"/>
                                        <p:tgtEl>
                                          <p:spTgt spid="67"/>
                                        </p:tgtEl>
                                      </p:cBhvr>
                                    </p:animEffect>
                                  </p:childTnLst>
                                </p:cTn>
                              </p:par>
                            </p:childTnLst>
                          </p:cTn>
                        </p:par>
                      </p:childTnLst>
                    </p:cTn>
                  </p:par>
                  <p:par>
                    <p:cTn id="32" fill="freeze">
                      <p:stCondLst>
                        <p:cond delay="indefinite"/>
                      </p:stCondLst>
                      <p:childTnLst>
                        <p:par>
                          <p:cTn id="33" fill="freeze">
                            <p:stCondLst>
                              <p:cond delay="0"/>
                            </p:stCondLst>
                            <p:childTnLst>
                              <p:par>
                                <p:cTn id="34" nodeType="clickEffect" fill="hold" presetClass="entr" presetID="8" presetSubtype="16">
                                  <p:stCondLst>
                                    <p:cond delay="0"/>
                                  </p:stCondLst>
                                  <p:childTnLst>
                                    <p:set>
                                      <p:cBhvr>
                                        <p:cTn id="35" dur="1" fill="hold">
                                          <p:stCondLst>
                                            <p:cond delay="0"/>
                                          </p:stCondLst>
                                        </p:cTn>
                                        <p:tgtEl>
                                          <p:spTgt spid="69">
                                            <p:txEl>
                                              <p:pRg st="0" end="111"/>
                                            </p:txEl>
                                          </p:spTgt>
                                        </p:tgtEl>
                                        <p:attrNameLst>
                                          <p:attrName>style.visibility</p:attrName>
                                        </p:attrNameLst>
                                      </p:cBhvr>
                                      <p:to>
                                        <p:strVal val="visible"/>
                                      </p:to>
                                    </p:set>
                                    <p:animEffect filter="diamond(in)" transition="out">
                                      <p:cBhvr additive="repl">
                                        <p:cTn id="36" dur="2000"/>
                                        <p:tgtEl>
                                          <p:spTgt spid="69">
                                            <p:txEl>
                                              <p:pRg st="0" end="11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 name="Line 1"/>
          <p:cNvSpPr/>
          <p:nvPr/>
        </p:nvSpPr>
        <p:spPr>
          <a:xfrm flipH="1">
            <a:off x="4030200" y="1656000"/>
            <a:ext cx="1800" cy="2310480"/>
          </a:xfrm>
          <a:prstGeom prst="line">
            <a:avLst/>
          </a:prstGeom>
          <a:ln cap="rnd" w="6480">
            <a:solidFill>
              <a:srgbClr val="000000"/>
            </a:solidFill>
            <a:custDash>
              <a:ds d="1225000000" sp="1225000000"/>
            </a:custDash>
            <a:miter/>
          </a:ln>
        </p:spPr>
      </p:sp>
      <p:sp>
        <p:nvSpPr>
          <p:cNvPr id="71" name="Line 2"/>
          <p:cNvSpPr/>
          <p:nvPr/>
        </p:nvSpPr>
        <p:spPr>
          <a:xfrm flipH="1">
            <a:off x="6485400" y="1296000"/>
            <a:ext cx="1440" cy="2812680"/>
          </a:xfrm>
          <a:prstGeom prst="line">
            <a:avLst/>
          </a:prstGeom>
          <a:ln cap="rnd" w="6480">
            <a:solidFill>
              <a:srgbClr val="000000"/>
            </a:solidFill>
            <a:custDash>
              <a:ds d="1225000000" sp="1225000000"/>
            </a:custDash>
            <a:miter/>
          </a:ln>
        </p:spPr>
      </p:sp>
      <p:sp>
        <p:nvSpPr>
          <p:cNvPr id="72" name="CustomShape 3"/>
          <p:cNvSpPr/>
          <p:nvPr/>
        </p:nvSpPr>
        <p:spPr>
          <a:xfrm>
            <a:off x="1585080" y="2325600"/>
            <a:ext cx="2301840" cy="1057320"/>
          </a:xfrm>
          <a:prstGeom prst="rect">
            <a:avLst/>
          </a:prstGeom>
          <a:noFill/>
          <a:ln>
            <a:noFill/>
          </a:ln>
        </p:spPr>
        <p:txBody>
          <a:bodyPr lIns="85680" rIns="85680" tIns="42840" bIns="42840"/>
          <a:p>
            <a:pPr>
              <a:lnSpc>
                <a:spcPct val="150000"/>
              </a:lnSpc>
            </a:pPr>
            <a:r>
              <a:rPr lang="en-US" sz="1600">
                <a:solidFill>
                  <a:srgbClr val="000000"/>
                </a:solidFill>
                <a:latin typeface="微软雅黑"/>
                <a:ea typeface="微软雅黑"/>
              </a:rPr>
              <a:t>结论：首页都是由原生控件编写，并非之前猜想的</a:t>
            </a:r>
            <a:r>
              <a:rPr lang="en-US" sz="1600">
                <a:solidFill>
                  <a:srgbClr val="000000"/>
                </a:solidFill>
                <a:latin typeface="微软雅黑"/>
                <a:ea typeface="微软雅黑"/>
              </a:rPr>
              <a:t>H5</a:t>
            </a:r>
            <a:r>
              <a:rPr lang="en-US" sz="1600">
                <a:solidFill>
                  <a:srgbClr val="000000"/>
                </a:solidFill>
                <a:latin typeface="微软雅黑"/>
                <a:ea typeface="微软雅黑"/>
              </a:rPr>
              <a:t>架构</a:t>
            </a:r>
            <a:endParaRPr/>
          </a:p>
        </p:txBody>
      </p:sp>
      <p:sp>
        <p:nvSpPr>
          <p:cNvPr id="73" name="CustomShape 4"/>
          <p:cNvSpPr/>
          <p:nvPr/>
        </p:nvSpPr>
        <p:spPr>
          <a:xfrm>
            <a:off x="1584000" y="1850400"/>
            <a:ext cx="2428560" cy="308520"/>
          </a:xfrm>
          <a:prstGeom prst="rect">
            <a:avLst/>
          </a:prstGeom>
          <a:noFill/>
          <a:ln>
            <a:noFill/>
          </a:ln>
        </p:spPr>
        <p:txBody>
          <a:bodyPr lIns="96480" rIns="96480" tIns="48240" bIns="48240"/>
          <a:p>
            <a:pPr>
              <a:lnSpc>
                <a:spcPct val="120000"/>
              </a:lnSpc>
            </a:pPr>
            <a:r>
              <a:rPr lang="en-US" sz="1400">
                <a:latin typeface="Arial"/>
              </a:rPr>
              <a:t>逆向主流电商</a:t>
            </a:r>
            <a:r>
              <a:rPr lang="en-US" sz="1400">
                <a:latin typeface="Arial"/>
              </a:rPr>
              <a:t>app-</a:t>
            </a:r>
            <a:r>
              <a:rPr lang="en-US" sz="1400">
                <a:latin typeface="Arial"/>
              </a:rPr>
              <a:t>天猫</a:t>
            </a:r>
            <a:endParaRPr/>
          </a:p>
        </p:txBody>
      </p:sp>
      <p:sp>
        <p:nvSpPr>
          <p:cNvPr id="74" name="CustomShape 5"/>
          <p:cNvSpPr/>
          <p:nvPr/>
        </p:nvSpPr>
        <p:spPr>
          <a:xfrm>
            <a:off x="4249080" y="1944000"/>
            <a:ext cx="2301840" cy="1422360"/>
          </a:xfrm>
          <a:prstGeom prst="rect">
            <a:avLst/>
          </a:prstGeom>
          <a:noFill/>
          <a:ln>
            <a:noFill/>
          </a:ln>
        </p:spPr>
        <p:txBody>
          <a:bodyPr lIns="85680" rIns="85680" tIns="42840" bIns="42840"/>
          <a:p>
            <a:pPr>
              <a:lnSpc>
                <a:spcPct val="150000"/>
              </a:lnSpc>
            </a:pPr>
            <a:r>
              <a:rPr lang="en-US" sz="1600">
                <a:solidFill>
                  <a:srgbClr val="000000"/>
                </a:solidFill>
                <a:latin typeface="微软雅黑"/>
                <a:ea typeface="微软雅黑"/>
              </a:rPr>
              <a:t>结论：</a:t>
            </a:r>
            <a:r>
              <a:rPr lang="en-US" sz="1600">
                <a:solidFill>
                  <a:srgbClr val="000000"/>
                </a:solidFill>
                <a:latin typeface="微软雅黑"/>
                <a:ea typeface="微软雅黑"/>
              </a:rPr>
              <a:t>Android </a:t>
            </a:r>
            <a:r>
              <a:rPr lang="en-US" sz="1600">
                <a:solidFill>
                  <a:srgbClr val="000000"/>
                </a:solidFill>
                <a:latin typeface="微软雅黑"/>
                <a:ea typeface="微软雅黑"/>
              </a:rPr>
              <a:t>使用</a:t>
            </a:r>
            <a:r>
              <a:rPr lang="en-US" sz="1600">
                <a:solidFill>
                  <a:srgbClr val="000000"/>
                </a:solidFill>
                <a:latin typeface="微软雅黑"/>
                <a:ea typeface="微软雅黑"/>
              </a:rPr>
              <a:t>VLayout</a:t>
            </a:r>
            <a:r>
              <a:rPr lang="en-US" sz="1600">
                <a:solidFill>
                  <a:srgbClr val="000000"/>
                </a:solidFill>
                <a:latin typeface="微软雅黑"/>
                <a:ea typeface="微软雅黑"/>
              </a:rPr>
              <a:t>布局；</a:t>
            </a:r>
            <a:r>
              <a:rPr lang="en-US" sz="1600">
                <a:solidFill>
                  <a:srgbClr val="000000"/>
                </a:solidFill>
                <a:latin typeface="微软雅黑"/>
                <a:ea typeface="微软雅黑"/>
              </a:rPr>
              <a:t>Ios</a:t>
            </a:r>
            <a:r>
              <a:rPr lang="en-US" sz="1600">
                <a:solidFill>
                  <a:srgbClr val="000000"/>
                </a:solidFill>
                <a:latin typeface="微软雅黑"/>
                <a:ea typeface="微软雅黑"/>
              </a:rPr>
              <a:t>使用</a:t>
            </a:r>
            <a:r>
              <a:rPr lang="en-US" sz="1600">
                <a:solidFill>
                  <a:srgbClr val="000000"/>
                </a:solidFill>
                <a:latin typeface="微软雅黑"/>
                <a:ea typeface="微软雅黑"/>
              </a:rPr>
              <a:t>LazyScrollView</a:t>
            </a:r>
            <a:r>
              <a:rPr lang="en-US" sz="1600">
                <a:solidFill>
                  <a:srgbClr val="000000"/>
                </a:solidFill>
                <a:latin typeface="微软雅黑"/>
                <a:ea typeface="微软雅黑"/>
              </a:rPr>
              <a:t>布局；</a:t>
            </a:r>
            <a:endParaRPr/>
          </a:p>
        </p:txBody>
      </p:sp>
      <p:sp>
        <p:nvSpPr>
          <p:cNvPr id="75" name="CustomShape 6"/>
          <p:cNvSpPr/>
          <p:nvPr/>
        </p:nvSpPr>
        <p:spPr>
          <a:xfrm>
            <a:off x="6624000" y="1440000"/>
            <a:ext cx="2328840" cy="297720"/>
          </a:xfrm>
          <a:prstGeom prst="rect">
            <a:avLst/>
          </a:prstGeom>
          <a:noFill/>
          <a:ln>
            <a:noFill/>
          </a:ln>
        </p:spPr>
      </p:sp>
      <p:sp>
        <p:nvSpPr>
          <p:cNvPr id="76" name="CustomShape 7"/>
          <p:cNvSpPr/>
          <p:nvPr/>
        </p:nvSpPr>
        <p:spPr>
          <a:xfrm>
            <a:off x="6506640" y="4744080"/>
            <a:ext cx="2428560" cy="308520"/>
          </a:xfrm>
          <a:prstGeom prst="rect">
            <a:avLst/>
          </a:prstGeom>
          <a:noFill/>
          <a:ln>
            <a:noFill/>
          </a:ln>
        </p:spPr>
      </p:sp>
      <p:sp>
        <p:nvSpPr>
          <p:cNvPr id="77" name="CustomShape 8"/>
          <p:cNvSpPr/>
          <p:nvPr/>
        </p:nvSpPr>
        <p:spPr>
          <a:xfrm rot="16200000">
            <a:off x="1592640" y="-1090440"/>
            <a:ext cx="478080" cy="2924280"/>
          </a:xfrm>
          <a:prstGeom prst="rect">
            <a:avLst/>
          </a:prstGeom>
          <a:solidFill>
            <a:srgbClr val="bfbfbf"/>
          </a:solidFill>
          <a:ln w="12600">
            <a:noFill/>
          </a:ln>
        </p:spPr>
      </p:sp>
      <p:sp>
        <p:nvSpPr>
          <p:cNvPr id="78" name="CustomShape 9"/>
          <p:cNvSpPr/>
          <p:nvPr/>
        </p:nvSpPr>
        <p:spPr>
          <a:xfrm>
            <a:off x="190080" y="129240"/>
            <a:ext cx="141480" cy="478080"/>
          </a:xfrm>
          <a:prstGeom prst="rect">
            <a:avLst/>
          </a:prstGeom>
          <a:solidFill>
            <a:srgbClr val="bfbfbf"/>
          </a:solidFill>
          <a:ln w="12600">
            <a:noFill/>
          </a:ln>
        </p:spPr>
      </p:sp>
      <p:sp>
        <p:nvSpPr>
          <p:cNvPr id="79" name="CustomShape 10"/>
          <p:cNvSpPr/>
          <p:nvPr/>
        </p:nvSpPr>
        <p:spPr>
          <a:xfrm>
            <a:off x="497880" y="165960"/>
            <a:ext cx="2846160" cy="372240"/>
          </a:xfrm>
          <a:prstGeom prst="rect">
            <a:avLst/>
          </a:prstGeom>
          <a:noFill/>
          <a:ln>
            <a:noFill/>
          </a:ln>
        </p:spPr>
        <p:txBody>
          <a:bodyPr lIns="68760" rIns="68760" tIns="34200" bIns="34200"/>
          <a:p>
            <a:pPr>
              <a:lnSpc>
                <a:spcPct val="120000"/>
              </a:lnSpc>
            </a:pPr>
            <a:r>
              <a:rPr lang="en-US" sz="2000">
                <a:solidFill>
                  <a:srgbClr val="006ab6"/>
                </a:solidFill>
                <a:latin typeface="Arial"/>
                <a:ea typeface="微软雅黑"/>
              </a:rPr>
              <a:t>探究进程</a:t>
            </a:r>
            <a:endParaRPr/>
          </a:p>
        </p:txBody>
      </p:sp>
      <p:sp>
        <p:nvSpPr>
          <p:cNvPr id="80" name="CustomShape 11"/>
          <p:cNvSpPr/>
          <p:nvPr/>
        </p:nvSpPr>
        <p:spPr>
          <a:xfrm>
            <a:off x="6624000" y="1964160"/>
            <a:ext cx="3668400" cy="1202760"/>
          </a:xfrm>
          <a:prstGeom prst="rect">
            <a:avLst/>
          </a:prstGeom>
          <a:noFill/>
          <a:ln>
            <a:noFill/>
          </a:ln>
        </p:spPr>
        <p:txBody>
          <a:bodyPr lIns="90000" rIns="90000" tIns="45000" bIns="45000"/>
          <a:p>
            <a:pPr>
              <a:lnSpc>
                <a:spcPct val="150000"/>
              </a:lnSpc>
            </a:pPr>
            <a:r>
              <a:rPr lang="en-US" sz="1600">
                <a:solidFill>
                  <a:srgbClr val="000000"/>
                </a:solidFill>
                <a:latin typeface="微软雅黑"/>
                <a:ea typeface="微软雅黑"/>
              </a:rPr>
              <a:t>结论：</a:t>
            </a:r>
            <a:r>
              <a:rPr lang="en-US" sz="1400">
                <a:solidFill>
                  <a:srgbClr val="000000"/>
                </a:solidFill>
                <a:latin typeface="Arial"/>
                <a:ea typeface="微软雅黑"/>
              </a:rPr>
              <a:t>Tangram</a:t>
            </a:r>
            <a:r>
              <a:rPr lang="en-US" sz="1400">
                <a:solidFill>
                  <a:srgbClr val="000000"/>
                </a:solidFill>
                <a:latin typeface="Arial"/>
                <a:ea typeface="微软雅黑"/>
              </a:rPr>
              <a:t>动态化布局架构，其中布局模块</a:t>
            </a:r>
            <a:r>
              <a:rPr lang="en-US" sz="1400">
                <a:solidFill>
                  <a:srgbClr val="000000"/>
                </a:solidFill>
                <a:latin typeface="Arial"/>
                <a:ea typeface="微软雅黑"/>
              </a:rPr>
              <a:t>Android</a:t>
            </a:r>
            <a:r>
              <a:rPr lang="en-US" sz="1400">
                <a:solidFill>
                  <a:srgbClr val="000000"/>
                </a:solidFill>
                <a:latin typeface="Arial"/>
                <a:ea typeface="微软雅黑"/>
              </a:rPr>
              <a:t>使用</a:t>
            </a:r>
            <a:r>
              <a:rPr lang="en-US" sz="1600">
                <a:solidFill>
                  <a:srgbClr val="000000"/>
                </a:solidFill>
                <a:latin typeface="微软雅黑"/>
                <a:ea typeface="微软雅黑"/>
              </a:rPr>
              <a:t>VLayout</a:t>
            </a:r>
            <a:r>
              <a:rPr lang="en-US" sz="1600">
                <a:solidFill>
                  <a:srgbClr val="000000"/>
                </a:solidFill>
                <a:latin typeface="微软雅黑"/>
                <a:ea typeface="微软雅黑"/>
              </a:rPr>
              <a:t>，</a:t>
            </a:r>
            <a:r>
              <a:rPr lang="en-US" sz="1600">
                <a:solidFill>
                  <a:srgbClr val="000000"/>
                </a:solidFill>
                <a:latin typeface="微软雅黑"/>
                <a:ea typeface="微软雅黑"/>
              </a:rPr>
              <a:t>Ios</a:t>
            </a:r>
            <a:r>
              <a:rPr lang="en-US" sz="1600">
                <a:solidFill>
                  <a:srgbClr val="000000"/>
                </a:solidFill>
                <a:latin typeface="微软雅黑"/>
                <a:ea typeface="微软雅黑"/>
              </a:rPr>
              <a:t>使用</a:t>
            </a:r>
            <a:r>
              <a:rPr lang="en-US" sz="1600">
                <a:solidFill>
                  <a:srgbClr val="000000"/>
                </a:solidFill>
                <a:latin typeface="微软雅黑"/>
                <a:ea typeface="微软雅黑"/>
              </a:rPr>
              <a:t>LazyScrollView</a:t>
            </a:r>
            <a:r>
              <a:rPr lang="en-US" sz="1400">
                <a:solidFill>
                  <a:srgbClr val="000000"/>
                </a:solidFill>
                <a:latin typeface="Arial"/>
                <a:ea typeface="微软雅黑"/>
              </a:rPr>
              <a:t>；</a:t>
            </a:r>
            <a:endParaRPr/>
          </a:p>
        </p:txBody>
      </p:sp>
      <p:sp>
        <p:nvSpPr>
          <p:cNvPr id="81" name="CustomShape 12"/>
          <p:cNvSpPr/>
          <p:nvPr/>
        </p:nvSpPr>
        <p:spPr>
          <a:xfrm>
            <a:off x="6696000" y="1401120"/>
            <a:ext cx="1453680" cy="325800"/>
          </a:xfrm>
          <a:prstGeom prst="rect">
            <a:avLst/>
          </a:prstGeom>
          <a:noFill/>
          <a:ln>
            <a:noFill/>
          </a:ln>
        </p:spPr>
        <p:txBody>
          <a:bodyPr lIns="90000" rIns="90000" tIns="45000" bIns="45000"/>
          <a:p>
            <a:pPr>
              <a:lnSpc>
                <a:spcPct val="120000"/>
              </a:lnSpc>
            </a:pPr>
            <a:r>
              <a:rPr lang="en-US" sz="1400">
                <a:solidFill>
                  <a:srgbClr val="000000"/>
                </a:solidFill>
                <a:latin typeface="Arial"/>
                <a:ea typeface="微软雅黑"/>
              </a:rPr>
              <a:t>引申出</a:t>
            </a:r>
            <a:r>
              <a:rPr lang="en-US" sz="1400">
                <a:solidFill>
                  <a:srgbClr val="000000"/>
                </a:solidFill>
                <a:latin typeface="Arial"/>
                <a:ea typeface="微软雅黑"/>
              </a:rPr>
              <a:t>Tangram</a:t>
            </a:r>
            <a:endParaRPr/>
          </a:p>
        </p:txBody>
      </p:sp>
      <p:sp>
        <p:nvSpPr>
          <p:cNvPr id="82" name="CustomShape 13"/>
          <p:cNvSpPr/>
          <p:nvPr/>
        </p:nvSpPr>
        <p:spPr>
          <a:xfrm>
            <a:off x="4248000" y="1512000"/>
            <a:ext cx="1605960" cy="325800"/>
          </a:xfrm>
          <a:prstGeom prst="rect">
            <a:avLst/>
          </a:prstGeom>
          <a:noFill/>
          <a:ln>
            <a:noFill/>
          </a:ln>
        </p:spPr>
        <p:txBody>
          <a:bodyPr lIns="90000" rIns="90000" tIns="45000" bIns="45000"/>
          <a:p>
            <a:pPr>
              <a:lnSpc>
                <a:spcPct val="120000"/>
              </a:lnSpc>
            </a:pPr>
            <a:r>
              <a:rPr lang="en-US" sz="1400">
                <a:solidFill>
                  <a:srgbClr val="000000"/>
                </a:solidFill>
                <a:latin typeface="Arial"/>
                <a:ea typeface="微软雅黑"/>
              </a:rPr>
              <a:t>探索首页布局架构</a:t>
            </a:r>
            <a:endParaRPr/>
          </a:p>
        </p:txBody>
      </p:sp>
    </p:spTree>
  </p:cSld>
  <p:transition spd="slow">
    <p:fade/>
  </p:transition>
  <p:timing>
    <p:tnLst>
      <p:par>
        <p:cTn id="37" dur="indefinite" restart="never" nodeType="tmRoot">
          <p:childTnLst>
            <p:seq>
              <p:cTn id="38" nodeType="mainSeq">
                <p:childTnLst>
                  <p:par>
                    <p:cTn id="39" fill="freeze">
                      <p:stCondLst>
                        <p:cond delay="indefinite"/>
                      </p:stCondLst>
                      <p:childTnLst>
                        <p:par>
                          <p:cTn id="40" fill="freeze">
                            <p:stCondLst>
                              <p:cond delay="0"/>
                            </p:stCondLst>
                            <p:childTnLst>
                              <p:par>
                                <p:cTn id="41" nodeType="afterEffect" fill="hold" presetClass="entr" presetID="22" presetSubtype="8">
                                  <p:stCondLst>
                                    <p:cond delay="0"/>
                                  </p:stCondLst>
                                  <p:childTnLst>
                                    <p:set>
                                      <p:cBhvr>
                                        <p:cTn id="42" dur="1" fill="hold">
                                          <p:stCondLst>
                                            <p:cond delay="0"/>
                                          </p:stCondLst>
                                        </p:cTn>
                                        <p:attrNameLst>
                                          <p:attrName>style.visibility</p:attrName>
                                        </p:attrNameLst>
                                      </p:cBhvr>
                                      <p:to>
                                        <p:strVal val="visible"/>
                                      </p:to>
                                    </p:set>
                                    <p:animEffect filter="wipe(left)" transition="in">
                                      <p:cBhvr additive="repl">
                                        <p:cTn id="43" dur="500"/>
                                      </p:cBhvr>
                                    </p:animEffect>
                                  </p:childTnLst>
                                </p:cTn>
                              </p:par>
                            </p:childTnLst>
                          </p:cTn>
                        </p:par>
                        <p:par>
                          <p:cTn id="44" fill="freeze">
                            <p:stCondLst>
                              <p:cond delay="500"/>
                            </p:stCondLst>
                            <p:childTnLst>
                              <p:par>
                                <p:cTn id="45" nodeType="afterEffect" fill="hold" presetClass="entr" presetID="23" presetSubtype="32">
                                  <p:stCondLst>
                                    <p:cond delay="0"/>
                                  </p:stCondLst>
                                  <p:childTnLst>
                                    <p:set>
                                      <p:cBhvr>
                                        <p:cTn id="46" dur="1" fill="hold">
                                          <p:stCondLst>
                                            <p:cond delay="0"/>
                                          </p:stCondLst>
                                        </p:cTn>
                                        <p:attrNameLst>
                                          <p:attrName>style.visibility</p:attrName>
                                        </p:attrNameLst>
                                      </p:cBhvr>
                                      <p:to>
                                        <p:strVal val="visible"/>
                                      </p:to>
                                    </p:set>
                                    <p:anim calcmode="lin" valueType="str">
                                      <p:cBhvr additive="repl">
                                        <p:cTn id="47" dur="500" fill="hold"/>
                                      </p:cBhvr>
                                      <p:tavLst>
                                        <p:tav tm="0">
                                          <p:val>
                                            <p:strVal val="4*width"/>
                                          </p:val>
                                        </p:tav>
                                        <p:tav tm="100000">
                                          <p:val>
                                            <p:strVal val="width"/>
                                          </p:val>
                                        </p:tav>
                                      </p:tavLst>
                                    </p:anim>
                                    <p:anim calcmode="lin" valueType="str">
                                      <p:cBhvr additive="repl">
                                        <p:cTn id="48" dur="500" fill="hold"/>
                                      </p:cBhvr>
                                      <p:tavLst>
                                        <p:tav tm="0">
                                          <p:val>
                                            <p:strVal val="4*height"/>
                                          </p:val>
                                        </p:tav>
                                        <p:tav tm="100000">
                                          <p:val>
                                            <p:strVal val="height"/>
                                          </p:val>
                                        </p:tav>
                                      </p:tavLst>
                                    </p:anim>
                                  </p:childTnLst>
                                </p:cTn>
                              </p:par>
                            </p:childTnLst>
                          </p:cTn>
                        </p:par>
                      </p:childTnLst>
                    </p:cTn>
                  </p:par>
                  <p:par>
                    <p:cTn id="49" fill="freeze">
                      <p:stCondLst>
                        <p:cond delay="indefinite"/>
                      </p:stCondLst>
                      <p:childTnLst>
                        <p:par>
                          <p:cTn id="50" fill="freeze">
                            <p:stCondLst>
                              <p:cond delay="0"/>
                            </p:stCondLst>
                            <p:childTnLst>
                              <p:par>
                                <p:cTn id="51" nodeType="clickEffect" fill="hold" presetClass="entr" presetID="47">
                                  <p:stCondLst>
                                    <p:cond delay="0"/>
                                  </p:stCondLst>
                                  <p:childTnLst>
                                    <p:set>
                                      <p:cBhvr>
                                        <p:cTn id="52" dur="1" fill="hold">
                                          <p:stCondLst>
                                            <p:cond delay="0"/>
                                          </p:stCondLst>
                                        </p:cTn>
                                        <p:tgtEl>
                                          <p:spTgt spid="73"/>
                                        </p:tgtEl>
                                        <p:attrNameLst>
                                          <p:attrName>style.visibility</p:attrName>
                                        </p:attrNameLst>
                                      </p:cBhvr>
                                      <p:to>
                                        <p:strVal val="visible"/>
                                      </p:to>
                                    </p:set>
                                    <p:animEffect filter="fade" transition="in">
                                      <p:cBhvr additive="repl">
                                        <p:cTn id="53" dur="500"/>
                                        <p:tgtEl>
                                          <p:spTgt spid="73"/>
                                        </p:tgtEl>
                                      </p:cBhvr>
                                    </p:animEffect>
                                    <p:anim calcmode="lin" valueType="num">
                                      <p:cBhvr additive="repl">
                                        <p:cTn id="54" dur="500" fill="hold"/>
                                        <p:tgtEl>
                                          <p:spTgt spid="73"/>
                                        </p:tgtEl>
                                        <p:attrNameLst>
                                          <p:attrName>ppt_x</p:attrName>
                                        </p:attrNameLst>
                                      </p:cBhvr>
                                      <p:tavLst>
                                        <p:tav tm="0">
                                          <p:val>
                                            <p:strVal val="#ppt_x"/>
                                          </p:val>
                                        </p:tav>
                                        <p:tav tm="100000">
                                          <p:val>
                                            <p:strVal val="#ppt_x"/>
                                          </p:val>
                                        </p:tav>
                                      </p:tavLst>
                                    </p:anim>
                                    <p:anim calcmode="lin" valueType="num">
                                      <p:cBhvr additive="repl">
                                        <p:cTn id="55" dur="5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56" fill="freeze">
                      <p:stCondLst>
                        <p:cond delay="indefinite"/>
                      </p:stCondLst>
                      <p:childTnLst>
                        <p:par>
                          <p:cTn id="57" fill="freeze">
                            <p:stCondLst>
                              <p:cond delay="0"/>
                            </p:stCondLst>
                            <p:childTnLst>
                              <p:par>
                                <p:cTn id="58" nodeType="clickEffect" fill="hold" presetClass="entr" presetID="42">
                                  <p:stCondLst>
                                    <p:cond delay="0"/>
                                  </p:stCondLst>
                                  <p:childTnLst>
                                    <p:set>
                                      <p:cBhvr>
                                        <p:cTn id="59" dur="1" fill="hold">
                                          <p:stCondLst>
                                            <p:cond delay="0"/>
                                          </p:stCondLst>
                                        </p:cTn>
                                        <p:tgtEl>
                                          <p:spTgt spid="72"/>
                                        </p:tgtEl>
                                        <p:attrNameLst>
                                          <p:attrName>style.visibility</p:attrName>
                                        </p:attrNameLst>
                                      </p:cBhvr>
                                      <p:to>
                                        <p:strVal val="visible"/>
                                      </p:to>
                                    </p:set>
                                    <p:animEffect filter="fade" transition="in">
                                      <p:cBhvr additive="repl">
                                        <p:cTn id="60" dur="500"/>
                                        <p:tgtEl>
                                          <p:spTgt spid="72"/>
                                        </p:tgtEl>
                                      </p:cBhvr>
                                    </p:animEffect>
                                    <p:anim calcmode="lin" valueType="num">
                                      <p:cBhvr additive="repl">
                                        <p:cTn id="61" dur="500" fill="hold"/>
                                        <p:tgtEl>
                                          <p:spTgt spid="72"/>
                                        </p:tgtEl>
                                        <p:attrNameLst>
                                          <p:attrName>ppt_x</p:attrName>
                                        </p:attrNameLst>
                                      </p:cBhvr>
                                      <p:tavLst>
                                        <p:tav tm="0">
                                          <p:val>
                                            <p:strVal val="#ppt_x"/>
                                          </p:val>
                                        </p:tav>
                                        <p:tav tm="100000">
                                          <p:val>
                                            <p:strVal val="#ppt_x"/>
                                          </p:val>
                                        </p:tav>
                                      </p:tavLst>
                                    </p:anim>
                                    <p:anim calcmode="lin" valueType="num">
                                      <p:cBhvr additive="repl">
                                        <p:cTn id="62" dur="500" fill="hold"/>
                                        <p:tgtEl>
                                          <p:spTgt spid="72"/>
                                        </p:tgtEl>
                                        <p:attrNameLst>
                                          <p:attrName>ppt_y</p:attrName>
                                        </p:attrNameLst>
                                      </p:cBhvr>
                                      <p:tavLst>
                                        <p:tav tm="0">
                                          <p:val>
                                            <p:strVal val="#ppt_y+.1"/>
                                          </p:val>
                                        </p:tav>
                                        <p:tav tm="100000">
                                          <p:val>
                                            <p:strVal val="#ppt_y"/>
                                          </p:val>
                                        </p:tav>
                                      </p:tavLst>
                                    </p:anim>
                                  </p:childTnLst>
                                </p:cTn>
                              </p:par>
                              <p:par>
                                <p:cTn id="63" nodeType="withEffect" fill="hold" presetClass="entr" presetID="22" presetSubtype="1">
                                  <p:stCondLst>
                                    <p:cond delay="0"/>
                                  </p:stCondLst>
                                  <p:childTnLst>
                                    <p:set>
                                      <p:cBhvr>
                                        <p:cTn id="64" dur="1" fill="hold">
                                          <p:stCondLst>
                                            <p:cond delay="0"/>
                                          </p:stCondLst>
                                        </p:cTn>
                                        <p:tgtEl>
                                          <p:spTgt spid="70"/>
                                        </p:tgtEl>
                                        <p:attrNameLst>
                                          <p:attrName>style.visibility</p:attrName>
                                        </p:attrNameLst>
                                      </p:cBhvr>
                                      <p:to>
                                        <p:strVal val="visible"/>
                                      </p:to>
                                    </p:set>
                                    <p:animEffect filter="wipe(up)" transition="in">
                                      <p:cBhvr additive="repl">
                                        <p:cTn id="65" dur="500"/>
                                        <p:tgtEl>
                                          <p:spTgt spid="70"/>
                                        </p:tgtEl>
                                      </p:cBhvr>
                                    </p:animEffect>
                                  </p:childTnLst>
                                </p:cTn>
                              </p:par>
                            </p:childTnLst>
                          </p:cTn>
                        </p:par>
                        <p:par>
                          <p:cTn id="66" fill="freeze">
                            <p:stCondLst>
                              <p:cond delay="500"/>
                            </p:stCondLst>
                            <p:childTnLst>
                              <p:par>
                                <p:cTn id="67" nodeType="afterEffect" fill="hold" presetClass="entr" presetID="23" presetSubtype="32">
                                  <p:stCondLst>
                                    <p:cond delay="0"/>
                                  </p:stCondLst>
                                  <p:childTnLst>
                                    <p:set>
                                      <p:cBhvr>
                                        <p:cTn id="68" dur="1" fill="hold">
                                          <p:stCondLst>
                                            <p:cond delay="0"/>
                                          </p:stCondLst>
                                        </p:cTn>
                                        <p:attrNameLst>
                                          <p:attrName>style.visibility</p:attrName>
                                        </p:attrNameLst>
                                      </p:cBhvr>
                                      <p:to>
                                        <p:strVal val="visible"/>
                                      </p:to>
                                    </p:set>
                                    <p:anim calcmode="lin" valueType="str">
                                      <p:cBhvr additive="repl">
                                        <p:cTn id="69" dur="500" fill="hold"/>
                                      </p:cBhvr>
                                      <p:tavLst>
                                        <p:tav tm="0">
                                          <p:val>
                                            <p:strVal val="4*width"/>
                                          </p:val>
                                        </p:tav>
                                        <p:tav tm="100000">
                                          <p:val>
                                            <p:strVal val="width"/>
                                          </p:val>
                                        </p:tav>
                                      </p:tavLst>
                                    </p:anim>
                                    <p:anim calcmode="lin" valueType="str">
                                      <p:cBhvr additive="repl">
                                        <p:cTn id="70" dur="500" fill="hold"/>
                                      </p:cBhvr>
                                      <p:tavLst>
                                        <p:tav tm="0">
                                          <p:val>
                                            <p:strVal val="4*height"/>
                                          </p:val>
                                        </p:tav>
                                        <p:tav tm="100000">
                                          <p:val>
                                            <p:strVal val="height"/>
                                          </p:val>
                                        </p:tav>
                                      </p:tavLst>
                                    </p:anim>
                                  </p:childTnLst>
                                </p:cTn>
                              </p:par>
                            </p:childTnLst>
                          </p:cTn>
                        </p:par>
                      </p:childTnLst>
                    </p:cTn>
                  </p:par>
                  <p:par>
                    <p:cTn id="71" fill="freeze">
                      <p:stCondLst>
                        <p:cond delay="indefinite"/>
                      </p:stCondLst>
                      <p:childTnLst>
                        <p:par>
                          <p:cTn id="72" fill="freeze">
                            <p:stCondLst>
                              <p:cond delay="0"/>
                            </p:stCondLst>
                            <p:childTnLst>
                              <p:par>
                                <p:cTn id="73" nodeType="clickEffect" fill="hold" presetClass="entr" presetID="18" presetSubtype="12">
                                  <p:stCondLst>
                                    <p:cond delay="0"/>
                                  </p:stCondLst>
                                  <p:childTnLst>
                                    <p:set>
                                      <p:cBhvr>
                                        <p:cTn id="74" dur="1" fill="hold">
                                          <p:stCondLst>
                                            <p:cond delay="0"/>
                                          </p:stCondLst>
                                        </p:cTn>
                                        <p:tgtEl>
                                          <p:spTgt spid="82">
                                            <p:txEl>
                                              <p:pRg st="0" end="9"/>
                                            </p:txEl>
                                          </p:spTgt>
                                        </p:tgtEl>
                                        <p:attrNameLst>
                                          <p:attrName>style.visibility</p:attrName>
                                        </p:attrNameLst>
                                      </p:cBhvr>
                                      <p:to>
                                        <p:strVal val="visible"/>
                                      </p:to>
                                    </p:set>
                                    <p:animEffect filter="strips(downLeft)" transition="in">
                                      <p:cBhvr additive="repl">
                                        <p:cTn id="75" dur="500"/>
                                        <p:tgtEl>
                                          <p:spTgt spid="82">
                                            <p:txEl>
                                              <p:pRg st="0" end="9"/>
                                            </p:txEl>
                                          </p:spTgt>
                                        </p:tgtEl>
                                      </p:cBhvr>
                                    </p:animEffect>
                                  </p:childTnLst>
                                </p:cTn>
                              </p:par>
                            </p:childTnLst>
                          </p:cTn>
                        </p:par>
                      </p:childTnLst>
                    </p:cTn>
                  </p:par>
                  <p:par>
                    <p:cTn id="76" fill="freeze">
                      <p:stCondLst>
                        <p:cond delay="indefinite"/>
                      </p:stCondLst>
                      <p:childTnLst>
                        <p:par>
                          <p:cTn id="77" fill="freeze">
                            <p:stCondLst>
                              <p:cond delay="0"/>
                            </p:stCondLst>
                            <p:childTnLst>
                              <p:par>
                                <p:cTn id="78" nodeType="clickEffect" fill="hold" presetClass="entr" presetID="42">
                                  <p:stCondLst>
                                    <p:cond delay="0"/>
                                  </p:stCondLst>
                                  <p:childTnLst>
                                    <p:set>
                                      <p:cBhvr>
                                        <p:cTn id="79" dur="1" fill="hold">
                                          <p:stCondLst>
                                            <p:cond delay="0"/>
                                          </p:stCondLst>
                                        </p:cTn>
                                        <p:tgtEl>
                                          <p:spTgt spid="74"/>
                                        </p:tgtEl>
                                        <p:attrNameLst>
                                          <p:attrName>style.visibility</p:attrName>
                                        </p:attrNameLst>
                                      </p:cBhvr>
                                      <p:to>
                                        <p:strVal val="visible"/>
                                      </p:to>
                                    </p:set>
                                    <p:animEffect filter="fade" transition="in">
                                      <p:cBhvr additive="repl">
                                        <p:cTn id="80" dur="500"/>
                                        <p:tgtEl>
                                          <p:spTgt spid="74"/>
                                        </p:tgtEl>
                                      </p:cBhvr>
                                    </p:animEffect>
                                    <p:anim calcmode="lin" valueType="num">
                                      <p:cBhvr additive="repl">
                                        <p:cTn id="81" dur="500" fill="hold"/>
                                        <p:tgtEl>
                                          <p:spTgt spid="74"/>
                                        </p:tgtEl>
                                        <p:attrNameLst>
                                          <p:attrName>ppt_x</p:attrName>
                                        </p:attrNameLst>
                                      </p:cBhvr>
                                      <p:tavLst>
                                        <p:tav tm="0">
                                          <p:val>
                                            <p:strVal val="#ppt_x"/>
                                          </p:val>
                                        </p:tav>
                                        <p:tav tm="100000">
                                          <p:val>
                                            <p:strVal val="#ppt_x"/>
                                          </p:val>
                                        </p:tav>
                                      </p:tavLst>
                                    </p:anim>
                                    <p:anim calcmode="lin" valueType="num">
                                      <p:cBhvr additive="repl">
                                        <p:cTn id="82" dur="500" fill="hold"/>
                                        <p:tgtEl>
                                          <p:spTgt spid="74"/>
                                        </p:tgtEl>
                                        <p:attrNameLst>
                                          <p:attrName>ppt_y</p:attrName>
                                        </p:attrNameLst>
                                      </p:cBhvr>
                                      <p:tavLst>
                                        <p:tav tm="0">
                                          <p:val>
                                            <p:strVal val="#ppt_y+.1"/>
                                          </p:val>
                                        </p:tav>
                                        <p:tav tm="100000">
                                          <p:val>
                                            <p:strVal val="#ppt_y"/>
                                          </p:val>
                                        </p:tav>
                                      </p:tavLst>
                                    </p:anim>
                                  </p:childTnLst>
                                </p:cTn>
                              </p:par>
                              <p:par>
                                <p:cTn id="83" nodeType="withEffect" fill="hold" presetClass="entr" presetID="22" presetSubtype="1">
                                  <p:stCondLst>
                                    <p:cond delay="0"/>
                                  </p:stCondLst>
                                  <p:childTnLst>
                                    <p:set>
                                      <p:cBhvr>
                                        <p:cTn id="84" dur="1" fill="hold">
                                          <p:stCondLst>
                                            <p:cond delay="0"/>
                                          </p:stCondLst>
                                        </p:cTn>
                                        <p:tgtEl>
                                          <p:spTgt spid="71"/>
                                        </p:tgtEl>
                                        <p:attrNameLst>
                                          <p:attrName>style.visibility</p:attrName>
                                        </p:attrNameLst>
                                      </p:cBhvr>
                                      <p:to>
                                        <p:strVal val="visible"/>
                                      </p:to>
                                    </p:set>
                                    <p:animEffect filter="wipe(up)" transition="in">
                                      <p:cBhvr additive="repl">
                                        <p:cTn id="85" dur="500"/>
                                        <p:tgtEl>
                                          <p:spTgt spid="71"/>
                                        </p:tgtEl>
                                      </p:cBhvr>
                                    </p:animEffect>
                                  </p:childTnLst>
                                </p:cTn>
                              </p:par>
                            </p:childTnLst>
                          </p:cTn>
                        </p:par>
                        <p:par>
                          <p:cTn id="86" fill="freeze">
                            <p:stCondLst>
                              <p:cond delay="500"/>
                            </p:stCondLst>
                            <p:childTnLst>
                              <p:par>
                                <p:cTn id="87" nodeType="afterEffect" fill="hold" presetClass="entr" presetID="23" presetSubtype="32">
                                  <p:stCondLst>
                                    <p:cond delay="0"/>
                                  </p:stCondLst>
                                  <p:childTnLst>
                                    <p:set>
                                      <p:cBhvr>
                                        <p:cTn id="88" dur="1" fill="hold">
                                          <p:stCondLst>
                                            <p:cond delay="0"/>
                                          </p:stCondLst>
                                        </p:cTn>
                                        <p:attrNameLst>
                                          <p:attrName>style.visibility</p:attrName>
                                        </p:attrNameLst>
                                      </p:cBhvr>
                                      <p:to>
                                        <p:strVal val="visible"/>
                                      </p:to>
                                    </p:set>
                                    <p:anim calcmode="lin" valueType="str">
                                      <p:cBhvr additive="repl">
                                        <p:cTn id="89" dur="500" fill="hold"/>
                                      </p:cBhvr>
                                      <p:tavLst>
                                        <p:tav tm="0">
                                          <p:val>
                                            <p:strVal val="4*width"/>
                                          </p:val>
                                        </p:tav>
                                        <p:tav tm="100000">
                                          <p:val>
                                            <p:strVal val="width"/>
                                          </p:val>
                                        </p:tav>
                                      </p:tavLst>
                                    </p:anim>
                                    <p:anim calcmode="lin" valueType="str">
                                      <p:cBhvr additive="repl">
                                        <p:cTn id="90" dur="500" fill="hold"/>
                                      </p:cBhvr>
                                      <p:tavLst>
                                        <p:tav tm="0">
                                          <p:val>
                                            <p:strVal val="4*height"/>
                                          </p:val>
                                        </p:tav>
                                        <p:tav tm="100000">
                                          <p:val>
                                            <p:strVal val="height"/>
                                          </p:val>
                                        </p:tav>
                                      </p:tavLst>
                                    </p:anim>
                                  </p:childTnLst>
                                </p:cTn>
                              </p:par>
                            </p:childTnLst>
                          </p:cTn>
                        </p:par>
                      </p:childTnLst>
                    </p:cTn>
                  </p:par>
                  <p:par>
                    <p:cTn id="91" fill="freeze">
                      <p:stCondLst>
                        <p:cond delay="indefinite"/>
                      </p:stCondLst>
                      <p:childTnLst>
                        <p:par>
                          <p:cTn id="92" fill="freeze">
                            <p:stCondLst>
                              <p:cond delay="0"/>
                            </p:stCondLst>
                            <p:childTnLst>
                              <p:par>
                                <p:cTn id="93" nodeType="clickEffect" fill="hold" presetClass="entr" presetID="18" presetSubtype="12">
                                  <p:stCondLst>
                                    <p:cond delay="0"/>
                                  </p:stCondLst>
                                  <p:childTnLst>
                                    <p:set>
                                      <p:cBhvr>
                                        <p:cTn id="94" dur="1" fill="hold">
                                          <p:stCondLst>
                                            <p:cond delay="0"/>
                                          </p:stCondLst>
                                        </p:cTn>
                                        <p:tgtEl>
                                          <p:spTgt spid="81"/>
                                        </p:tgtEl>
                                        <p:attrNameLst>
                                          <p:attrName>style.visibility</p:attrName>
                                        </p:attrNameLst>
                                      </p:cBhvr>
                                      <p:to>
                                        <p:strVal val="visible"/>
                                      </p:to>
                                    </p:set>
                                    <p:animEffect filter="strips(downLeft)" transition="in">
                                      <p:cBhvr additive="repl">
                                        <p:cTn id="95" dur="500"/>
                                        <p:tgtEl>
                                          <p:spTgt spid="81"/>
                                        </p:tgtEl>
                                      </p:cBhvr>
                                    </p:animEffect>
                                  </p:childTnLst>
                                </p:cTn>
                              </p:par>
                            </p:childTnLst>
                          </p:cTn>
                        </p:par>
                      </p:childTnLst>
                    </p:cTn>
                  </p:par>
                  <p:par>
                    <p:cTn id="96" fill="freeze">
                      <p:stCondLst>
                        <p:cond delay="indefinite"/>
                      </p:stCondLst>
                      <p:childTnLst>
                        <p:par>
                          <p:cTn id="97" fill="freeze">
                            <p:stCondLst>
                              <p:cond delay="0"/>
                            </p:stCondLst>
                            <p:childTnLst>
                              <p:par>
                                <p:cTn id="98" nodeType="clickEffect" fill="hold" presetClass="entr" presetID="2" presetSubtype="4">
                                  <p:stCondLst>
                                    <p:cond delay="0"/>
                                  </p:stCondLst>
                                  <p:childTnLst>
                                    <p:set>
                                      <p:cBhvr>
                                        <p:cTn id="99" dur="1" fill="hold">
                                          <p:stCondLst>
                                            <p:cond delay="0"/>
                                          </p:stCondLst>
                                        </p:cTn>
                                        <p:tgtEl>
                                          <p:spTgt spid="80"/>
                                        </p:tgtEl>
                                        <p:attrNameLst>
                                          <p:attrName>style.visibility</p:attrName>
                                        </p:attrNameLst>
                                      </p:cBhvr>
                                      <p:to>
                                        <p:strVal val="visible"/>
                                      </p:to>
                                    </p:set>
                                    <p:anim calcmode="lin" valueType="num">
                                      <p:cBhvr additive="repl">
                                        <p:cTn id="100" dur="500" fill="hold"/>
                                        <p:tgtEl>
                                          <p:spTgt spid="80"/>
                                        </p:tgtEl>
                                        <p:attrNameLst>
                                          <p:attrName>ppt_x</p:attrName>
                                        </p:attrNameLst>
                                      </p:cBhvr>
                                      <p:tavLst>
                                        <p:tav tm="0">
                                          <p:val>
                                            <p:strVal val="#ppt_x"/>
                                          </p:val>
                                        </p:tav>
                                        <p:tav tm="100000">
                                          <p:val>
                                            <p:strVal val="#ppt_x"/>
                                          </p:val>
                                        </p:tav>
                                      </p:tavLst>
                                    </p:anim>
                                    <p:anim calcmode="lin" valueType="num">
                                      <p:cBhvr additive="repl">
                                        <p:cTn id="101"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rot="16200000">
            <a:off x="1592640" y="-1090440"/>
            <a:ext cx="478080" cy="2924280"/>
          </a:xfrm>
          <a:prstGeom prst="rect">
            <a:avLst/>
          </a:prstGeom>
          <a:solidFill>
            <a:srgbClr val="bfbfbf"/>
          </a:solidFill>
          <a:ln w="12600">
            <a:noFill/>
          </a:ln>
        </p:spPr>
      </p:sp>
      <p:sp>
        <p:nvSpPr>
          <p:cNvPr id="84" name="CustomShape 2"/>
          <p:cNvSpPr/>
          <p:nvPr/>
        </p:nvSpPr>
        <p:spPr>
          <a:xfrm>
            <a:off x="190080" y="129240"/>
            <a:ext cx="141480" cy="478080"/>
          </a:xfrm>
          <a:prstGeom prst="rect">
            <a:avLst/>
          </a:prstGeom>
          <a:solidFill>
            <a:srgbClr val="bfbfbf"/>
          </a:solidFill>
          <a:ln w="12600">
            <a:noFill/>
          </a:ln>
        </p:spPr>
      </p:sp>
      <p:sp>
        <p:nvSpPr>
          <p:cNvPr id="85"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Tangram</a:t>
            </a:r>
            <a:r>
              <a:rPr lang="en-US" sz="1600">
                <a:solidFill>
                  <a:srgbClr val="000000"/>
                </a:solidFill>
                <a:latin typeface="文泉驿微米黑"/>
                <a:ea typeface="文泉驿微米黑"/>
              </a:rPr>
              <a:t>应用场景</a:t>
            </a:r>
            <a:endParaRPr/>
          </a:p>
        </p:txBody>
      </p:sp>
      <p:sp>
        <p:nvSpPr>
          <p:cNvPr id="86" name="CustomShape 4"/>
          <p:cNvSpPr/>
          <p:nvPr/>
        </p:nvSpPr>
        <p:spPr>
          <a:xfrm>
            <a:off x="439200" y="864000"/>
            <a:ext cx="9496080" cy="2773080"/>
          </a:xfrm>
          <a:prstGeom prst="rect">
            <a:avLst/>
          </a:prstGeom>
          <a:noFill/>
          <a:ln>
            <a:noFill/>
          </a:ln>
        </p:spPr>
        <p:txBody>
          <a:bodyPr lIns="90000" rIns="90000" tIns="45000" bIns="45000"/>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应用场景</a:t>
            </a:r>
            <a:endParaRPr/>
          </a:p>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常规业务 中 复杂的布局格式混排，如：浮动布局、栏格布局、通栏布局、一拖</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N</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布局、瀑布流布局，还可以组合使用这些布局</a:t>
            </a:r>
            <a:endParaRPr/>
          </a:p>
          <a:p>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具体场景是：如电商平台首页、活动频道等等</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 </a:t>
            </a:r>
            <a:endParaRPr/>
          </a:p>
          <a:p>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Tangram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模型目前已在手机天猫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&amp;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淘宝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Android </a:t>
            </a:r>
            <a:r>
              <a:rPr lang="en-US" sz="15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版内广泛使用</a:t>
            </a:r>
            <a:endParaRPr/>
          </a:p>
          <a:p>
            <a:endParaRPr/>
          </a:p>
          <a:p>
            <a:endParaRPr/>
          </a:p>
        </p:txBody>
      </p:sp>
    </p:spTree>
  </p:cSld>
  <p:transition spd="slow">
    <p:fade/>
  </p:transition>
  <p:timing>
    <p:tnLst>
      <p:par>
        <p:cTn id="102" dur="indefinite" restart="never" nodeType="tmRoot">
          <p:childTnLst>
            <p:seq>
              <p:cTn id="103"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2143800" y="3551400"/>
            <a:ext cx="4857840" cy="732240"/>
          </a:xfrm>
          <a:prstGeom prst="rect">
            <a:avLst/>
          </a:prstGeom>
          <a:noFill/>
          <a:ln>
            <a:noFill/>
          </a:ln>
        </p:spPr>
        <p:txBody>
          <a:bodyPr lIns="90000" rIns="90000" tIns="45000" bIns="45000" anchor="ctr"/>
          <a:p>
            <a:pPr>
              <a:lnSpc>
                <a:spcPct val="120000"/>
              </a:lnSpc>
            </a:pPr>
            <a:r>
              <a:rPr b="1" lang="en-US" sz="4220">
                <a:solidFill>
                  <a:srgbClr val="e46c0a"/>
                </a:solidFill>
                <a:latin typeface="Arial"/>
                <a:ea typeface="微软雅黑"/>
              </a:rPr>
              <a:t>02 </a:t>
            </a:r>
            <a:r>
              <a:rPr lang="en-US" sz="2800">
                <a:solidFill>
                  <a:srgbClr val="3b3838"/>
                </a:solidFill>
                <a:latin typeface="方正正准黑简体"/>
                <a:ea typeface="方正正准黑简体"/>
              </a:rPr>
              <a:t>Tangram</a:t>
            </a:r>
            <a:r>
              <a:rPr lang="en-US" sz="2800">
                <a:solidFill>
                  <a:srgbClr val="3b3838"/>
                </a:solidFill>
                <a:latin typeface="方正正准黑简体"/>
                <a:ea typeface="方正正准黑简体"/>
              </a:rPr>
              <a:t>是什么</a:t>
            </a:r>
            <a:endParaRPr/>
          </a:p>
        </p:txBody>
      </p:sp>
      <p:sp>
        <p:nvSpPr>
          <p:cNvPr id="88" name="CustomShape 2"/>
          <p:cNvSpPr/>
          <p:nvPr/>
        </p:nvSpPr>
        <p:spPr>
          <a:xfrm>
            <a:off x="2160000" y="4464000"/>
            <a:ext cx="9374760" cy="2779560"/>
          </a:xfrm>
          <a:prstGeom prst="rect">
            <a:avLst/>
          </a:prstGeom>
          <a:noFill/>
          <a:ln>
            <a:noFill/>
          </a:ln>
        </p:spPr>
        <p:txBody>
          <a:bodyPr lIns="90000" rIns="90000" tIns="45000" bIns="45000"/>
          <a:p>
            <a:pPr>
              <a:lnSpc>
                <a:spcPct val="120000"/>
              </a:lnSpc>
            </a:pPr>
            <a:r>
              <a:rPr lang="en-US" sz="1500">
                <a:solidFill>
                  <a:srgbClr val="000000"/>
                </a:solidFill>
                <a:latin typeface="文泉驿微米黑"/>
                <a:ea typeface="文泉驿微米黑"/>
              </a:rPr>
              <a:t>Tangram</a:t>
            </a:r>
            <a:r>
              <a:rPr lang="en-US" sz="1500">
                <a:solidFill>
                  <a:srgbClr val="000000"/>
                </a:solidFill>
                <a:latin typeface="文泉驿微米黑"/>
                <a:ea typeface="文泉驿微米黑"/>
              </a:rPr>
              <a:t>，七巧板，几块简单的积木就能拼出大千世界。我们用</a:t>
            </a:r>
            <a:r>
              <a:rPr lang="en-US" sz="1500">
                <a:solidFill>
                  <a:srgbClr val="000000"/>
                </a:solidFill>
                <a:latin typeface="文泉驿微米黑"/>
                <a:ea typeface="文泉驿微米黑"/>
              </a:rPr>
              <a:t>Tangram</a:t>
            </a:r>
            <a:r>
              <a:rPr lang="en-US" sz="1500">
                <a:solidFill>
                  <a:srgbClr val="000000"/>
                </a:solidFill>
                <a:latin typeface="文泉驿微米黑"/>
                <a:ea typeface="文泉驿微米黑"/>
              </a:rPr>
              <a:t>来命名这套界面方案，也是希望他能像七巧板一样可以通过几块积木就搭出丰富多彩的界面。</a:t>
            </a:r>
            <a:endParaRPr/>
          </a:p>
          <a:p>
            <a:pPr>
              <a:lnSpc>
                <a:spcPct val="120000"/>
              </a:lnSpc>
            </a:pPr>
            <a:r>
              <a:rPr lang="en-US" sz="1500">
                <a:solidFill>
                  <a:srgbClr val="000000"/>
                </a:solidFill>
                <a:latin typeface="文泉驿微米黑"/>
                <a:ea typeface="文泉驿微米黑"/>
              </a:rPr>
              <a:t>是由天猫技术团队在</a:t>
            </a:r>
            <a:r>
              <a:rPr lang="en-US" sz="1500">
                <a:solidFill>
                  <a:srgbClr val="000000"/>
                </a:solidFill>
                <a:latin typeface="文泉驿微米黑"/>
                <a:ea typeface="文泉驿微米黑"/>
              </a:rPr>
              <a:t>2017</a:t>
            </a:r>
            <a:r>
              <a:rPr lang="en-US" sz="1500">
                <a:solidFill>
                  <a:srgbClr val="000000"/>
                </a:solidFill>
                <a:latin typeface="文泉驿微米黑"/>
                <a:ea typeface="文泉驿微米黑"/>
              </a:rPr>
              <a:t>年</a:t>
            </a:r>
            <a:r>
              <a:rPr lang="en-US" sz="1500">
                <a:solidFill>
                  <a:srgbClr val="000000"/>
                </a:solidFill>
                <a:latin typeface="文泉驿微米黑"/>
                <a:ea typeface="文泉驿微米黑"/>
              </a:rPr>
              <a:t>12</a:t>
            </a:r>
            <a:r>
              <a:rPr lang="en-US" sz="1500">
                <a:solidFill>
                  <a:srgbClr val="000000"/>
                </a:solidFill>
                <a:latin typeface="文泉驿微米黑"/>
                <a:ea typeface="文泉驿微米黑"/>
              </a:rPr>
              <a:t>月份开源的移动端动态布局框架。</a:t>
            </a:r>
            <a:endParaRPr/>
          </a:p>
          <a:p>
            <a:pPr>
              <a:lnSpc>
                <a:spcPct val="120000"/>
              </a:lnSpc>
            </a:pPr>
            <a:r>
              <a:rPr lang="en-US" sz="1500">
                <a:solidFill>
                  <a:srgbClr val="000000"/>
                </a:solidFill>
                <a:latin typeface="文泉驿微米黑"/>
                <a:ea typeface="文泉驿微米黑"/>
              </a:rPr>
              <a:t>Tangram</a:t>
            </a:r>
            <a:r>
              <a:rPr lang="en-US" sz="1500">
                <a:solidFill>
                  <a:srgbClr val="000000"/>
                </a:solidFill>
                <a:latin typeface="文泉驿微米黑"/>
                <a:ea typeface="文泉驿微米黑"/>
              </a:rPr>
              <a:t>不仅仅是一个</a:t>
            </a:r>
            <a:r>
              <a:rPr lang="en-US" sz="1500">
                <a:solidFill>
                  <a:srgbClr val="000000"/>
                </a:solidFill>
                <a:latin typeface="文泉驿微米黑"/>
                <a:ea typeface="文泉驿微米黑"/>
              </a:rPr>
              <a:t>Native</a:t>
            </a:r>
            <a:r>
              <a:rPr lang="en-US" sz="1500">
                <a:solidFill>
                  <a:srgbClr val="000000"/>
                </a:solidFill>
                <a:latin typeface="文泉驿微米黑"/>
                <a:ea typeface="文泉驿微米黑"/>
              </a:rPr>
              <a:t>（</a:t>
            </a:r>
            <a:r>
              <a:rPr lang="en-US" sz="1500">
                <a:solidFill>
                  <a:srgbClr val="000000"/>
                </a:solidFill>
                <a:latin typeface="文泉驿微米黑"/>
                <a:ea typeface="文泉驿微米黑"/>
              </a:rPr>
              <a:t>iOS &amp; Android</a:t>
            </a:r>
            <a:r>
              <a:rPr lang="en-US" sz="1500">
                <a:solidFill>
                  <a:srgbClr val="000000"/>
                </a:solidFill>
                <a:latin typeface="文泉驿微米黑"/>
                <a:ea typeface="文泉驿微米黑"/>
              </a:rPr>
              <a:t>）的界面开发框架，而是我们从日常工作中沉淀出的一套界面解决方案，涵盖了</a:t>
            </a:r>
            <a:r>
              <a:rPr lang="en-US" sz="1500">
                <a:solidFill>
                  <a:srgbClr val="000000"/>
                </a:solidFill>
                <a:latin typeface="文泉驿微米黑"/>
                <a:ea typeface="文泉驿微米黑"/>
              </a:rPr>
              <a:t>Native SDK</a:t>
            </a:r>
            <a:r>
              <a:rPr lang="en-US" sz="1500">
                <a:solidFill>
                  <a:srgbClr val="000000"/>
                </a:solidFill>
                <a:latin typeface="文泉驿微米黑"/>
                <a:ea typeface="文泉驿微米黑"/>
              </a:rPr>
              <a:t>，</a:t>
            </a:r>
            <a:r>
              <a:rPr lang="en-US" sz="1500">
                <a:solidFill>
                  <a:srgbClr val="000000"/>
                </a:solidFill>
                <a:latin typeface="文泉驿微米黑"/>
                <a:ea typeface="文泉驿微米黑"/>
              </a:rPr>
              <a:t>GUI</a:t>
            </a:r>
            <a:r>
              <a:rPr lang="en-US" sz="1500">
                <a:solidFill>
                  <a:srgbClr val="000000"/>
                </a:solidFill>
                <a:latin typeface="文泉驿微米黑"/>
                <a:ea typeface="文泉驿微米黑"/>
              </a:rPr>
              <a:t>操作台，后端逻辑容器，组件库机制的一整套方案。</a:t>
            </a:r>
            <a:endParaRPr/>
          </a:p>
          <a:p>
            <a:pPr>
              <a:lnSpc>
                <a:spcPct val="120000"/>
              </a:lnSpc>
            </a:pPr>
            <a:r>
              <a:rPr lang="en-US" sz="1500">
                <a:solidFill>
                  <a:srgbClr val="000000"/>
                </a:solidFill>
                <a:latin typeface="文泉驿微米黑"/>
                <a:ea typeface="文泉驿微米黑"/>
              </a:rPr>
              <a:t>Tangram</a:t>
            </a:r>
            <a:r>
              <a:rPr lang="en-US" sz="1500">
                <a:solidFill>
                  <a:srgbClr val="000000"/>
                </a:solidFill>
                <a:latin typeface="文泉驿微米黑"/>
                <a:ea typeface="文泉驿微米黑"/>
              </a:rPr>
              <a:t>从手机天猫 </a:t>
            </a:r>
            <a:r>
              <a:rPr lang="en-US" sz="1500">
                <a:solidFill>
                  <a:srgbClr val="000000"/>
                </a:solidFill>
                <a:latin typeface="文泉驿微米黑"/>
                <a:ea typeface="文泉驿微米黑"/>
              </a:rPr>
              <a:t>- </a:t>
            </a:r>
            <a:r>
              <a:rPr lang="en-US" sz="1500">
                <a:solidFill>
                  <a:srgbClr val="000000"/>
                </a:solidFill>
                <a:latin typeface="文泉驿微米黑"/>
                <a:ea typeface="文泉驿微米黑"/>
              </a:rPr>
              <a:t>首页方案抽象而来，是面向组件的界面方案，是我们不断权衡性能、稳定性、开发效率、灵活性和动态性多方面表现的结果。除了手机天猫首页外，还支撑了天猫</a:t>
            </a:r>
            <a:r>
              <a:rPr lang="en-US" sz="1500">
                <a:solidFill>
                  <a:srgbClr val="000000"/>
                </a:solidFill>
                <a:latin typeface="文泉驿微米黑"/>
                <a:ea typeface="文泉驿微米黑"/>
              </a:rPr>
              <a:t>App</a:t>
            </a:r>
            <a:r>
              <a:rPr lang="en-US" sz="1500">
                <a:solidFill>
                  <a:srgbClr val="000000"/>
                </a:solidFill>
                <a:latin typeface="文泉驿微米黑"/>
                <a:ea typeface="文泉驿微米黑"/>
              </a:rPr>
              <a:t>中的天猫直播，我的天猫，猜你喜欢等多个业务，并且在阿里星球等多个阿里系</a:t>
            </a:r>
            <a:r>
              <a:rPr lang="en-US" sz="1500">
                <a:solidFill>
                  <a:srgbClr val="000000"/>
                </a:solidFill>
                <a:latin typeface="文泉驿微米黑"/>
                <a:ea typeface="文泉驿微米黑"/>
              </a:rPr>
              <a:t>App</a:t>
            </a:r>
            <a:r>
              <a:rPr lang="en-US" sz="1500">
                <a:solidFill>
                  <a:srgbClr val="000000"/>
                </a:solidFill>
                <a:latin typeface="文泉驿微米黑"/>
                <a:ea typeface="文泉驿微米黑"/>
              </a:rPr>
              <a:t>中有所应用。</a:t>
            </a:r>
            <a:endParaRPr/>
          </a:p>
          <a:p>
            <a:pPr>
              <a:lnSpc>
                <a:spcPct val="120000"/>
              </a:lnSpc>
            </a:pPr>
            <a:r>
              <a:rPr lang="en-US" sz="1500">
                <a:solidFill>
                  <a:srgbClr val="000000"/>
                </a:solidFill>
                <a:latin typeface="文泉驿微米黑"/>
                <a:ea typeface="文泉驿微米黑"/>
              </a:rPr>
              <a:t>就如</a:t>
            </a:r>
            <a:r>
              <a:rPr lang="en-US" sz="1500">
                <a:solidFill>
                  <a:srgbClr val="000000"/>
                </a:solidFill>
                <a:latin typeface="文泉驿微米黑"/>
                <a:ea typeface="文泉驿微米黑"/>
              </a:rPr>
              <a:t>Tangram</a:t>
            </a:r>
            <a:r>
              <a:rPr lang="en-US" sz="1500">
                <a:solidFill>
                  <a:srgbClr val="000000"/>
                </a:solidFill>
                <a:latin typeface="文泉驿微米黑"/>
                <a:ea typeface="文泉驿微米黑"/>
              </a:rPr>
              <a:t>主页所说，我们重点关注方案的多平台一致性，高性能和业务支撑能力。</a:t>
            </a:r>
            <a:endParaRPr/>
          </a:p>
          <a:p>
            <a:pPr>
              <a:lnSpc>
                <a:spcPct val="120000"/>
              </a:lnSpc>
            </a:pPr>
            <a:endParaRPr/>
          </a:p>
        </p:txBody>
      </p:sp>
      <p:sp>
        <p:nvSpPr>
          <p:cNvPr id="89" name="Line 3"/>
          <p:cNvSpPr/>
          <p:nvPr/>
        </p:nvSpPr>
        <p:spPr>
          <a:xfrm>
            <a:off x="1128960" y="4299480"/>
            <a:ext cx="11730240" cy="0"/>
          </a:xfrm>
          <a:prstGeom prst="line">
            <a:avLst/>
          </a:prstGeom>
          <a:ln w="6480">
            <a:solidFill>
              <a:srgbClr val="ffffff"/>
            </a:solidFill>
            <a:miter/>
          </a:ln>
        </p:spPr>
      </p:sp>
      <p:sp>
        <p:nvSpPr>
          <p:cNvPr id="90" name="Line 4"/>
          <p:cNvSpPr/>
          <p:nvPr/>
        </p:nvSpPr>
        <p:spPr>
          <a:xfrm>
            <a:off x="1128960" y="4369680"/>
            <a:ext cx="11730240" cy="0"/>
          </a:xfrm>
          <a:prstGeom prst="line">
            <a:avLst/>
          </a:prstGeom>
          <a:ln w="57240">
            <a:solidFill>
              <a:srgbClr val="e46c0a"/>
            </a:solidFill>
            <a:miter/>
          </a:ln>
        </p:spPr>
      </p:sp>
      <p:sp>
        <p:nvSpPr>
          <p:cNvPr id="91" name="CustomShape 5"/>
          <p:cNvSpPr/>
          <p:nvPr/>
        </p:nvSpPr>
        <p:spPr>
          <a:xfrm>
            <a:off x="7651800" y="508320"/>
            <a:ext cx="4391640" cy="2473200"/>
          </a:xfrm>
          <a:prstGeom prst="rect">
            <a:avLst/>
          </a:prstGeom>
          <a:blipFill>
            <a:blip r:embed="rId1"/>
            <a:stretch>
              <a:fillRect/>
            </a:stretch>
          </a:blipFill>
          <a:ln w="12600">
            <a:noFill/>
          </a:ln>
        </p:spPr>
      </p:sp>
    </p:spTree>
  </p:cSld>
  <p:transition>
    <p:fade/>
  </p:transition>
  <p:timing>
    <p:tnLst>
      <p:par>
        <p:cTn id="104" dur="indefinite" restart="never" nodeType="tmRoot">
          <p:childTnLst>
            <p:seq>
              <p:cTn id="105" nodeType="mainSeq">
                <p:childTnLst>
                  <p:par>
                    <p:cTn id="106" fill="freeze">
                      <p:stCondLst>
                        <p:cond delay="indefinite"/>
                      </p:stCondLst>
                      <p:childTnLst>
                        <p:par>
                          <p:cTn id="107" fill="freeze">
                            <p:stCondLst>
                              <p:cond delay="0"/>
                            </p:stCondLst>
                            <p:childTnLst>
                              <p:par>
                                <p:cTn id="108" nodeType="afterEffect" fill="hold" presetClass="entr" presetID="23" presetSubtype="288">
                                  <p:stCondLst>
                                    <p:cond delay="0"/>
                                  </p:stCondLst>
                                  <p:childTnLst>
                                    <p:set>
                                      <p:cBhvr>
                                        <p:cTn id="109" dur="1" fill="hold">
                                          <p:stCondLst>
                                            <p:cond delay="0"/>
                                          </p:stCondLst>
                                        </p:cTn>
                                        <p:tgtEl>
                                          <p:spTgt spid="91"/>
                                        </p:tgtEl>
                                        <p:attrNameLst>
                                          <p:attrName>style.visibility</p:attrName>
                                        </p:attrNameLst>
                                      </p:cBhvr>
                                      <p:to>
                                        <p:strVal val="visible"/>
                                      </p:to>
                                    </p:set>
                                    <p:anim calcmode="lin" valueType="str">
                                      <p:cBhvr additive="repl">
                                        <p:cTn id="110" dur="500" fill="hold"/>
                                        <p:tgtEl>
                                          <p:spTgt spid="91"/>
                                        </p:tgtEl>
                                      </p:cBhvr>
                                      <p:tavLst>
                                        <p:tav tm="0">
                                          <p:val>
                                            <p:strVal val="4/3*width"/>
                                          </p:val>
                                        </p:tav>
                                        <p:tav tm="100000">
                                          <p:val>
                                            <p:strVal val="width"/>
                                          </p:val>
                                        </p:tav>
                                      </p:tavLst>
                                    </p:anim>
                                    <p:anim calcmode="lin" valueType="str">
                                      <p:cBhvr additive="repl">
                                        <p:cTn id="111" dur="500" fill="hold"/>
                                        <p:tgtEl>
                                          <p:spTgt spid="91"/>
                                        </p:tgtEl>
                                      </p:cBhvr>
                                      <p:tavLst>
                                        <p:tav tm="0">
                                          <p:val>
                                            <p:strVal val="4/3*height"/>
                                          </p:val>
                                        </p:tav>
                                        <p:tav tm="100000">
                                          <p:val>
                                            <p:strVal val="height"/>
                                          </p:val>
                                        </p:tav>
                                      </p:tavLst>
                                    </p:anim>
                                  </p:childTnLst>
                                </p:cTn>
                              </p:par>
                            </p:childTnLst>
                          </p:cTn>
                        </p:par>
                        <p:par>
                          <p:cTn id="112" fill="freeze">
                            <p:stCondLst>
                              <p:cond delay="500"/>
                            </p:stCondLst>
                            <p:childTnLst>
                              <p:par>
                                <p:cTn id="113" nodeType="afterEffect" fill="hold" presetClass="entr" presetID="10">
                                  <p:stCondLst>
                                    <p:cond delay="0"/>
                                  </p:stCondLst>
                                  <p:childTnLst>
                                    <p:set>
                                      <p:cBhvr>
                                        <p:cTn id="114" dur="1" fill="hold">
                                          <p:stCondLst>
                                            <p:cond delay="0"/>
                                          </p:stCondLst>
                                        </p:cTn>
                                        <p:tgtEl>
                                          <p:spTgt spid="87"/>
                                        </p:tgtEl>
                                        <p:attrNameLst>
                                          <p:attrName>style.visibility</p:attrName>
                                        </p:attrNameLst>
                                      </p:cBhvr>
                                      <p:to>
                                        <p:strVal val="visible"/>
                                      </p:to>
                                    </p:set>
                                    <p:animEffect filter="fade" transition="in">
                                      <p:cBhvr additive="repl">
                                        <p:cTn id="115" dur="500"/>
                                        <p:tgtEl>
                                          <p:spTgt spid="87"/>
                                        </p:tgtEl>
                                      </p:cBhvr>
                                    </p:animEffect>
                                  </p:childTnLst>
                                </p:cTn>
                              </p:par>
                            </p:childTnLst>
                          </p:cTn>
                        </p:par>
                        <p:par>
                          <p:cTn id="116" fill="freeze">
                            <p:stCondLst>
                              <p:cond delay="1000"/>
                            </p:stCondLst>
                            <p:childTnLst>
                              <p:par>
                                <p:cTn id="117" nodeType="afterEffect" fill="hold" presetClass="entr" presetID="22" presetSubtype="8">
                                  <p:stCondLst>
                                    <p:cond delay="0"/>
                                  </p:stCondLst>
                                  <p:childTnLst>
                                    <p:set>
                                      <p:cBhvr>
                                        <p:cTn id="118" dur="1" fill="hold">
                                          <p:stCondLst>
                                            <p:cond delay="0"/>
                                          </p:stCondLst>
                                        </p:cTn>
                                        <p:tgtEl>
                                          <p:spTgt spid="90"/>
                                        </p:tgtEl>
                                        <p:attrNameLst>
                                          <p:attrName>style.visibility</p:attrName>
                                        </p:attrNameLst>
                                      </p:cBhvr>
                                      <p:to>
                                        <p:strVal val="visible"/>
                                      </p:to>
                                    </p:set>
                                    <p:animEffect filter="wipe(left)" transition="in">
                                      <p:cBhvr additive="repl">
                                        <p:cTn id="119" dur="500"/>
                                        <p:tgtEl>
                                          <p:spTgt spid="90"/>
                                        </p:tgtEl>
                                      </p:cBhvr>
                                    </p:animEffect>
                                  </p:childTnLst>
                                </p:cTn>
                              </p:par>
                            </p:childTnLst>
                          </p:cTn>
                        </p:par>
                        <p:par>
                          <p:cTn id="120" fill="freeze">
                            <p:stCondLst>
                              <p:cond delay="1500"/>
                            </p:stCondLst>
                            <p:childTnLst>
                              <p:par>
                                <p:cTn id="121" nodeType="afterEffect" fill="hold" presetClass="entr" presetID="52">
                                  <p:stCondLst>
                                    <p:cond delay="0"/>
                                  </p:stCondLst>
                                  <p:childTnLst>
                                    <p:set>
                                      <p:cBhvr>
                                        <p:cTn id="122" dur="1" fill="hold">
                                          <p:stCondLst>
                                            <p:cond delay="0"/>
                                          </p:stCondLst>
                                        </p:cTn>
                                        <p:tgtEl>
                                          <p:spTgt spid="88"/>
                                        </p:tgtEl>
                                        <p:attrNameLst>
                                          <p:attrName>style.visibility</p:attrName>
                                        </p:attrNameLst>
                                      </p:cBhvr>
                                      <p:to>
                                        <p:strVal val="visible"/>
                                      </p:to>
                                    </p:set>
                                    <p:animEffect filter="fade" transition="in">
                                      <p:cBhvr additive="repl">
                                        <p:cTn id="123" dur="1000"/>
                                        <p:tgtEl>
                                          <p:spTgt spid="8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rot="16200000">
            <a:off x="1592640" y="-1090440"/>
            <a:ext cx="478080" cy="2924280"/>
          </a:xfrm>
          <a:prstGeom prst="rect">
            <a:avLst/>
          </a:prstGeom>
          <a:solidFill>
            <a:srgbClr val="bfbfbf"/>
          </a:solidFill>
          <a:ln w="12600">
            <a:noFill/>
          </a:ln>
        </p:spPr>
      </p:sp>
      <p:sp>
        <p:nvSpPr>
          <p:cNvPr id="93" name="CustomShape 2"/>
          <p:cNvSpPr/>
          <p:nvPr/>
        </p:nvSpPr>
        <p:spPr>
          <a:xfrm>
            <a:off x="190080" y="129240"/>
            <a:ext cx="141480" cy="478080"/>
          </a:xfrm>
          <a:prstGeom prst="rect">
            <a:avLst/>
          </a:prstGeom>
          <a:solidFill>
            <a:srgbClr val="bfbfbf"/>
          </a:solidFill>
          <a:ln w="12600">
            <a:noFill/>
          </a:ln>
        </p:spPr>
      </p:sp>
      <p:sp>
        <p:nvSpPr>
          <p:cNvPr id="94"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为什么要使用 </a:t>
            </a:r>
            <a:r>
              <a:rPr lang="en-US" sz="1600">
                <a:solidFill>
                  <a:srgbClr val="000000"/>
                </a:solidFill>
                <a:latin typeface="文泉驿微米黑"/>
                <a:ea typeface="文泉驿微米黑"/>
              </a:rPr>
              <a:t>Tangram </a:t>
            </a:r>
            <a:r>
              <a:rPr lang="en-US" sz="1600">
                <a:solidFill>
                  <a:srgbClr val="000000"/>
                </a:solidFill>
                <a:latin typeface="文泉驿微米黑"/>
                <a:ea typeface="文泉驿微米黑"/>
              </a:rPr>
              <a:t>模型</a:t>
            </a:r>
            <a:endParaRPr/>
          </a:p>
        </p:txBody>
      </p:sp>
      <p:pic>
        <p:nvPicPr>
          <p:cNvPr id="95" name="" descr=""/>
          <p:cNvPicPr/>
          <p:nvPr/>
        </p:nvPicPr>
        <p:blipFill>
          <a:blip r:embed="rId1"/>
          <a:stretch>
            <a:fillRect/>
          </a:stretch>
        </p:blipFill>
        <p:spPr>
          <a:xfrm>
            <a:off x="720000" y="733320"/>
            <a:ext cx="10726560" cy="3585240"/>
          </a:xfrm>
          <a:prstGeom prst="rect">
            <a:avLst/>
          </a:prstGeom>
          <a:ln>
            <a:noFill/>
          </a:ln>
        </p:spPr>
      </p:pic>
      <p:sp>
        <p:nvSpPr>
          <p:cNvPr id="96" name="CustomShape 4"/>
          <p:cNvSpPr/>
          <p:nvPr/>
        </p:nvSpPr>
        <p:spPr>
          <a:xfrm>
            <a:off x="891720" y="4471920"/>
            <a:ext cx="9978840" cy="2618280"/>
          </a:xfrm>
          <a:prstGeom prst="rect">
            <a:avLst/>
          </a:prstGeom>
          <a:noFill/>
          <a:ln>
            <a:noFill/>
          </a:ln>
        </p:spPr>
        <p:txBody>
          <a:bodyPr lIns="90000" rIns="90000" tIns="45000" bIns="45000"/>
          <a:p>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对于基础业务，采用 </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Native </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的方案，不作过多解释</a:t>
            </a:r>
            <a:endParaRPr/>
          </a:p>
          <a:p>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对于临时性业务，随着</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WebView</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性能的提升 和 移动端设备硬件的发展，现阶段 </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HTML </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加载速度 </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&amp; </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渲染速度慢的缺点将会逐渐被完善，对于临时性业务的需求能够满足</a:t>
            </a:r>
            <a:endParaRPr/>
          </a:p>
          <a:p>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但对于常规业务，至今还没盖棺定论的方案，所以才会存在两种方案：</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WebView+HTML &amp; Dynative</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方案。但这两种方案是存在问题的：</a:t>
            </a:r>
            <a:endParaRPr/>
          </a:p>
          <a:p>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WebView+HTML</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方案：随着</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WebView</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性能的提升 和 移动端设备硬件的发展，</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HTML</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加载速度 </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&amp; </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渲染速度慢的缺点将会逐渐被完善，所以常规业务需要的性能还是难以满足。</a:t>
            </a:r>
            <a:endParaRPr/>
          </a:p>
          <a:p>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Dynative</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（如</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RN</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Weex</a:t>
            </a:r>
            <a:r>
              <a:rPr lang="en-US" sz="1400">
                <a:latin typeface="方正宋体;ZYSong18030;AR PL SungtiL GB;新宋体;NSimSun;文鼎PL细上海宋Uni;AR PL ShanHeiSun Uni;文鼎ＰＬ新宋;AR PL New Sung;MSung Light SC;Cumberland AMT;Cumberland;Courier New;Nimbus Mono L;Courier;Lucida Sans Typewriter;Lucida Typewriter;Monaco;Monospaced"/>
              </a:rPr>
              <a:t>）：虽然性能能满足，但由于该技术还不成熟，稳定性差，且开发难度大，所以对于常规业务还是非常谨慎的使用。</a:t>
            </a:r>
            <a:endParaRPr/>
          </a:p>
          <a:p>
            <a:r>
              <a:rPr lang="en-US" sz="14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Tangram </a:t>
            </a:r>
            <a:r>
              <a:rPr lang="en-US" sz="14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正是解决 常规业务 的方案：在性能、稳定性 </a:t>
            </a:r>
            <a:r>
              <a:rPr lang="en-US" sz="14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&amp; </a:t>
            </a:r>
            <a:r>
              <a:rPr lang="en-US" sz="1400">
                <a:solidFill>
                  <a:srgbClr val="ff3333"/>
                </a:solidFill>
                <a:latin typeface="方正宋体;ZYSong18030;AR PL SungtiL GB;新宋体;NSimSun;文鼎PL细上海宋Uni;AR PL ShanHeiSun Uni;文鼎ＰＬ新宋;AR PL New Sung;MSung Light SC;Cumberland AMT;Cumberland;Courier New;Nimbus Mono L;Courier;Lucida Sans Typewriter;Lucida Typewriter;Monaco;Monospaced"/>
              </a:rPr>
              <a:t>开发周期 取得较好平衡的一种折中方案。</a:t>
            </a:r>
            <a:endParaRPr/>
          </a:p>
          <a:p>
            <a:endParaRPr/>
          </a:p>
        </p:txBody>
      </p:sp>
    </p:spTree>
  </p:cSld>
  <p:transition spd="slow">
    <p:fade/>
  </p:transition>
  <p:timing>
    <p:tnLst>
      <p:par>
        <p:cTn id="124" dur="indefinite" restart="never" nodeType="tmRoot">
          <p:childTnLst>
            <p:seq>
              <p:cTn id="125"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2143800" y="3551400"/>
            <a:ext cx="4857840" cy="732240"/>
          </a:xfrm>
          <a:prstGeom prst="rect">
            <a:avLst/>
          </a:prstGeom>
          <a:noFill/>
          <a:ln>
            <a:noFill/>
          </a:ln>
        </p:spPr>
        <p:txBody>
          <a:bodyPr lIns="90000" rIns="90000" tIns="45000" bIns="45000" anchor="ctr"/>
          <a:p>
            <a:pPr>
              <a:lnSpc>
                <a:spcPct val="120000"/>
              </a:lnSpc>
            </a:pPr>
            <a:r>
              <a:rPr b="1" lang="en-US" sz="4220">
                <a:solidFill>
                  <a:srgbClr val="e46c0a"/>
                </a:solidFill>
                <a:latin typeface="Arial"/>
                <a:ea typeface="微软雅黑"/>
              </a:rPr>
              <a:t>03 </a:t>
            </a:r>
            <a:r>
              <a:rPr lang="en-US" sz="2800">
                <a:solidFill>
                  <a:srgbClr val="3b3838"/>
                </a:solidFill>
                <a:latin typeface="方正正准黑简体"/>
                <a:ea typeface="方正正准黑简体"/>
              </a:rPr>
              <a:t>Tangram</a:t>
            </a:r>
            <a:r>
              <a:rPr lang="en-US" sz="2800">
                <a:solidFill>
                  <a:srgbClr val="3b3838"/>
                </a:solidFill>
                <a:latin typeface="方正正准黑简体"/>
                <a:ea typeface="方正正准黑简体"/>
              </a:rPr>
              <a:t>能做什么</a:t>
            </a:r>
            <a:endParaRPr/>
          </a:p>
        </p:txBody>
      </p:sp>
      <p:sp>
        <p:nvSpPr>
          <p:cNvPr id="98" name="CustomShape 2"/>
          <p:cNvSpPr/>
          <p:nvPr/>
        </p:nvSpPr>
        <p:spPr>
          <a:xfrm>
            <a:off x="2143800" y="4669920"/>
            <a:ext cx="9374760" cy="2222280"/>
          </a:xfrm>
          <a:prstGeom prst="rect">
            <a:avLst/>
          </a:prstGeom>
          <a:noFill/>
          <a:ln>
            <a:noFill/>
          </a:ln>
        </p:spPr>
        <p:txBody>
          <a:bodyPr lIns="90000" rIns="90000" tIns="45000" bIns="45000"/>
          <a:p>
            <a:pPr>
              <a:lnSpc>
                <a:spcPct val="120000"/>
              </a:lnSpc>
            </a:pPr>
            <a:r>
              <a:rPr lang="en-US" sz="1600">
                <a:solidFill>
                  <a:srgbClr val="000000"/>
                </a:solidFill>
                <a:latin typeface="文泉驿微米黑"/>
                <a:ea typeface="文泉驿微米黑"/>
              </a:rPr>
              <a:t>1.</a:t>
            </a:r>
            <a:r>
              <a:rPr lang="en-US" sz="1600">
                <a:solidFill>
                  <a:srgbClr val="000000"/>
                </a:solidFill>
                <a:latin typeface="文泉驿微米黑"/>
                <a:ea typeface="文泉驿微米黑"/>
              </a:rPr>
              <a:t>动态布局</a:t>
            </a:r>
            <a:endParaRPr/>
          </a:p>
          <a:p>
            <a:pPr>
              <a:lnSpc>
                <a:spcPct val="120000"/>
              </a:lnSpc>
            </a:pPr>
            <a:r>
              <a:rPr lang="en-US" sz="1600">
                <a:solidFill>
                  <a:srgbClr val="000000"/>
                </a:solidFill>
                <a:latin typeface="文泉驿微米黑"/>
                <a:ea typeface="文泉驿微米黑"/>
              </a:rPr>
              <a:t>2.</a:t>
            </a:r>
            <a:r>
              <a:rPr lang="en-US" sz="1600">
                <a:solidFill>
                  <a:srgbClr val="000000"/>
                </a:solidFill>
                <a:latin typeface="文泉驿微米黑"/>
                <a:ea typeface="文泉驿微米黑"/>
              </a:rPr>
              <a:t>跨平台支持</a:t>
            </a:r>
            <a:endParaRPr/>
          </a:p>
          <a:p>
            <a:pPr>
              <a:lnSpc>
                <a:spcPct val="120000"/>
              </a:lnSpc>
            </a:pPr>
            <a:r>
              <a:rPr lang="en-US" sz="1600">
                <a:solidFill>
                  <a:srgbClr val="000000"/>
                </a:solidFill>
                <a:latin typeface="文泉驿微米黑"/>
                <a:ea typeface="文泉驿微米黑"/>
              </a:rPr>
              <a:t>3.</a:t>
            </a:r>
            <a:r>
              <a:rPr lang="en-US" sz="1600">
                <a:solidFill>
                  <a:srgbClr val="000000"/>
                </a:solidFill>
                <a:latin typeface="文泉驿微米黑"/>
                <a:ea typeface="文泉驿微米黑"/>
              </a:rPr>
              <a:t>面向业务</a:t>
            </a:r>
            <a:endParaRPr/>
          </a:p>
          <a:p>
            <a:pPr>
              <a:lnSpc>
                <a:spcPct val="120000"/>
              </a:lnSpc>
            </a:pPr>
            <a:r>
              <a:rPr lang="en-US" sz="1600">
                <a:solidFill>
                  <a:srgbClr val="000000"/>
                </a:solidFill>
                <a:latin typeface="文泉驿微米黑"/>
                <a:ea typeface="文泉驿微米黑"/>
              </a:rPr>
              <a:t>4.</a:t>
            </a:r>
            <a:r>
              <a:rPr lang="en-US" sz="1600">
                <a:solidFill>
                  <a:srgbClr val="000000"/>
                </a:solidFill>
                <a:latin typeface="文泉驿微米黑"/>
                <a:ea typeface="文泉驿微米黑"/>
              </a:rPr>
              <a:t>高性能</a:t>
            </a:r>
            <a:endParaRPr/>
          </a:p>
          <a:p>
            <a:pPr>
              <a:lnSpc>
                <a:spcPct val="120000"/>
              </a:lnSpc>
            </a:pPr>
            <a:endParaRPr/>
          </a:p>
        </p:txBody>
      </p:sp>
      <p:sp>
        <p:nvSpPr>
          <p:cNvPr id="99" name="Line 3"/>
          <p:cNvSpPr/>
          <p:nvPr/>
        </p:nvSpPr>
        <p:spPr>
          <a:xfrm>
            <a:off x="1128960" y="4299480"/>
            <a:ext cx="11730240" cy="0"/>
          </a:xfrm>
          <a:prstGeom prst="line">
            <a:avLst/>
          </a:prstGeom>
          <a:ln w="6480">
            <a:solidFill>
              <a:srgbClr val="ffffff"/>
            </a:solidFill>
            <a:miter/>
          </a:ln>
        </p:spPr>
      </p:sp>
      <p:sp>
        <p:nvSpPr>
          <p:cNvPr id="100" name="Line 4"/>
          <p:cNvSpPr/>
          <p:nvPr/>
        </p:nvSpPr>
        <p:spPr>
          <a:xfrm>
            <a:off x="1128960" y="4369680"/>
            <a:ext cx="11730240" cy="0"/>
          </a:xfrm>
          <a:prstGeom prst="line">
            <a:avLst/>
          </a:prstGeom>
          <a:ln w="57240">
            <a:solidFill>
              <a:srgbClr val="e46c0a"/>
            </a:solidFill>
            <a:miter/>
          </a:ln>
        </p:spPr>
      </p:sp>
      <p:sp>
        <p:nvSpPr>
          <p:cNvPr id="101" name="CustomShape 5"/>
          <p:cNvSpPr/>
          <p:nvPr/>
        </p:nvSpPr>
        <p:spPr>
          <a:xfrm>
            <a:off x="7651800" y="508320"/>
            <a:ext cx="4391640" cy="2473200"/>
          </a:xfrm>
          <a:prstGeom prst="rect">
            <a:avLst/>
          </a:prstGeom>
          <a:blipFill>
            <a:blip r:embed="rId1"/>
            <a:stretch>
              <a:fillRect/>
            </a:stretch>
          </a:blipFill>
          <a:ln w="12600">
            <a:noFill/>
          </a:ln>
        </p:spPr>
      </p:sp>
    </p:spTree>
  </p:cSld>
  <p:transition>
    <p:fade/>
  </p:transition>
  <p:timing>
    <p:tnLst>
      <p:par>
        <p:cTn id="126" dur="indefinite" restart="never" nodeType="tmRoot">
          <p:childTnLst>
            <p:seq>
              <p:cTn id="127" nodeType="mainSeq">
                <p:childTnLst>
                  <p:par>
                    <p:cTn id="128" fill="freeze">
                      <p:stCondLst>
                        <p:cond delay="indefinite"/>
                      </p:stCondLst>
                      <p:childTnLst>
                        <p:par>
                          <p:cTn id="129" fill="freeze">
                            <p:stCondLst>
                              <p:cond delay="0"/>
                            </p:stCondLst>
                            <p:childTnLst>
                              <p:par>
                                <p:cTn id="130" nodeType="afterEffect" fill="hold" presetClass="entr" presetID="23" presetSubtype="288">
                                  <p:stCondLst>
                                    <p:cond delay="0"/>
                                  </p:stCondLst>
                                  <p:childTnLst>
                                    <p:set>
                                      <p:cBhvr>
                                        <p:cTn id="131" dur="1" fill="hold">
                                          <p:stCondLst>
                                            <p:cond delay="0"/>
                                          </p:stCondLst>
                                        </p:cTn>
                                        <p:tgtEl>
                                          <p:spTgt spid="101"/>
                                        </p:tgtEl>
                                        <p:attrNameLst>
                                          <p:attrName>style.visibility</p:attrName>
                                        </p:attrNameLst>
                                      </p:cBhvr>
                                      <p:to>
                                        <p:strVal val="visible"/>
                                      </p:to>
                                    </p:set>
                                    <p:anim calcmode="lin" valueType="str">
                                      <p:cBhvr additive="repl">
                                        <p:cTn id="132" dur="500" fill="hold"/>
                                        <p:tgtEl>
                                          <p:spTgt spid="101"/>
                                        </p:tgtEl>
                                      </p:cBhvr>
                                      <p:tavLst>
                                        <p:tav tm="0">
                                          <p:val>
                                            <p:strVal val="4/3*width"/>
                                          </p:val>
                                        </p:tav>
                                        <p:tav tm="100000">
                                          <p:val>
                                            <p:strVal val="width"/>
                                          </p:val>
                                        </p:tav>
                                      </p:tavLst>
                                    </p:anim>
                                    <p:anim calcmode="lin" valueType="str">
                                      <p:cBhvr additive="repl">
                                        <p:cTn id="133" dur="500" fill="hold"/>
                                        <p:tgtEl>
                                          <p:spTgt spid="101"/>
                                        </p:tgtEl>
                                      </p:cBhvr>
                                      <p:tavLst>
                                        <p:tav tm="0">
                                          <p:val>
                                            <p:strVal val="4/3*height"/>
                                          </p:val>
                                        </p:tav>
                                        <p:tav tm="100000">
                                          <p:val>
                                            <p:strVal val="height"/>
                                          </p:val>
                                        </p:tav>
                                      </p:tavLst>
                                    </p:anim>
                                  </p:childTnLst>
                                </p:cTn>
                              </p:par>
                            </p:childTnLst>
                          </p:cTn>
                        </p:par>
                        <p:par>
                          <p:cTn id="134" fill="freeze">
                            <p:stCondLst>
                              <p:cond delay="500"/>
                            </p:stCondLst>
                            <p:childTnLst>
                              <p:par>
                                <p:cTn id="135" nodeType="afterEffect" fill="hold" presetClass="entr" presetID="10">
                                  <p:stCondLst>
                                    <p:cond delay="0"/>
                                  </p:stCondLst>
                                  <p:childTnLst>
                                    <p:set>
                                      <p:cBhvr>
                                        <p:cTn id="136" dur="1" fill="hold">
                                          <p:stCondLst>
                                            <p:cond delay="0"/>
                                          </p:stCondLst>
                                        </p:cTn>
                                        <p:tgtEl>
                                          <p:spTgt spid="97"/>
                                        </p:tgtEl>
                                        <p:attrNameLst>
                                          <p:attrName>style.visibility</p:attrName>
                                        </p:attrNameLst>
                                      </p:cBhvr>
                                      <p:to>
                                        <p:strVal val="visible"/>
                                      </p:to>
                                    </p:set>
                                    <p:animEffect filter="fade" transition="in">
                                      <p:cBhvr additive="repl">
                                        <p:cTn id="137" dur="500"/>
                                        <p:tgtEl>
                                          <p:spTgt spid="97"/>
                                        </p:tgtEl>
                                      </p:cBhvr>
                                    </p:animEffect>
                                  </p:childTnLst>
                                </p:cTn>
                              </p:par>
                            </p:childTnLst>
                          </p:cTn>
                        </p:par>
                        <p:par>
                          <p:cTn id="138" fill="freeze">
                            <p:stCondLst>
                              <p:cond delay="1000"/>
                            </p:stCondLst>
                            <p:childTnLst>
                              <p:par>
                                <p:cTn id="139" nodeType="afterEffect" fill="hold" presetClass="entr" presetID="22" presetSubtype="8">
                                  <p:stCondLst>
                                    <p:cond delay="0"/>
                                  </p:stCondLst>
                                  <p:childTnLst>
                                    <p:set>
                                      <p:cBhvr>
                                        <p:cTn id="140" dur="1" fill="hold">
                                          <p:stCondLst>
                                            <p:cond delay="0"/>
                                          </p:stCondLst>
                                        </p:cTn>
                                        <p:tgtEl>
                                          <p:spTgt spid="100"/>
                                        </p:tgtEl>
                                        <p:attrNameLst>
                                          <p:attrName>style.visibility</p:attrName>
                                        </p:attrNameLst>
                                      </p:cBhvr>
                                      <p:to>
                                        <p:strVal val="visible"/>
                                      </p:to>
                                    </p:set>
                                    <p:animEffect filter="wipe(left)" transition="in">
                                      <p:cBhvr additive="repl">
                                        <p:cTn id="141" dur="500"/>
                                        <p:tgtEl>
                                          <p:spTgt spid="100"/>
                                        </p:tgtEl>
                                      </p:cBhvr>
                                    </p:animEffect>
                                  </p:childTnLst>
                                </p:cTn>
                              </p:par>
                            </p:childTnLst>
                          </p:cTn>
                        </p:par>
                        <p:par>
                          <p:cTn id="142" fill="freeze">
                            <p:stCondLst>
                              <p:cond delay="1500"/>
                            </p:stCondLst>
                            <p:childTnLst>
                              <p:par>
                                <p:cTn id="143" nodeType="afterEffect" fill="hold" presetClass="entr" presetID="52">
                                  <p:stCondLst>
                                    <p:cond delay="0"/>
                                  </p:stCondLst>
                                  <p:childTnLst>
                                    <p:set>
                                      <p:cBhvr>
                                        <p:cTn id="144" dur="1" fill="hold">
                                          <p:stCondLst>
                                            <p:cond delay="0"/>
                                          </p:stCondLst>
                                        </p:cTn>
                                        <p:tgtEl>
                                          <p:spTgt spid="98"/>
                                        </p:tgtEl>
                                        <p:attrNameLst>
                                          <p:attrName>style.visibility</p:attrName>
                                        </p:attrNameLst>
                                      </p:cBhvr>
                                      <p:to>
                                        <p:strVal val="visible"/>
                                      </p:to>
                                    </p:set>
                                    <p:animEffect filter="fade" transition="in">
                                      <p:cBhvr additive="repl">
                                        <p:cTn id="145" dur="1000"/>
                                        <p:tgtEl>
                                          <p:spTgt spid="9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rot="16200000">
            <a:off x="1592640" y="-1090440"/>
            <a:ext cx="478080" cy="2924280"/>
          </a:xfrm>
          <a:prstGeom prst="rect">
            <a:avLst/>
          </a:prstGeom>
          <a:solidFill>
            <a:srgbClr val="bfbfbf"/>
          </a:solidFill>
          <a:ln w="12600">
            <a:noFill/>
          </a:ln>
        </p:spPr>
      </p:sp>
      <p:sp>
        <p:nvSpPr>
          <p:cNvPr id="103" name="CustomShape 2"/>
          <p:cNvSpPr/>
          <p:nvPr/>
        </p:nvSpPr>
        <p:spPr>
          <a:xfrm>
            <a:off x="190080" y="129240"/>
            <a:ext cx="141480" cy="478080"/>
          </a:xfrm>
          <a:prstGeom prst="rect">
            <a:avLst/>
          </a:prstGeom>
          <a:solidFill>
            <a:srgbClr val="bfbfbf"/>
          </a:solidFill>
          <a:ln w="12600">
            <a:noFill/>
          </a:ln>
        </p:spPr>
      </p:sp>
      <p:sp>
        <p:nvSpPr>
          <p:cNvPr id="104" name="CustomShape 3"/>
          <p:cNvSpPr/>
          <p:nvPr/>
        </p:nvSpPr>
        <p:spPr>
          <a:xfrm>
            <a:off x="497880" y="165960"/>
            <a:ext cx="2846160" cy="310680"/>
          </a:xfrm>
          <a:prstGeom prst="rect">
            <a:avLst/>
          </a:prstGeom>
          <a:noFill/>
          <a:ln>
            <a:noFill/>
          </a:ln>
        </p:spPr>
        <p:txBody>
          <a:bodyPr lIns="68760" rIns="68760" tIns="34200" bIns="34200"/>
          <a:p>
            <a:pPr>
              <a:lnSpc>
                <a:spcPct val="120000"/>
              </a:lnSpc>
            </a:pPr>
            <a:r>
              <a:rPr lang="en-US" sz="1600">
                <a:solidFill>
                  <a:srgbClr val="000000"/>
                </a:solidFill>
                <a:latin typeface="文泉驿微米黑"/>
                <a:ea typeface="文泉驿微米黑"/>
              </a:rPr>
              <a:t>动态布局</a:t>
            </a:r>
            <a:endParaRPr/>
          </a:p>
        </p:txBody>
      </p:sp>
      <p:sp>
        <p:nvSpPr>
          <p:cNvPr id="105" name="CustomShape 4"/>
          <p:cNvSpPr/>
          <p:nvPr/>
        </p:nvSpPr>
        <p:spPr>
          <a:xfrm>
            <a:off x="1083960" y="1440000"/>
            <a:ext cx="7698600" cy="645120"/>
          </a:xfrm>
          <a:prstGeom prst="rect">
            <a:avLst/>
          </a:prstGeom>
          <a:noFill/>
          <a:ln>
            <a:noFill/>
          </a:ln>
        </p:spPr>
        <p:txBody>
          <a:bodyPr lIns="90000" rIns="90000" tIns="45000" bIns="45000"/>
          <a:p>
            <a:r>
              <a:rPr lang="en-US">
                <a:latin typeface="Arial"/>
              </a:rPr>
              <a:t>1.</a:t>
            </a:r>
            <a:r>
              <a:rPr lang="en-US">
                <a:latin typeface="Arial"/>
              </a:rPr>
              <a:t>天猫</a:t>
            </a:r>
            <a:r>
              <a:rPr lang="en-US">
                <a:latin typeface="Arial"/>
              </a:rPr>
              <a:t>app</a:t>
            </a:r>
            <a:r>
              <a:rPr lang="en-US">
                <a:latin typeface="Arial"/>
              </a:rPr>
              <a:t>首页 </a:t>
            </a:r>
            <a:r>
              <a:rPr lang="en-US">
                <a:latin typeface="Arial"/>
              </a:rPr>
              <a:t>http://cloud.video.taobao.com/play/u/767058937/p/1/e/6/t/1/53393530.mp4</a:t>
            </a:r>
            <a:endParaRPr/>
          </a:p>
        </p:txBody>
      </p:sp>
      <p:sp>
        <p:nvSpPr>
          <p:cNvPr id="106" name="CustomShape 5"/>
          <p:cNvSpPr/>
          <p:nvPr/>
        </p:nvSpPr>
        <p:spPr>
          <a:xfrm>
            <a:off x="1129320" y="3528000"/>
            <a:ext cx="7698600" cy="389160"/>
          </a:xfrm>
          <a:prstGeom prst="rect">
            <a:avLst/>
          </a:prstGeom>
          <a:noFill/>
          <a:ln>
            <a:noFill/>
          </a:ln>
        </p:spPr>
        <p:txBody>
          <a:bodyPr lIns="90000" rIns="90000" tIns="45000" bIns="45000"/>
          <a:p>
            <a:r>
              <a:rPr lang="en-US">
                <a:latin typeface="Arial"/>
              </a:rPr>
              <a:t>3.</a:t>
            </a:r>
            <a:r>
              <a:rPr lang="en-US">
                <a:latin typeface="Arial"/>
              </a:rPr>
              <a:t>动态布局</a:t>
            </a:r>
            <a:r>
              <a:rPr lang="en-US">
                <a:latin typeface="Arial"/>
              </a:rPr>
              <a:t>demo</a:t>
            </a:r>
            <a:endParaRPr/>
          </a:p>
        </p:txBody>
      </p:sp>
      <p:sp>
        <p:nvSpPr>
          <p:cNvPr id="107" name="CustomShape 6"/>
          <p:cNvSpPr/>
          <p:nvPr/>
        </p:nvSpPr>
        <p:spPr>
          <a:xfrm>
            <a:off x="1129320" y="2449440"/>
            <a:ext cx="7698600" cy="645120"/>
          </a:xfrm>
          <a:prstGeom prst="rect">
            <a:avLst/>
          </a:prstGeom>
          <a:noFill/>
          <a:ln>
            <a:noFill/>
          </a:ln>
        </p:spPr>
        <p:txBody>
          <a:bodyPr lIns="90000" rIns="90000" tIns="45000" bIns="45000"/>
          <a:p>
            <a:r>
              <a:rPr lang="en-US">
                <a:latin typeface="Arial"/>
              </a:rPr>
              <a:t>2.</a:t>
            </a:r>
            <a:r>
              <a:rPr lang="en-US">
                <a:latin typeface="Arial"/>
              </a:rPr>
              <a:t>天猫超市</a:t>
            </a:r>
            <a:r>
              <a:rPr lang="en-US">
                <a:latin typeface="Arial"/>
              </a:rPr>
              <a:t>app</a:t>
            </a:r>
            <a:r>
              <a:rPr lang="en-US">
                <a:latin typeface="Arial"/>
              </a:rPr>
              <a:t>首页 </a:t>
            </a:r>
            <a:r>
              <a:rPr lang="en-US">
                <a:latin typeface="Arial"/>
              </a:rPr>
              <a:t>http://cloud.video.taobao.com/play/u/767058937/p/1/e/6/t/1/53393547.mp4</a:t>
            </a:r>
            <a:endParaRPr/>
          </a:p>
        </p:txBody>
      </p:sp>
    </p:spTree>
  </p:cSld>
  <p:transition spd="slow">
    <p:fade/>
  </p:transition>
  <p:timing>
    <p:tnLst>
      <p:par>
        <p:cTn id="146" dur="indefinite" restart="never" nodeType="tmRoot">
          <p:childTnLst>
            <p:seq>
              <p:cTn id="147"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