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304" r:id="rId4"/>
    <p:sldId id="311" r:id="rId5"/>
    <p:sldId id="305" r:id="rId6"/>
    <p:sldId id="306" r:id="rId7"/>
    <p:sldId id="307" r:id="rId8"/>
    <p:sldId id="308" r:id="rId9"/>
    <p:sldId id="309" r:id="rId10"/>
    <p:sldId id="310" r:id="rId11"/>
    <p:sldId id="303" r:id="rId12"/>
    <p:sldId id="258" r:id="rId13"/>
    <p:sldId id="259" r:id="rId14"/>
    <p:sldId id="260" r:id="rId15"/>
    <p:sldId id="261" r:id="rId16"/>
    <p:sldId id="262" r:id="rId17"/>
    <p:sldId id="263" r:id="rId18"/>
    <p:sldId id="264" r:id="rId19"/>
    <p:sldId id="265" r:id="rId20"/>
    <p:sldId id="266" r:id="rId21"/>
    <p:sldId id="267" r:id="rId22"/>
    <p:sldId id="268" r:id="rId23"/>
    <p:sldId id="270" r:id="rId24"/>
    <p:sldId id="273" r:id="rId25"/>
    <p:sldId id="272" r:id="rId26"/>
    <p:sldId id="274" r:id="rId27"/>
    <p:sldId id="297" r:id="rId28"/>
    <p:sldId id="29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2015/4/21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2015/4/21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第三讲  机器人的下肢</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8"/>
            <a:ext cx="8229600" cy="1143000"/>
          </a:xfrm>
        </p:spPr>
        <p:txBody>
          <a:bodyPr>
            <a:normAutofit/>
          </a:bodyPr>
          <a:lstStyle/>
          <a:p>
            <a:r>
              <a:rPr lang="zh-CN" altLang="en-US" b="1" dirty="0" smtClean="0"/>
              <a:t>系统组成</a:t>
            </a:r>
            <a:endParaRPr lang="zh-CN" altLang="en-US" dirty="0"/>
          </a:p>
        </p:txBody>
      </p:sp>
      <p:sp>
        <p:nvSpPr>
          <p:cNvPr id="5" name="内容占位符 4"/>
          <p:cNvSpPr>
            <a:spLocks noGrp="1"/>
          </p:cNvSpPr>
          <p:nvPr>
            <p:ph idx="1"/>
          </p:nvPr>
        </p:nvSpPr>
        <p:spPr>
          <a:xfrm>
            <a:off x="428596" y="3857628"/>
            <a:ext cx="8229600" cy="2786082"/>
          </a:xfrm>
        </p:spPr>
        <p:txBody>
          <a:bodyPr>
            <a:normAutofit/>
          </a:bodyPr>
          <a:lstStyle/>
          <a:p>
            <a:pPr>
              <a:buNone/>
            </a:pPr>
            <a:endParaRPr lang="zh-CN" altLang="en-US" dirty="0"/>
          </a:p>
        </p:txBody>
      </p:sp>
      <p:pic>
        <p:nvPicPr>
          <p:cNvPr id="67586" name="Picture 2" descr="三维运动捕捉系统"/>
          <p:cNvPicPr>
            <a:picLocks noChangeAspect="1" noChangeArrowheads="1"/>
          </p:cNvPicPr>
          <p:nvPr/>
        </p:nvPicPr>
        <p:blipFill>
          <a:blip r:embed="rId2"/>
          <a:srcRect/>
          <a:stretch>
            <a:fillRect/>
          </a:stretch>
        </p:blipFill>
        <p:spPr bwMode="auto">
          <a:xfrm>
            <a:off x="2928926" y="1285860"/>
            <a:ext cx="3034896" cy="2206219"/>
          </a:xfrm>
          <a:prstGeom prst="rect">
            <a:avLst/>
          </a:prstGeom>
          <a:noFill/>
        </p:spPr>
      </p:pic>
      <p:pic>
        <p:nvPicPr>
          <p:cNvPr id="67588" name="Picture 4" descr="http://t03.pic.sogou.com/8076db6ad8d3df45-c4fce02463792c80-6dabacb167d0bc6a83e256ed254df7af.jpg"/>
          <p:cNvPicPr>
            <a:picLocks noChangeAspect="1" noChangeArrowheads="1"/>
          </p:cNvPicPr>
          <p:nvPr/>
        </p:nvPicPr>
        <p:blipFill>
          <a:blip r:embed="rId3"/>
          <a:srcRect/>
          <a:stretch>
            <a:fillRect/>
          </a:stretch>
        </p:blipFill>
        <p:spPr bwMode="auto">
          <a:xfrm>
            <a:off x="0" y="1428736"/>
            <a:ext cx="2644309" cy="2076908"/>
          </a:xfrm>
          <a:prstGeom prst="rect">
            <a:avLst/>
          </a:prstGeom>
          <a:noFill/>
        </p:spPr>
      </p:pic>
      <p:pic>
        <p:nvPicPr>
          <p:cNvPr id="67590" name="Picture 6" descr="http://www.omgl.com.cn/upfile/Images/2013soft/Zebris/emg1.png"/>
          <p:cNvPicPr>
            <a:picLocks noChangeAspect="1" noChangeArrowheads="1"/>
          </p:cNvPicPr>
          <p:nvPr/>
        </p:nvPicPr>
        <p:blipFill>
          <a:blip r:embed="rId4"/>
          <a:srcRect/>
          <a:stretch>
            <a:fillRect/>
          </a:stretch>
        </p:blipFill>
        <p:spPr bwMode="auto">
          <a:xfrm>
            <a:off x="6357950" y="1297531"/>
            <a:ext cx="2786050" cy="2224563"/>
          </a:xfrm>
          <a:prstGeom prst="rect">
            <a:avLst/>
          </a:prstGeom>
          <a:noFill/>
        </p:spPr>
      </p:pic>
      <p:sp>
        <p:nvSpPr>
          <p:cNvPr id="67592" name="AutoShape 8" descr="http://img3.imgtn.bdimg.com/it/u=1885998424,1111297331&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4" name="AutoShape 10" descr="http://img3.imgtn.bdimg.com/it/u=1885998424,1111297331&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7596" name="AutoShape 12" descr="http://img3.imgtn.bdimg.com/it/u=1885998424,1111297331&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7598" name="Picture 14" descr="http://img002.hc360.cn/g7/M02/4F/6D/wKhQslONm5aEeWNtAAAAANpQOcU547.jpg..180x180.jpg"/>
          <p:cNvPicPr>
            <a:picLocks noChangeAspect="1" noChangeArrowheads="1"/>
          </p:cNvPicPr>
          <p:nvPr/>
        </p:nvPicPr>
        <p:blipFill>
          <a:blip r:embed="rId5"/>
          <a:srcRect/>
          <a:stretch>
            <a:fillRect/>
          </a:stretch>
        </p:blipFill>
        <p:spPr bwMode="auto">
          <a:xfrm>
            <a:off x="3286116" y="4286256"/>
            <a:ext cx="2428892" cy="2334436"/>
          </a:xfrm>
          <a:prstGeom prst="rect">
            <a:avLst/>
          </a:prstGeom>
          <a:noFill/>
        </p:spPr>
      </p:pic>
      <p:sp>
        <p:nvSpPr>
          <p:cNvPr id="11" name="右箭头 10"/>
          <p:cNvSpPr/>
          <p:nvPr/>
        </p:nvSpPr>
        <p:spPr>
          <a:xfrm rot="2436088">
            <a:off x="1885985" y="3839767"/>
            <a:ext cx="1500198"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8252134">
            <a:off x="5735290" y="3779655"/>
            <a:ext cx="1500198"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5400000">
            <a:off x="4174341" y="3579786"/>
            <a:ext cx="801639"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机器人下肢</a:t>
            </a:r>
            <a:endParaRPr lang="zh-CN" altLang="en-US" dirty="0"/>
          </a:p>
        </p:txBody>
      </p:sp>
      <p:sp>
        <p:nvSpPr>
          <p:cNvPr id="3" name="内容占位符 2"/>
          <p:cNvSpPr>
            <a:spLocks noGrp="1"/>
          </p:cNvSpPr>
          <p:nvPr>
            <p:ph idx="1"/>
          </p:nvPr>
        </p:nvSpPr>
        <p:spPr/>
        <p:txBody>
          <a:bodyPr>
            <a:normAutofit fontScale="92500" lnSpcReduction="10000"/>
          </a:bodyPr>
          <a:lstStyle/>
          <a:p>
            <a:pPr marL="0" indent="457200" algn="just">
              <a:lnSpc>
                <a:spcPct val="200000"/>
              </a:lnSpc>
              <a:spcBef>
                <a:spcPts val="0"/>
              </a:spcBef>
              <a:buNone/>
            </a:pPr>
            <a:r>
              <a:rPr lang="zh-CN" altLang="en-US" dirty="0" smtClean="0">
                <a:solidFill>
                  <a:srgbClr val="000000"/>
                </a:solidFill>
                <a:latin typeface="华文新魏"/>
              </a:rPr>
              <a:t>机器人可分为</a:t>
            </a:r>
            <a:r>
              <a:rPr lang="zh-CN" altLang="en-US" sz="3600" dirty="0" smtClean="0">
                <a:solidFill>
                  <a:srgbClr val="DB5353"/>
                </a:solidFill>
                <a:latin typeface="宋体"/>
              </a:rPr>
              <a:t>固定型</a:t>
            </a:r>
            <a:r>
              <a:rPr lang="zh-CN" altLang="en-US" dirty="0" smtClean="0">
                <a:solidFill>
                  <a:srgbClr val="000000"/>
                </a:solidFill>
                <a:latin typeface="华文新魏"/>
              </a:rPr>
              <a:t>和</a:t>
            </a:r>
            <a:r>
              <a:rPr lang="zh-CN" altLang="en-US" sz="3600" dirty="0" smtClean="0">
                <a:solidFill>
                  <a:srgbClr val="DB5353"/>
                </a:solidFill>
                <a:latin typeface="宋体"/>
              </a:rPr>
              <a:t>行走型</a:t>
            </a:r>
            <a:r>
              <a:rPr lang="zh-CN" altLang="en-US" dirty="0" smtClean="0">
                <a:solidFill>
                  <a:srgbClr val="000000"/>
                </a:solidFill>
                <a:latin typeface="华文新魏"/>
              </a:rPr>
              <a:t>两种。工</a:t>
            </a:r>
            <a:br>
              <a:rPr lang="zh-CN" altLang="en-US" dirty="0" smtClean="0">
                <a:solidFill>
                  <a:srgbClr val="000000"/>
                </a:solidFill>
                <a:latin typeface="华文新魏"/>
              </a:rPr>
            </a:br>
            <a:r>
              <a:rPr lang="zh-CN" altLang="en-US" dirty="0" smtClean="0">
                <a:solidFill>
                  <a:srgbClr val="000000"/>
                </a:solidFill>
                <a:latin typeface="华文新魏"/>
              </a:rPr>
              <a:t>业机器人一般为固定式， 而目前在开发研制</a:t>
            </a:r>
            <a:br>
              <a:rPr lang="zh-CN" altLang="en-US" dirty="0" smtClean="0">
                <a:solidFill>
                  <a:srgbClr val="000000"/>
                </a:solidFill>
                <a:latin typeface="华文新魏"/>
              </a:rPr>
            </a:br>
            <a:r>
              <a:rPr lang="zh-CN" altLang="en-US" dirty="0" smtClean="0">
                <a:solidFill>
                  <a:srgbClr val="000000"/>
                </a:solidFill>
                <a:latin typeface="华文新魏"/>
              </a:rPr>
              <a:t>的海洋水下机器人， 原子能工业、 空间机器</a:t>
            </a:r>
            <a:br>
              <a:rPr lang="zh-CN" altLang="en-US" dirty="0" smtClean="0">
                <a:solidFill>
                  <a:srgbClr val="000000"/>
                </a:solidFill>
                <a:latin typeface="华文新魏"/>
              </a:rPr>
            </a:br>
            <a:r>
              <a:rPr lang="zh-CN" altLang="en-US" dirty="0" smtClean="0">
                <a:solidFill>
                  <a:srgbClr val="000000"/>
                </a:solidFill>
                <a:latin typeface="华文新魏"/>
              </a:rPr>
              <a:t>人、 军用机器人， 都将是可移动的。</a:t>
            </a:r>
            <a:br>
              <a:rPr lang="zh-CN" altLang="en-US" dirty="0" smtClean="0">
                <a:solidFill>
                  <a:srgbClr val="000000"/>
                </a:solidFill>
                <a:latin typeface="华文新魏"/>
              </a:rPr>
            </a:b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2227" name="Picture 3"/>
          <p:cNvPicPr>
            <a:picLocks noChangeAspect="1" noChangeArrowheads="1"/>
          </p:cNvPicPr>
          <p:nvPr/>
        </p:nvPicPr>
        <p:blipFill>
          <a:blip r:embed="rId2"/>
          <a:srcRect/>
          <a:stretch>
            <a:fillRect/>
          </a:stretch>
        </p:blipFill>
        <p:spPr bwMode="auto">
          <a:xfrm>
            <a:off x="-159773" y="857232"/>
            <a:ext cx="9375243" cy="6000792"/>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0" y="0"/>
            <a:ext cx="9144000" cy="857232"/>
          </a:xfrm>
          <a:prstGeom prst="rect">
            <a:avLst/>
          </a:prstGeom>
          <a:noFill/>
          <a:ln w="9525">
            <a:noFill/>
            <a:miter lim="800000"/>
            <a:headEnd/>
            <a:tailEnd/>
          </a:ln>
          <a:effectLst/>
        </p:spPr>
      </p:pic>
      <p:sp>
        <p:nvSpPr>
          <p:cNvPr id="8" name="TextBox 7"/>
          <p:cNvSpPr txBox="1"/>
          <p:nvPr/>
        </p:nvSpPr>
        <p:spPr>
          <a:xfrm>
            <a:off x="0" y="0"/>
            <a:ext cx="9144000" cy="769441"/>
          </a:xfrm>
          <a:prstGeom prst="rect">
            <a:avLst/>
          </a:prstGeom>
          <a:noFill/>
        </p:spPr>
        <p:txBody>
          <a:bodyPr wrap="square" rtlCol="0">
            <a:spAutoFit/>
          </a:bodyPr>
          <a:lstStyle/>
          <a:p>
            <a:pPr algn="ctr"/>
            <a:r>
              <a:rPr lang="en-US" altLang="zh-CN" sz="4400" dirty="0" smtClean="0">
                <a:solidFill>
                  <a:srgbClr val="FFFF00"/>
                </a:solidFill>
                <a:latin typeface="宋体" pitchFamily="2" charset="-122"/>
                <a:ea typeface="宋体" pitchFamily="2" charset="-122"/>
              </a:rPr>
              <a:t>3.2 </a:t>
            </a:r>
            <a:r>
              <a:rPr lang="zh-CN" altLang="en-US" sz="4400" dirty="0" smtClean="0">
                <a:solidFill>
                  <a:srgbClr val="FFFF00"/>
                </a:solidFill>
                <a:latin typeface="宋体" pitchFamily="2" charset="-122"/>
                <a:ea typeface="宋体" pitchFamily="2" charset="-122"/>
              </a:rPr>
              <a:t>机器人的下肢</a:t>
            </a:r>
            <a:endParaRPr lang="zh-CN" altLang="en-US" sz="4400" dirty="0">
              <a:solidFill>
                <a:srgbClr val="FFFF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01" name="Picture 1"/>
          <p:cNvPicPr>
            <a:picLocks noChangeAspect="1" noChangeArrowheads="1"/>
          </p:cNvPicPr>
          <p:nvPr/>
        </p:nvPicPr>
        <p:blipFill>
          <a:blip r:embed="rId2"/>
          <a:srcRect/>
          <a:stretch>
            <a:fillRect/>
          </a:stretch>
        </p:blipFill>
        <p:spPr bwMode="auto">
          <a:xfrm>
            <a:off x="0" y="-1670"/>
            <a:ext cx="9141777" cy="68596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0177" name="Picture 1"/>
          <p:cNvPicPr>
            <a:picLocks noChangeAspect="1" noChangeArrowheads="1"/>
          </p:cNvPicPr>
          <p:nvPr/>
        </p:nvPicPr>
        <p:blipFill>
          <a:blip r:embed="rId2"/>
          <a:srcRect/>
          <a:stretch>
            <a:fillRect/>
          </a:stretch>
        </p:blipFill>
        <p:spPr bwMode="auto">
          <a:xfrm>
            <a:off x="574" y="71019"/>
            <a:ext cx="9143426" cy="628693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9153"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8129" name="Picture 1"/>
          <p:cNvPicPr>
            <a:picLocks noChangeAspect="1" noChangeArrowheads="1"/>
          </p:cNvPicPr>
          <p:nvPr/>
        </p:nvPicPr>
        <p:blipFill>
          <a:blip r:embed="rId2"/>
          <a:srcRect/>
          <a:stretch>
            <a:fillRect/>
          </a:stretch>
        </p:blipFill>
        <p:spPr bwMode="auto">
          <a:xfrm>
            <a:off x="0" y="-1670"/>
            <a:ext cx="9141777" cy="6859669"/>
          </a:xfrm>
          <a:prstGeom prst="rect">
            <a:avLst/>
          </a:prstGeom>
          <a:noFill/>
          <a:ln w="9525">
            <a:noFill/>
            <a:miter lim="800000"/>
            <a:headEnd/>
            <a:tailEnd/>
          </a:ln>
          <a:effectLst/>
        </p:spPr>
      </p:pic>
      <p:sp>
        <p:nvSpPr>
          <p:cNvPr id="6" name="矩形 5"/>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7105" name="Picture 1"/>
          <p:cNvPicPr>
            <a:picLocks noChangeAspect="1" noChangeArrowheads="1"/>
          </p:cNvPicPr>
          <p:nvPr/>
        </p:nvPicPr>
        <p:blipFill>
          <a:blip r:embed="rId2"/>
          <a:srcRect/>
          <a:stretch>
            <a:fillRect/>
          </a:stretch>
        </p:blipFill>
        <p:spPr bwMode="auto">
          <a:xfrm>
            <a:off x="2224" y="0"/>
            <a:ext cx="9141776" cy="6859668"/>
          </a:xfrm>
          <a:prstGeom prst="rect">
            <a:avLst/>
          </a:prstGeom>
          <a:noFill/>
          <a:ln w="9525">
            <a:noFill/>
            <a:miter lim="800000"/>
            <a:headEnd/>
            <a:tailEnd/>
          </a:ln>
          <a:effectLst/>
        </p:spPr>
      </p:pic>
      <p:sp>
        <p:nvSpPr>
          <p:cNvPr id="6" name="矩形 5"/>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6081"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
        <p:nvSpPr>
          <p:cNvPr id="6" name="矩形 5"/>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5057"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
        <p:nvSpPr>
          <p:cNvPr id="7" name="矩形 6"/>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28670"/>
          </a:xfrm>
        </p:spPr>
        <p:txBody>
          <a:bodyPr>
            <a:normAutofit/>
          </a:bodyPr>
          <a:lstStyle/>
          <a:p>
            <a:r>
              <a:rPr lang="zh-CN" altLang="en-US" dirty="0" smtClean="0"/>
              <a:t>主要内容</a:t>
            </a:r>
            <a:endParaRPr lang="zh-CN" altLang="en-US" dirty="0"/>
          </a:p>
        </p:txBody>
      </p:sp>
      <p:sp>
        <p:nvSpPr>
          <p:cNvPr id="3" name="内容占位符 2"/>
          <p:cNvSpPr>
            <a:spLocks noGrp="1"/>
          </p:cNvSpPr>
          <p:nvPr>
            <p:ph idx="1"/>
          </p:nvPr>
        </p:nvSpPr>
        <p:spPr>
          <a:xfrm>
            <a:off x="1428728" y="1600200"/>
            <a:ext cx="7258072" cy="4686320"/>
          </a:xfrm>
        </p:spPr>
        <p:txBody>
          <a:bodyPr/>
          <a:lstStyle/>
          <a:p>
            <a:r>
              <a:rPr lang="zh-CN" altLang="en-US" dirty="0" smtClean="0"/>
              <a:t>人的下肢结构</a:t>
            </a:r>
            <a:endParaRPr lang="en-US" altLang="zh-CN" dirty="0" smtClean="0"/>
          </a:p>
          <a:p>
            <a:endParaRPr lang="en-US" altLang="zh-CN" dirty="0" smtClean="0"/>
          </a:p>
          <a:p>
            <a:r>
              <a:rPr lang="zh-CN" altLang="en-US" dirty="0" smtClean="0"/>
              <a:t>机器人的下肢结构</a:t>
            </a:r>
            <a:endParaRPr lang="en-US" altLang="zh-CN" dirty="0" smtClean="0"/>
          </a:p>
          <a:p>
            <a:pPr lvl="1"/>
            <a:r>
              <a:rPr lang="zh-CN" altLang="en-US" dirty="0" smtClean="0"/>
              <a:t> 轮式</a:t>
            </a:r>
            <a:endParaRPr lang="en-US" altLang="zh-CN" dirty="0" smtClean="0"/>
          </a:p>
          <a:p>
            <a:pPr lvl="1"/>
            <a:r>
              <a:rPr lang="en-US" altLang="zh-CN" dirty="0" smtClean="0"/>
              <a:t> </a:t>
            </a:r>
            <a:r>
              <a:rPr lang="zh-CN" altLang="en-US" dirty="0" smtClean="0"/>
              <a:t>履带式</a:t>
            </a:r>
            <a:endParaRPr lang="en-US" altLang="zh-CN" dirty="0" smtClean="0"/>
          </a:p>
          <a:p>
            <a:pPr lvl="1"/>
            <a:r>
              <a:rPr lang="en-US" altLang="zh-CN" dirty="0" smtClean="0"/>
              <a:t> </a:t>
            </a:r>
            <a:r>
              <a:rPr lang="zh-CN" altLang="en-US" dirty="0" smtClean="0"/>
              <a:t>足式</a:t>
            </a:r>
            <a:endParaRPr lang="en-US" altLang="zh-CN" dirty="0" smtClean="0"/>
          </a:p>
          <a:p>
            <a:pPr lvl="1"/>
            <a:r>
              <a:rPr lang="en-US" altLang="zh-CN" dirty="0" smtClean="0"/>
              <a:t> </a:t>
            </a:r>
            <a:r>
              <a:rPr lang="zh-CN" altLang="en-US" dirty="0" smtClean="0"/>
              <a:t>其他</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4033"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
        <p:nvSpPr>
          <p:cNvPr id="6" name="矩形 5"/>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3009"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
        <p:nvSpPr>
          <p:cNvPr id="6" name="矩形 5"/>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1985" name="Picture 1"/>
          <p:cNvPicPr>
            <a:picLocks noChangeAspect="1" noChangeArrowheads="1"/>
          </p:cNvPicPr>
          <p:nvPr/>
        </p:nvPicPr>
        <p:blipFill>
          <a:blip r:embed="rId2"/>
          <a:srcRect/>
          <a:stretch>
            <a:fillRect/>
          </a:stretch>
        </p:blipFill>
        <p:spPr bwMode="auto">
          <a:xfrm>
            <a:off x="2224" y="0"/>
            <a:ext cx="9141776" cy="6859668"/>
          </a:xfrm>
          <a:prstGeom prst="rect">
            <a:avLst/>
          </a:prstGeom>
          <a:noFill/>
          <a:ln w="9525">
            <a:noFill/>
            <a:miter lim="800000"/>
            <a:headEnd/>
            <a:tailEnd/>
          </a:ln>
          <a:effectLst/>
        </p:spPr>
      </p:pic>
      <p:sp>
        <p:nvSpPr>
          <p:cNvPr id="6" name="矩形 5"/>
          <p:cNvSpPr/>
          <p:nvPr/>
        </p:nvSpPr>
        <p:spPr>
          <a:xfrm>
            <a:off x="0" y="6215082"/>
            <a:ext cx="9144000"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9937" name="Picture 1"/>
          <p:cNvPicPr>
            <a:picLocks noChangeAspect="1" noChangeArrowheads="1"/>
          </p:cNvPicPr>
          <p:nvPr/>
        </p:nvPicPr>
        <p:blipFill>
          <a:blip r:embed="rId2"/>
          <a:srcRect b="-14666"/>
          <a:stretch>
            <a:fillRect/>
          </a:stretch>
        </p:blipFill>
        <p:spPr bwMode="auto">
          <a:xfrm>
            <a:off x="-31539" y="785818"/>
            <a:ext cx="9161167" cy="6143644"/>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0" y="0"/>
            <a:ext cx="9144000" cy="737419"/>
          </a:xfrm>
          <a:prstGeom prst="rect">
            <a:avLst/>
          </a:prstGeom>
          <a:noFill/>
          <a:ln w="9525">
            <a:noFill/>
            <a:miter lim="800000"/>
            <a:headEnd/>
            <a:tailEnd/>
          </a:ln>
          <a:effectLst/>
        </p:spPr>
      </p:pic>
      <p:sp>
        <p:nvSpPr>
          <p:cNvPr id="7" name="矩形 6"/>
          <p:cNvSpPr/>
          <p:nvPr/>
        </p:nvSpPr>
        <p:spPr>
          <a:xfrm>
            <a:off x="2285984" y="0"/>
            <a:ext cx="4643470" cy="646331"/>
          </a:xfrm>
          <a:prstGeom prst="rect">
            <a:avLst/>
          </a:prstGeom>
        </p:spPr>
        <p:txBody>
          <a:bodyPr wrap="square">
            <a:spAutoFit/>
          </a:bodyPr>
          <a:lstStyle/>
          <a:p>
            <a:pPr algn="ctr"/>
            <a:r>
              <a:rPr lang="en-US" altLang="zh-CN" sz="3600" dirty="0" smtClean="0">
                <a:solidFill>
                  <a:srgbClr val="FFFF00"/>
                </a:solidFill>
                <a:latin typeface="宋体" pitchFamily="2" charset="-122"/>
                <a:ea typeface="宋体" pitchFamily="2" charset="-122"/>
              </a:rPr>
              <a:t>3.2 </a:t>
            </a:r>
            <a:r>
              <a:rPr lang="zh-CN" altLang="en-US" sz="3600" dirty="0" smtClean="0">
                <a:solidFill>
                  <a:srgbClr val="FFFF00"/>
                </a:solidFill>
                <a:latin typeface="宋体" pitchFamily="2" charset="-122"/>
                <a:ea typeface="宋体" pitchFamily="2" charset="-122"/>
              </a:rPr>
              <a:t>机器人的下肢</a:t>
            </a:r>
            <a:endParaRPr lang="zh-CN" altLang="en-US" sz="3600" dirty="0">
              <a:solidFill>
                <a:srgbClr val="FFFF00"/>
              </a:solidFill>
              <a:latin typeface="宋体" pitchFamily="2" charset="-122"/>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8913" name="Picture 1"/>
          <p:cNvPicPr>
            <a:picLocks noChangeAspect="1" noChangeArrowheads="1"/>
          </p:cNvPicPr>
          <p:nvPr/>
        </p:nvPicPr>
        <p:blipFill>
          <a:blip r:embed="rId2"/>
          <a:srcRect/>
          <a:stretch>
            <a:fillRect/>
          </a:stretch>
        </p:blipFill>
        <p:spPr bwMode="auto">
          <a:xfrm>
            <a:off x="-27616" y="857232"/>
            <a:ext cx="9199268" cy="5857892"/>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0" y="0"/>
            <a:ext cx="9144000" cy="737419"/>
          </a:xfrm>
          <a:prstGeom prst="rect">
            <a:avLst/>
          </a:prstGeom>
          <a:noFill/>
          <a:ln w="9525">
            <a:noFill/>
            <a:miter lim="800000"/>
            <a:headEnd/>
            <a:tailEnd/>
          </a:ln>
          <a:effectLst/>
        </p:spPr>
      </p:pic>
      <p:sp>
        <p:nvSpPr>
          <p:cNvPr id="8" name="矩形 7"/>
          <p:cNvSpPr/>
          <p:nvPr/>
        </p:nvSpPr>
        <p:spPr>
          <a:xfrm>
            <a:off x="2285984" y="0"/>
            <a:ext cx="4643470" cy="646331"/>
          </a:xfrm>
          <a:prstGeom prst="rect">
            <a:avLst/>
          </a:prstGeom>
        </p:spPr>
        <p:txBody>
          <a:bodyPr wrap="square">
            <a:spAutoFit/>
          </a:bodyPr>
          <a:lstStyle/>
          <a:p>
            <a:pPr algn="ctr"/>
            <a:r>
              <a:rPr lang="en-US" altLang="zh-CN" sz="3600" dirty="0" smtClean="0">
                <a:solidFill>
                  <a:srgbClr val="FFFF00"/>
                </a:solidFill>
                <a:latin typeface="宋体" pitchFamily="2" charset="-122"/>
                <a:ea typeface="宋体" pitchFamily="2" charset="-122"/>
              </a:rPr>
              <a:t>3.2 </a:t>
            </a:r>
            <a:r>
              <a:rPr lang="zh-CN" altLang="en-US" sz="3600" dirty="0" smtClean="0">
                <a:solidFill>
                  <a:srgbClr val="FFFF00"/>
                </a:solidFill>
                <a:latin typeface="宋体" pitchFamily="2" charset="-122"/>
                <a:ea typeface="宋体" pitchFamily="2" charset="-122"/>
              </a:rPr>
              <a:t>机器人的下肢</a:t>
            </a:r>
            <a:endParaRPr lang="zh-CN" altLang="en-US" sz="3600" dirty="0">
              <a:solidFill>
                <a:srgbClr val="FFFF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7889"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
        <p:nvSpPr>
          <p:cNvPr id="6" name="矩形 5"/>
          <p:cNvSpPr/>
          <p:nvPr/>
        </p:nvSpPr>
        <p:spPr>
          <a:xfrm>
            <a:off x="0" y="6215082"/>
            <a:ext cx="5857884" cy="642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6865"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6" name="标题 5"/>
          <p:cNvSpPr>
            <a:spLocks noGrp="1"/>
          </p:cNvSpPr>
          <p:nvPr>
            <p:ph type="title"/>
          </p:nvPr>
        </p:nvSpPr>
        <p:spPr/>
        <p:txBody>
          <a:bodyPr/>
          <a:lstStyle/>
          <a:p>
            <a:endParaRPr lang="zh-CN" altLang="en-US"/>
          </a:p>
        </p:txBody>
      </p:sp>
      <p:pic>
        <p:nvPicPr>
          <p:cNvPr id="35841" name="Picture 1"/>
          <p:cNvPicPr>
            <a:picLocks noChangeAspect="1" noChangeArrowheads="1"/>
          </p:cNvPicPr>
          <p:nvPr/>
        </p:nvPicPr>
        <p:blipFill>
          <a:blip r:embed="rId2"/>
          <a:srcRect/>
          <a:stretch>
            <a:fillRect/>
          </a:stretch>
        </p:blipFill>
        <p:spPr bwMode="auto">
          <a:xfrm>
            <a:off x="2224" y="0"/>
            <a:ext cx="9139553" cy="685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srcRect/>
          <a:stretch>
            <a:fillRect/>
          </a:stretch>
        </p:blipFill>
        <p:spPr bwMode="auto">
          <a:xfrm>
            <a:off x="1" y="-89671"/>
            <a:ext cx="9144032" cy="6947671"/>
          </a:xfrm>
          <a:prstGeom prst="rect">
            <a:avLst/>
          </a:prstGeom>
          <a:noFill/>
          <a:ln w="9525">
            <a:noFill/>
            <a:miter lim="800000"/>
            <a:headEnd/>
            <a:tailEnd/>
          </a:ln>
          <a:effectLst/>
        </p:spPr>
      </p:pic>
      <p:sp>
        <p:nvSpPr>
          <p:cNvPr id="6" name="TextBox 5"/>
          <p:cNvSpPr txBox="1"/>
          <p:nvPr/>
        </p:nvSpPr>
        <p:spPr>
          <a:xfrm>
            <a:off x="0" y="0"/>
            <a:ext cx="9144000" cy="769441"/>
          </a:xfrm>
          <a:prstGeom prst="rect">
            <a:avLst/>
          </a:prstGeom>
          <a:noFill/>
        </p:spPr>
        <p:txBody>
          <a:bodyPr wrap="square" rtlCol="0">
            <a:spAutoFit/>
          </a:bodyPr>
          <a:lstStyle/>
          <a:p>
            <a:pPr algn="ctr"/>
            <a:r>
              <a:rPr lang="en-US" altLang="zh-CN" sz="4400" dirty="0" smtClean="0">
                <a:solidFill>
                  <a:srgbClr val="FFFF00"/>
                </a:solidFill>
                <a:latin typeface="宋体" pitchFamily="2" charset="-122"/>
                <a:ea typeface="宋体" pitchFamily="2" charset="-122"/>
              </a:rPr>
              <a:t>3.1 </a:t>
            </a:r>
            <a:r>
              <a:rPr lang="zh-CN" altLang="en-US" sz="4400" dirty="0" smtClean="0">
                <a:solidFill>
                  <a:srgbClr val="FFFF00"/>
                </a:solidFill>
                <a:latin typeface="宋体" pitchFamily="2" charset="-122"/>
                <a:ea typeface="宋体" pitchFamily="2" charset="-122"/>
              </a:rPr>
              <a:t>人的下肢</a:t>
            </a:r>
            <a:endParaRPr lang="zh-CN" altLang="en-US" sz="4400" dirty="0">
              <a:solidFill>
                <a:srgbClr val="FFFF00"/>
              </a:solidFill>
              <a:latin typeface="宋体" pitchFamily="2" charset="-122"/>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9635" name="Picture 3"/>
          <p:cNvPicPr>
            <a:picLocks noChangeAspect="1" noChangeArrowheads="1"/>
          </p:cNvPicPr>
          <p:nvPr/>
        </p:nvPicPr>
        <p:blipFill>
          <a:blip r:embed="rId2"/>
          <a:srcRect/>
          <a:stretch>
            <a:fillRect/>
          </a:stretch>
        </p:blipFill>
        <p:spPr bwMode="auto">
          <a:xfrm>
            <a:off x="-32" y="214290"/>
            <a:ext cx="9127796" cy="63579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32" y="785795"/>
            <a:ext cx="9121719" cy="6072229"/>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0" y="0"/>
            <a:ext cx="9144000" cy="737419"/>
          </a:xfrm>
          <a:prstGeom prst="rect">
            <a:avLst/>
          </a:prstGeom>
          <a:noFill/>
          <a:ln w="9525">
            <a:noFill/>
            <a:miter lim="800000"/>
            <a:headEnd/>
            <a:tailEnd/>
          </a:ln>
          <a:effectLst/>
        </p:spPr>
      </p:pic>
      <p:sp>
        <p:nvSpPr>
          <p:cNvPr id="6" name="TextBox 5"/>
          <p:cNvSpPr txBox="1"/>
          <p:nvPr/>
        </p:nvSpPr>
        <p:spPr>
          <a:xfrm>
            <a:off x="0" y="0"/>
            <a:ext cx="9144000" cy="769441"/>
          </a:xfrm>
          <a:prstGeom prst="rect">
            <a:avLst/>
          </a:prstGeom>
          <a:noFill/>
        </p:spPr>
        <p:txBody>
          <a:bodyPr wrap="square" rtlCol="0">
            <a:spAutoFit/>
          </a:bodyPr>
          <a:lstStyle/>
          <a:p>
            <a:pPr algn="ctr"/>
            <a:r>
              <a:rPr lang="en-US" altLang="zh-CN" sz="4400" dirty="0" smtClean="0">
                <a:solidFill>
                  <a:srgbClr val="FFFF00"/>
                </a:solidFill>
                <a:latin typeface="宋体" pitchFamily="2" charset="-122"/>
                <a:ea typeface="宋体" pitchFamily="2" charset="-122"/>
              </a:rPr>
              <a:t>3.1 </a:t>
            </a:r>
            <a:r>
              <a:rPr lang="zh-CN" altLang="en-US" sz="4400" dirty="0" smtClean="0">
                <a:solidFill>
                  <a:srgbClr val="FFFF00"/>
                </a:solidFill>
                <a:latin typeface="宋体" pitchFamily="2" charset="-122"/>
                <a:ea typeface="宋体" pitchFamily="2" charset="-122"/>
              </a:rPr>
              <a:t>人的下肢</a:t>
            </a:r>
            <a:endParaRPr lang="zh-CN" altLang="en-US" sz="4400" dirty="0">
              <a:solidFill>
                <a:srgbClr val="FFFF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人的行走特点</a:t>
            </a:r>
            <a:endParaRPr lang="zh-CN" altLang="en-US" dirty="0"/>
          </a:p>
        </p:txBody>
      </p:sp>
      <p:sp>
        <p:nvSpPr>
          <p:cNvPr id="3" name="内容占位符 2"/>
          <p:cNvSpPr>
            <a:spLocks noGrp="1"/>
          </p:cNvSpPr>
          <p:nvPr>
            <p:ph idx="1"/>
          </p:nvPr>
        </p:nvSpPr>
        <p:spPr>
          <a:xfrm>
            <a:off x="457200" y="1885952"/>
            <a:ext cx="8229600" cy="4686320"/>
          </a:xfrm>
        </p:spPr>
        <p:txBody>
          <a:bodyPr>
            <a:normAutofit/>
          </a:bodyPr>
          <a:lstStyle/>
          <a:p>
            <a:pPr>
              <a:lnSpc>
                <a:spcPct val="150000"/>
              </a:lnSpc>
            </a:pPr>
            <a:r>
              <a:rPr lang="zh-CN" altLang="en-US" dirty="0" smtClean="0"/>
              <a:t>走路时，人的重心是在变动的，随人腿迈步的大小、速度而变化，若不及时调整姿势，人就会因失去平衡而跌倒。</a:t>
            </a:r>
            <a:endParaRPr lang="en-US" altLang="zh-CN" dirty="0" smtClean="0"/>
          </a:p>
          <a:p>
            <a:pPr>
              <a:lnSpc>
                <a:spcPct val="150000"/>
              </a:lnSpc>
            </a:pPr>
            <a:r>
              <a:rPr lang="zh-CN" altLang="en-US" dirty="0" smtClean="0"/>
              <a:t>人在运动时， 内耳的平衡器官能感受到变化，通知人的大脑及时调动人体其他部分的肌肉运动</a:t>
            </a:r>
            <a:r>
              <a:rPr lang="en-US" altLang="zh-CN" dirty="0" smtClean="0"/>
              <a:t>,</a:t>
            </a:r>
            <a:r>
              <a:rPr lang="zh-CN" altLang="en-US" dirty="0" smtClean="0"/>
              <a:t>巧妙地保持人体的平衡。</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p>
        </p:txBody>
      </p:sp>
      <p:sp>
        <p:nvSpPr>
          <p:cNvPr id="5" name="标题 4"/>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a:srcRect/>
          <a:stretch>
            <a:fillRect/>
          </a:stretch>
        </p:blipFill>
        <p:spPr bwMode="auto">
          <a:xfrm>
            <a:off x="-13053" y="785794"/>
            <a:ext cx="9170106" cy="6143668"/>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0" y="0"/>
            <a:ext cx="9144000" cy="737419"/>
          </a:xfrm>
          <a:prstGeom prst="rect">
            <a:avLst/>
          </a:prstGeom>
          <a:noFill/>
          <a:ln w="9525">
            <a:noFill/>
            <a:miter lim="800000"/>
            <a:headEnd/>
            <a:tailEnd/>
          </a:ln>
          <a:effectLst/>
        </p:spPr>
      </p:pic>
      <p:sp>
        <p:nvSpPr>
          <p:cNvPr id="8" name="TextBox 7"/>
          <p:cNvSpPr txBox="1"/>
          <p:nvPr/>
        </p:nvSpPr>
        <p:spPr>
          <a:xfrm>
            <a:off x="0" y="0"/>
            <a:ext cx="9144000" cy="769441"/>
          </a:xfrm>
          <a:prstGeom prst="rect">
            <a:avLst/>
          </a:prstGeom>
          <a:noFill/>
        </p:spPr>
        <p:txBody>
          <a:bodyPr wrap="square" rtlCol="0">
            <a:spAutoFit/>
          </a:bodyPr>
          <a:lstStyle/>
          <a:p>
            <a:pPr algn="ctr"/>
            <a:r>
              <a:rPr lang="en-US" altLang="zh-CN" sz="4400" dirty="0" smtClean="0">
                <a:solidFill>
                  <a:srgbClr val="FFFF00"/>
                </a:solidFill>
                <a:latin typeface="宋体" pitchFamily="2" charset="-122"/>
                <a:ea typeface="宋体" pitchFamily="2" charset="-122"/>
              </a:rPr>
              <a:t>3.1 </a:t>
            </a:r>
            <a:r>
              <a:rPr lang="zh-CN" altLang="en-US" sz="4400" dirty="0" smtClean="0">
                <a:solidFill>
                  <a:srgbClr val="FFFF00"/>
                </a:solidFill>
                <a:latin typeface="宋体" pitchFamily="2" charset="-122"/>
                <a:ea typeface="宋体" pitchFamily="2" charset="-122"/>
              </a:rPr>
              <a:t>人的下肢</a:t>
            </a:r>
            <a:endParaRPr lang="zh-CN" altLang="en-US" sz="4400" dirty="0">
              <a:solidFill>
                <a:srgbClr val="FFFF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8"/>
            <a:ext cx="8229600" cy="1143000"/>
          </a:xfrm>
        </p:spPr>
        <p:txBody>
          <a:bodyPr>
            <a:normAutofit/>
          </a:bodyPr>
          <a:lstStyle/>
          <a:p>
            <a:r>
              <a:rPr lang="zh-CN" altLang="en-US" b="1" dirty="0" smtClean="0"/>
              <a:t>人体步态分析系统</a:t>
            </a:r>
            <a:endParaRPr lang="zh-CN" altLang="en-US" dirty="0"/>
          </a:p>
        </p:txBody>
      </p:sp>
      <p:pic>
        <p:nvPicPr>
          <p:cNvPr id="5122" name="Picture 2" descr="http://image.cn.made-in-china.com/2f0j01mvGQHoJREBqc/%E6%AD%A5%E6%80%81%E5%88%86%E6%9E%90%E7%B3%BB%E7%BB%9F.jpg"/>
          <p:cNvPicPr>
            <a:picLocks noChangeAspect="1" noChangeArrowheads="1"/>
          </p:cNvPicPr>
          <p:nvPr/>
        </p:nvPicPr>
        <p:blipFill>
          <a:blip r:embed="rId2"/>
          <a:srcRect/>
          <a:stretch>
            <a:fillRect/>
          </a:stretch>
        </p:blipFill>
        <p:spPr bwMode="auto">
          <a:xfrm>
            <a:off x="1143783" y="1615554"/>
            <a:ext cx="7000117" cy="4670966"/>
          </a:xfrm>
          <a:prstGeom prst="rect">
            <a:avLst/>
          </a:prstGeom>
          <a:noFill/>
        </p:spPr>
      </p:pic>
      <p:sp>
        <p:nvSpPr>
          <p:cNvPr id="5" name="内容占位符 4"/>
          <p:cNvSpPr>
            <a:spLocks noGrp="1"/>
          </p:cNvSpPr>
          <p:nvPr>
            <p:ph idx="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8"/>
            <a:ext cx="8229600" cy="1143000"/>
          </a:xfrm>
        </p:spPr>
        <p:txBody>
          <a:bodyPr>
            <a:normAutofit/>
          </a:bodyPr>
          <a:lstStyle/>
          <a:p>
            <a:r>
              <a:rPr lang="zh-CN" altLang="en-US" b="1" dirty="0" smtClean="0"/>
              <a:t>系统组成</a:t>
            </a:r>
            <a:endParaRPr lang="zh-CN" altLang="en-US" dirty="0"/>
          </a:p>
        </p:txBody>
      </p:sp>
      <p:sp>
        <p:nvSpPr>
          <p:cNvPr id="5" name="内容占位符 4"/>
          <p:cNvSpPr>
            <a:spLocks noGrp="1"/>
          </p:cNvSpPr>
          <p:nvPr>
            <p:ph idx="1"/>
          </p:nvPr>
        </p:nvSpPr>
        <p:spPr>
          <a:xfrm>
            <a:off x="428596" y="1643050"/>
            <a:ext cx="8229600" cy="5000660"/>
          </a:xfrm>
        </p:spPr>
        <p:txBody>
          <a:bodyPr>
            <a:normAutofit fontScale="92500" lnSpcReduction="20000"/>
          </a:bodyPr>
          <a:lstStyle/>
          <a:p>
            <a:r>
              <a:rPr lang="zh-CN" altLang="en-US" dirty="0" smtClean="0"/>
              <a:t> 一组摄像机</a:t>
            </a:r>
            <a:r>
              <a:rPr lang="en-US" altLang="zh-CN" dirty="0" smtClean="0"/>
              <a:t>/</a:t>
            </a:r>
            <a:r>
              <a:rPr lang="zh-CN" altLang="en-US" dirty="0" smtClean="0"/>
              <a:t>红外光点捕捉器</a:t>
            </a:r>
            <a:endParaRPr lang="en-US" altLang="zh-CN" dirty="0" smtClean="0"/>
          </a:p>
          <a:p>
            <a:r>
              <a:rPr lang="en-US" altLang="zh-CN" dirty="0" smtClean="0"/>
              <a:t> </a:t>
            </a:r>
            <a:r>
              <a:rPr lang="zh-CN" altLang="en-US" dirty="0" smtClean="0"/>
              <a:t>测力台</a:t>
            </a:r>
            <a:endParaRPr lang="en-US" altLang="zh-CN" dirty="0" smtClean="0"/>
          </a:p>
          <a:p>
            <a:r>
              <a:rPr lang="en-US" altLang="zh-CN" dirty="0" smtClean="0"/>
              <a:t> </a:t>
            </a:r>
            <a:r>
              <a:rPr lang="zh-CN" altLang="en-US" dirty="0" smtClean="0"/>
              <a:t>表面肌电仪等</a:t>
            </a:r>
            <a:endParaRPr lang="en-US" altLang="zh-CN" dirty="0" smtClean="0"/>
          </a:p>
          <a:p>
            <a:r>
              <a:rPr lang="zh-CN" altLang="en-US" dirty="0" smtClean="0"/>
              <a:t> 控制以上多组装置同步运动并对观测结果进行分析处理的计算机及外围设备</a:t>
            </a:r>
            <a:endParaRPr lang="en-US" altLang="zh-CN" dirty="0" smtClean="0"/>
          </a:p>
          <a:p>
            <a:pPr>
              <a:buNone/>
            </a:pPr>
            <a:endParaRPr lang="en-US" altLang="zh-CN" dirty="0" smtClean="0"/>
          </a:p>
          <a:p>
            <a:pPr>
              <a:buNone/>
            </a:pPr>
            <a:r>
              <a:rPr lang="en-US" altLang="zh-CN" dirty="0" smtClean="0"/>
              <a:t>          </a:t>
            </a:r>
            <a:r>
              <a:rPr lang="zh-CN" altLang="en-US" dirty="0" smtClean="0"/>
              <a:t>对行进中的各种参数进行适时采集和处理（如脚与地面之间的相互影响力，各关节点在空间的坐标位置等），计算分析某些反映人体步态特点的特征参数（如关节角度，质心位移，肌肉产生的内力矩及肌肉功率等），从而实现对人体运动功能进行定量分析。</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407</TotalTime>
  <Words>246</Words>
  <PresentationFormat>全屏显示(4:3)</PresentationFormat>
  <Paragraphs>29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暗香扑面</vt:lpstr>
      <vt:lpstr>第三讲  机器人的下肢</vt:lpstr>
      <vt:lpstr>主要内容</vt:lpstr>
      <vt:lpstr>幻灯片 3</vt:lpstr>
      <vt:lpstr>幻灯片 4</vt:lpstr>
      <vt:lpstr>幻灯片 5</vt:lpstr>
      <vt:lpstr>人的行走特点</vt:lpstr>
      <vt:lpstr>幻灯片 7</vt:lpstr>
      <vt:lpstr>人体步态分析系统</vt:lpstr>
      <vt:lpstr>系统组成</vt:lpstr>
      <vt:lpstr>系统组成</vt:lpstr>
      <vt:lpstr>机器人下肢</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机器人的上肢</dc:title>
  <dc:creator>gy</dc:creator>
  <cp:lastModifiedBy>gy</cp:lastModifiedBy>
  <cp:revision>72</cp:revision>
  <dcterms:created xsi:type="dcterms:W3CDTF">2015-04-14T05:27:57Z</dcterms:created>
  <dcterms:modified xsi:type="dcterms:W3CDTF">2015-04-21T10:03:24Z</dcterms:modified>
</cp:coreProperties>
</file>