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510" r:id="rId2"/>
    <p:sldId id="647" r:id="rId3"/>
    <p:sldId id="657" r:id="rId4"/>
    <p:sldId id="656" r:id="rId5"/>
    <p:sldId id="658" r:id="rId6"/>
    <p:sldId id="659" r:id="rId7"/>
    <p:sldId id="660" r:id="rId8"/>
    <p:sldId id="661" r:id="rId9"/>
    <p:sldId id="662" r:id="rId10"/>
    <p:sldId id="673" r:id="rId11"/>
    <p:sldId id="674" r:id="rId12"/>
    <p:sldId id="675" r:id="rId13"/>
    <p:sldId id="676" r:id="rId14"/>
    <p:sldId id="671" r:id="rId15"/>
    <p:sldId id="688" r:id="rId16"/>
    <p:sldId id="689" r:id="rId17"/>
    <p:sldId id="672" r:id="rId18"/>
    <p:sldId id="678" r:id="rId19"/>
    <p:sldId id="679" r:id="rId20"/>
    <p:sldId id="680" r:id="rId21"/>
    <p:sldId id="663" r:id="rId22"/>
    <p:sldId id="664" r:id="rId23"/>
    <p:sldId id="668" r:id="rId24"/>
    <p:sldId id="669" r:id="rId25"/>
    <p:sldId id="682" r:id="rId26"/>
    <p:sldId id="683" r:id="rId27"/>
    <p:sldId id="684" r:id="rId28"/>
    <p:sldId id="685" r:id="rId29"/>
    <p:sldId id="686" r:id="rId30"/>
    <p:sldId id="687" r:id="rId31"/>
    <p:sldId id="681" r:id="rId32"/>
    <p:sldId id="665" r:id="rId33"/>
    <p:sldId id="677" r:id="rId34"/>
    <p:sldId id="666" r:id="rId35"/>
    <p:sldId id="667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000000"/>
    <a:srgbClr val="BBE0E3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4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A121A-76EA-4AB9-B7F6-2A22BBA75EB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A121A-76EA-4AB9-B7F6-2A22BBA75EB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A121A-76EA-4AB9-B7F6-2A22BBA75EB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../&#26032;&#25216;&#26415;&#30740;&#31350;/&#35838;&#31243;&#30340;&#38382;&#39064;.ppt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00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课程导论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571480"/>
          </a:xfrm>
        </p:spPr>
        <p:txBody>
          <a:bodyPr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、树莓派与物联网</a:t>
            </a:r>
            <a:endParaRPr lang="zh-CN" altLang="en-US" sz="3200" b="1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600" dirty="0" smtClean="0"/>
              <a:t>物联网（</a:t>
            </a:r>
            <a:r>
              <a:rPr lang="en-US" sz="2600" dirty="0" smtClean="0"/>
              <a:t>The Internet of things</a:t>
            </a:r>
            <a:r>
              <a:rPr lang="zh-CN" altLang="en-US" sz="2600" dirty="0" smtClean="0"/>
              <a:t>）：就是物物相连的互联网；基于互联网、传统电信网等信息承载体，让所有能够被独立寻址的普通物理对象实现互联互通的网络。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600" b="1" dirty="0" smtClean="0"/>
              <a:t>这有两层意思</a:t>
            </a:r>
            <a:r>
              <a:rPr lang="zh-CN" altLang="en-US" sz="2600" dirty="0" smtClean="0"/>
              <a:t>：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第一，物联网的核心和基础仍然是互联网，是在互联网基础上的延伸和扩展的网络；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第二，其用户端延伸和扩展到了任何物品与物品之间，进行信息交换和通信。物联网就是“物物相连的互联网”。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086600" cy="457200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、树莓派与物联网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14400" lvl="1" indent="-457200">
              <a:spcBef>
                <a:spcPct val="20000"/>
              </a:spcBef>
              <a:buFontTx/>
              <a:buNone/>
              <a:defRPr/>
            </a:pPr>
            <a:r>
              <a:rPr lang="zh-CN" altLang="en-US" sz="3200" b="1" u="sng" kern="0" dirty="0">
                <a:solidFill>
                  <a:srgbClr val="FF0000"/>
                </a:solidFill>
                <a:latin typeface="+mn-ea"/>
                <a:ea typeface="+mn-ea"/>
              </a:rPr>
              <a:t>物联网</a:t>
            </a:r>
            <a:endParaRPr lang="en-US" altLang="zh-CN" sz="3200" b="1" u="sng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914400" lvl="1" indent="-457200" algn="l">
              <a:spcBef>
                <a:spcPct val="20000"/>
              </a:spcBef>
              <a:buFont typeface="Wingdings" pitchFamily="2" charset="2"/>
              <a:buChar char="p"/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+mn-ea"/>
                <a:ea typeface="+mn-ea"/>
              </a:rPr>
              <a:t>概念：</a:t>
            </a:r>
            <a:r>
              <a:rPr lang="en-US" altLang="zh-CN" sz="2400" b="1" kern="0" dirty="0">
                <a:solidFill>
                  <a:schemeClr val="tx1"/>
                </a:solidFill>
                <a:latin typeface="+mn-ea"/>
                <a:ea typeface="+mn-ea"/>
              </a:rPr>
              <a:t>1999</a:t>
            </a:r>
            <a:r>
              <a:rPr lang="zh-CN" altLang="en-US" sz="2400" b="1" kern="0" dirty="0">
                <a:solidFill>
                  <a:schemeClr val="tx1"/>
                </a:solidFill>
                <a:latin typeface="+mn-ea"/>
                <a:ea typeface="+mn-ea"/>
              </a:rPr>
              <a:t>年由</a:t>
            </a:r>
            <a:r>
              <a:rPr lang="en-US" altLang="zh-CN" sz="2400" b="1" kern="0" dirty="0">
                <a:solidFill>
                  <a:schemeClr val="tx1"/>
                </a:solidFill>
                <a:latin typeface="+mn-ea"/>
                <a:ea typeface="+mn-ea"/>
              </a:rPr>
              <a:t>MIT</a:t>
            </a:r>
            <a:r>
              <a:rPr lang="zh-CN" altLang="en-US" sz="2400" b="1" kern="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en-US" altLang="zh-CN" sz="2400" b="1" kern="0" dirty="0">
                <a:solidFill>
                  <a:schemeClr val="tx1"/>
                </a:solidFill>
                <a:latin typeface="+mn-ea"/>
                <a:ea typeface="+mn-ea"/>
              </a:rPr>
              <a:t>Auto-ID</a:t>
            </a:r>
            <a:r>
              <a:rPr lang="zh-CN" altLang="en-US" sz="2400" b="1" kern="0" dirty="0">
                <a:solidFill>
                  <a:schemeClr val="tx1"/>
                </a:solidFill>
                <a:latin typeface="+mn-ea"/>
                <a:ea typeface="+mn-ea"/>
              </a:rPr>
              <a:t>中心提出来</a:t>
            </a:r>
            <a:endParaRPr lang="en-US" altLang="zh-CN" sz="24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914400" lvl="1" indent="-457200" algn="l">
              <a:spcBef>
                <a:spcPct val="20000"/>
              </a:spcBef>
              <a:buFont typeface="Wingdings" pitchFamily="2" charset="2"/>
              <a:buChar char="p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</a:rPr>
              <a:t>将各种信息传感设备，如：</a:t>
            </a:r>
            <a:endParaRPr lang="en-US" altLang="zh-CN" sz="2400" b="1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1371600" lvl="2" indent="-457200" algn="l">
              <a:spcBef>
                <a:spcPct val="20000"/>
              </a:spcBef>
              <a:buFont typeface="Wingdings" pitchFamily="2" charset="2"/>
              <a:buChar char="p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</a:rPr>
              <a:t>射频（</a:t>
            </a: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</a:rPr>
              <a:t>RFID</a:t>
            </a: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</a:rPr>
              <a:t>）电子标签</a:t>
            </a:r>
            <a:endParaRPr lang="en-US" altLang="zh-CN" sz="2400" b="1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1371600" lvl="2" indent="-457200" algn="l">
              <a:spcBef>
                <a:spcPct val="20000"/>
              </a:spcBef>
              <a:buFont typeface="Wingdings" pitchFamily="2" charset="2"/>
              <a:buChar char="p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</a:rPr>
              <a:t>红外感应器</a:t>
            </a:r>
            <a:endParaRPr lang="en-US" altLang="zh-CN" sz="2400" b="1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1371600" lvl="2" indent="-457200" algn="l">
              <a:spcBef>
                <a:spcPct val="20000"/>
              </a:spcBef>
              <a:buFont typeface="Wingdings" pitchFamily="2" charset="2"/>
              <a:buChar char="p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</a:rPr>
              <a:t>全球定位系统（地理信息）</a:t>
            </a:r>
            <a:endParaRPr lang="en-US" altLang="zh-CN" sz="2400" b="1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1371600" lvl="2" indent="-457200" algn="l">
              <a:spcBef>
                <a:spcPct val="20000"/>
              </a:spcBef>
              <a:buFont typeface="Wingdings" pitchFamily="2" charset="2"/>
              <a:buChar char="p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</a:rPr>
              <a:t>激光扫描器（二维码）</a:t>
            </a:r>
            <a:endParaRPr lang="en-US" altLang="zh-CN" sz="2400" b="1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914400" lvl="1" indent="-457200" algn="l">
              <a:spcBef>
                <a:spcPct val="20000"/>
              </a:spcBef>
              <a:buFont typeface="Wingdings" pitchFamily="2" charset="2"/>
              <a:buChar char="p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</a:rPr>
              <a:t>与互联网结合成一个巨大的网络，从而为“物体”赋予智能</a:t>
            </a:r>
            <a:endParaRPr lang="en-US" altLang="zh-CN" sz="2400" b="1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914400" lvl="1" indent="-457200" algn="l">
              <a:spcBef>
                <a:spcPct val="20000"/>
              </a:spcBef>
              <a:buFont typeface="Wingdings" pitchFamily="2" charset="2"/>
              <a:buChar char="p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</a:rPr>
              <a:t>物联网不是什么新技术，也是一种新的</a:t>
            </a: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+mn-ea"/>
              </a:rPr>
              <a:t>应用模式</a:t>
            </a:r>
            <a:endParaRPr lang="en-US" altLang="zh-CN" sz="2400" b="1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1371600" lvl="2" indent="-457200" algn="l">
              <a:spcBef>
                <a:spcPct val="20000"/>
              </a:spcBef>
              <a:buFont typeface="Wingdings" pitchFamily="2" charset="2"/>
              <a:buChar char="p"/>
              <a:defRPr/>
            </a:pPr>
            <a:endParaRPr lang="zh-CN" altLang="en-US" sz="2400" b="1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sz="3200" b="1" dirty="0" smtClean="0"/>
              <a:t>物联网结构</a:t>
            </a:r>
            <a:endParaRPr lang="zh-CN" altLang="en-US" sz="3200" b="1" dirty="0"/>
          </a:p>
        </p:txBody>
      </p:sp>
      <p:pic>
        <p:nvPicPr>
          <p:cNvPr id="9" name="内容占位符 8" descr="层次结构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928670"/>
            <a:ext cx="8001056" cy="5625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sz="3200" b="1" dirty="0" smtClean="0"/>
              <a:t>国家“十二五”规划物联网的九大领域</a:t>
            </a:r>
            <a:endParaRPr lang="zh-CN" altLang="en-US" sz="3200" b="1" dirty="0"/>
          </a:p>
        </p:txBody>
      </p:sp>
      <p:pic>
        <p:nvPicPr>
          <p:cNvPr id="40961" name="Picture 1" descr="C:\Documents and Settings\Administrator\Application Data\Tencent\Users\6909416\QQ\WinTemp\RichOle\QJB01IRI3@JORJJR$OZWB4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5000636"/>
            <a:ext cx="1957052" cy="1219427"/>
          </a:xfrm>
          <a:prstGeom prst="rect">
            <a:avLst/>
          </a:prstGeom>
          <a:noFill/>
        </p:spPr>
      </p:pic>
      <p:sp>
        <p:nvSpPr>
          <p:cNvPr id="9" name="圆角矩形 8"/>
          <p:cNvSpPr/>
          <p:nvPr/>
        </p:nvSpPr>
        <p:spPr>
          <a:xfrm>
            <a:off x="1285852" y="2571744"/>
            <a:ext cx="150019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智能家居</a:t>
            </a:r>
            <a:endParaRPr lang="en-US" altLang="zh-CN" b="1" dirty="0" smtClean="0">
              <a:solidFill>
                <a:srgbClr val="0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286512" y="2571744"/>
            <a:ext cx="150019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智能物流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40963" name="Picture 3" descr="C:\Documents and Settings\Administrator\Application Data\Tencent\Users\89720670\QQ\WinTemp\RichOle\0Y(ABI666LJUDLE$UA3[Z3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1214422"/>
            <a:ext cx="2083933" cy="1285884"/>
          </a:xfrm>
          <a:prstGeom prst="rect">
            <a:avLst/>
          </a:prstGeom>
          <a:noFill/>
        </p:spPr>
      </p:pic>
      <p:pic>
        <p:nvPicPr>
          <p:cNvPr id="40964" name="Picture 4" descr="C:\Documents and Settings\Administrator\Application Data\Tencent\Users\6909416\QQ\WinTemp\RichOle\~_FU{6}ZC4EQE3M49B@KJ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0430" y="1248813"/>
            <a:ext cx="2071702" cy="1251493"/>
          </a:xfrm>
          <a:prstGeom prst="rect">
            <a:avLst/>
          </a:prstGeom>
          <a:noFill/>
        </p:spPr>
      </p:pic>
      <p:sp>
        <p:nvSpPr>
          <p:cNvPr id="16" name="圆角矩形 15"/>
          <p:cNvSpPr/>
          <p:nvPr/>
        </p:nvSpPr>
        <p:spPr>
          <a:xfrm>
            <a:off x="3714744" y="2571744"/>
            <a:ext cx="150019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智能农业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86512" y="6286520"/>
            <a:ext cx="150019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智能工业 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214414" y="4429132"/>
            <a:ext cx="150019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智能交通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40965" name="Picture 5" descr="C:\Documents and Settings\Administrator\Application Data\Tencent\Users\6909416\QQ\WinTemp\RichOle\WM18T9LQB}%{W75`(WFF3K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1214422"/>
            <a:ext cx="2000264" cy="1269847"/>
          </a:xfrm>
          <a:prstGeom prst="rect">
            <a:avLst/>
          </a:prstGeom>
          <a:noFill/>
        </p:spPr>
      </p:pic>
      <p:pic>
        <p:nvPicPr>
          <p:cNvPr id="15" name="图片 14" descr="userid8853time20050704021008_80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9514" y="3143248"/>
            <a:ext cx="1923875" cy="1214446"/>
          </a:xfrm>
          <a:prstGeom prst="rect">
            <a:avLst/>
          </a:prstGeom>
        </p:spPr>
      </p:pic>
      <p:pic>
        <p:nvPicPr>
          <p:cNvPr id="19" name="图片 18" descr="安防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00430" y="3143248"/>
            <a:ext cx="2000264" cy="1214446"/>
          </a:xfrm>
          <a:prstGeom prst="rect">
            <a:avLst/>
          </a:prstGeom>
        </p:spPr>
      </p:pic>
      <p:pic>
        <p:nvPicPr>
          <p:cNvPr id="20" name="图片 19" descr="电网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2198" y="3129876"/>
            <a:ext cx="2000264" cy="1246850"/>
          </a:xfrm>
          <a:prstGeom prst="rect">
            <a:avLst/>
          </a:prstGeom>
        </p:spPr>
      </p:pic>
      <p:pic>
        <p:nvPicPr>
          <p:cNvPr id="21" name="图片 20" descr="环保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2976" y="5000636"/>
            <a:ext cx="1820780" cy="1214446"/>
          </a:xfrm>
          <a:prstGeom prst="rect">
            <a:avLst/>
          </a:prstGeom>
        </p:spPr>
      </p:pic>
      <p:pic>
        <p:nvPicPr>
          <p:cNvPr id="22" name="图片 21" descr="医疗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28992" y="5000636"/>
            <a:ext cx="2071702" cy="1214446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6286512" y="4429132"/>
            <a:ext cx="150019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智能电网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285852" y="6286520"/>
            <a:ext cx="150019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智能环保 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643306" y="6286520"/>
            <a:ext cx="157163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智能医疗 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714744" y="4429132"/>
            <a:ext cx="150019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智能安防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1000108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物联网的应用层</a:t>
            </a:r>
            <a:r>
              <a:rPr lang="en-US" altLang="zh-CN" sz="2800" b="1" dirty="0" smtClean="0"/>
              <a:t>——</a:t>
            </a:r>
            <a:r>
              <a:rPr lang="en-US" altLang="zh-CN" sz="2800" b="1" dirty="0" err="1" smtClean="0"/>
              <a:t>Yeelink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b="1" kern="100" dirty="0" smtClean="0">
                <a:latin typeface="Times New Roman"/>
                <a:cs typeface="Times New Roman"/>
              </a:rPr>
              <a:t>实时存储</a:t>
            </a:r>
            <a:r>
              <a:rPr lang="en-US" altLang="zh-CN" sz="2000" kern="100" dirty="0" smtClean="0">
                <a:latin typeface="Times New Roman"/>
                <a:cs typeface="Times New Roman"/>
              </a:rPr>
              <a:t>——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Yeelink</a:t>
            </a:r>
            <a:r>
              <a:rPr lang="zh-CN" altLang="en-US" sz="2000" dirty="0" smtClean="0"/>
              <a:t>上，极客们手中的</a:t>
            </a:r>
            <a:r>
              <a:rPr lang="en-US" altLang="zh-CN" sz="2000" dirty="0" err="1" smtClean="0"/>
              <a:t>arduino</a:t>
            </a:r>
            <a:r>
              <a:rPr lang="zh-CN" altLang="en-US" sz="2000" dirty="0" smtClean="0"/>
              <a:t>和能力将被完全释放出来，不需要编写一行代码，无需繁琐的服务器编程技术，就能够将手中的硬件和传感器数据通过网络发布出来，并能随时随地的将数据从服务器中取回，通过微博插件向您的朋友或是社会分享，让您的创意没有边界。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b="1" dirty="0" smtClean="0"/>
              <a:t>双向传输和控制</a:t>
            </a:r>
            <a:r>
              <a:rPr lang="en-US" altLang="zh-CN" sz="2000" b="1" dirty="0" smtClean="0"/>
              <a:t>——</a:t>
            </a:r>
            <a:r>
              <a:rPr lang="en-US" altLang="zh-CN" sz="2000" dirty="0" err="1" smtClean="0"/>
              <a:t>Yeelink</a:t>
            </a:r>
            <a:r>
              <a:rPr lang="zh-CN" altLang="en-US" sz="2000" dirty="0" smtClean="0"/>
              <a:t>平台的最大特点，在于不仅仅能够提供数据的上行功能，还能够实现对家庭电器的控制功能，快要到家前想洗个热水澡，还是要提前把空调打开？很简单，用手机的智能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，这些就是举手之劳。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000" b="1" dirty="0" smtClean="0"/>
              <a:t>社交网络融合</a:t>
            </a:r>
            <a:r>
              <a:rPr lang="en-US" altLang="zh-CN" sz="2000" b="1" dirty="0" smtClean="0"/>
              <a:t>——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Yeelink</a:t>
            </a:r>
            <a:r>
              <a:rPr lang="zh-CN" altLang="en-US" sz="2000" dirty="0" smtClean="0"/>
              <a:t>上，数据不再是孤单的节点，存储在</a:t>
            </a:r>
            <a:r>
              <a:rPr lang="en-US" altLang="zh-CN" sz="2000" dirty="0" err="1" smtClean="0"/>
              <a:t>Yeelink</a:t>
            </a:r>
            <a:r>
              <a:rPr lang="zh-CN" altLang="en-US" sz="2000" dirty="0" smtClean="0"/>
              <a:t>的数据，可以简单的被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取回，放置到您的个人博客上，或者根据规则自动转发到您指定的微博上，在这里，您将会感受到数据和人之间的全面融合。</a:t>
            </a:r>
            <a:endParaRPr lang="en-US" altLang="zh-CN" sz="28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、树莓派与物联网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1000108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与</a:t>
            </a:r>
            <a:r>
              <a:rPr lang="en-US" altLang="zh-CN" sz="2800" b="1" dirty="0" err="1" smtClean="0"/>
              <a:t>Yeelink</a:t>
            </a:r>
            <a:r>
              <a:rPr lang="zh-CN" altLang="en-US" sz="2800" b="1" dirty="0" smtClean="0"/>
              <a:t>类似的：</a:t>
            </a:r>
            <a:r>
              <a:rPr lang="en-US" altLang="zh-CN" sz="2800" b="1" dirty="0" smtClean="0"/>
              <a:t>MACHTALK</a:t>
            </a:r>
            <a:endParaRPr lang="en-US" altLang="zh-CN" sz="28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、树莓派与物联网</a:t>
            </a:r>
            <a:endParaRPr lang="zh-CN" altLang="en-US" sz="32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496"/>
            <a:ext cx="87820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1643050"/>
            <a:ext cx="1914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、树莓派与物联网</a:t>
            </a:r>
            <a:endParaRPr lang="zh-CN" altLang="en-US" sz="32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40862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000108"/>
            <a:ext cx="41814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929066"/>
            <a:ext cx="40957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4000504"/>
            <a:ext cx="40767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1000108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物联网的采集层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树莓派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采集：红外、温度、湿度、气压、光敏、气体检测、声音识别、烟雾识别、火焰识别、振动、方向、重力、夜视、加速度、射频、步进电机、陀螺仪、超声波测距等近</a:t>
            </a:r>
            <a:r>
              <a:rPr lang="en-US" altLang="zh-CN" sz="2400" dirty="0" smtClean="0"/>
              <a:t>3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多种传感器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应用：信息实时存储、双向传输控制、社交网络融合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关键：有了这些，你要干什么？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——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创意！</a:t>
            </a:r>
            <a:endParaRPr lang="en-US" altLang="zh-CN" sz="2800" b="1" kern="1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2400" b="1" kern="100" dirty="0" smtClean="0">
                <a:solidFill>
                  <a:schemeClr val="tx2"/>
                </a:solidFill>
                <a:latin typeface="Times New Roman"/>
                <a:cs typeface="Times New Roman"/>
              </a:rPr>
              <a:t>家电控制？</a:t>
            </a:r>
            <a:endParaRPr lang="en-US" altLang="zh-CN" sz="2400" b="1" kern="100" dirty="0" smtClean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2400" b="1" kern="100" dirty="0" smtClean="0">
                <a:solidFill>
                  <a:schemeClr val="tx2"/>
                </a:solidFill>
                <a:latin typeface="Times New Roman"/>
                <a:cs typeface="Times New Roman"/>
              </a:rPr>
              <a:t>照片转发？</a:t>
            </a:r>
            <a:endParaRPr lang="en-US" altLang="zh-CN" sz="2400" b="1" kern="100" dirty="0" smtClean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2400" b="1" kern="100" dirty="0" smtClean="0">
                <a:solidFill>
                  <a:schemeClr val="tx2"/>
                </a:solidFill>
                <a:latin typeface="Times New Roman"/>
                <a:cs typeface="Times New Roman"/>
              </a:rPr>
              <a:t>这些已经</a:t>
            </a:r>
            <a:r>
              <a:rPr lang="en-US" altLang="zh-CN" sz="2400" b="1" kern="100" dirty="0" smtClean="0">
                <a:solidFill>
                  <a:schemeClr val="tx2"/>
                </a:solidFill>
                <a:latin typeface="Times New Roman"/>
                <a:cs typeface="Times New Roman"/>
              </a:rPr>
              <a:t>OUT</a:t>
            </a:r>
            <a:r>
              <a:rPr lang="zh-CN" altLang="en-US" sz="2400" b="1" kern="100" dirty="0" smtClean="0">
                <a:solidFill>
                  <a:schemeClr val="tx2"/>
                </a:solidFill>
                <a:latin typeface="Times New Roman"/>
                <a:cs typeface="Times New Roman"/>
              </a:rPr>
              <a:t>了，看我的“炫”应用</a:t>
            </a:r>
            <a:endParaRPr lang="en-US" altLang="zh-CN" sz="2400" b="1" kern="100" dirty="0" smtClean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>
              <a:buFont typeface="Wingdings" pitchFamily="2" charset="2"/>
              <a:buChar char="p"/>
            </a:pPr>
            <a:endParaRPr lang="zh-CN" altLang="en-US" sz="2400" b="1" kern="100" dirty="0" smtClean="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p"/>
            </a:pPr>
            <a:endParaRPr lang="en-US" altLang="zh-CN" sz="28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、树莓派与物联网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458200" cy="500066"/>
          </a:xfrm>
        </p:spPr>
        <p:txBody>
          <a:bodyPr/>
          <a:lstStyle/>
          <a:p>
            <a:pPr lvl="0">
              <a:buFont typeface="Wingdings" pitchFamily="2" charset="2"/>
              <a:buChar char="p"/>
            </a:pPr>
            <a:r>
              <a:rPr lang="zh-CN" altLang="en-US" sz="2400" dirty="0" smtClean="0"/>
              <a:t>从</a:t>
            </a:r>
            <a:r>
              <a:rPr lang="en-US" altLang="zh-CN" sz="2400" dirty="0" err="1" smtClean="0"/>
              <a:t>YeeLink</a:t>
            </a:r>
            <a:r>
              <a:rPr lang="zh-CN" altLang="en-US" sz="2400" dirty="0" smtClean="0"/>
              <a:t>下载</a:t>
            </a:r>
            <a:r>
              <a:rPr lang="en-US" altLang="zh-CN" sz="2400" dirty="0" err="1" smtClean="0"/>
              <a:t>iOS</a:t>
            </a:r>
            <a:r>
              <a:rPr lang="en-US" altLang="zh-CN" sz="2400" dirty="0" smtClean="0"/>
              <a:t>/Android</a:t>
            </a:r>
            <a:r>
              <a:rPr lang="zh-CN" altLang="en-US" sz="2400" dirty="0" smtClean="0"/>
              <a:t>手机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，实时监控家中的温度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、树莓派与物联网</a:t>
            </a:r>
            <a:endParaRPr lang="zh-CN" alt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326471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000240"/>
            <a:ext cx="43529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000108"/>
            <a:ext cx="8458200" cy="500066"/>
          </a:xfrm>
        </p:spPr>
        <p:txBody>
          <a:bodyPr/>
          <a:lstStyle/>
          <a:p>
            <a:pPr lvl="0"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手机上运行</a:t>
            </a:r>
            <a:r>
              <a:rPr lang="en-US" altLang="zh-CN" sz="2400" dirty="0" smtClean="0"/>
              <a:t>YeelinkV1.0.4.apk</a:t>
            </a:r>
            <a:r>
              <a:rPr lang="zh-CN" altLang="en-US" sz="2400" dirty="0" smtClean="0"/>
              <a:t>，可以看到很多人上传的数据（不保密，所以，传视频要当心哟！）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、树莓派与物联网</a:t>
            </a:r>
            <a:endParaRPr lang="zh-CN" altLang="en-US" sz="32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857364"/>
            <a:ext cx="192882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357554" y="4857760"/>
            <a:ext cx="2465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选一个视频图像：</a:t>
            </a:r>
            <a:endParaRPr lang="zh-CN" altLang="en-US" sz="20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3032115" y="1396986"/>
            <a:ext cx="2286016" cy="406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2357422" y="1857364"/>
            <a:ext cx="2465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选室内光线强度：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3357554" y="5286388"/>
            <a:ext cx="2465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就是这个样子的。</a:t>
            </a:r>
            <a:endParaRPr lang="zh-CN" altLang="en-US" sz="20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1857364"/>
            <a:ext cx="3286148" cy="475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117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800" b="1" dirty="0" smtClean="0"/>
              <a:t>《</a:t>
            </a:r>
            <a:r>
              <a:rPr lang="zh-CN" altLang="en-US" sz="2800" b="1" dirty="0" smtClean="0"/>
              <a:t>树莓派开发</a:t>
            </a:r>
            <a:r>
              <a:rPr lang="en-US" altLang="zh-CN" sz="2800" b="1" dirty="0" smtClean="0"/>
              <a:t>》</a:t>
            </a:r>
            <a:r>
              <a:rPr lang="zh-CN" altLang="en-US" sz="2800" b="1" dirty="0" smtClean="0"/>
              <a:t>实训课程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</a:rPr>
              <a:t>全国没有、金科院唯一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我为什么要开这门课程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b="1" dirty="0" smtClean="0">
                <a:hlinkClick r:id="rId2" action="ppaction://hlinkpres?slideindex=1&amp;slidetitle="/>
              </a:rPr>
              <a:t>问题与原因</a:t>
            </a:r>
            <a:endParaRPr lang="en-US" altLang="zh-CN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b="1" dirty="0" smtClean="0"/>
              <a:t>问题是明摆着的，只说不做，不解决问题</a:t>
            </a:r>
            <a:endParaRPr lang="zh-CN" altLang="en-US" b="1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、课程设计的出发点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00066"/>
          </a:xfrm>
        </p:spPr>
        <p:txBody>
          <a:bodyPr/>
          <a:lstStyle/>
          <a:p>
            <a:pPr lvl="0">
              <a:buFont typeface="Wingdings" pitchFamily="2" charset="2"/>
              <a:buChar char="p"/>
            </a:pPr>
            <a:r>
              <a:rPr lang="zh-CN" altLang="en-US" sz="2400" dirty="0" smtClean="0"/>
              <a:t>参考这些案例，开发自己更“炫”的应用</a:t>
            </a:r>
            <a:endParaRPr lang="en-US" altLang="zh-CN" sz="2400" dirty="0" smtClean="0"/>
          </a:p>
          <a:p>
            <a:pPr lvl="0">
              <a:buFont typeface="Wingdings" pitchFamily="2" charset="2"/>
              <a:buChar char="p"/>
            </a:pPr>
            <a:endParaRPr lang="en-US" altLang="zh-CN" sz="2400" dirty="0" smtClean="0"/>
          </a:p>
          <a:p>
            <a:pPr lvl="0">
              <a:buFont typeface="Wingdings" pitchFamily="2" charset="2"/>
              <a:buChar char="p"/>
            </a:pPr>
            <a:r>
              <a:rPr lang="en-US" altLang="zh-CN" sz="2400" dirty="0" err="1" smtClean="0"/>
              <a:t>YeeLink</a:t>
            </a:r>
            <a:r>
              <a:rPr lang="zh-CN" altLang="en-US" sz="2400" dirty="0" smtClean="0"/>
              <a:t>的定位：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实时数据保存和发布服务器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树莓派的定位：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实时数据的采集（可以有很多）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iOS</a:t>
            </a:r>
            <a:r>
              <a:rPr lang="en-US" altLang="zh-CN" sz="2400" dirty="0" smtClean="0"/>
              <a:t>/Android</a:t>
            </a:r>
            <a:r>
              <a:rPr lang="zh-CN" altLang="en-US" sz="2400" dirty="0" smtClean="0"/>
              <a:t>（当然也可以是</a:t>
            </a:r>
            <a:r>
              <a:rPr lang="en-US" altLang="zh-CN" sz="2400" dirty="0" smtClean="0"/>
              <a:t>IE</a:t>
            </a:r>
            <a:r>
              <a:rPr lang="zh-CN" altLang="en-US" sz="2400" dirty="0" smtClean="0"/>
              <a:t>）的定位：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用户界面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数据应用（用这些数据做什么）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真正就是“物联网”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把“物”联起来干什么？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YeeLink</a:t>
            </a:r>
            <a:r>
              <a:rPr lang="zh-CN" altLang="en-US" sz="2400" dirty="0" smtClean="0">
                <a:solidFill>
                  <a:srgbClr val="FF0000"/>
                </a:solidFill>
              </a:rPr>
              <a:t>与云服务器的不同：暂时还没有数据处理能力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、树莓派与物联网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2"/>
            <a:ext cx="8601076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利用云服务器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树莓派，我们可以做什么？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定位：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云服务器的定位：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定位的依据：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角色的作用：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基于角色的应用：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树莓派的定位：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依据：下端、小型、便携、移动、廉价、基本功能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角色：</a:t>
            </a:r>
            <a:r>
              <a:rPr lang="en-US" altLang="zh-CN" sz="2000" dirty="0" smtClean="0"/>
              <a:t>MVC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C</a:t>
            </a:r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应用：基于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的应用</a:t>
            </a:r>
            <a:endParaRPr lang="en-US" altLang="zh-CN" sz="2000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dirty="0" smtClean="0"/>
              <a:t>个人专有的、订制化的媒体管理器</a:t>
            </a:r>
            <a:endParaRPr lang="en-US" altLang="zh-CN" dirty="0" smtClean="0"/>
          </a:p>
          <a:p>
            <a:pPr lvl="4">
              <a:buFont typeface="Wingdings" pitchFamily="2" charset="2"/>
              <a:buChar char="p"/>
            </a:pPr>
            <a:r>
              <a:rPr lang="zh-CN" altLang="en-US" dirty="0" smtClean="0"/>
              <a:t>与一般媒体播放器的区别（订制化、可控制管理）</a:t>
            </a:r>
            <a:endParaRPr lang="en-US" altLang="zh-CN" dirty="0" smtClean="0"/>
          </a:p>
          <a:p>
            <a:pPr lvl="5">
              <a:buFont typeface="Wingdings" pitchFamily="2" charset="2"/>
              <a:buChar char="p"/>
            </a:pPr>
            <a:r>
              <a:rPr lang="zh-CN" altLang="en-US" dirty="0" smtClean="0"/>
              <a:t>资源获得与保存、播放控制</a:t>
            </a:r>
            <a:endParaRPr lang="en-US" altLang="zh-CN" dirty="0" smtClean="0"/>
          </a:p>
          <a:p>
            <a:pPr lvl="6">
              <a:buFont typeface="Wingdings" pitchFamily="2" charset="2"/>
              <a:buChar char="p"/>
            </a:pPr>
            <a:r>
              <a:rPr lang="zh-CN" altLang="en-US" dirty="0" smtClean="0"/>
              <a:t>在自己的鱼池中抓鱼（海、养鱼池、餐桌）</a:t>
            </a:r>
            <a:endParaRPr lang="zh-CN" alt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、树莓派与云计算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2"/>
            <a:ext cx="8672514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海、养鱼池、餐桌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海：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养鱼池（云服务器）：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从海到鱼池：在云上实现自动扒取、下载、整理、存储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与传统方式比较：没有鱼池，需要的时候直接到海里捞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餐桌（树莓派）：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与鱼池配合：在自己的库里运用资源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与传统方式比较：不是简单的播放器</a:t>
            </a:r>
            <a:endParaRPr lang="en-US" altLang="zh-CN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应用实例：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美剧追踪：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传统方式：</a:t>
            </a:r>
            <a:endParaRPr lang="en-US" altLang="zh-CN" sz="2000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dirty="0" smtClean="0"/>
              <a:t>在线视频网站看（收费、群播的网速限制等）</a:t>
            </a:r>
            <a:endParaRPr lang="en-US" altLang="zh-CN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dirty="0" smtClean="0"/>
              <a:t>手动下载：每集下载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云方式：云自动追（下载）、随时看（网速是一对一）、分享</a:t>
            </a:r>
            <a:endParaRPr lang="zh-CN" alt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、树莓派与云计算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72514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开发项目内容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云上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需求：在云上实现自动扒取、下载、整理、存储</a:t>
            </a:r>
            <a:endParaRPr lang="en-US" altLang="zh-CN" sz="2000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dirty="0" smtClean="0"/>
              <a:t>对上：订制任务、自动扒取、收集整理、有序存储</a:t>
            </a:r>
            <a:endParaRPr lang="en-US" altLang="zh-CN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dirty="0" smtClean="0"/>
              <a:t>对下：响应树莓派的请求（播放、查询、获取等）</a:t>
            </a:r>
            <a:endParaRPr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树莓派上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需求：</a:t>
            </a:r>
            <a:endParaRPr lang="en-US" altLang="zh-CN" sz="2000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dirty="0" smtClean="0"/>
              <a:t>对上：与云对接</a:t>
            </a:r>
            <a:endParaRPr lang="en-US" altLang="zh-CN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dirty="0" smtClean="0"/>
              <a:t>对下：实现播放、查询、用户界面控制等功能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为了完成这个课题：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我现在能够做什么？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我还欠缺什么知识，在以后的学习中，要努力补充什么？</a:t>
            </a:r>
            <a:endParaRPr lang="zh-CN" alt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、树莓派与云计算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72514" cy="571504"/>
          </a:xfrm>
        </p:spPr>
        <p:txBody>
          <a:bodyPr/>
          <a:lstStyle/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什么是大数据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树莓派在大数据中的作用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由树莓派构成的大数据计算集群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意义和价值（与云比较，意义不大）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由树莓派构成的大数据采集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数据来源（分布、实施、并发、廉价，</a:t>
            </a:r>
            <a:r>
              <a:rPr lang="zh-CN" altLang="en-US" sz="2400" dirty="0" smtClean="0"/>
              <a:t>云无法实现。）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基于大数据的课题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考虑上述后一模式的应用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可以做什么？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同时，还可以与物联网、云计算结合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这个题目更大（网上查：传感器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物联网与大数据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智慧城市，内容很多），同学们可以慢慢考虑</a:t>
            </a:r>
            <a:endParaRPr lang="zh-CN" alt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、树莓派与大数据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72514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物联网与大数据的案例（智能电网）：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对全国重点压缩机、发电机、涡轮机、鼓风机、石油钻采设备、传送带、内燃机车和医疗成像扫描仪等高能耗设备，安装传感器；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嵌入式传感器在这些机器和设备中利用物联网来传输度量为震动、温度、湿度、风速、位置、燃料消耗、辐射水平的这些数据；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检测中心利用这些设备的实时大数据分析，找到最佳的供电、供热、运输等能量转换方案，实现能量转换资源配置的最佳化。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我们不可能去做这些设备的监控，但我们可以做一个“概念模型”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、树莓派与大数据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72514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物联网与大数据的案例（智能交通）：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将“公交车”的运行模式，改为“集装箱”模式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取消公交车的“线路”限制，完全根据“需求”组织运行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请求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调度：“滴滴打车”模式的“叫车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调度”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状态（云计算）：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车辆状态：位置、行驶路线、载客情况（单车）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请求状态：去向、人数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调配状态：城市内需要与供给的总状态</a:t>
            </a:r>
            <a:endParaRPr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最优化配置和运行调度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只有车号</a:t>
            </a:r>
            <a:r>
              <a:rPr lang="en-US" altLang="zh-CN" dirty="0" smtClean="0"/>
              <a:t>/</a:t>
            </a:r>
            <a:r>
              <a:rPr lang="zh-CN" altLang="en-US" dirty="0" smtClean="0"/>
              <a:t>车箱号（对应自己的乘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下车地点）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集散地式挂载、解挂（按需统一调配集散与行驶）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全需求</a:t>
            </a:r>
            <a:r>
              <a:rPr lang="en-US" altLang="zh-CN" dirty="0" smtClean="0"/>
              <a:t>/</a:t>
            </a:r>
            <a:r>
              <a:rPr lang="zh-CN" altLang="en-US" dirty="0" smtClean="0"/>
              <a:t>资源统一调配、小车化、专车化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、树莓派与大数据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72514" cy="571504"/>
          </a:xfrm>
        </p:spPr>
        <p:txBody>
          <a:bodyPr/>
          <a:lstStyle/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树莓派：“公交车”状态的采集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采集：行驶位置、去向、速度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采集：上车、下车、个人去向</a:t>
            </a:r>
            <a:endParaRPr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手机：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请求、预订、交互</a:t>
            </a:r>
            <a:endParaRPr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云计算：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接收乘客请求、接收车辆、接收路况</a:t>
            </a:r>
            <a:r>
              <a:rPr lang="en-US" altLang="zh-CN" dirty="0" smtClean="0"/>
              <a:t>/</a:t>
            </a:r>
            <a:r>
              <a:rPr lang="zh-CN" altLang="en-US" dirty="0" smtClean="0"/>
              <a:t>天气</a:t>
            </a:r>
            <a:r>
              <a:rPr lang="en-US" altLang="zh-CN" dirty="0" smtClean="0"/>
              <a:t>/</a:t>
            </a:r>
            <a:r>
              <a:rPr lang="zh-CN" altLang="en-US" dirty="0" smtClean="0"/>
              <a:t>交通指挥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大数据分析、关联调度协调、神经网络、线性规划</a:t>
            </a:r>
            <a:endParaRPr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模拟情景效果：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将请求、运行的状况显示在模拟的调度屏上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实时观察请求与资源的配置情况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模拟突发事件，观察是否能够达到最优配置</a:t>
            </a:r>
            <a:endParaRPr lang="en-US" altLang="zh-CN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、树莓派与大数据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72514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我们怎么样模拟实现？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模拟小车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树莓派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采集：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车辆行驶速度、</a:t>
            </a:r>
            <a:r>
              <a:rPr lang="en-US" altLang="zh-CN" sz="2000" dirty="0" smtClean="0"/>
              <a:t>GPS</a:t>
            </a:r>
            <a:r>
              <a:rPr lang="zh-CN" altLang="en-US" sz="2000" dirty="0" smtClean="0"/>
              <a:t>位置、车载人数、上车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下车去向等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手机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模拟：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预订请求、乘车点</a:t>
            </a:r>
            <a:r>
              <a:rPr lang="en-US" altLang="zh-CN" sz="2000" dirty="0" smtClean="0"/>
              <a:t>/</a:t>
            </a:r>
            <a:r>
              <a:rPr lang="zh-CN" altLang="en-US" sz="2000" smtClean="0"/>
              <a:t>上下车时间确认</a:t>
            </a:r>
            <a:r>
              <a:rPr lang="zh-CN" altLang="en-US" sz="2000" dirty="0" smtClean="0"/>
              <a:t>、上车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下车刷卡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云计算模拟：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接收乘客请求、接收车辆状态、接收路况等信息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大数据分析、关联调度协调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运用情景：</a:t>
            </a:r>
            <a:endParaRPr lang="en-US" altLang="zh-CN" sz="24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正常情景：分时段的资源利用率平稳变化（类似</a:t>
            </a:r>
            <a:r>
              <a:rPr lang="en-US" altLang="zh-CN" sz="2000" dirty="0" smtClean="0"/>
              <a:t>CPU/</a:t>
            </a:r>
            <a:r>
              <a:rPr lang="zh-CN" altLang="en-US" sz="2000" dirty="0" smtClean="0"/>
              <a:t>内存）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突发事件：比赛散会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交通事故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大雨交通堵塞等，没有发生拥塞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原有模式：公交车需要</a:t>
            </a:r>
            <a:r>
              <a:rPr lang="en-US" altLang="zh-CN" sz="2000" dirty="0" smtClean="0"/>
              <a:t>3-5</a:t>
            </a:r>
            <a:r>
              <a:rPr lang="zh-CN" altLang="en-US" sz="2000" dirty="0" smtClean="0"/>
              <a:t>小时消化人流，而平时车辆冗余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dirty="0" smtClean="0"/>
              <a:t>现有模式：自动汇集大量车辆，很快即消化人流，平时也无冗余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p"/>
            </a:pPr>
            <a:endParaRPr lang="en-US" altLang="zh-CN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、树莓派与大数据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72514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以前有没有人做过这样的课题（意义和价值）？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“滴滴打车”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解决对出租车个体的支配，与公交不同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手机查公交实时运行状况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只是为个人提供了乘车信息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关键：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每个车辆运行，过去只受该车司机、线路、当时路况支配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地铁也没有摆脱“线路”的束缚，奥体没比赛，机场没航班，地铁就没人乘，大流量时，地铁也拥塞。资源只是有限利用。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突破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网上查：公交车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大数据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本课题提供公共交通资源的大格局下的统一支配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车辆、路线、乘坐方式的大变革（散装变集装、每个“集装箱”自动无人驾驶如何？）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效率大提高，资源极大利用，投资比地铁省很多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、树莓派与大数据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785794"/>
            <a:ext cx="8458200" cy="51117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800" b="1" dirty="0" smtClean="0"/>
              <a:t>《</a:t>
            </a:r>
            <a:r>
              <a:rPr lang="zh-CN" altLang="en-US" sz="2800" b="1" dirty="0" smtClean="0"/>
              <a:t>树莓派开发</a:t>
            </a:r>
            <a:r>
              <a:rPr lang="en-US" altLang="zh-CN" sz="2800" b="1" dirty="0" smtClean="0"/>
              <a:t>》</a:t>
            </a:r>
            <a:r>
              <a:rPr lang="zh-CN" altLang="en-US" sz="2800" b="1" dirty="0" smtClean="0"/>
              <a:t>实训课程的目标：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培养兴趣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学习的兴趣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探索的兴趣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创新的兴趣</a:t>
            </a:r>
            <a:endParaRPr lang="en-US" altLang="zh-CN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具体实现：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给你一个平台：树莓派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给你一个工具：树莓派开发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给你一个机会：基于树莓派开发的参赛项目</a:t>
            </a:r>
            <a:endParaRPr lang="en-US" altLang="zh-CN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配合人才培养的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年计划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b="1" dirty="0" smtClean="0"/>
              <a:t>第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年：启蒙（线索）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b="1" dirty="0" smtClean="0"/>
              <a:t>第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年：基础（内容）</a:t>
            </a:r>
            <a:endParaRPr lang="en-US" altLang="zh-CN" sz="20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sz="2000" b="1" dirty="0" smtClean="0"/>
              <a:t>第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年：实战（创新）</a:t>
            </a:r>
            <a:endParaRPr lang="en-US" altLang="zh-CN" sz="20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、课程目标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72514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参赛课题的关键：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把物联网的“采集”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用户</a:t>
            </a:r>
            <a:r>
              <a:rPr lang="en-US" altLang="zh-CN" sz="2400" dirty="0" smtClean="0"/>
              <a:t>APP+</a:t>
            </a:r>
            <a:r>
              <a:rPr lang="zh-CN" altLang="en-US" sz="2400" dirty="0" smtClean="0"/>
              <a:t>云计算结合起来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难度：</a:t>
            </a:r>
            <a:endParaRPr lang="en-US" altLang="zh-CN" sz="28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、树莓派与大数据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71604" y="3071810"/>
            <a:ext cx="6072230" cy="571504"/>
          </a:xfrm>
        </p:spPr>
        <p:txBody>
          <a:bodyPr/>
          <a:lstStyle/>
          <a:p>
            <a:pPr lvl="1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看到可能，更看到自己的不足！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72514" cy="542928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回到课程与课题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目标明确：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年后的参赛课题是什么？怎么做出来？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现在的任务：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了解平台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了解工具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了解外面的世界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不要先钻到具体的课题中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因为你还不具备很多基础知识、能力、经验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有一个模糊的目标就可以了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下一步：带着目标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上好课、自习、参加项目训练</a:t>
            </a:r>
            <a:endParaRPr lang="en-US" altLang="zh-CN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9</a:t>
            </a:r>
            <a:r>
              <a:rPr lang="zh-CN" altLang="en-US" sz="3200" b="1" dirty="0" smtClean="0"/>
              <a:t>、我们怎么上课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672514" cy="542928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这是实训课程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与一般课程的区别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老师的作用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引导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对同学们的要求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一定要自己动手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一定不要怕困难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一定要课后继续努力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培养兴趣不是一次课程能够完成的任务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但是，这对你的一生非常重要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9</a:t>
            </a:r>
            <a:r>
              <a:rPr lang="zh-CN" altLang="en-US" sz="3200" b="1" dirty="0" smtClean="0"/>
              <a:t>、我们怎么上课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785794"/>
            <a:ext cx="8672514" cy="542928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考核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每天有交付：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完成当天的任务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演示给我看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完成任务的可以下课，没有完成的继续做，直到完成</a:t>
            </a:r>
            <a:endParaRPr lang="en-US" altLang="zh-CN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最后有考试：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最后一天上机考试、限定时间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不考理论，专考需求的编程实现（题目保密）</a:t>
            </a:r>
            <a:endParaRPr lang="en-US" altLang="zh-CN" b="1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sz="2400" b="1" dirty="0" smtClean="0"/>
              <a:t>考：对平台（多方面）的认知</a:t>
            </a:r>
            <a:endParaRPr lang="en-US" altLang="zh-CN" sz="2400" b="1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sz="2400" b="1" dirty="0" smtClean="0"/>
              <a:t>考：对开发（多方面）的掌握</a:t>
            </a:r>
            <a:endParaRPr lang="en-US" altLang="zh-CN" sz="2400" b="1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sz="2400" b="1" dirty="0" smtClean="0"/>
              <a:t>考：对新需求（考题）的理解</a:t>
            </a:r>
            <a:endParaRPr lang="en-US" altLang="zh-CN" sz="2400" b="1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sz="2400" b="1" dirty="0" smtClean="0"/>
              <a:t>考：在平台和工具条件下，实现需求的综合能力</a:t>
            </a: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、我们怎么考核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282" y="2143116"/>
            <a:ext cx="8672514" cy="128588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这是一门完全创新的课程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感谢金科院软件学院、邓院长的理解和支持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希望我们共同努力，实现我们的理想和目标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请尽快去申请一个云服务器（不一定是苏宁，本周内）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0957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（第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周）内容安排：平台能力的体验</a:t>
            </a: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、课程内容</a:t>
            </a:r>
            <a:endParaRPr lang="zh-CN" altLang="en-US" sz="3200" b="1" i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71612"/>
          <a:ext cx="8358245" cy="4937760"/>
        </p:xfrm>
        <a:graphic>
          <a:graphicData uri="http://schemas.openxmlformats.org/drawingml/2006/table">
            <a:tbl>
              <a:tblPr/>
              <a:tblGrid>
                <a:gridCol w="536318"/>
                <a:gridCol w="3385280"/>
                <a:gridCol w="4436647"/>
              </a:tblGrid>
              <a:tr h="12192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天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课程内容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知识点与学习目的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实训课程介绍、学生组建团队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树莓派平台介绍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完成镜像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SD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下载、烧制、安装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了解实训课程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了解开发环境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完成系统软件准备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配置树莓派，启动系统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实现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SSH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VNC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访问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点亮树莓派，建立可运行的树莓派系统（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Linux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），实现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SSH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VNC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等远程访问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学习和使用基本的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Linux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系统命令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了解最基本的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Linux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操作命令和基本操作、系统命令行和图形界面等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为系统添加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U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盘、有线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无线网络，让树莓派成为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Wifi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热点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为树莓派添加一些实用的功能，了解与网络、网络协议有关的知识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让树莓派成为一个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Apache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服务器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建立一个基于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Web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的应用系统，了解搭建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WEB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服务器的基本知识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让树莓派成为一个媒体播放中心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实现多种媒体播放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在树莓派上玩大型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Quake3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街机游戏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体验树莓派的互动游戏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将树莓派改造为一个视频监控平台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实现多种远程视频监控，了解与视频播放、视频控制有关的知识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0957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（第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周）内容安排：平台开发</a:t>
            </a: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、课程内容</a:t>
            </a:r>
            <a:endParaRPr lang="zh-CN" altLang="en-US" sz="3200" b="1" i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71612"/>
          <a:ext cx="8358245" cy="5074920"/>
        </p:xfrm>
        <a:graphic>
          <a:graphicData uri="http://schemas.openxmlformats.org/drawingml/2006/table">
            <a:tbl>
              <a:tblPr/>
              <a:tblGrid>
                <a:gridCol w="536318"/>
                <a:gridCol w="3385280"/>
                <a:gridCol w="4436647"/>
              </a:tblGrid>
              <a:tr h="12192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天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课程内容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知识点与学习目的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6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树莓派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Linux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系统内核定制改造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学习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Linux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内核定制方法，进一步深入理解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Linux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树莓派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GPIO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扩展开发介绍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学习有关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GPIO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接口硬件、接口控制编程知识，为进一步的开发做准备。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使用树莓派的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GPIO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接口实现点亮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LED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灯泡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学习外设控制的软件实现技术和方法，体验树莓派控制外部设备的能力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树莓派点亮数码管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学习用软件方法，实现更为复杂的外部设备控制，体会程序设计的逻辑与实际作用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9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用树莓派远程控制家中的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电灯、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家中的温度湿度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学习用远程访问和服务的方式，实现远程的控制，包括：传感器采集、树莓派控制、网络服务器应用、手机客户端应用等一系列环节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用树莓派控制其他外设</a:t>
                      </a:r>
                      <a:r>
                        <a:rPr 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体验</a:t>
                      </a:r>
                      <a:r>
                        <a:rPr lang="zh-CN" alt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（作业）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包括：红外、温度、湿度、气压、光敏、气体检测、声音识别、烟雾识别、火焰识别、振动、方向、重力、夜视、加速度、射频、步进电机、陀螺仪、超声波测距等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多种传感器应用。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0957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（第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周）内容安排：扩展开发</a:t>
            </a: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、课程内容</a:t>
            </a:r>
            <a:endParaRPr lang="zh-CN" altLang="en-US" sz="3200" b="1" i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71612"/>
          <a:ext cx="8358245" cy="4526280"/>
        </p:xfrm>
        <a:graphic>
          <a:graphicData uri="http://schemas.openxmlformats.org/drawingml/2006/table">
            <a:tbl>
              <a:tblPr/>
              <a:tblGrid>
                <a:gridCol w="536318"/>
                <a:gridCol w="3385280"/>
                <a:gridCol w="4436647"/>
              </a:tblGrid>
              <a:tr h="12192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天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课程内容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知识点与学习目的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宋体"/>
                          <a:ea typeface="宋体"/>
                          <a:cs typeface="Times New Roman"/>
                        </a:rPr>
                        <a:t>Arduino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IDE</a:t>
                      </a:r>
                      <a:r>
                        <a:rPr 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介绍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了解一个与树莓派配合使用（外设控制）的单片机的硬件和软件开发平台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IDE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、开发语言等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树莓派与</a:t>
                      </a:r>
                      <a:r>
                        <a:rPr lang="en-US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arduino</a:t>
                      </a:r>
                      <a:r>
                        <a:rPr lang="zh-CN" alt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altLang="zh-CN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YeeLink</a:t>
                      </a:r>
                      <a:r>
                        <a:rPr 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结合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的应用</a:t>
                      </a:r>
                      <a:r>
                        <a:rPr 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系统</a:t>
                      </a:r>
                      <a:r>
                        <a:rPr lang="zh-CN" alt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（温度监控）</a:t>
                      </a:r>
                      <a:r>
                        <a:rPr 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介绍</a:t>
                      </a:r>
                      <a:r>
                        <a:rPr lang="zh-CN" alt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（重点）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包括：自动控制、图形图像识别、传感器、数据处理、网络技术等，为以后的学习，打开兴趣的窗口。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13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其他应用技术</a:t>
                      </a:r>
                      <a:r>
                        <a:rPr 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介绍</a:t>
                      </a:r>
                      <a:r>
                        <a:rPr lang="zh-CN" alt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（云服务器应用）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树莓派上的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、交叉编译、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等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基于树莓派的参赛创意设计与实现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学习参加大赛的创意、实现技术和手段、可行性验证、实现过程、参赛经验和技巧训练等。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考试、课程总结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课程考试、总结，撰写实训报告。</a:t>
                      </a:r>
                    </a:p>
                  </a:txBody>
                  <a:tcPr marL="34834" marR="348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785794"/>
            <a:ext cx="8458200" cy="511175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周实训课程的目标：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周：感受一下树莓派这个平台是什么？</a:t>
            </a:r>
            <a:endParaRPr lang="en-US" altLang="zh-CN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周：体会一下基于这个平台可以做什么？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周：试试如果要做课题，可以朝什么方向发展？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给出课题需求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给出基本的技术思路</a:t>
            </a:r>
            <a:endParaRPr lang="en-US" altLang="zh-CN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可能你现在还不具备实现课题的能力</a:t>
            </a:r>
            <a:endParaRPr lang="en-US" altLang="zh-CN" b="1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sz="2400" b="1" dirty="0" smtClean="0"/>
              <a:t>怀揣这个梦想继续学习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课程目标的实现标志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我自己也去买一个树莓派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3">
              <a:buFont typeface="Wingdings" pitchFamily="2" charset="2"/>
              <a:buChar char="p"/>
            </a:pP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、如何实现课程目标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785794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实现课程目标的三步曲：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了解平台（为什么选这个平台而不是其他）</a:t>
            </a:r>
            <a:endParaRPr lang="en-US" altLang="zh-CN" sz="2400" b="1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b="1" dirty="0" smtClean="0"/>
              <a:t>初步掌握基于这个平台的扩展开发的能力</a:t>
            </a:r>
            <a:endParaRPr lang="en-US" altLang="zh-CN" b="1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sz="2400" b="1" dirty="0" smtClean="0"/>
              <a:t>有想法、准备继续</a:t>
            </a:r>
            <a:r>
              <a:rPr lang="en-US" altLang="zh-CN" sz="2400" b="1" dirty="0" smtClean="0"/>
              <a:t>……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一切从培养兴趣开始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对平台（新奇）的兴趣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对开发（能力）的兴趣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对课题（挑战）的兴趣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b="1" dirty="0" smtClean="0"/>
              <a:t>对学习（动力）的兴趣</a:t>
            </a:r>
            <a:endParaRPr lang="en-US" altLang="zh-CN" sz="2400" b="1" dirty="0" smtClean="0"/>
          </a:p>
          <a:p>
            <a:pPr lvl="3">
              <a:buFont typeface="Wingdings" pitchFamily="2" charset="2"/>
              <a:buChar char="p"/>
            </a:pP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、如何实现课程目标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785794"/>
            <a:ext cx="8458200" cy="57150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/>
              <a:t>可以成为课题的例子（方向）：</a:t>
            </a:r>
            <a:endParaRPr lang="en-US" altLang="zh-CN" sz="28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、树莓派与物联网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、树莓派与云计算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、树莓派与大数据</a:t>
            </a:r>
            <a:endParaRPr lang="en-US" altLang="zh-CN" sz="2400" b="1" dirty="0" smtClean="0"/>
          </a:p>
          <a:p>
            <a:pPr lvl="3">
              <a:buFont typeface="Wingdings" pitchFamily="2" charset="2"/>
              <a:buChar char="p"/>
            </a:pPr>
            <a:endParaRPr lang="en-US" altLang="zh-CN" sz="2400" b="1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、课程与课题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5119</TotalTime>
  <Words>3137</Words>
  <Application>Microsoft Office PowerPoint</Application>
  <PresentationFormat>全屏显示(4:3)</PresentationFormat>
  <Paragraphs>344</Paragraphs>
  <Slides>35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默认设计模板</vt:lpstr>
      <vt:lpstr>幻灯片 1</vt:lpstr>
      <vt:lpstr>1、课程设计的出发点</vt:lpstr>
      <vt:lpstr>2、课程目标</vt:lpstr>
      <vt:lpstr>3、课程内容</vt:lpstr>
      <vt:lpstr>3、课程内容</vt:lpstr>
      <vt:lpstr>3、课程内容</vt:lpstr>
      <vt:lpstr>4、如何实现课程目标</vt:lpstr>
      <vt:lpstr>4、如何实现课程目标</vt:lpstr>
      <vt:lpstr>5、课程与课题</vt:lpstr>
      <vt:lpstr>6、树莓派与物联网</vt:lpstr>
      <vt:lpstr>6、树莓派与物联网</vt:lpstr>
      <vt:lpstr>物联网结构</vt:lpstr>
      <vt:lpstr>国家“十二五”规划物联网的九大领域</vt:lpstr>
      <vt:lpstr>6、树莓派与物联网</vt:lpstr>
      <vt:lpstr>6、树莓派与物联网</vt:lpstr>
      <vt:lpstr>6、树莓派与物联网</vt:lpstr>
      <vt:lpstr>6、树莓派与物联网</vt:lpstr>
      <vt:lpstr>6、树莓派与物联网</vt:lpstr>
      <vt:lpstr>6、树莓派与物联网</vt:lpstr>
      <vt:lpstr>6、树莓派与物联网</vt:lpstr>
      <vt:lpstr>7、树莓派与云计算</vt:lpstr>
      <vt:lpstr>7、树莓派与云计算</vt:lpstr>
      <vt:lpstr>7、树莓派与云计算</vt:lpstr>
      <vt:lpstr>8、树莓派与大数据</vt:lpstr>
      <vt:lpstr>8、树莓派与大数据</vt:lpstr>
      <vt:lpstr>8、树莓派与大数据</vt:lpstr>
      <vt:lpstr>8、树莓派与大数据</vt:lpstr>
      <vt:lpstr>8、树莓派与大数据</vt:lpstr>
      <vt:lpstr>8、树莓派与大数据</vt:lpstr>
      <vt:lpstr>8、树莓派与大数据</vt:lpstr>
      <vt:lpstr>幻灯片 31</vt:lpstr>
      <vt:lpstr>9、我们怎么上课</vt:lpstr>
      <vt:lpstr>9、我们怎么上课</vt:lpstr>
      <vt:lpstr>10、我们怎么考核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337</cp:revision>
  <dcterms:created xsi:type="dcterms:W3CDTF">2009-01-14T02:14:53Z</dcterms:created>
  <dcterms:modified xsi:type="dcterms:W3CDTF">2015-07-06T07:04:07Z</dcterms:modified>
</cp:coreProperties>
</file>