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528" r:id="rId2"/>
    <p:sldId id="532" r:id="rId3"/>
    <p:sldId id="533" r:id="rId4"/>
    <p:sldId id="534" r:id="rId5"/>
    <p:sldId id="535" r:id="rId6"/>
    <p:sldId id="536" r:id="rId7"/>
    <p:sldId id="599" r:id="rId8"/>
    <p:sldId id="537" r:id="rId9"/>
    <p:sldId id="538" r:id="rId10"/>
    <p:sldId id="539" r:id="rId11"/>
    <p:sldId id="540" r:id="rId12"/>
    <p:sldId id="541" r:id="rId13"/>
    <p:sldId id="542" r:id="rId14"/>
    <p:sldId id="510" r:id="rId15"/>
    <p:sldId id="511" r:id="rId16"/>
    <p:sldId id="514" r:id="rId17"/>
    <p:sldId id="515" r:id="rId18"/>
    <p:sldId id="516" r:id="rId19"/>
    <p:sldId id="517" r:id="rId20"/>
    <p:sldId id="518" r:id="rId21"/>
    <p:sldId id="543" r:id="rId22"/>
    <p:sldId id="519" r:id="rId23"/>
    <p:sldId id="520" r:id="rId24"/>
    <p:sldId id="544" r:id="rId25"/>
    <p:sldId id="522" r:id="rId26"/>
    <p:sldId id="523" r:id="rId27"/>
    <p:sldId id="545" r:id="rId28"/>
    <p:sldId id="546" r:id="rId29"/>
    <p:sldId id="531" r:id="rId30"/>
    <p:sldId id="524" r:id="rId31"/>
    <p:sldId id="547" r:id="rId32"/>
    <p:sldId id="548" r:id="rId33"/>
    <p:sldId id="549" r:id="rId34"/>
    <p:sldId id="550" r:id="rId35"/>
    <p:sldId id="551" r:id="rId36"/>
    <p:sldId id="552" r:id="rId37"/>
    <p:sldId id="553" r:id="rId38"/>
    <p:sldId id="554" r:id="rId39"/>
    <p:sldId id="555" r:id="rId40"/>
    <p:sldId id="556" r:id="rId41"/>
    <p:sldId id="557" r:id="rId42"/>
    <p:sldId id="558" r:id="rId43"/>
    <p:sldId id="559" r:id="rId44"/>
    <p:sldId id="560" r:id="rId45"/>
    <p:sldId id="561" r:id="rId46"/>
    <p:sldId id="562" r:id="rId47"/>
    <p:sldId id="563" r:id="rId48"/>
    <p:sldId id="564" r:id="rId49"/>
    <p:sldId id="565" r:id="rId50"/>
    <p:sldId id="566" r:id="rId51"/>
    <p:sldId id="567" r:id="rId52"/>
    <p:sldId id="568" r:id="rId53"/>
    <p:sldId id="569" r:id="rId54"/>
    <p:sldId id="570" r:id="rId55"/>
    <p:sldId id="571" r:id="rId56"/>
    <p:sldId id="572" r:id="rId57"/>
    <p:sldId id="573" r:id="rId58"/>
    <p:sldId id="574" r:id="rId59"/>
    <p:sldId id="575" r:id="rId60"/>
    <p:sldId id="576" r:id="rId61"/>
    <p:sldId id="581" r:id="rId62"/>
    <p:sldId id="582" r:id="rId63"/>
    <p:sldId id="584" r:id="rId64"/>
    <p:sldId id="585" r:id="rId65"/>
    <p:sldId id="586" r:id="rId66"/>
    <p:sldId id="587" r:id="rId67"/>
    <p:sldId id="588" r:id="rId68"/>
    <p:sldId id="589" r:id="rId69"/>
    <p:sldId id="590" r:id="rId70"/>
    <p:sldId id="591" r:id="rId71"/>
    <p:sldId id="592" r:id="rId72"/>
    <p:sldId id="593" r:id="rId73"/>
    <p:sldId id="594" r:id="rId74"/>
    <p:sldId id="595" r:id="rId75"/>
    <p:sldId id="596" r:id="rId76"/>
    <p:sldId id="597" r:id="rId77"/>
    <p:sldId id="598" r:id="rId7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FF3300"/>
    <a:srgbClr val="000000"/>
    <a:srgbClr val="BBE0E3"/>
    <a:srgbClr val="FF99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15620"/>
    <p:restoredTop sz="86698" autoAdjust="0"/>
  </p:normalViewPr>
  <p:slideViewPr>
    <p:cSldViewPr>
      <p:cViewPr>
        <p:scale>
          <a:sx n="82" d="100"/>
          <a:sy n="82" d="100"/>
        </p:scale>
        <p:origin x="-1476" y="-16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1239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819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39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239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1239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5C46D4A-5AC3-4C8A-BF96-54D369062BD0}" type="slidenum">
              <a:rPr lang="en-US" altLang="zh-CN"/>
              <a:pPr>
                <a:defRPr/>
              </a:pPr>
              <a:t>‹#›</a:t>
            </a:fld>
            <a:endParaRPr lang="en-US" altLang="zh-CN"/>
          </a:p>
        </p:txBody>
      </p:sp>
    </p:spTree>
    <p:extLst>
      <p:ext uri="{BB962C8B-B14F-4D97-AF65-F5344CB8AC3E}">
        <p14:creationId xmlns="" xmlns:p14="http://schemas.microsoft.com/office/powerpoint/2010/main" val="20545079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1BB586E-A7BC-4E52-A68A-B396D6C95C7D}"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AC8E70A-C74A-4A4F-A0FE-4F1568F817BE}"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6671634-654D-4110-8B3F-5C46CE20EF5F}"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9F8AD3A-FB6B-4FB2-A1B1-F9457954BCA3}"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08EB890-AE0E-40A2-BA1A-A888FBB7A8F9}"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5234630-B3E4-4201-AB01-87BAE238635F}"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739AF5C2-5901-42A9-9436-65E4D42746E8}"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ECE53A26-FE43-400A-8054-94056C4E9BB6}"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8351D8B2-1ADA-411D-9DFF-6207660D6654}"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6029410-8A19-487B-852A-0CAA7E9F9421}"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8EB1CE3-6274-45E4-A099-B11B1031AC0F}"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7D10FCD-2CA6-4DBA-86B0-795AF73C6AA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baike.baidu.com/view/854.htm" TargetMode="External"/><Relationship Id="rId2" Type="http://schemas.openxmlformats.org/officeDocument/2006/relationships/hyperlink" Target="http://baike.baidu.com/view/429255.ht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baike.baidu.com/view/487687.ht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baike.baidu.com/view/96045.ht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baike.baidu.com/view/24816.ht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428596" y="642918"/>
            <a:ext cx="8001056" cy="3970318"/>
          </a:xfrm>
          <a:prstGeom prst="rect">
            <a:avLst/>
          </a:prstGeom>
        </p:spPr>
        <p:txBody>
          <a:bodyPr wrap="square">
            <a:spAutoFit/>
          </a:bodyPr>
          <a:lstStyle/>
          <a:p>
            <a:pPr lvl="0" algn="ctr"/>
            <a:r>
              <a:rPr lang="zh-CN" altLang="en-US" sz="3600" b="1" dirty="0" smtClean="0">
                <a:solidFill>
                  <a:srgbClr val="000000"/>
                </a:solidFill>
                <a:latin typeface="黑体" pitchFamily="49" charset="-122"/>
                <a:ea typeface="黑体" pitchFamily="49" charset="-122"/>
              </a:rPr>
              <a:t>树莓派开发</a:t>
            </a:r>
            <a:endParaRPr lang="en-US" altLang="zh-CN" sz="3600" b="1" dirty="0" smtClean="0">
              <a:solidFill>
                <a:srgbClr val="000000"/>
              </a:solidFill>
              <a:latin typeface="黑体" pitchFamily="49" charset="-122"/>
              <a:ea typeface="黑体" pitchFamily="49" charset="-122"/>
            </a:endParaRPr>
          </a:p>
          <a:p>
            <a:pPr lvl="0" algn="ctr"/>
            <a:endParaRPr lang="en-US" altLang="zh-CN" sz="3600" b="1" dirty="0" smtClean="0">
              <a:solidFill>
                <a:srgbClr val="000000"/>
              </a:solidFill>
              <a:latin typeface="黑体" pitchFamily="49" charset="-122"/>
              <a:ea typeface="黑体" pitchFamily="49" charset="-122"/>
            </a:endParaRPr>
          </a:p>
          <a:p>
            <a:pPr lvl="0" algn="ctr"/>
            <a:endParaRPr lang="en-US" altLang="zh-CN" sz="3600" b="1" dirty="0" smtClean="0">
              <a:solidFill>
                <a:srgbClr val="000000"/>
              </a:solidFill>
              <a:latin typeface="黑体" pitchFamily="49" charset="-122"/>
              <a:ea typeface="黑体" pitchFamily="49" charset="-122"/>
            </a:endParaRPr>
          </a:p>
          <a:p>
            <a:pPr lvl="0" algn="ctr"/>
            <a:r>
              <a:rPr lang="en-US" altLang="zh-CN" sz="3600" b="1" dirty="0" smtClean="0">
                <a:solidFill>
                  <a:srgbClr val="000000"/>
                </a:solidFill>
                <a:latin typeface="黑体" pitchFamily="49" charset="-122"/>
                <a:ea typeface="黑体" pitchFamily="49" charset="-122"/>
              </a:rPr>
              <a:t>05 </a:t>
            </a:r>
            <a:r>
              <a:rPr lang="zh-CN" altLang="en-US" sz="3600" b="1" dirty="0" smtClean="0">
                <a:solidFill>
                  <a:srgbClr val="000000"/>
                </a:solidFill>
                <a:latin typeface="黑体" pitchFamily="49" charset="-122"/>
                <a:ea typeface="黑体" pitchFamily="49" charset="-122"/>
              </a:rPr>
              <a:t>树莓派的</a:t>
            </a:r>
            <a:r>
              <a:rPr lang="en-US" altLang="zh-CN" sz="3600" b="1" dirty="0" smtClean="0">
                <a:solidFill>
                  <a:srgbClr val="000000"/>
                </a:solidFill>
                <a:latin typeface="黑体" pitchFamily="49" charset="-122"/>
                <a:ea typeface="黑体" pitchFamily="49" charset="-122"/>
              </a:rPr>
              <a:t>Linux</a:t>
            </a:r>
            <a:r>
              <a:rPr lang="zh-CN" altLang="en-US" sz="3600" b="1" dirty="0" smtClean="0">
                <a:solidFill>
                  <a:srgbClr val="000000"/>
                </a:solidFill>
                <a:latin typeface="黑体" pitchFamily="49" charset="-122"/>
                <a:ea typeface="黑体" pitchFamily="49" charset="-122"/>
              </a:rPr>
              <a:t>系统介绍</a:t>
            </a:r>
            <a:endParaRPr lang="en-US" altLang="zh-CN" sz="3600" b="1" dirty="0" smtClean="0">
              <a:solidFill>
                <a:srgbClr val="000000"/>
              </a:solidFill>
              <a:latin typeface="黑体" pitchFamily="49" charset="-122"/>
              <a:ea typeface="黑体" pitchFamily="49" charset="-122"/>
            </a:endParaRPr>
          </a:p>
          <a:p>
            <a:pPr lvl="0" algn="ctr"/>
            <a:endParaRPr lang="en-US" altLang="zh-CN" sz="3600" b="1" dirty="0" smtClean="0">
              <a:solidFill>
                <a:srgbClr val="000000"/>
              </a:solidFill>
              <a:latin typeface="黑体" pitchFamily="49" charset="-122"/>
              <a:ea typeface="黑体" pitchFamily="49" charset="-122"/>
            </a:endParaRPr>
          </a:p>
          <a:p>
            <a:pPr lvl="0" algn="ctr"/>
            <a:endParaRPr lang="en-US" altLang="zh-CN" sz="3600" b="1" dirty="0" smtClean="0">
              <a:solidFill>
                <a:srgbClr val="000000"/>
              </a:solidFill>
              <a:latin typeface="黑体" pitchFamily="49" charset="-122"/>
              <a:ea typeface="黑体" pitchFamily="49" charset="-122"/>
            </a:endParaRPr>
          </a:p>
          <a:p>
            <a:pPr lvl="0" algn="ctr"/>
            <a:endParaRPr lang="en-US" altLang="zh-CN" sz="3600" b="1" dirty="0" smtClean="0">
              <a:solidFill>
                <a:srgbClr val="000000"/>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143108" y="214290"/>
            <a:ext cx="2167581"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a:r>
              <a:rPr lang="en-US" altLang="zh-CN" sz="3200" b="1" dirty="0" smtClean="0"/>
              <a:t>2.</a:t>
            </a:r>
            <a:r>
              <a:rPr lang="zh-CN" altLang="en-US" sz="3200" b="1" dirty="0" smtClean="0"/>
              <a:t>文件结构</a:t>
            </a:r>
            <a:endParaRPr kumimoji="0" lang="zh-CN" sz="3200" b="1" i="0" u="none" strike="noStrike" cap="none" normalizeH="0" baseline="0" dirty="0" smtClean="0">
              <a:ln>
                <a:noFill/>
              </a:ln>
              <a:solidFill>
                <a:schemeClr val="tx1"/>
              </a:solidFill>
              <a:effectLst/>
              <a:latin typeface="黑体" pitchFamily="49" charset="-122"/>
              <a:ea typeface="黑体" pitchFamily="49" charset="-122"/>
              <a:cs typeface="宋体" pitchFamily="2" charset="-122"/>
            </a:endParaRPr>
          </a:p>
        </p:txBody>
      </p:sp>
      <p:sp>
        <p:nvSpPr>
          <p:cNvPr id="5" name="矩形 4"/>
          <p:cNvSpPr/>
          <p:nvPr/>
        </p:nvSpPr>
        <p:spPr>
          <a:xfrm>
            <a:off x="357158" y="857232"/>
            <a:ext cx="8501122" cy="5262979"/>
          </a:xfrm>
          <a:prstGeom prst="rect">
            <a:avLst/>
          </a:prstGeom>
        </p:spPr>
        <p:txBody>
          <a:bodyPr wrap="square">
            <a:spAutoFit/>
          </a:bodyPr>
          <a:lstStyle/>
          <a:p>
            <a:pPr>
              <a:buFont typeface="Wingdings" pitchFamily="2" charset="2"/>
              <a:buChar char="p"/>
            </a:pPr>
            <a:r>
              <a:rPr lang="en-US" altLang="zh-CN" sz="2400" b="1" dirty="0" smtClean="0">
                <a:solidFill>
                  <a:srgbClr val="FF0000"/>
                </a:solidFill>
              </a:rPr>
              <a:t>/lib</a:t>
            </a:r>
            <a:r>
              <a:rPr lang="zh-CN" altLang="en-US" sz="2400" b="1" dirty="0" smtClean="0">
                <a:solidFill>
                  <a:srgbClr val="FF0000"/>
                </a:solidFill>
              </a:rPr>
              <a:t>：</a:t>
            </a:r>
            <a:r>
              <a:rPr lang="en-US" altLang="zh-CN" sz="2400" dirty="0" smtClean="0"/>
              <a:t>lib</a:t>
            </a:r>
            <a:r>
              <a:rPr lang="zh-CN" altLang="en-US" sz="2400" dirty="0" smtClean="0"/>
              <a:t>是库（</a:t>
            </a:r>
            <a:r>
              <a:rPr lang="en-US" altLang="zh-CN" sz="2400" dirty="0" smtClean="0"/>
              <a:t>library</a:t>
            </a:r>
            <a:r>
              <a:rPr lang="zh-CN" altLang="en-US" sz="2400" dirty="0" smtClean="0"/>
              <a:t>）英文缩写。这个目录是用来存放系统动态连接共享库的。几乎所有的应用程序都会用到这个目录下的共享库。因此，千万不要轻易对这个目录进行什么操作，一旦发生问题，系统就不能工作了。</a:t>
            </a:r>
          </a:p>
          <a:p>
            <a:pPr>
              <a:buFont typeface="Wingdings" pitchFamily="2" charset="2"/>
              <a:buChar char="p"/>
            </a:pPr>
            <a:r>
              <a:rPr lang="en-US" altLang="zh-CN" sz="2400" b="1" dirty="0" smtClean="0">
                <a:solidFill>
                  <a:srgbClr val="FF0000"/>
                </a:solidFill>
              </a:rPr>
              <a:t>/</a:t>
            </a:r>
            <a:r>
              <a:rPr lang="en-US" altLang="zh-CN" sz="2400" b="1" dirty="0" err="1" smtClean="0">
                <a:solidFill>
                  <a:srgbClr val="FF0000"/>
                </a:solidFill>
              </a:rPr>
              <a:t>lost+found</a:t>
            </a:r>
            <a:r>
              <a:rPr lang="zh-CN" altLang="en-US" sz="2400" b="1" dirty="0" smtClean="0">
                <a:solidFill>
                  <a:srgbClr val="FF0000"/>
                </a:solidFill>
              </a:rPr>
              <a:t>：</a:t>
            </a:r>
            <a:r>
              <a:rPr lang="zh-CN" altLang="en-US" sz="2400" dirty="0" smtClean="0"/>
              <a:t>在</a:t>
            </a:r>
            <a:r>
              <a:rPr lang="en-US" altLang="zh-CN" sz="2400" dirty="0" smtClean="0"/>
              <a:t>ext2</a:t>
            </a:r>
            <a:r>
              <a:rPr lang="zh-CN" altLang="en-US" sz="2400" dirty="0" smtClean="0"/>
              <a:t>或</a:t>
            </a:r>
            <a:r>
              <a:rPr lang="en-US" altLang="zh-CN" sz="2400" dirty="0" smtClean="0"/>
              <a:t>ext3</a:t>
            </a:r>
            <a:r>
              <a:rPr lang="zh-CN" altLang="en-US" sz="2400" dirty="0" smtClean="0"/>
              <a:t>文件系统中，当系统意外崩溃或机器意外关机，而产生一些文件碎片放在这里。当系统启动的过程中</a:t>
            </a:r>
            <a:r>
              <a:rPr lang="en-US" altLang="zh-CN" sz="2400" dirty="0" err="1" smtClean="0"/>
              <a:t>fsck</a:t>
            </a:r>
            <a:r>
              <a:rPr lang="zh-CN" altLang="en-US" sz="2400" dirty="0" smtClean="0"/>
              <a:t>工具会检查这里，并修复已经损坏的文件系统。有时系统发生问题，有很多的文件被移到这个目录中，可能会用手工的方式来修复，或移到文件到原来的位置上。所以，一般情况下这个目录是空的。</a:t>
            </a:r>
          </a:p>
          <a:p>
            <a:pPr>
              <a:buFont typeface="Wingdings" pitchFamily="2" charset="2"/>
              <a:buChar char="p"/>
            </a:pPr>
            <a:r>
              <a:rPr lang="en-US" altLang="zh-CN" sz="2400" dirty="0" smtClean="0">
                <a:solidFill>
                  <a:srgbClr val="FF0000"/>
                </a:solidFill>
              </a:rPr>
              <a:t>/</a:t>
            </a:r>
            <a:r>
              <a:rPr lang="en-US" altLang="zh-CN" sz="2400" dirty="0" err="1" smtClean="0">
                <a:solidFill>
                  <a:srgbClr val="FF0000"/>
                </a:solidFill>
              </a:rPr>
              <a:t>mnt</a:t>
            </a:r>
            <a:r>
              <a:rPr lang="zh-CN" altLang="en-US" sz="2400" dirty="0" smtClean="0">
                <a:solidFill>
                  <a:srgbClr val="FF0000"/>
                </a:solidFill>
              </a:rPr>
              <a:t>：</a:t>
            </a:r>
            <a:r>
              <a:rPr lang="zh-CN" altLang="en-US" sz="2400" dirty="0" smtClean="0"/>
              <a:t>这个目录一般是用于存放挂载储存设备的挂载目录的，比如有</a:t>
            </a:r>
            <a:r>
              <a:rPr lang="en-US" altLang="zh-CN" sz="2400" dirty="0" err="1" smtClean="0">
                <a:hlinkClick r:id="rId2"/>
              </a:rPr>
              <a:t>cdrom</a:t>
            </a:r>
            <a:r>
              <a:rPr lang="zh-CN" altLang="en-US" sz="2400" dirty="0" smtClean="0"/>
              <a:t>等目录。可以参看</a:t>
            </a:r>
            <a:r>
              <a:rPr lang="en-US" altLang="zh-CN" sz="2400" dirty="0" smtClean="0"/>
              <a:t>/etc/</a:t>
            </a:r>
            <a:r>
              <a:rPr lang="en-US" altLang="zh-CN" sz="2400" dirty="0" err="1" smtClean="0"/>
              <a:t>fstab</a:t>
            </a:r>
            <a:r>
              <a:rPr lang="zh-CN" altLang="en-US" sz="2400" dirty="0" smtClean="0"/>
              <a:t>的定义。</a:t>
            </a:r>
          </a:p>
          <a:p>
            <a:pPr>
              <a:buFont typeface="Wingdings" pitchFamily="2" charset="2"/>
              <a:buChar char="p"/>
            </a:pPr>
            <a:r>
              <a:rPr lang="en-US" altLang="zh-CN" sz="2400" dirty="0" smtClean="0">
                <a:solidFill>
                  <a:srgbClr val="FF0000"/>
                </a:solidFill>
              </a:rPr>
              <a:t>/media</a:t>
            </a:r>
            <a:r>
              <a:rPr lang="zh-CN" altLang="en-US" sz="2400" dirty="0" smtClean="0">
                <a:solidFill>
                  <a:srgbClr val="FF0000"/>
                </a:solidFill>
              </a:rPr>
              <a:t>：树莓派</a:t>
            </a:r>
            <a:r>
              <a:rPr lang="zh-CN" altLang="en-US" sz="2400" dirty="0" smtClean="0"/>
              <a:t>使用</a:t>
            </a:r>
            <a:r>
              <a:rPr lang="zh-CN" altLang="en-US" sz="2400" dirty="0" smtClean="0"/>
              <a:t>这个目录来挂载那些</a:t>
            </a:r>
            <a:r>
              <a:rPr lang="en-US" altLang="zh-CN" sz="2400" dirty="0" err="1" smtClean="0">
                <a:hlinkClick r:id="rId3"/>
              </a:rPr>
              <a:t>usb</a:t>
            </a:r>
            <a:r>
              <a:rPr lang="zh-CN" altLang="en-US" sz="2400" dirty="0" smtClean="0"/>
              <a:t>接口的移动硬盘（包括</a:t>
            </a:r>
            <a:r>
              <a:rPr lang="en-US" altLang="zh-CN" sz="2400" dirty="0" smtClean="0"/>
              <a:t>U</a:t>
            </a:r>
            <a:r>
              <a:rPr lang="zh-CN" altLang="en-US" sz="2400" dirty="0" smtClean="0"/>
              <a:t>盘）、</a:t>
            </a:r>
            <a:r>
              <a:rPr lang="en-US" altLang="zh-CN" sz="2400" dirty="0" smtClean="0"/>
              <a:t>CD/DVD</a:t>
            </a:r>
            <a:r>
              <a:rPr lang="zh-CN" altLang="en-US" sz="2400" dirty="0" smtClean="0"/>
              <a:t>驱动器</a:t>
            </a:r>
            <a:r>
              <a:rPr lang="zh-CN" altLang="en-US" sz="2400" dirty="0" smtClean="0"/>
              <a:t>等等，挂接是自动的。</a:t>
            </a:r>
            <a:endParaRPr lang="zh-CN" altLang="en-US" sz="24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143108" y="214290"/>
            <a:ext cx="2167581"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a:r>
              <a:rPr lang="en-US" altLang="zh-CN" sz="3200" b="1" dirty="0" smtClean="0"/>
              <a:t>2.</a:t>
            </a:r>
            <a:r>
              <a:rPr lang="zh-CN" altLang="en-US" sz="3200" b="1" dirty="0" smtClean="0"/>
              <a:t>文件结构</a:t>
            </a:r>
            <a:endParaRPr kumimoji="0" lang="zh-CN" sz="3200" b="1" i="0" u="none" strike="noStrike" cap="none" normalizeH="0" baseline="0" dirty="0" smtClean="0">
              <a:ln>
                <a:noFill/>
              </a:ln>
              <a:solidFill>
                <a:schemeClr val="tx1"/>
              </a:solidFill>
              <a:effectLst/>
              <a:latin typeface="黑体" pitchFamily="49" charset="-122"/>
              <a:ea typeface="黑体" pitchFamily="49" charset="-122"/>
              <a:cs typeface="宋体" pitchFamily="2" charset="-122"/>
            </a:endParaRPr>
          </a:p>
        </p:txBody>
      </p:sp>
      <p:sp>
        <p:nvSpPr>
          <p:cNvPr id="5" name="矩形 4"/>
          <p:cNvSpPr/>
          <p:nvPr/>
        </p:nvSpPr>
        <p:spPr>
          <a:xfrm>
            <a:off x="357158" y="857232"/>
            <a:ext cx="8501122" cy="4893647"/>
          </a:xfrm>
          <a:prstGeom prst="rect">
            <a:avLst/>
          </a:prstGeom>
        </p:spPr>
        <p:txBody>
          <a:bodyPr wrap="square">
            <a:spAutoFit/>
          </a:bodyPr>
          <a:lstStyle/>
          <a:p>
            <a:pPr>
              <a:buFont typeface="Wingdings" pitchFamily="2" charset="2"/>
              <a:buChar char="p"/>
            </a:pPr>
            <a:r>
              <a:rPr lang="en-US" sz="2400" b="1" dirty="0" smtClean="0">
                <a:solidFill>
                  <a:srgbClr val="FF0000"/>
                </a:solidFill>
              </a:rPr>
              <a:t>/opt：</a:t>
            </a:r>
            <a:r>
              <a:rPr lang="zh-CN" altLang="en-US" sz="2400" dirty="0" smtClean="0"/>
              <a:t>这里主要存放那些可选的程序。</a:t>
            </a:r>
          </a:p>
          <a:p>
            <a:pPr>
              <a:buFont typeface="Wingdings" pitchFamily="2" charset="2"/>
              <a:buChar char="p"/>
            </a:pPr>
            <a:r>
              <a:rPr lang="en-US" altLang="zh-CN" sz="2400" b="1" dirty="0" smtClean="0">
                <a:solidFill>
                  <a:srgbClr val="FF0000"/>
                </a:solidFill>
              </a:rPr>
              <a:t>/</a:t>
            </a:r>
            <a:r>
              <a:rPr lang="en-US" sz="2400" b="1" dirty="0" smtClean="0">
                <a:solidFill>
                  <a:srgbClr val="FF0000"/>
                </a:solidFill>
              </a:rPr>
              <a:t>proc：</a:t>
            </a:r>
            <a:r>
              <a:rPr lang="zh-CN" altLang="en-US" sz="2400" dirty="0" smtClean="0"/>
              <a:t>可以在这个目录下获取系统信息。这些信息是在内存中，由系统自己产生的。</a:t>
            </a:r>
          </a:p>
          <a:p>
            <a:pPr>
              <a:buFont typeface="Wingdings" pitchFamily="2" charset="2"/>
              <a:buChar char="p"/>
            </a:pPr>
            <a:r>
              <a:rPr lang="en-US" altLang="zh-CN" sz="2400" b="1" dirty="0" smtClean="0">
                <a:solidFill>
                  <a:srgbClr val="FF0000"/>
                </a:solidFill>
              </a:rPr>
              <a:t>/</a:t>
            </a:r>
            <a:r>
              <a:rPr lang="en-US" sz="2400" b="1" dirty="0" err="1" smtClean="0">
                <a:solidFill>
                  <a:srgbClr val="FF0000"/>
                </a:solidFill>
              </a:rPr>
              <a:t>root：</a:t>
            </a:r>
            <a:r>
              <a:rPr lang="en-US" sz="2400" dirty="0" err="1" smtClean="0"/>
              <a:t>Linux</a:t>
            </a:r>
            <a:r>
              <a:rPr lang="zh-CN" altLang="en-US" sz="2400" dirty="0" smtClean="0"/>
              <a:t>超级权限用户</a:t>
            </a:r>
            <a:r>
              <a:rPr lang="en-US" sz="2400" dirty="0" smtClean="0"/>
              <a:t>root</a:t>
            </a:r>
            <a:r>
              <a:rPr lang="zh-CN" altLang="en-US" sz="2400" dirty="0" smtClean="0"/>
              <a:t>的</a:t>
            </a:r>
            <a:r>
              <a:rPr lang="en-US" altLang="zh-CN" sz="2400" dirty="0" smtClean="0"/>
              <a:t>HOME</a:t>
            </a:r>
            <a:r>
              <a:rPr lang="zh-CN" altLang="en-US" sz="2400" dirty="0" smtClean="0"/>
              <a:t>目录。</a:t>
            </a:r>
          </a:p>
          <a:p>
            <a:pPr>
              <a:buFont typeface="Wingdings" pitchFamily="2" charset="2"/>
              <a:buChar char="p"/>
            </a:pPr>
            <a:r>
              <a:rPr lang="en-US" altLang="zh-CN" sz="2400" b="1" dirty="0" smtClean="0">
                <a:solidFill>
                  <a:srgbClr val="FF0000"/>
                </a:solidFill>
              </a:rPr>
              <a:t>/</a:t>
            </a:r>
            <a:r>
              <a:rPr lang="en-US" sz="2400" b="1" dirty="0" err="1" smtClean="0">
                <a:solidFill>
                  <a:srgbClr val="FF0000"/>
                </a:solidFill>
              </a:rPr>
              <a:t>sbin</a:t>
            </a:r>
            <a:r>
              <a:rPr lang="en-US" sz="2400" b="1" dirty="0" smtClean="0">
                <a:solidFill>
                  <a:srgbClr val="FF0000"/>
                </a:solidFill>
              </a:rPr>
              <a:t>：</a:t>
            </a:r>
            <a:r>
              <a:rPr lang="zh-CN" altLang="en-US" sz="2400" dirty="0" smtClean="0"/>
              <a:t>这个目录是用来存放系统管理员的系统管理程序。大多是涉及系统管理的命令的存放，是超级权限用户</a:t>
            </a:r>
            <a:r>
              <a:rPr lang="en-US" sz="2400" dirty="0" smtClean="0"/>
              <a:t>root</a:t>
            </a:r>
            <a:r>
              <a:rPr lang="zh-CN" altLang="en-US" sz="2400" dirty="0" smtClean="0"/>
              <a:t>的可执行命令存放地，普通用户无权限执行这个目录下的命令，这个目录和</a:t>
            </a:r>
            <a:r>
              <a:rPr lang="en-US" altLang="zh-CN" sz="2400" dirty="0" smtClean="0"/>
              <a:t>/</a:t>
            </a:r>
            <a:r>
              <a:rPr lang="en-US" sz="2400" dirty="0" err="1" smtClean="0"/>
              <a:t>usr</a:t>
            </a:r>
            <a:r>
              <a:rPr lang="en-US" sz="2400" dirty="0" smtClean="0"/>
              <a:t>/</a:t>
            </a:r>
            <a:r>
              <a:rPr lang="en-US" sz="2400" dirty="0" err="1" smtClean="0"/>
              <a:t>sbin</a:t>
            </a:r>
            <a:r>
              <a:rPr lang="en-US" sz="2400" dirty="0" smtClean="0"/>
              <a:t>; /</a:t>
            </a:r>
            <a:r>
              <a:rPr lang="en-US" sz="2400" dirty="0" err="1" smtClean="0"/>
              <a:t>usr</a:t>
            </a:r>
            <a:r>
              <a:rPr lang="en-US" sz="2400" dirty="0" smtClean="0"/>
              <a:t>/X11R6/</a:t>
            </a:r>
            <a:r>
              <a:rPr lang="en-US" sz="2400" dirty="0" err="1" smtClean="0"/>
              <a:t>sbin</a:t>
            </a:r>
            <a:r>
              <a:rPr lang="zh-CN" altLang="en-US" sz="2400" dirty="0" smtClean="0"/>
              <a:t>或</a:t>
            </a:r>
            <a:r>
              <a:rPr lang="en-US" altLang="zh-CN" sz="2400" dirty="0" smtClean="0"/>
              <a:t>/</a:t>
            </a:r>
            <a:r>
              <a:rPr lang="en-US" sz="2400" dirty="0" err="1" smtClean="0"/>
              <a:t>usr</a:t>
            </a:r>
            <a:r>
              <a:rPr lang="en-US" sz="2400" dirty="0" smtClean="0"/>
              <a:t>/local/</a:t>
            </a:r>
            <a:r>
              <a:rPr lang="en-US" sz="2400" dirty="0" err="1" smtClean="0"/>
              <a:t>sbin</a:t>
            </a:r>
            <a:r>
              <a:rPr lang="zh-CN" altLang="en-US" sz="2400" dirty="0" smtClean="0"/>
              <a:t>目录是相似的，凡是目录</a:t>
            </a:r>
            <a:r>
              <a:rPr lang="en-US" sz="2400" dirty="0" err="1" smtClean="0"/>
              <a:t>sbin</a:t>
            </a:r>
            <a:r>
              <a:rPr lang="zh-CN" altLang="en-US" sz="2400" dirty="0" smtClean="0"/>
              <a:t>中包含的都是</a:t>
            </a:r>
            <a:r>
              <a:rPr lang="en-US" sz="2400" dirty="0" smtClean="0"/>
              <a:t>root</a:t>
            </a:r>
            <a:r>
              <a:rPr lang="zh-CN" altLang="en-US" sz="2400" dirty="0" smtClean="0"/>
              <a:t>权限才能执行的。</a:t>
            </a:r>
          </a:p>
          <a:p>
            <a:pPr>
              <a:buFont typeface="Wingdings" pitchFamily="2" charset="2"/>
              <a:buChar char="p"/>
            </a:pPr>
            <a:r>
              <a:rPr lang="en-US" altLang="zh-CN" sz="2400" b="1" dirty="0" smtClean="0">
                <a:solidFill>
                  <a:srgbClr val="FF0000"/>
                </a:solidFill>
              </a:rPr>
              <a:t>/</a:t>
            </a:r>
            <a:r>
              <a:rPr lang="en-US" sz="2400" b="1" dirty="0" err="1" smtClean="0">
                <a:solidFill>
                  <a:srgbClr val="FF0000"/>
                </a:solidFill>
              </a:rPr>
              <a:t>selinux</a:t>
            </a:r>
            <a:r>
              <a:rPr lang="en-US" sz="2400" b="1" dirty="0" smtClean="0">
                <a:solidFill>
                  <a:srgbClr val="FF0000"/>
                </a:solidFill>
              </a:rPr>
              <a:t> ：</a:t>
            </a:r>
            <a:r>
              <a:rPr lang="zh-CN" altLang="en-US" sz="2400" dirty="0" smtClean="0"/>
              <a:t>对</a:t>
            </a:r>
            <a:r>
              <a:rPr lang="en-US" sz="2400" dirty="0" err="1" smtClean="0">
                <a:hlinkClick r:id="rId2"/>
              </a:rPr>
              <a:t>Selinux</a:t>
            </a:r>
            <a:r>
              <a:rPr lang="zh-CN" altLang="en-US" sz="2400" dirty="0" smtClean="0"/>
              <a:t>的一些配置文件目录，</a:t>
            </a:r>
            <a:r>
              <a:rPr lang="en-US" sz="2400" dirty="0" err="1" smtClean="0"/>
              <a:t>Selinux</a:t>
            </a:r>
            <a:r>
              <a:rPr lang="zh-CN" altLang="en-US" sz="2400" dirty="0" smtClean="0"/>
              <a:t>可以让</a:t>
            </a:r>
            <a:r>
              <a:rPr lang="en-US" sz="2400" dirty="0" err="1" smtClean="0"/>
              <a:t>linux</a:t>
            </a:r>
            <a:r>
              <a:rPr lang="zh-CN" altLang="en-US" sz="2400" dirty="0" smtClean="0"/>
              <a:t>更加安全。</a:t>
            </a:r>
          </a:p>
          <a:p>
            <a:pPr>
              <a:buFont typeface="Wingdings" pitchFamily="2" charset="2"/>
              <a:buChar char="p"/>
            </a:pPr>
            <a:r>
              <a:rPr lang="en-US" altLang="zh-CN" sz="2400" b="1" dirty="0" smtClean="0">
                <a:solidFill>
                  <a:srgbClr val="FF0000"/>
                </a:solidFill>
              </a:rPr>
              <a:t>/</a:t>
            </a:r>
            <a:r>
              <a:rPr lang="en-US" sz="2400" b="1" dirty="0" err="1" smtClean="0">
                <a:solidFill>
                  <a:srgbClr val="FF0000"/>
                </a:solidFill>
              </a:rPr>
              <a:t>srv</a:t>
            </a:r>
            <a:r>
              <a:rPr lang="en-US" sz="2400" dirty="0" smtClean="0"/>
              <a:t> </a:t>
            </a:r>
            <a:r>
              <a:rPr lang="zh-CN" altLang="en-US" sz="2400" dirty="0" smtClean="0"/>
              <a:t>服务启动后，所需访问的数据目录，举个例子来说，</a:t>
            </a:r>
            <a:r>
              <a:rPr lang="en-US" sz="2400" dirty="0" smtClean="0"/>
              <a:t>www</a:t>
            </a:r>
            <a:r>
              <a:rPr lang="zh-CN" altLang="en-US" sz="2400" dirty="0" smtClean="0"/>
              <a:t>服务启动读取的网页数据就可以放在</a:t>
            </a:r>
            <a:r>
              <a:rPr lang="en-US" altLang="zh-CN" sz="2400" dirty="0" smtClean="0"/>
              <a:t>/</a:t>
            </a:r>
            <a:r>
              <a:rPr lang="en-US" sz="2400" dirty="0" err="1" smtClean="0"/>
              <a:t>srv</a:t>
            </a:r>
            <a:r>
              <a:rPr lang="en-US" sz="2400" dirty="0" smtClean="0"/>
              <a:t>/www</a:t>
            </a:r>
            <a:r>
              <a:rPr lang="zh-CN" altLang="en-US" sz="2400" dirty="0" smtClean="0"/>
              <a:t>中</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143108" y="214290"/>
            <a:ext cx="2167581"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a:r>
              <a:rPr lang="en-US" altLang="zh-CN" sz="3200" b="1" dirty="0" smtClean="0"/>
              <a:t>2.</a:t>
            </a:r>
            <a:r>
              <a:rPr lang="zh-CN" altLang="en-US" sz="3200" b="1" dirty="0" smtClean="0"/>
              <a:t>文件结构</a:t>
            </a:r>
            <a:endParaRPr kumimoji="0" lang="zh-CN" sz="3200" b="1" i="0" u="none" strike="noStrike" cap="none" normalizeH="0" baseline="0" dirty="0" smtClean="0">
              <a:ln>
                <a:noFill/>
              </a:ln>
              <a:solidFill>
                <a:schemeClr val="tx1"/>
              </a:solidFill>
              <a:effectLst/>
              <a:latin typeface="黑体" pitchFamily="49" charset="-122"/>
              <a:ea typeface="黑体" pitchFamily="49" charset="-122"/>
              <a:cs typeface="宋体" pitchFamily="2" charset="-122"/>
            </a:endParaRPr>
          </a:p>
        </p:txBody>
      </p:sp>
      <p:sp>
        <p:nvSpPr>
          <p:cNvPr id="5" name="矩形 4"/>
          <p:cNvSpPr/>
          <p:nvPr/>
        </p:nvSpPr>
        <p:spPr>
          <a:xfrm>
            <a:off x="357158" y="857232"/>
            <a:ext cx="8501122" cy="4893647"/>
          </a:xfrm>
          <a:prstGeom prst="rect">
            <a:avLst/>
          </a:prstGeom>
        </p:spPr>
        <p:txBody>
          <a:bodyPr wrap="square">
            <a:spAutoFit/>
          </a:bodyPr>
          <a:lstStyle/>
          <a:p>
            <a:pPr>
              <a:buFont typeface="Wingdings" pitchFamily="2" charset="2"/>
              <a:buChar char="p"/>
            </a:pPr>
            <a:r>
              <a:rPr lang="en-US" sz="2400" b="1" dirty="0" smtClean="0">
                <a:solidFill>
                  <a:srgbClr val="FF0000"/>
                </a:solidFill>
              </a:rPr>
              <a:t>/</a:t>
            </a:r>
            <a:r>
              <a:rPr lang="en-US" sz="2400" b="1" dirty="0" err="1" smtClean="0">
                <a:solidFill>
                  <a:srgbClr val="FF0000"/>
                </a:solidFill>
              </a:rPr>
              <a:t>tmp</a:t>
            </a:r>
            <a:r>
              <a:rPr lang="en-US" sz="2400" b="1" dirty="0" smtClean="0">
                <a:solidFill>
                  <a:srgbClr val="FF0000"/>
                </a:solidFill>
              </a:rPr>
              <a:t>：</a:t>
            </a:r>
            <a:r>
              <a:rPr lang="zh-CN" altLang="en-US" sz="2400" dirty="0" smtClean="0"/>
              <a:t>临时文件目录，用来存放不同程序执行时产生的临时文件。有时用户运行程序的时候，会产生临时文件。</a:t>
            </a:r>
            <a:r>
              <a:rPr lang="en-US" altLang="zh-CN" sz="2400" dirty="0" smtClean="0"/>
              <a:t>/</a:t>
            </a:r>
            <a:r>
              <a:rPr lang="en-US" sz="2400" dirty="0" err="1" smtClean="0"/>
              <a:t>tmp</a:t>
            </a:r>
            <a:r>
              <a:rPr lang="zh-CN" altLang="en-US" sz="2400" dirty="0" smtClean="0"/>
              <a:t>就用来存放临时文件的。</a:t>
            </a:r>
            <a:r>
              <a:rPr lang="en-US" altLang="zh-CN" sz="2400" dirty="0" smtClean="0"/>
              <a:t>/</a:t>
            </a:r>
            <a:r>
              <a:rPr lang="en-US" sz="2400" dirty="0" err="1" smtClean="0"/>
              <a:t>var</a:t>
            </a:r>
            <a:r>
              <a:rPr lang="en-US" sz="2400" dirty="0" smtClean="0"/>
              <a:t>/</a:t>
            </a:r>
            <a:r>
              <a:rPr lang="en-US" sz="2400" dirty="0" err="1" smtClean="0"/>
              <a:t>tmp</a:t>
            </a:r>
            <a:r>
              <a:rPr lang="zh-CN" altLang="en-US" sz="2400" dirty="0" smtClean="0"/>
              <a:t>目录和这个目录相似。</a:t>
            </a:r>
            <a:r>
              <a:rPr lang="zh-CN" altLang="en-US" sz="2400" b="1" dirty="0" smtClean="0">
                <a:solidFill>
                  <a:srgbClr val="FF0000"/>
                </a:solidFill>
              </a:rPr>
              <a:t>在系统关机时，</a:t>
            </a:r>
            <a:r>
              <a:rPr lang="en-US" altLang="zh-CN" sz="2400" b="1" dirty="0" smtClean="0">
                <a:solidFill>
                  <a:srgbClr val="FF0000"/>
                </a:solidFill>
              </a:rPr>
              <a:t>/</a:t>
            </a:r>
            <a:r>
              <a:rPr lang="en-US" altLang="zh-CN" sz="2400" b="1" dirty="0" err="1" smtClean="0">
                <a:solidFill>
                  <a:srgbClr val="FF0000"/>
                </a:solidFill>
              </a:rPr>
              <a:t>tmp</a:t>
            </a:r>
            <a:r>
              <a:rPr lang="zh-CN" altLang="en-US" sz="2400" b="1" dirty="0" smtClean="0">
                <a:solidFill>
                  <a:srgbClr val="FF0000"/>
                </a:solidFill>
              </a:rPr>
              <a:t>目录</a:t>
            </a:r>
            <a:r>
              <a:rPr lang="zh-CN" altLang="en-US" sz="2400" b="1" dirty="0" smtClean="0">
                <a:solidFill>
                  <a:srgbClr val="FF0000"/>
                </a:solidFill>
              </a:rPr>
              <a:t>下</a:t>
            </a:r>
            <a:r>
              <a:rPr lang="zh-CN" altLang="en-US" sz="2400" b="1" dirty="0" smtClean="0">
                <a:solidFill>
                  <a:srgbClr val="FF0000"/>
                </a:solidFill>
              </a:rPr>
              <a:t>的某些</a:t>
            </a:r>
            <a:r>
              <a:rPr lang="zh-CN" altLang="en-US" sz="2400" b="1" dirty="0" smtClean="0">
                <a:solidFill>
                  <a:srgbClr val="FF0000"/>
                </a:solidFill>
              </a:rPr>
              <a:t>文件</a:t>
            </a:r>
            <a:r>
              <a:rPr lang="zh-CN" altLang="en-US" sz="2400" b="1" dirty="0" smtClean="0">
                <a:solidFill>
                  <a:srgbClr val="FF0000"/>
                </a:solidFill>
              </a:rPr>
              <a:t>会被自动删除，所以，一定要注意！</a:t>
            </a:r>
          </a:p>
          <a:p>
            <a:pPr>
              <a:buFont typeface="Wingdings" pitchFamily="2" charset="2"/>
              <a:buChar char="p"/>
            </a:pPr>
            <a:r>
              <a:rPr lang="en-US" altLang="zh-CN" sz="2400" b="1" dirty="0" smtClean="0">
                <a:solidFill>
                  <a:srgbClr val="FF0000"/>
                </a:solidFill>
              </a:rPr>
              <a:t>/</a:t>
            </a:r>
            <a:r>
              <a:rPr lang="en-US" sz="2400" b="1" dirty="0" err="1" smtClean="0">
                <a:solidFill>
                  <a:srgbClr val="FF0000"/>
                </a:solidFill>
              </a:rPr>
              <a:t>usr</a:t>
            </a:r>
            <a:r>
              <a:rPr lang="zh-CN" altLang="en-US" sz="2400" dirty="0" smtClean="0"/>
              <a:t>这是</a:t>
            </a:r>
            <a:r>
              <a:rPr lang="en-US" sz="2400" dirty="0" err="1" smtClean="0">
                <a:hlinkClick r:id="rId2"/>
              </a:rPr>
              <a:t>linux</a:t>
            </a:r>
            <a:r>
              <a:rPr lang="zh-CN" altLang="en-US" sz="2400" dirty="0" smtClean="0">
                <a:hlinkClick r:id="rId2"/>
              </a:rPr>
              <a:t>系统</a:t>
            </a:r>
            <a:r>
              <a:rPr lang="zh-CN" altLang="en-US" sz="2400" dirty="0" smtClean="0"/>
              <a:t>中占用硬盘空间最大的目录。用户的很多应用程序和文件都存放在这个目录下。在这个目录的</a:t>
            </a:r>
            <a:r>
              <a:rPr lang="en-US" altLang="zh-CN" sz="2400" dirty="0" smtClean="0"/>
              <a:t>/</a:t>
            </a:r>
            <a:r>
              <a:rPr lang="en-US" altLang="zh-CN" sz="2400" dirty="0" err="1" smtClean="0"/>
              <a:t>usr</a:t>
            </a:r>
            <a:r>
              <a:rPr lang="en-US" altLang="zh-CN" sz="2400" dirty="0" smtClean="0"/>
              <a:t>/bin</a:t>
            </a:r>
            <a:r>
              <a:rPr lang="zh-CN" altLang="en-US" sz="2400" dirty="0" smtClean="0"/>
              <a:t>下，可以找到那些不适合放在</a:t>
            </a:r>
            <a:r>
              <a:rPr lang="en-US" altLang="zh-CN" sz="2400" dirty="0" smtClean="0"/>
              <a:t>/</a:t>
            </a:r>
            <a:r>
              <a:rPr lang="en-US" sz="2400" dirty="0" smtClean="0"/>
              <a:t>bin</a:t>
            </a:r>
            <a:r>
              <a:rPr lang="zh-CN" altLang="en-US" sz="2400" dirty="0" smtClean="0"/>
              <a:t>或</a:t>
            </a:r>
            <a:r>
              <a:rPr lang="en-US" altLang="zh-CN" sz="2400" dirty="0" smtClean="0"/>
              <a:t>/</a:t>
            </a:r>
            <a:r>
              <a:rPr lang="en-US" sz="2400" dirty="0" smtClean="0"/>
              <a:t>etc</a:t>
            </a:r>
            <a:r>
              <a:rPr lang="zh-CN" altLang="en-US" sz="2400" dirty="0" smtClean="0"/>
              <a:t>目录下的额外的工具</a:t>
            </a:r>
          </a:p>
          <a:p>
            <a:pPr>
              <a:buFont typeface="Wingdings" pitchFamily="2" charset="2"/>
              <a:buChar char="p"/>
            </a:pPr>
            <a:r>
              <a:rPr lang="en-US" altLang="zh-CN" sz="2400" b="1" dirty="0" smtClean="0">
                <a:solidFill>
                  <a:srgbClr val="FF0000"/>
                </a:solidFill>
              </a:rPr>
              <a:t>/</a:t>
            </a:r>
            <a:r>
              <a:rPr lang="en-US" sz="2400" b="1" dirty="0" err="1" smtClean="0">
                <a:solidFill>
                  <a:srgbClr val="FF0000"/>
                </a:solidFill>
              </a:rPr>
              <a:t>usr</a:t>
            </a:r>
            <a:r>
              <a:rPr lang="en-US" sz="2400" b="1" dirty="0" smtClean="0">
                <a:solidFill>
                  <a:srgbClr val="FF0000"/>
                </a:solidFill>
              </a:rPr>
              <a:t>/local：</a:t>
            </a:r>
            <a:r>
              <a:rPr lang="zh-CN" altLang="en-US" sz="2400" dirty="0" smtClean="0"/>
              <a:t>这里主要存放那些手动安装（下载、解压）的软件，即不是通过</a:t>
            </a:r>
            <a:r>
              <a:rPr lang="en-US" sz="2400" dirty="0" smtClean="0"/>
              <a:t>apt-get</a:t>
            </a:r>
            <a:r>
              <a:rPr lang="zh-CN" altLang="en-US" sz="2400" dirty="0" smtClean="0"/>
              <a:t>安装的软件（</a:t>
            </a:r>
            <a:r>
              <a:rPr lang="en-US" altLang="zh-CN" sz="2400" dirty="0" smtClean="0"/>
              <a:t>apt-get</a:t>
            </a:r>
            <a:r>
              <a:rPr lang="zh-CN" altLang="en-US" sz="2400" dirty="0" smtClean="0"/>
              <a:t>自动安装在软件缺省的安装目录下）。它和</a:t>
            </a:r>
            <a:r>
              <a:rPr lang="en-US" altLang="zh-CN" sz="2400" dirty="0" smtClean="0"/>
              <a:t>/</a:t>
            </a:r>
            <a:r>
              <a:rPr lang="en-US" sz="2400" dirty="0" err="1" smtClean="0"/>
              <a:t>usr</a:t>
            </a:r>
            <a:r>
              <a:rPr lang="zh-CN" altLang="en-US" sz="2400" dirty="0" smtClean="0"/>
              <a:t>目录具有相类似的目录结构。让软件包管理器来管理</a:t>
            </a:r>
            <a:r>
              <a:rPr lang="en-US" altLang="zh-CN" sz="2400" dirty="0" smtClean="0"/>
              <a:t>/</a:t>
            </a:r>
            <a:r>
              <a:rPr lang="en-US" sz="2400" dirty="0" err="1" smtClean="0"/>
              <a:t>usr</a:t>
            </a:r>
            <a:r>
              <a:rPr lang="zh-CN" altLang="en-US" sz="2400" dirty="0" smtClean="0"/>
              <a:t>目录，而把自定义的脚本（</a:t>
            </a:r>
            <a:r>
              <a:rPr lang="en-US" sz="2400" dirty="0" smtClean="0"/>
              <a:t>scripts)</a:t>
            </a:r>
            <a:r>
              <a:rPr lang="zh-CN" altLang="en-US" sz="2400" dirty="0" smtClean="0"/>
              <a:t>放到</a:t>
            </a:r>
            <a:r>
              <a:rPr lang="en-US" altLang="zh-CN" sz="2400" dirty="0" smtClean="0"/>
              <a:t>/</a:t>
            </a:r>
            <a:r>
              <a:rPr lang="en-US" sz="2400" dirty="0" err="1" smtClean="0"/>
              <a:t>usr</a:t>
            </a:r>
            <a:r>
              <a:rPr lang="en-US" sz="2400" dirty="0" smtClean="0"/>
              <a:t>/local</a:t>
            </a:r>
            <a:r>
              <a:rPr lang="zh-CN" altLang="en-US" sz="2400" dirty="0" smtClean="0"/>
              <a:t>目录下面。</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143108" y="214290"/>
            <a:ext cx="2167581"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a:r>
              <a:rPr lang="en-US" altLang="zh-CN" sz="3200" b="1" dirty="0" smtClean="0"/>
              <a:t>2.</a:t>
            </a:r>
            <a:r>
              <a:rPr lang="zh-CN" altLang="en-US" sz="3200" b="1" dirty="0" smtClean="0"/>
              <a:t>文件结构</a:t>
            </a:r>
            <a:endParaRPr kumimoji="0" lang="zh-CN" sz="3200" b="1" i="0" u="none" strike="noStrike" cap="none" normalizeH="0" baseline="0" dirty="0" smtClean="0">
              <a:ln>
                <a:noFill/>
              </a:ln>
              <a:solidFill>
                <a:schemeClr val="tx1"/>
              </a:solidFill>
              <a:effectLst/>
              <a:latin typeface="黑体" pitchFamily="49" charset="-122"/>
              <a:ea typeface="黑体" pitchFamily="49" charset="-122"/>
              <a:cs typeface="宋体" pitchFamily="2" charset="-122"/>
            </a:endParaRPr>
          </a:p>
        </p:txBody>
      </p:sp>
      <p:sp>
        <p:nvSpPr>
          <p:cNvPr id="5" name="矩形 4"/>
          <p:cNvSpPr/>
          <p:nvPr/>
        </p:nvSpPr>
        <p:spPr>
          <a:xfrm>
            <a:off x="357158" y="857232"/>
            <a:ext cx="8501122" cy="3046988"/>
          </a:xfrm>
          <a:prstGeom prst="rect">
            <a:avLst/>
          </a:prstGeom>
        </p:spPr>
        <p:txBody>
          <a:bodyPr wrap="square">
            <a:spAutoFit/>
          </a:bodyPr>
          <a:lstStyle/>
          <a:p>
            <a:pPr>
              <a:buFont typeface="Wingdings" pitchFamily="2" charset="2"/>
              <a:buChar char="p"/>
            </a:pPr>
            <a:r>
              <a:rPr lang="en-US" altLang="zh-CN" sz="2400" b="1" dirty="0" smtClean="0">
                <a:solidFill>
                  <a:srgbClr val="FF0000"/>
                </a:solidFill>
              </a:rPr>
              <a:t>/</a:t>
            </a:r>
            <a:r>
              <a:rPr lang="en-US" sz="2400" b="1" dirty="0" err="1" smtClean="0">
                <a:solidFill>
                  <a:srgbClr val="FF0000"/>
                </a:solidFill>
              </a:rPr>
              <a:t>usr</a:t>
            </a:r>
            <a:r>
              <a:rPr lang="en-US" sz="2400" b="1" dirty="0" smtClean="0">
                <a:solidFill>
                  <a:srgbClr val="FF0000"/>
                </a:solidFill>
              </a:rPr>
              <a:t>/share ：</a:t>
            </a:r>
            <a:r>
              <a:rPr lang="zh-CN" altLang="en-US" sz="2400" dirty="0" smtClean="0"/>
              <a:t>系统共用的东西存放地，比如 </a:t>
            </a:r>
            <a:r>
              <a:rPr lang="en-US" altLang="zh-CN" sz="2400" dirty="0" smtClean="0"/>
              <a:t>/</a:t>
            </a:r>
            <a:r>
              <a:rPr lang="en-US" sz="2400" dirty="0" err="1" smtClean="0"/>
              <a:t>usr</a:t>
            </a:r>
            <a:r>
              <a:rPr lang="en-US" sz="2400" dirty="0" smtClean="0"/>
              <a:t>/share/fonts </a:t>
            </a:r>
            <a:r>
              <a:rPr lang="zh-CN" altLang="en-US" sz="2400" dirty="0" smtClean="0"/>
              <a:t>是字体目录，</a:t>
            </a:r>
            <a:r>
              <a:rPr lang="en-US" altLang="zh-CN" sz="2400" dirty="0" smtClean="0"/>
              <a:t>/</a:t>
            </a:r>
            <a:r>
              <a:rPr lang="en-US" sz="2400" dirty="0" err="1" smtClean="0"/>
              <a:t>usr</a:t>
            </a:r>
            <a:r>
              <a:rPr lang="en-US" sz="2400" dirty="0" smtClean="0"/>
              <a:t>/share/doc</a:t>
            </a:r>
            <a:r>
              <a:rPr lang="zh-CN" altLang="en-US" sz="2400" dirty="0" smtClean="0"/>
              <a:t>和</a:t>
            </a:r>
            <a:r>
              <a:rPr lang="en-US" altLang="zh-CN" sz="2400" dirty="0" smtClean="0"/>
              <a:t>/</a:t>
            </a:r>
            <a:r>
              <a:rPr lang="en-US" sz="2400" dirty="0" err="1" smtClean="0"/>
              <a:t>usr</a:t>
            </a:r>
            <a:r>
              <a:rPr lang="en-US" sz="2400" dirty="0" smtClean="0"/>
              <a:t>/share/man</a:t>
            </a:r>
            <a:r>
              <a:rPr lang="zh-CN" altLang="en-US" sz="2400" dirty="0" smtClean="0"/>
              <a:t>帮助文件。</a:t>
            </a:r>
          </a:p>
          <a:p>
            <a:pPr>
              <a:buFont typeface="Wingdings" pitchFamily="2" charset="2"/>
              <a:buChar char="p"/>
            </a:pPr>
            <a:r>
              <a:rPr lang="en-US" altLang="zh-CN" sz="2400" b="1" dirty="0" smtClean="0">
                <a:solidFill>
                  <a:srgbClr val="FF0000"/>
                </a:solidFill>
              </a:rPr>
              <a:t>/</a:t>
            </a:r>
            <a:r>
              <a:rPr lang="en-US" sz="2400" b="1" dirty="0" err="1" smtClean="0">
                <a:solidFill>
                  <a:srgbClr val="FF0000"/>
                </a:solidFill>
              </a:rPr>
              <a:t>var</a:t>
            </a:r>
            <a:r>
              <a:rPr lang="en-US" sz="2400" b="1" dirty="0" smtClean="0">
                <a:solidFill>
                  <a:srgbClr val="FF0000"/>
                </a:solidFill>
              </a:rPr>
              <a:t>：</a:t>
            </a:r>
            <a:r>
              <a:rPr lang="zh-CN" altLang="en-US" sz="2400" dirty="0" smtClean="0"/>
              <a:t>这个目录的内容是经常变动的，看名字就知道，可以理解为</a:t>
            </a:r>
            <a:r>
              <a:rPr lang="en-US" sz="2400" dirty="0" smtClean="0"/>
              <a:t>vary</a:t>
            </a:r>
            <a:r>
              <a:rPr lang="zh-CN" altLang="en-US" sz="2400" dirty="0" smtClean="0"/>
              <a:t>的缩写，</a:t>
            </a:r>
            <a:r>
              <a:rPr lang="en-US" altLang="zh-CN" sz="2400" dirty="0" smtClean="0"/>
              <a:t>/</a:t>
            </a:r>
            <a:r>
              <a:rPr lang="en-US" sz="2400" dirty="0" err="1" smtClean="0"/>
              <a:t>var</a:t>
            </a:r>
            <a:r>
              <a:rPr lang="zh-CN" altLang="en-US" sz="2400" dirty="0" smtClean="0"/>
              <a:t>下有</a:t>
            </a:r>
            <a:r>
              <a:rPr lang="en-US" altLang="zh-CN" sz="2400" dirty="0" smtClean="0"/>
              <a:t>/</a:t>
            </a:r>
            <a:r>
              <a:rPr lang="en-US" sz="2400" dirty="0" err="1" smtClean="0"/>
              <a:t>var</a:t>
            </a:r>
            <a:r>
              <a:rPr lang="en-US" sz="2400" dirty="0" smtClean="0"/>
              <a:t>/log </a:t>
            </a:r>
            <a:r>
              <a:rPr lang="zh-CN" altLang="en-US" sz="2400" dirty="0" smtClean="0"/>
              <a:t>这是用来存放系统日志的目录。</a:t>
            </a:r>
            <a:r>
              <a:rPr lang="en-US" altLang="zh-CN" sz="2400" dirty="0" smtClean="0"/>
              <a:t>/</a:t>
            </a:r>
            <a:r>
              <a:rPr lang="en-US" sz="2400" dirty="0" err="1" smtClean="0"/>
              <a:t>var</a:t>
            </a:r>
            <a:r>
              <a:rPr lang="en-US" sz="2400" dirty="0" smtClean="0"/>
              <a:t>/ www</a:t>
            </a:r>
            <a:r>
              <a:rPr lang="zh-CN" altLang="en-US" sz="2400" dirty="0" smtClean="0"/>
              <a:t>目录是定义</a:t>
            </a:r>
            <a:r>
              <a:rPr lang="en-US" sz="2400" dirty="0" smtClean="0"/>
              <a:t>Apache</a:t>
            </a:r>
            <a:r>
              <a:rPr lang="zh-CN" altLang="en-US" sz="2400" dirty="0" smtClean="0"/>
              <a:t>服务器站点存放目录；</a:t>
            </a:r>
            <a:r>
              <a:rPr lang="en-US" altLang="zh-CN" sz="2400" dirty="0" smtClean="0"/>
              <a:t>/</a:t>
            </a:r>
            <a:r>
              <a:rPr lang="en-US" sz="2400" dirty="0" err="1" smtClean="0"/>
              <a:t>var</a:t>
            </a:r>
            <a:r>
              <a:rPr lang="en-US" sz="2400" dirty="0" smtClean="0"/>
              <a:t>/lib </a:t>
            </a:r>
            <a:r>
              <a:rPr lang="zh-CN" altLang="en-US" sz="2400" dirty="0" smtClean="0"/>
              <a:t>用来存放一些库文件，比如</a:t>
            </a:r>
            <a:r>
              <a:rPr lang="en-US" sz="2400" dirty="0" err="1" smtClean="0"/>
              <a:t>MySQL</a:t>
            </a:r>
            <a:r>
              <a:rPr lang="zh-CN" altLang="en-US" sz="2400" dirty="0" smtClean="0"/>
              <a:t>的，以及</a:t>
            </a:r>
            <a:r>
              <a:rPr lang="en-US" sz="2400" dirty="0" err="1" smtClean="0">
                <a:hlinkClick r:id="rId2"/>
              </a:rPr>
              <a:t>MySQL</a:t>
            </a:r>
            <a:r>
              <a:rPr lang="zh-CN" altLang="en-US" sz="2400" dirty="0" smtClean="0"/>
              <a:t>数据库的的存放地。</a:t>
            </a:r>
            <a:endParaRPr lang="zh-CN" alt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428596" y="642918"/>
            <a:ext cx="8001056" cy="5447645"/>
          </a:xfrm>
          <a:prstGeom prst="rect">
            <a:avLst/>
          </a:prstGeom>
        </p:spPr>
        <p:txBody>
          <a:bodyPr wrap="square">
            <a:spAutoFit/>
          </a:bodyPr>
          <a:lstStyle/>
          <a:p>
            <a:pPr lvl="0" algn="ctr"/>
            <a:r>
              <a:rPr lang="zh-CN" altLang="en-US" sz="3600" b="1" dirty="0" smtClean="0">
                <a:solidFill>
                  <a:srgbClr val="000000"/>
                </a:solidFill>
                <a:latin typeface="黑体" pitchFamily="49" charset="-122"/>
                <a:ea typeface="黑体" pitchFamily="49" charset="-122"/>
              </a:rPr>
              <a:t>树莓派的</a:t>
            </a:r>
            <a:r>
              <a:rPr lang="en-US" altLang="zh-CN" sz="3600" b="1" dirty="0" smtClean="0">
                <a:solidFill>
                  <a:srgbClr val="000000"/>
                </a:solidFill>
                <a:latin typeface="黑体" pitchFamily="49" charset="-122"/>
                <a:ea typeface="黑体" pitchFamily="49" charset="-122"/>
              </a:rPr>
              <a:t>Linux</a:t>
            </a:r>
            <a:r>
              <a:rPr lang="zh-CN" altLang="en-US" sz="3600" b="1" dirty="0" smtClean="0">
                <a:solidFill>
                  <a:srgbClr val="000000"/>
                </a:solidFill>
                <a:latin typeface="黑体" pitchFamily="49" charset="-122"/>
                <a:ea typeface="黑体" pitchFamily="49" charset="-122"/>
              </a:rPr>
              <a:t>系统介绍</a:t>
            </a:r>
            <a:endParaRPr lang="en-US" altLang="zh-CN" sz="3600" b="1" dirty="0" smtClean="0">
              <a:solidFill>
                <a:srgbClr val="000000"/>
              </a:solidFill>
              <a:latin typeface="黑体" pitchFamily="49" charset="-122"/>
              <a:ea typeface="黑体" pitchFamily="49" charset="-122"/>
            </a:endParaRPr>
          </a:p>
          <a:p>
            <a:pPr lvl="0" algn="ctr"/>
            <a:endParaRPr lang="en-US" altLang="zh-CN" sz="3600" b="1" dirty="0" smtClean="0">
              <a:solidFill>
                <a:srgbClr val="000000"/>
              </a:solidFill>
              <a:latin typeface="黑体" pitchFamily="49" charset="-122"/>
              <a:ea typeface="黑体" pitchFamily="49" charset="-122"/>
            </a:endParaRPr>
          </a:p>
          <a:p>
            <a:pPr lvl="0"/>
            <a:r>
              <a:rPr lang="en-US" altLang="zh-CN" sz="2800" b="1" dirty="0" smtClean="0">
                <a:solidFill>
                  <a:srgbClr val="000000"/>
                </a:solidFill>
                <a:latin typeface="黑体" pitchFamily="49" charset="-122"/>
                <a:ea typeface="黑体" pitchFamily="49" charset="-122"/>
              </a:rPr>
              <a:t>1</a:t>
            </a:r>
            <a:r>
              <a:rPr lang="zh-CN" altLang="en-US" sz="2800" b="1" dirty="0" smtClean="0">
                <a:solidFill>
                  <a:srgbClr val="000000"/>
                </a:solidFill>
                <a:latin typeface="黑体" pitchFamily="49" charset="-122"/>
                <a:ea typeface="黑体" pitchFamily="49" charset="-122"/>
              </a:rPr>
              <a:t>、文件系统结构</a:t>
            </a:r>
            <a:endParaRPr lang="en-US" altLang="zh-CN" sz="2800" b="1" dirty="0" smtClean="0">
              <a:solidFill>
                <a:srgbClr val="000000"/>
              </a:solidFill>
              <a:latin typeface="黑体" pitchFamily="49" charset="-122"/>
              <a:ea typeface="黑体" pitchFamily="49" charset="-122"/>
            </a:endParaRPr>
          </a:p>
          <a:p>
            <a:pPr lvl="0"/>
            <a:r>
              <a:rPr lang="en-US" altLang="zh-CN" sz="2800" b="1" dirty="0" smtClean="0">
                <a:solidFill>
                  <a:srgbClr val="000000"/>
                </a:solidFill>
                <a:latin typeface="黑体" pitchFamily="49" charset="-122"/>
                <a:ea typeface="黑体" pitchFamily="49" charset="-122"/>
              </a:rPr>
              <a:t>2</a:t>
            </a:r>
            <a:r>
              <a:rPr lang="zh-CN" altLang="en-US" sz="2800" b="1" dirty="0" smtClean="0">
                <a:solidFill>
                  <a:srgbClr val="000000"/>
                </a:solidFill>
                <a:latin typeface="黑体" pitchFamily="49" charset="-122"/>
                <a:ea typeface="黑体" pitchFamily="49" charset="-122"/>
              </a:rPr>
              <a:t>、常用命令</a:t>
            </a:r>
            <a:endParaRPr lang="en-US" altLang="zh-CN" sz="2800" b="1" dirty="0" smtClean="0">
              <a:solidFill>
                <a:srgbClr val="000000"/>
              </a:solidFill>
              <a:latin typeface="黑体" pitchFamily="49" charset="-122"/>
              <a:ea typeface="黑体" pitchFamily="49" charset="-122"/>
            </a:endParaRPr>
          </a:p>
          <a:p>
            <a:pPr lvl="0"/>
            <a:r>
              <a:rPr lang="en-US" altLang="zh-CN" sz="2800" b="1" dirty="0" smtClean="0">
                <a:solidFill>
                  <a:srgbClr val="000000"/>
                </a:solidFill>
                <a:latin typeface="黑体" pitchFamily="49" charset="-122"/>
                <a:ea typeface="黑体" pitchFamily="49" charset="-122"/>
              </a:rPr>
              <a:t>3</a:t>
            </a:r>
            <a:r>
              <a:rPr lang="zh-CN" altLang="en-US" sz="2800" b="1" dirty="0" smtClean="0">
                <a:solidFill>
                  <a:srgbClr val="000000"/>
                </a:solidFill>
                <a:latin typeface="黑体" pitchFamily="49" charset="-122"/>
                <a:ea typeface="黑体" pitchFamily="49" charset="-122"/>
              </a:rPr>
              <a:t>、用户与权限管理</a:t>
            </a:r>
            <a:endParaRPr lang="en-US" altLang="zh-CN" sz="2800" b="1" dirty="0" smtClean="0">
              <a:solidFill>
                <a:srgbClr val="000000"/>
              </a:solidFill>
              <a:latin typeface="黑体" pitchFamily="49" charset="-122"/>
              <a:ea typeface="黑体" pitchFamily="49" charset="-122"/>
            </a:endParaRPr>
          </a:p>
          <a:p>
            <a:pPr lvl="0"/>
            <a:r>
              <a:rPr lang="en-US" altLang="zh-CN" sz="2800" b="1" dirty="0" smtClean="0">
                <a:solidFill>
                  <a:srgbClr val="000000"/>
                </a:solidFill>
                <a:latin typeface="黑体" pitchFamily="49" charset="-122"/>
                <a:ea typeface="黑体" pitchFamily="49" charset="-122"/>
              </a:rPr>
              <a:t>4</a:t>
            </a:r>
            <a:r>
              <a:rPr lang="zh-CN" altLang="en-US" sz="2800" b="1" dirty="0" smtClean="0">
                <a:solidFill>
                  <a:srgbClr val="000000"/>
                </a:solidFill>
                <a:latin typeface="黑体" pitchFamily="49" charset="-122"/>
                <a:ea typeface="黑体" pitchFamily="49" charset="-122"/>
              </a:rPr>
              <a:t>、软件包管理</a:t>
            </a:r>
            <a:endParaRPr lang="en-US" altLang="zh-CN" sz="2800" b="1" dirty="0" smtClean="0">
              <a:solidFill>
                <a:srgbClr val="000000"/>
              </a:solidFill>
              <a:latin typeface="黑体" pitchFamily="49" charset="-122"/>
              <a:ea typeface="黑体" pitchFamily="49" charset="-122"/>
            </a:endParaRPr>
          </a:p>
          <a:p>
            <a:pPr lvl="0"/>
            <a:r>
              <a:rPr lang="en-US" altLang="zh-CN" sz="2800" b="1" dirty="0" smtClean="0">
                <a:solidFill>
                  <a:srgbClr val="000000"/>
                </a:solidFill>
                <a:latin typeface="黑体" pitchFamily="49" charset="-122"/>
                <a:ea typeface="黑体" pitchFamily="49" charset="-122"/>
              </a:rPr>
              <a:t>5</a:t>
            </a:r>
            <a:r>
              <a:rPr lang="zh-CN" altLang="en-US" sz="2800" b="1" dirty="0" smtClean="0">
                <a:solidFill>
                  <a:srgbClr val="000000"/>
                </a:solidFill>
                <a:latin typeface="黑体" pitchFamily="49" charset="-122"/>
                <a:ea typeface="黑体" pitchFamily="49" charset="-122"/>
              </a:rPr>
              <a:t>、文件编辑器</a:t>
            </a:r>
            <a:endParaRPr lang="en-US" altLang="zh-CN" sz="2800" b="1" dirty="0" smtClean="0">
              <a:solidFill>
                <a:srgbClr val="000000"/>
              </a:solidFill>
              <a:latin typeface="黑体" pitchFamily="49" charset="-122"/>
              <a:ea typeface="黑体" pitchFamily="49" charset="-122"/>
            </a:endParaRPr>
          </a:p>
          <a:p>
            <a:pPr lvl="0"/>
            <a:r>
              <a:rPr lang="en-US" altLang="zh-CN" sz="2800" b="1" dirty="0" smtClean="0">
                <a:solidFill>
                  <a:srgbClr val="000000"/>
                </a:solidFill>
                <a:latin typeface="黑体" pitchFamily="49" charset="-122"/>
                <a:ea typeface="黑体" pitchFamily="49" charset="-122"/>
              </a:rPr>
              <a:t>6</a:t>
            </a:r>
            <a:r>
              <a:rPr lang="zh-CN" altLang="en-US" sz="2800" b="1" dirty="0" smtClean="0">
                <a:solidFill>
                  <a:srgbClr val="000000"/>
                </a:solidFill>
                <a:latin typeface="黑体" pitchFamily="49" charset="-122"/>
                <a:ea typeface="黑体" pitchFamily="49" charset="-122"/>
              </a:rPr>
              <a:t>、使用外部设备</a:t>
            </a:r>
            <a:endParaRPr lang="en-US" altLang="zh-CN" sz="2800" b="1" dirty="0" smtClean="0">
              <a:solidFill>
                <a:srgbClr val="000000"/>
              </a:solidFill>
              <a:latin typeface="黑体" pitchFamily="49" charset="-122"/>
              <a:ea typeface="黑体" pitchFamily="49" charset="-122"/>
            </a:endParaRPr>
          </a:p>
          <a:p>
            <a:pPr lvl="0" algn="ctr"/>
            <a:endParaRPr lang="en-US" altLang="zh-CN" sz="3600" b="1" dirty="0" smtClean="0">
              <a:solidFill>
                <a:srgbClr val="000000"/>
              </a:solidFill>
              <a:latin typeface="黑体" pitchFamily="49" charset="-122"/>
              <a:ea typeface="黑体" pitchFamily="49" charset="-122"/>
            </a:endParaRPr>
          </a:p>
          <a:p>
            <a:pPr lvl="0" algn="ctr"/>
            <a:endParaRPr lang="en-US" altLang="zh-CN" sz="3600" b="1" dirty="0" smtClean="0">
              <a:solidFill>
                <a:srgbClr val="000000"/>
              </a:solidFill>
              <a:latin typeface="黑体" pitchFamily="49" charset="-122"/>
              <a:ea typeface="黑体" pitchFamily="49" charset="-122"/>
            </a:endParaRPr>
          </a:p>
          <a:p>
            <a:pPr lvl="0" algn="ctr"/>
            <a:endParaRPr lang="en-US" altLang="zh-CN" sz="3600" b="1" dirty="0" smtClean="0">
              <a:solidFill>
                <a:srgbClr val="000000"/>
              </a:solidFill>
              <a:latin typeface="黑体" pitchFamily="49" charset="-122"/>
              <a:ea typeface="黑体" pitchFamily="49" charset="-122"/>
            </a:endParaRPr>
          </a:p>
        </p:txBody>
      </p:sp>
      <p:sp>
        <p:nvSpPr>
          <p:cNvPr id="3" name="左箭头 2"/>
          <p:cNvSpPr/>
          <p:nvPr/>
        </p:nvSpPr>
        <p:spPr>
          <a:xfrm>
            <a:off x="2714612" y="2214554"/>
            <a:ext cx="785818" cy="428628"/>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142976" y="214290"/>
            <a:ext cx="4629794"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r>
              <a:rPr lang="en-US" altLang="zh-CN" sz="3200" b="1" dirty="0" smtClean="0"/>
              <a:t>1.</a:t>
            </a:r>
            <a:r>
              <a:rPr lang="zh-CN" altLang="en-US" sz="3200" b="1" dirty="0" smtClean="0"/>
              <a:t>显示目录和文件的命令</a:t>
            </a:r>
            <a:endParaRPr kumimoji="0" lang="zh-CN" sz="32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5" name="矩形 4"/>
          <p:cNvSpPr/>
          <p:nvPr/>
        </p:nvSpPr>
        <p:spPr>
          <a:xfrm>
            <a:off x="214282" y="857232"/>
            <a:ext cx="7926416" cy="1569660"/>
          </a:xfrm>
          <a:prstGeom prst="rect">
            <a:avLst/>
          </a:prstGeom>
        </p:spPr>
        <p:txBody>
          <a:bodyPr wrap="square">
            <a:spAutoFit/>
          </a:bodyPr>
          <a:lstStyle/>
          <a:p>
            <a:pPr>
              <a:buFont typeface="Wingdings" pitchFamily="2" charset="2"/>
              <a:buChar char="p"/>
            </a:pPr>
            <a:r>
              <a:rPr lang="zh-CN" altLang="en-US" sz="2400" dirty="0" smtClean="0"/>
              <a:t>   </a:t>
            </a:r>
            <a:r>
              <a:rPr lang="en-US" altLang="zh-CN" sz="2400" dirty="0" err="1" smtClean="0"/>
              <a:t>ls</a:t>
            </a:r>
            <a:r>
              <a:rPr lang="zh-CN" altLang="en-US" sz="2400" dirty="0" smtClean="0"/>
              <a:t>：用于查看所有文件夹的命令。</a:t>
            </a:r>
          </a:p>
          <a:p>
            <a:pPr>
              <a:buFont typeface="Wingdings" pitchFamily="2" charset="2"/>
              <a:buChar char="p"/>
            </a:pPr>
            <a:r>
              <a:rPr lang="zh-CN" altLang="en-US" sz="2400" dirty="0" smtClean="0"/>
              <a:t>   </a:t>
            </a:r>
            <a:r>
              <a:rPr lang="en-US" altLang="zh-CN" sz="2400" dirty="0" smtClean="0"/>
              <a:t>dir</a:t>
            </a:r>
            <a:r>
              <a:rPr lang="zh-CN" altLang="en-US" sz="2400" dirty="0" smtClean="0"/>
              <a:t>：用于显示指定文件夹和目录的命令   </a:t>
            </a:r>
          </a:p>
          <a:p>
            <a:pPr>
              <a:buFont typeface="Wingdings" pitchFamily="2" charset="2"/>
              <a:buChar char="p"/>
            </a:pPr>
            <a:r>
              <a:rPr lang="zh-CN" altLang="en-US" sz="2400" dirty="0" smtClean="0"/>
              <a:t>   </a:t>
            </a:r>
            <a:r>
              <a:rPr lang="en-US" altLang="zh-CN" sz="2400" dirty="0" smtClean="0"/>
              <a:t>tree</a:t>
            </a:r>
            <a:r>
              <a:rPr lang="zh-CN" altLang="en-US" sz="2400" dirty="0" smtClean="0"/>
              <a:t>： 以树状图列出目录内容（无）</a:t>
            </a:r>
          </a:p>
          <a:p>
            <a:pPr>
              <a:buFont typeface="Wingdings" pitchFamily="2" charset="2"/>
              <a:buChar char="p"/>
            </a:pPr>
            <a:r>
              <a:rPr lang="zh-CN" altLang="en-US" sz="2400" dirty="0" smtClean="0"/>
              <a:t>   </a:t>
            </a:r>
            <a:r>
              <a:rPr lang="en-US" altLang="zh-CN" sz="2400" dirty="0" smtClean="0"/>
              <a:t>du</a:t>
            </a:r>
            <a:r>
              <a:rPr lang="zh-CN" altLang="en-US" sz="2400" dirty="0" smtClean="0"/>
              <a:t>：显示目录或文件大小 </a:t>
            </a:r>
            <a:endParaRPr lang="zh-CN" altLang="en-US" sz="2400" dirty="0"/>
          </a:p>
        </p:txBody>
      </p:sp>
      <p:sp>
        <p:nvSpPr>
          <p:cNvPr id="6" name="矩形 5"/>
          <p:cNvSpPr/>
          <p:nvPr/>
        </p:nvSpPr>
        <p:spPr>
          <a:xfrm>
            <a:off x="1714480" y="3071810"/>
            <a:ext cx="5849119" cy="1200329"/>
          </a:xfrm>
          <a:prstGeom prst="rect">
            <a:avLst/>
          </a:prstGeom>
        </p:spPr>
        <p:txBody>
          <a:bodyPr wrap="square">
            <a:spAutoFit/>
          </a:bodyPr>
          <a:lstStyle/>
          <a:p>
            <a:pPr algn="ctr"/>
            <a:r>
              <a:rPr lang="en-US" altLang="zh-CN" sz="2400" b="1" dirty="0" smtClean="0">
                <a:solidFill>
                  <a:srgbClr val="FF0000"/>
                </a:solidFill>
              </a:rPr>
              <a:t>Linux</a:t>
            </a:r>
            <a:r>
              <a:rPr lang="zh-CN" altLang="en-US" sz="2400" b="1" dirty="0" smtClean="0">
                <a:solidFill>
                  <a:srgbClr val="FF0000"/>
                </a:solidFill>
              </a:rPr>
              <a:t>命令不区分大小写。</a:t>
            </a:r>
            <a:endParaRPr lang="en-US" altLang="zh-CN" sz="2400" b="1" dirty="0" smtClean="0">
              <a:solidFill>
                <a:srgbClr val="FF0000"/>
              </a:solidFill>
            </a:endParaRPr>
          </a:p>
          <a:p>
            <a:pPr algn="ctr"/>
            <a:endParaRPr lang="en-US" altLang="zh-CN" sz="2400" b="1" dirty="0" smtClean="0">
              <a:solidFill>
                <a:srgbClr val="FF0000"/>
              </a:solidFill>
            </a:endParaRPr>
          </a:p>
          <a:p>
            <a:pPr algn="ctr"/>
            <a:r>
              <a:rPr lang="zh-CN" altLang="en-US" sz="2400" b="1" dirty="0" smtClean="0">
                <a:solidFill>
                  <a:srgbClr val="FF0000"/>
                </a:solidFill>
              </a:rPr>
              <a:t>除了命令本身，命令的参数也很重要！</a:t>
            </a:r>
            <a:endParaRPr lang="zh-CN" altLang="en-US" sz="2400" b="1" dirty="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57158" y="285728"/>
            <a:ext cx="6588663"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r>
              <a:rPr lang="en-US" altLang="zh-CN" sz="2800" b="1" dirty="0" smtClean="0"/>
              <a:t>2.</a:t>
            </a:r>
            <a:r>
              <a:rPr lang="zh-CN" altLang="en-US" sz="2800" b="1" dirty="0" smtClean="0"/>
              <a:t>修改目录，文件权限和属主及数组命令</a:t>
            </a:r>
            <a:endParaRPr kumimoji="0" lang="zh-CN" sz="2800" b="1" i="0" u="none" strike="noStrike" cap="none" normalizeH="0" baseline="0" dirty="0" smtClean="0">
              <a:ln>
                <a:noFill/>
              </a:ln>
              <a:solidFill>
                <a:schemeClr val="tx1"/>
              </a:solidFill>
              <a:effectLst/>
              <a:latin typeface="黑体" pitchFamily="49" charset="-122"/>
              <a:ea typeface="黑体" pitchFamily="49" charset="-122"/>
              <a:cs typeface="宋体" pitchFamily="2" charset="-122"/>
            </a:endParaRPr>
          </a:p>
        </p:txBody>
      </p:sp>
      <p:sp>
        <p:nvSpPr>
          <p:cNvPr id="5" name="矩形 4"/>
          <p:cNvSpPr/>
          <p:nvPr/>
        </p:nvSpPr>
        <p:spPr>
          <a:xfrm>
            <a:off x="428596" y="1071546"/>
            <a:ext cx="7926416" cy="1938992"/>
          </a:xfrm>
          <a:prstGeom prst="rect">
            <a:avLst/>
          </a:prstGeom>
        </p:spPr>
        <p:txBody>
          <a:bodyPr wrap="square">
            <a:spAutoFit/>
          </a:bodyPr>
          <a:lstStyle/>
          <a:p>
            <a:pPr>
              <a:buFont typeface="Wingdings" pitchFamily="2" charset="2"/>
              <a:buChar char="p"/>
            </a:pPr>
            <a:r>
              <a:rPr lang="zh-CN" altLang="en-US" sz="2400" dirty="0" smtClean="0"/>
              <a:t>   </a:t>
            </a:r>
            <a:r>
              <a:rPr lang="en-US" altLang="zh-CN" sz="2400" dirty="0" err="1" smtClean="0"/>
              <a:t>chmod</a:t>
            </a:r>
            <a:r>
              <a:rPr lang="zh-CN" altLang="en-US" sz="2400" dirty="0" smtClean="0"/>
              <a:t>：用于改变指定目录或文件的权限命令。</a:t>
            </a:r>
          </a:p>
          <a:p>
            <a:pPr>
              <a:buFont typeface="Wingdings" pitchFamily="2" charset="2"/>
              <a:buChar char="p"/>
            </a:pPr>
            <a:r>
              <a:rPr lang="zh-CN" altLang="en-US" sz="2400" dirty="0" smtClean="0"/>
              <a:t>   </a:t>
            </a:r>
            <a:r>
              <a:rPr lang="en-US" altLang="zh-CN" sz="2400" dirty="0" err="1" smtClean="0"/>
              <a:t>chown</a:t>
            </a:r>
            <a:r>
              <a:rPr lang="zh-CN" altLang="en-US" sz="2400" dirty="0" smtClean="0"/>
              <a:t>：用于改变文件拥有属性的命令。</a:t>
            </a:r>
          </a:p>
          <a:p>
            <a:pPr>
              <a:buFont typeface="Wingdings" pitchFamily="2" charset="2"/>
              <a:buChar char="p"/>
            </a:pPr>
            <a:r>
              <a:rPr lang="zh-CN" altLang="en-US" sz="2400" dirty="0" smtClean="0"/>
              <a:t>   </a:t>
            </a:r>
            <a:r>
              <a:rPr lang="en-US" altLang="zh-CN" sz="2400" dirty="0" err="1" smtClean="0"/>
              <a:t>chgrp</a:t>
            </a:r>
            <a:r>
              <a:rPr lang="zh-CN" altLang="en-US" sz="2400" dirty="0" smtClean="0"/>
              <a:t>：用于改变文件群组的命令。</a:t>
            </a:r>
          </a:p>
          <a:p>
            <a:pPr>
              <a:buFont typeface="Wingdings" pitchFamily="2" charset="2"/>
              <a:buChar char="p"/>
            </a:pPr>
            <a:r>
              <a:rPr lang="zh-CN" altLang="en-US" sz="2400" dirty="0" smtClean="0"/>
              <a:t>   </a:t>
            </a:r>
            <a:r>
              <a:rPr lang="en-US" altLang="zh-CN" sz="2400" dirty="0" err="1" smtClean="0"/>
              <a:t>chattr</a:t>
            </a:r>
            <a:r>
              <a:rPr lang="zh-CN" altLang="en-US" sz="2400" dirty="0" smtClean="0"/>
              <a:t>：用于设置文件具有不可删除和修改权限。</a:t>
            </a:r>
          </a:p>
          <a:p>
            <a:pPr>
              <a:buFont typeface="Wingdings" pitchFamily="2" charset="2"/>
              <a:buChar char="p"/>
            </a:pPr>
            <a:r>
              <a:rPr lang="zh-CN" altLang="en-US" sz="2400" dirty="0" smtClean="0"/>
              <a:t>   </a:t>
            </a:r>
            <a:r>
              <a:rPr lang="en-US" altLang="zh-CN" sz="2400" dirty="0" err="1" smtClean="0"/>
              <a:t>lsattr</a:t>
            </a:r>
            <a:r>
              <a:rPr lang="zh-CN" altLang="en-US" sz="2400" dirty="0" smtClean="0"/>
              <a:t>：用于显示文件或目录的隐藏属性。</a:t>
            </a:r>
            <a:endParaRPr lang="zh-CN" alt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285852" y="214290"/>
            <a:ext cx="4091185"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a:r>
              <a:rPr lang="en-US" altLang="zh-CN" sz="2800" b="1" dirty="0" smtClean="0"/>
              <a:t>3.</a:t>
            </a:r>
            <a:r>
              <a:rPr lang="zh-CN" altLang="en-US" sz="2800" b="1" dirty="0" smtClean="0"/>
              <a:t>创建和删除目录的命令</a:t>
            </a:r>
            <a:endParaRPr kumimoji="0" lang="zh-CN" sz="2800" b="1" i="0" u="none" strike="noStrike" cap="none" normalizeH="0" baseline="0" dirty="0" smtClean="0">
              <a:ln>
                <a:noFill/>
              </a:ln>
              <a:solidFill>
                <a:schemeClr val="tx1"/>
              </a:solidFill>
              <a:effectLst/>
              <a:latin typeface="黑体" pitchFamily="49" charset="-122"/>
              <a:ea typeface="黑体" pitchFamily="49" charset="-122"/>
              <a:cs typeface="宋体" pitchFamily="2" charset="-122"/>
            </a:endParaRPr>
          </a:p>
        </p:txBody>
      </p:sp>
      <p:sp>
        <p:nvSpPr>
          <p:cNvPr id="5" name="矩形 4"/>
          <p:cNvSpPr/>
          <p:nvPr/>
        </p:nvSpPr>
        <p:spPr>
          <a:xfrm>
            <a:off x="214282" y="928670"/>
            <a:ext cx="8501122" cy="1200329"/>
          </a:xfrm>
          <a:prstGeom prst="rect">
            <a:avLst/>
          </a:prstGeom>
        </p:spPr>
        <p:txBody>
          <a:bodyPr wrap="square">
            <a:spAutoFit/>
          </a:bodyPr>
          <a:lstStyle/>
          <a:p>
            <a:pPr>
              <a:buFont typeface="Wingdings" pitchFamily="2" charset="2"/>
              <a:buChar char="p"/>
            </a:pPr>
            <a:r>
              <a:rPr lang="zh-CN" altLang="en-US" sz="2400" dirty="0" smtClean="0"/>
              <a:t>   </a:t>
            </a:r>
            <a:r>
              <a:rPr lang="en-US" altLang="zh-CN" sz="2400" dirty="0" err="1" smtClean="0"/>
              <a:t>mkdir</a:t>
            </a:r>
            <a:r>
              <a:rPr lang="zh-CN" altLang="en-US" sz="2400" dirty="0" smtClean="0"/>
              <a:t>：用于创建目录</a:t>
            </a:r>
          </a:p>
          <a:p>
            <a:pPr>
              <a:buFont typeface="Wingdings" pitchFamily="2" charset="2"/>
              <a:buChar char="p"/>
            </a:pPr>
            <a:r>
              <a:rPr lang="zh-CN" altLang="en-US" sz="2400" dirty="0" smtClean="0"/>
              <a:t>   </a:t>
            </a:r>
            <a:r>
              <a:rPr lang="en-US" altLang="zh-CN" sz="2400" dirty="0" err="1" smtClean="0"/>
              <a:t>rmdir</a:t>
            </a:r>
            <a:r>
              <a:rPr lang="zh-CN" altLang="en-US" sz="2400" dirty="0" smtClean="0"/>
              <a:t>：用于删除空的目录</a:t>
            </a:r>
          </a:p>
          <a:p>
            <a:pPr>
              <a:buFont typeface="Wingdings" pitchFamily="2" charset="2"/>
              <a:buChar char="p"/>
            </a:pPr>
            <a:r>
              <a:rPr lang="zh-CN" altLang="en-US" sz="2400" dirty="0" smtClean="0"/>
              <a:t>   </a:t>
            </a:r>
            <a:r>
              <a:rPr lang="en-US" altLang="zh-CN" sz="2400" dirty="0" err="1" smtClean="0"/>
              <a:t>rm</a:t>
            </a:r>
            <a:r>
              <a:rPr lang="en-US" altLang="zh-CN" sz="2400" dirty="0" smtClean="0"/>
              <a:t> -f</a:t>
            </a:r>
            <a:r>
              <a:rPr lang="zh-CN" altLang="en-US" sz="2400" dirty="0" smtClean="0"/>
              <a:t>：用于删除不为空的目录</a:t>
            </a:r>
            <a:endParaRPr lang="zh-CN" alt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500034" y="214290"/>
            <a:ext cx="6588662"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a:r>
              <a:rPr lang="en-US" altLang="zh-CN" sz="2800" b="1" dirty="0" smtClean="0"/>
              <a:t>4.</a:t>
            </a:r>
            <a:r>
              <a:rPr lang="zh-CN" altLang="en-US" sz="2800" b="1" dirty="0" smtClean="0"/>
              <a:t>创建和删除，重命名，复制文件的命令</a:t>
            </a:r>
            <a:endParaRPr kumimoji="0" lang="zh-CN" sz="2800" b="1" i="0" u="none" strike="noStrike" cap="none" normalizeH="0" baseline="0" dirty="0" smtClean="0">
              <a:ln>
                <a:noFill/>
              </a:ln>
              <a:solidFill>
                <a:schemeClr val="tx1"/>
              </a:solidFill>
              <a:effectLst/>
              <a:latin typeface="黑体" pitchFamily="49" charset="-122"/>
              <a:ea typeface="黑体" pitchFamily="49" charset="-122"/>
              <a:cs typeface="宋体" pitchFamily="2" charset="-122"/>
            </a:endParaRPr>
          </a:p>
        </p:txBody>
      </p:sp>
      <p:sp>
        <p:nvSpPr>
          <p:cNvPr id="5" name="矩形 4"/>
          <p:cNvSpPr/>
          <p:nvPr/>
        </p:nvSpPr>
        <p:spPr>
          <a:xfrm>
            <a:off x="214282" y="928670"/>
            <a:ext cx="8501122" cy="2677656"/>
          </a:xfrm>
          <a:prstGeom prst="rect">
            <a:avLst/>
          </a:prstGeom>
        </p:spPr>
        <p:txBody>
          <a:bodyPr wrap="square">
            <a:spAutoFit/>
          </a:bodyPr>
          <a:lstStyle/>
          <a:p>
            <a:pPr>
              <a:buFont typeface="Wingdings" pitchFamily="2" charset="2"/>
              <a:buChar char="p"/>
            </a:pPr>
            <a:r>
              <a:rPr lang="zh-CN" altLang="en-US" sz="2400" dirty="0" smtClean="0"/>
              <a:t>  </a:t>
            </a:r>
            <a:r>
              <a:rPr lang="en-US" altLang="zh-CN" sz="2400" dirty="0" smtClean="0"/>
              <a:t>t</a:t>
            </a:r>
            <a:r>
              <a:rPr lang="en-US" sz="2400" dirty="0" smtClean="0"/>
              <a:t>ouch：</a:t>
            </a:r>
            <a:r>
              <a:rPr lang="zh-CN" altLang="en-US" sz="2400" dirty="0" smtClean="0"/>
              <a:t>创建一个新的文件</a:t>
            </a:r>
          </a:p>
          <a:p>
            <a:pPr>
              <a:buFont typeface="Wingdings" pitchFamily="2" charset="2"/>
              <a:buChar char="p"/>
            </a:pPr>
            <a:r>
              <a:rPr lang="zh-CN" altLang="en-US" sz="2400" dirty="0" smtClean="0"/>
              <a:t>   </a:t>
            </a:r>
            <a:r>
              <a:rPr lang="en-US" altLang="zh-CN" sz="2400" dirty="0" smtClean="0"/>
              <a:t>v</a:t>
            </a:r>
            <a:r>
              <a:rPr lang="en-US" sz="2400" dirty="0" smtClean="0"/>
              <a:t>i:</a:t>
            </a:r>
            <a:r>
              <a:rPr lang="zh-CN" altLang="en-US" sz="2400" dirty="0" smtClean="0"/>
              <a:t>创建一个新的文件</a:t>
            </a:r>
          </a:p>
          <a:p>
            <a:pPr>
              <a:buFont typeface="Wingdings" pitchFamily="2" charset="2"/>
              <a:buChar char="p"/>
            </a:pPr>
            <a:r>
              <a:rPr lang="zh-CN" altLang="en-US" sz="2400" dirty="0" smtClean="0"/>
              <a:t>   </a:t>
            </a:r>
            <a:r>
              <a:rPr lang="en-US" altLang="zh-CN" sz="2400" dirty="0" err="1" smtClean="0"/>
              <a:t>r</a:t>
            </a:r>
            <a:r>
              <a:rPr lang="en-US" sz="2400" dirty="0" err="1" smtClean="0"/>
              <a:t>m</a:t>
            </a:r>
            <a:r>
              <a:rPr lang="en-US" sz="2400" dirty="0" smtClean="0"/>
              <a:t>：</a:t>
            </a:r>
            <a:r>
              <a:rPr lang="zh-CN" altLang="en-US" sz="2400" dirty="0" smtClean="0"/>
              <a:t>删除文件或目录</a:t>
            </a:r>
          </a:p>
          <a:p>
            <a:pPr>
              <a:buFont typeface="Wingdings" pitchFamily="2" charset="2"/>
              <a:buChar char="p"/>
            </a:pPr>
            <a:r>
              <a:rPr lang="zh-CN" altLang="en-US" sz="2400" dirty="0" smtClean="0"/>
              <a:t>   </a:t>
            </a:r>
            <a:r>
              <a:rPr lang="en-US" altLang="zh-CN" sz="2400" dirty="0" err="1" smtClean="0"/>
              <a:t>m</a:t>
            </a:r>
            <a:r>
              <a:rPr lang="en-US" sz="2400" dirty="0" err="1" smtClean="0"/>
              <a:t>v</a:t>
            </a:r>
            <a:r>
              <a:rPr lang="en-US" sz="2400" dirty="0" smtClean="0"/>
              <a:t>：</a:t>
            </a:r>
            <a:r>
              <a:rPr lang="zh-CN" altLang="en-US" sz="2400" dirty="0" smtClean="0"/>
              <a:t>重命名或移动文件的命令</a:t>
            </a:r>
          </a:p>
          <a:p>
            <a:pPr>
              <a:buFont typeface="Wingdings" pitchFamily="2" charset="2"/>
              <a:buChar char="p"/>
            </a:pPr>
            <a:r>
              <a:rPr lang="zh-CN" altLang="en-US" sz="2400" dirty="0" smtClean="0"/>
              <a:t>   </a:t>
            </a:r>
            <a:r>
              <a:rPr lang="en-US" altLang="zh-CN" sz="2400" dirty="0" smtClean="0"/>
              <a:t>c</a:t>
            </a:r>
            <a:r>
              <a:rPr lang="en-US" sz="2400" dirty="0" smtClean="0"/>
              <a:t>p：</a:t>
            </a:r>
            <a:r>
              <a:rPr lang="zh-CN" altLang="en-US" sz="2400" dirty="0" smtClean="0"/>
              <a:t>复制命令</a:t>
            </a:r>
          </a:p>
          <a:p>
            <a:pPr>
              <a:buFont typeface="Wingdings" pitchFamily="2" charset="2"/>
              <a:buChar char="p"/>
            </a:pPr>
            <a:r>
              <a:rPr lang="zh-CN" altLang="en-US" sz="2400" dirty="0" smtClean="0"/>
              <a:t>   </a:t>
            </a:r>
            <a:r>
              <a:rPr lang="en-US" altLang="zh-CN" sz="2400" dirty="0" err="1" smtClean="0"/>
              <a:t>s</a:t>
            </a:r>
            <a:r>
              <a:rPr lang="en-US" sz="2400" dirty="0" err="1" smtClean="0"/>
              <a:t>cp</a:t>
            </a:r>
            <a:r>
              <a:rPr lang="en-US" sz="2400" dirty="0" smtClean="0"/>
              <a:t>：</a:t>
            </a:r>
            <a:r>
              <a:rPr lang="zh-CN" altLang="en-US" sz="2400" dirty="0" smtClean="0"/>
              <a:t>用于将本地的文件或目录复制到远程服务器</a:t>
            </a:r>
          </a:p>
          <a:p>
            <a:pPr>
              <a:buFont typeface="Wingdings" pitchFamily="2" charset="2"/>
              <a:buChar char="p"/>
            </a:pPr>
            <a:r>
              <a:rPr lang="zh-CN" altLang="en-US" sz="2400" dirty="0" smtClean="0"/>
              <a:t>   </a:t>
            </a:r>
            <a:r>
              <a:rPr lang="en-US" altLang="zh-CN" sz="2400" dirty="0" err="1" smtClean="0"/>
              <a:t>w</a:t>
            </a:r>
            <a:r>
              <a:rPr lang="en-US" sz="2400" dirty="0" err="1" smtClean="0"/>
              <a:t>get</a:t>
            </a:r>
            <a:r>
              <a:rPr lang="en-US" sz="2400" dirty="0" smtClean="0"/>
              <a:t>：</a:t>
            </a:r>
            <a:r>
              <a:rPr lang="zh-CN" altLang="en-US" sz="2400" dirty="0" smtClean="0"/>
              <a:t>用于下载</a:t>
            </a:r>
            <a:r>
              <a:rPr lang="en-US" sz="2400" dirty="0" smtClean="0"/>
              <a:t>ftp</a:t>
            </a:r>
            <a:r>
              <a:rPr lang="zh-CN" altLang="en-US" sz="2400" dirty="0" smtClean="0"/>
              <a:t>或</a:t>
            </a:r>
            <a:r>
              <a:rPr lang="en-US" sz="2400" dirty="0" smtClean="0"/>
              <a:t>http</a:t>
            </a:r>
            <a:r>
              <a:rPr lang="zh-CN" altLang="en-US" sz="2400" dirty="0" smtClean="0"/>
              <a:t>服务器文件到本地。</a:t>
            </a:r>
            <a:endParaRPr lang="zh-CN" alt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214414" y="214290"/>
            <a:ext cx="3716081"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a:r>
              <a:rPr lang="en-US" altLang="zh-CN" sz="2800" b="1" dirty="0" smtClean="0"/>
              <a:t>5.</a:t>
            </a:r>
            <a:r>
              <a:rPr lang="zh-CN" altLang="en-US" sz="2800" b="1" dirty="0" smtClean="0"/>
              <a:t>显示文件内容的命令</a:t>
            </a:r>
            <a:endParaRPr kumimoji="0" lang="zh-CN" sz="2800" b="1" i="0" u="none" strike="noStrike" cap="none" normalizeH="0" baseline="0" dirty="0" smtClean="0">
              <a:ln>
                <a:noFill/>
              </a:ln>
              <a:solidFill>
                <a:schemeClr val="tx1"/>
              </a:solidFill>
              <a:effectLst/>
              <a:latin typeface="黑体" pitchFamily="49" charset="-122"/>
              <a:ea typeface="黑体" pitchFamily="49" charset="-122"/>
              <a:cs typeface="宋体" pitchFamily="2" charset="-122"/>
            </a:endParaRPr>
          </a:p>
        </p:txBody>
      </p:sp>
      <p:sp>
        <p:nvSpPr>
          <p:cNvPr id="5" name="矩形 4"/>
          <p:cNvSpPr/>
          <p:nvPr/>
        </p:nvSpPr>
        <p:spPr>
          <a:xfrm>
            <a:off x="357158" y="857232"/>
            <a:ext cx="8501122" cy="2985433"/>
          </a:xfrm>
          <a:prstGeom prst="rect">
            <a:avLst/>
          </a:prstGeom>
        </p:spPr>
        <p:txBody>
          <a:bodyPr wrap="square">
            <a:spAutoFit/>
          </a:bodyPr>
          <a:lstStyle/>
          <a:p>
            <a:pPr>
              <a:buFont typeface="Wingdings" pitchFamily="2" charset="2"/>
              <a:buChar char="p"/>
            </a:pPr>
            <a:r>
              <a:rPr lang="zh-CN" altLang="en-US" sz="2400" dirty="0" smtClean="0"/>
              <a:t>   </a:t>
            </a:r>
            <a:r>
              <a:rPr lang="en-US" altLang="zh-CN" sz="2400" dirty="0" smtClean="0"/>
              <a:t>cat</a:t>
            </a:r>
            <a:r>
              <a:rPr lang="zh-CN" altLang="en-US" sz="2400" dirty="0" smtClean="0"/>
              <a:t>：用于显示指定文件的全部内容</a:t>
            </a:r>
          </a:p>
          <a:p>
            <a:pPr>
              <a:buFont typeface="Wingdings" pitchFamily="2" charset="2"/>
              <a:buChar char="p"/>
            </a:pPr>
            <a:r>
              <a:rPr lang="zh-CN" altLang="en-US" sz="2400" dirty="0" smtClean="0"/>
              <a:t>   </a:t>
            </a:r>
            <a:r>
              <a:rPr lang="en-US" altLang="zh-CN" sz="2400" dirty="0" smtClean="0"/>
              <a:t>more</a:t>
            </a:r>
            <a:r>
              <a:rPr lang="zh-CN" altLang="en-US" sz="2400" dirty="0" smtClean="0"/>
              <a:t>：用分页的形式显示指定文件的内容</a:t>
            </a:r>
          </a:p>
          <a:p>
            <a:pPr>
              <a:buFont typeface="Wingdings" pitchFamily="2" charset="2"/>
              <a:buChar char="p"/>
            </a:pPr>
            <a:r>
              <a:rPr lang="zh-CN" altLang="en-US" sz="2400" dirty="0" smtClean="0"/>
              <a:t>   </a:t>
            </a:r>
            <a:r>
              <a:rPr lang="en-US" altLang="zh-CN" sz="2400" dirty="0" smtClean="0"/>
              <a:t>less</a:t>
            </a:r>
            <a:r>
              <a:rPr lang="zh-CN" altLang="en-US" sz="2400" dirty="0" smtClean="0"/>
              <a:t>：用分页的形式显示指定文件的内容，区别是</a:t>
            </a:r>
            <a:r>
              <a:rPr lang="en-US" altLang="zh-CN" sz="2400" dirty="0" smtClean="0"/>
              <a:t>more</a:t>
            </a:r>
            <a:r>
              <a:rPr lang="zh-CN" altLang="en-US" sz="2400" dirty="0" smtClean="0"/>
              <a:t>和</a:t>
            </a:r>
            <a:r>
              <a:rPr lang="en-US" altLang="zh-CN" sz="2400" dirty="0" smtClean="0"/>
              <a:t>less</a:t>
            </a:r>
            <a:r>
              <a:rPr lang="zh-CN" altLang="en-US" sz="2400" dirty="0" smtClean="0"/>
              <a:t>翻页使用的操作键不同。</a:t>
            </a:r>
          </a:p>
          <a:p>
            <a:pPr>
              <a:buFont typeface="Wingdings" pitchFamily="2" charset="2"/>
              <a:buChar char="p"/>
            </a:pPr>
            <a:r>
              <a:rPr lang="zh-CN" altLang="en-US" sz="2400" dirty="0" smtClean="0"/>
              <a:t>   </a:t>
            </a:r>
            <a:r>
              <a:rPr lang="en-US" altLang="zh-CN" sz="2400" dirty="0" smtClean="0"/>
              <a:t>head</a:t>
            </a:r>
            <a:r>
              <a:rPr lang="zh-CN" altLang="en-US" sz="2400" dirty="0" smtClean="0"/>
              <a:t>：用于显示文件的前</a:t>
            </a:r>
            <a:r>
              <a:rPr lang="en-US" altLang="zh-CN" sz="2400" dirty="0" smtClean="0"/>
              <a:t>n</a:t>
            </a:r>
            <a:r>
              <a:rPr lang="zh-CN" altLang="en-US" sz="2400" dirty="0" smtClean="0"/>
              <a:t>行内容。</a:t>
            </a:r>
          </a:p>
          <a:p>
            <a:pPr>
              <a:buFont typeface="Wingdings" pitchFamily="2" charset="2"/>
              <a:buChar char="p"/>
            </a:pPr>
            <a:r>
              <a:rPr lang="zh-CN" altLang="en-US" sz="2400" dirty="0" smtClean="0"/>
              <a:t>   </a:t>
            </a:r>
            <a:r>
              <a:rPr lang="en-US" altLang="zh-CN" sz="2400" dirty="0" smtClean="0"/>
              <a:t>tail</a:t>
            </a:r>
            <a:r>
              <a:rPr lang="zh-CN" altLang="en-US" sz="2400" dirty="0" smtClean="0"/>
              <a:t>：用于显示文件的后</a:t>
            </a:r>
            <a:r>
              <a:rPr lang="en-US" altLang="zh-CN" sz="2400" dirty="0" smtClean="0"/>
              <a:t>n</a:t>
            </a:r>
            <a:r>
              <a:rPr lang="zh-CN" altLang="en-US" sz="2400" dirty="0" smtClean="0"/>
              <a:t>行内容。</a:t>
            </a:r>
          </a:p>
          <a:p>
            <a:pPr>
              <a:buFont typeface="Wingdings" pitchFamily="2" charset="2"/>
              <a:buChar char="p"/>
            </a:pPr>
            <a:r>
              <a:rPr lang="zh-CN" altLang="en-US" sz="2400" dirty="0" smtClean="0"/>
              <a:t>   </a:t>
            </a:r>
            <a:r>
              <a:rPr lang="en-US" altLang="zh-CN" sz="2400" dirty="0" smtClean="0"/>
              <a:t>tail -f</a:t>
            </a:r>
            <a:r>
              <a:rPr lang="zh-CN" altLang="en-US" sz="2400" dirty="0" smtClean="0"/>
              <a:t>：用于自动刷新的显示文件后</a:t>
            </a:r>
            <a:r>
              <a:rPr lang="en-US" altLang="zh-CN" sz="2400" dirty="0" smtClean="0"/>
              <a:t>n</a:t>
            </a:r>
            <a:r>
              <a:rPr lang="zh-CN" altLang="en-US" sz="2400" dirty="0" smtClean="0"/>
              <a:t>行数据内容。</a:t>
            </a:r>
          </a:p>
          <a:p>
            <a:pPr>
              <a:buFont typeface="Wingdings" pitchFamily="2" charset="2"/>
              <a:buChar char="p"/>
            </a:pPr>
            <a:endParaRPr lang="zh-CN" alt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500298" y="214290"/>
            <a:ext cx="2924198"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r>
              <a:rPr lang="zh-CN" altLang="en-US" sz="3200" b="1" dirty="0" smtClean="0"/>
              <a:t>一、</a:t>
            </a:r>
            <a:r>
              <a:rPr lang="en-US" altLang="zh-CN" sz="3200" b="1" dirty="0" smtClean="0"/>
              <a:t>Linux</a:t>
            </a:r>
            <a:r>
              <a:rPr lang="zh-CN" altLang="en-US" sz="3200" b="1" dirty="0" smtClean="0"/>
              <a:t>简介</a:t>
            </a:r>
            <a:endParaRPr kumimoji="0" lang="zh-CN" sz="18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5" name="矩形 4"/>
          <p:cNvSpPr/>
          <p:nvPr/>
        </p:nvSpPr>
        <p:spPr>
          <a:xfrm>
            <a:off x="214282" y="857232"/>
            <a:ext cx="8429684" cy="5632311"/>
          </a:xfrm>
          <a:prstGeom prst="rect">
            <a:avLst/>
          </a:prstGeom>
        </p:spPr>
        <p:txBody>
          <a:bodyPr wrap="square">
            <a:spAutoFit/>
          </a:bodyPr>
          <a:lstStyle/>
          <a:p>
            <a:pPr>
              <a:buFont typeface="Wingdings" pitchFamily="2" charset="2"/>
              <a:buChar char="p"/>
            </a:pPr>
            <a:r>
              <a:rPr lang="en-US" altLang="zh-CN" sz="2400" dirty="0" smtClean="0">
                <a:latin typeface="+mn-ea"/>
                <a:ea typeface="+mn-ea"/>
              </a:rPr>
              <a:t>Linux</a:t>
            </a:r>
            <a:r>
              <a:rPr lang="zh-CN" altLang="en-US" sz="2400" dirty="0" smtClean="0">
                <a:latin typeface="+mn-ea"/>
                <a:ea typeface="+mn-ea"/>
              </a:rPr>
              <a:t>是一套免费使用和自由传播的类</a:t>
            </a:r>
            <a:r>
              <a:rPr lang="en-US" altLang="zh-CN" sz="2400" dirty="0" smtClean="0">
                <a:latin typeface="+mn-ea"/>
                <a:ea typeface="+mn-ea"/>
              </a:rPr>
              <a:t>Unix</a:t>
            </a:r>
            <a:r>
              <a:rPr lang="zh-CN" altLang="en-US" sz="2400" dirty="0" smtClean="0">
                <a:latin typeface="+mn-ea"/>
                <a:ea typeface="+mn-ea"/>
              </a:rPr>
              <a:t>操作系统，是一个基于</a:t>
            </a:r>
            <a:r>
              <a:rPr lang="en-US" altLang="zh-CN" sz="2400" dirty="0" smtClean="0">
                <a:latin typeface="+mn-ea"/>
                <a:ea typeface="+mn-ea"/>
              </a:rPr>
              <a:t>POSIX</a:t>
            </a:r>
            <a:r>
              <a:rPr lang="zh-CN" altLang="en-US" sz="2400" dirty="0" smtClean="0">
                <a:latin typeface="+mn-ea"/>
                <a:ea typeface="+mn-ea"/>
              </a:rPr>
              <a:t>和</a:t>
            </a:r>
            <a:r>
              <a:rPr lang="en-US" altLang="zh-CN" sz="2400" dirty="0" smtClean="0">
                <a:latin typeface="+mn-ea"/>
                <a:ea typeface="+mn-ea"/>
              </a:rPr>
              <a:t>UNIX</a:t>
            </a:r>
            <a:r>
              <a:rPr lang="zh-CN" altLang="en-US" sz="2400" dirty="0" smtClean="0">
                <a:latin typeface="+mn-ea"/>
                <a:ea typeface="+mn-ea"/>
              </a:rPr>
              <a:t>的多用户、多任务、支持多线程和多</a:t>
            </a:r>
            <a:r>
              <a:rPr lang="en-US" altLang="zh-CN" sz="2400" dirty="0" smtClean="0">
                <a:latin typeface="+mn-ea"/>
                <a:ea typeface="+mn-ea"/>
              </a:rPr>
              <a:t>CPU</a:t>
            </a:r>
            <a:r>
              <a:rPr lang="zh-CN" altLang="en-US" sz="2400" dirty="0" smtClean="0">
                <a:latin typeface="+mn-ea"/>
                <a:ea typeface="+mn-ea"/>
              </a:rPr>
              <a:t>的操作系统。</a:t>
            </a:r>
            <a:endParaRPr lang="en-US" altLang="zh-CN" sz="2400" dirty="0" smtClean="0">
              <a:latin typeface="+mn-ea"/>
              <a:ea typeface="+mn-ea"/>
            </a:endParaRPr>
          </a:p>
          <a:p>
            <a:pPr>
              <a:buFont typeface="Wingdings" pitchFamily="2" charset="2"/>
              <a:buChar char="p"/>
            </a:pPr>
            <a:r>
              <a:rPr lang="zh-CN" altLang="en-US" sz="2400" dirty="0" smtClean="0">
                <a:latin typeface="+mn-ea"/>
                <a:ea typeface="+mn-ea"/>
              </a:rPr>
              <a:t>它能运行主要的</a:t>
            </a:r>
            <a:r>
              <a:rPr lang="en-US" altLang="zh-CN" sz="2400" dirty="0" smtClean="0">
                <a:latin typeface="+mn-ea"/>
                <a:ea typeface="+mn-ea"/>
              </a:rPr>
              <a:t>UNIX</a:t>
            </a:r>
            <a:r>
              <a:rPr lang="zh-CN" altLang="en-US" sz="2400" dirty="0" smtClean="0">
                <a:latin typeface="+mn-ea"/>
                <a:ea typeface="+mn-ea"/>
              </a:rPr>
              <a:t>工具软件、应用程序和网络协议。它支持</a:t>
            </a:r>
            <a:r>
              <a:rPr lang="en-US" altLang="zh-CN" sz="2400" dirty="0" smtClean="0">
                <a:latin typeface="+mn-ea"/>
                <a:ea typeface="+mn-ea"/>
              </a:rPr>
              <a:t>32</a:t>
            </a:r>
            <a:r>
              <a:rPr lang="zh-CN" altLang="en-US" sz="2400" dirty="0" smtClean="0">
                <a:latin typeface="+mn-ea"/>
                <a:ea typeface="+mn-ea"/>
              </a:rPr>
              <a:t>位和</a:t>
            </a:r>
            <a:r>
              <a:rPr lang="en-US" altLang="zh-CN" sz="2400" dirty="0" smtClean="0">
                <a:latin typeface="+mn-ea"/>
                <a:ea typeface="+mn-ea"/>
              </a:rPr>
              <a:t>64</a:t>
            </a:r>
            <a:r>
              <a:rPr lang="zh-CN" altLang="en-US" sz="2400" dirty="0" smtClean="0">
                <a:latin typeface="+mn-ea"/>
                <a:ea typeface="+mn-ea"/>
              </a:rPr>
              <a:t>位硬件。</a:t>
            </a:r>
            <a:endParaRPr lang="en-US" altLang="zh-CN" sz="2400" dirty="0" smtClean="0">
              <a:latin typeface="+mn-ea"/>
              <a:ea typeface="+mn-ea"/>
            </a:endParaRPr>
          </a:p>
          <a:p>
            <a:pPr>
              <a:buFont typeface="Wingdings" pitchFamily="2" charset="2"/>
              <a:buChar char="p"/>
            </a:pPr>
            <a:r>
              <a:rPr lang="en-US" altLang="zh-CN" sz="2400" dirty="0" smtClean="0">
                <a:latin typeface="+mn-ea"/>
                <a:ea typeface="+mn-ea"/>
              </a:rPr>
              <a:t>Linux</a:t>
            </a:r>
            <a:r>
              <a:rPr lang="zh-CN" altLang="en-US" sz="2400" dirty="0" smtClean="0">
                <a:latin typeface="+mn-ea"/>
                <a:ea typeface="+mn-ea"/>
              </a:rPr>
              <a:t>继承了</a:t>
            </a:r>
            <a:r>
              <a:rPr lang="en-US" altLang="zh-CN" sz="2400" dirty="0" smtClean="0">
                <a:latin typeface="+mn-ea"/>
                <a:ea typeface="+mn-ea"/>
              </a:rPr>
              <a:t>Unix</a:t>
            </a:r>
            <a:r>
              <a:rPr lang="zh-CN" altLang="en-US" sz="2400" dirty="0" smtClean="0">
                <a:latin typeface="+mn-ea"/>
                <a:ea typeface="+mn-ea"/>
              </a:rPr>
              <a:t>以网络为核心的设计思想：我是一个“性能稳定的多用户网络操作系统”。</a:t>
            </a:r>
          </a:p>
          <a:p>
            <a:pPr>
              <a:buFont typeface="Wingdings" pitchFamily="2" charset="2"/>
              <a:buChar char="p"/>
            </a:pPr>
            <a:r>
              <a:rPr lang="en-US" altLang="zh-CN" sz="2400" dirty="0" smtClean="0">
                <a:latin typeface="+mn-ea"/>
                <a:ea typeface="+mn-ea"/>
              </a:rPr>
              <a:t>Linux</a:t>
            </a:r>
            <a:r>
              <a:rPr lang="zh-CN" altLang="en-US" sz="2400" dirty="0" smtClean="0">
                <a:latin typeface="+mn-ea"/>
                <a:ea typeface="+mn-ea"/>
              </a:rPr>
              <a:t>操作系统诞生于</a:t>
            </a:r>
            <a:r>
              <a:rPr lang="en-US" altLang="zh-CN" sz="2400" dirty="0" smtClean="0">
                <a:latin typeface="+mn-ea"/>
                <a:ea typeface="+mn-ea"/>
              </a:rPr>
              <a:t>1991</a:t>
            </a:r>
            <a:r>
              <a:rPr lang="zh-CN" altLang="en-US" sz="2400" dirty="0" smtClean="0">
                <a:latin typeface="+mn-ea"/>
                <a:ea typeface="+mn-ea"/>
              </a:rPr>
              <a:t>年的</a:t>
            </a:r>
            <a:r>
              <a:rPr lang="en-US" altLang="zh-CN" sz="2400" dirty="0" smtClean="0">
                <a:latin typeface="+mn-ea"/>
                <a:ea typeface="+mn-ea"/>
              </a:rPr>
              <a:t>10</a:t>
            </a:r>
            <a:r>
              <a:rPr lang="zh-CN" altLang="en-US" sz="2400" dirty="0" smtClean="0">
                <a:latin typeface="+mn-ea"/>
                <a:ea typeface="+mn-ea"/>
              </a:rPr>
              <a:t>月</a:t>
            </a:r>
            <a:r>
              <a:rPr lang="en-US" altLang="zh-CN" sz="2400" dirty="0" smtClean="0">
                <a:latin typeface="+mn-ea"/>
                <a:ea typeface="+mn-ea"/>
              </a:rPr>
              <a:t>5</a:t>
            </a:r>
            <a:r>
              <a:rPr lang="zh-CN" altLang="en-US" sz="2400" dirty="0" smtClean="0">
                <a:latin typeface="+mn-ea"/>
                <a:ea typeface="+mn-ea"/>
              </a:rPr>
              <a:t>日（这是第一次正式向外公布的时间）。</a:t>
            </a:r>
            <a:r>
              <a:rPr lang="en-US" altLang="zh-CN" sz="2400" dirty="0" smtClean="0">
                <a:latin typeface="+mn-ea"/>
                <a:ea typeface="+mn-ea"/>
              </a:rPr>
              <a:t>Linux</a:t>
            </a:r>
            <a:r>
              <a:rPr lang="zh-CN" altLang="en-US" sz="2400" dirty="0" smtClean="0">
                <a:latin typeface="+mn-ea"/>
                <a:ea typeface="+mn-ea"/>
              </a:rPr>
              <a:t>存在着许多不同的版本，如比较知名的</a:t>
            </a:r>
            <a:r>
              <a:rPr lang="en-US" altLang="zh-CN" sz="2400" dirty="0" err="1" smtClean="0">
                <a:latin typeface="微软雅黑" pitchFamily="34" charset="-122"/>
                <a:ea typeface="微软雅黑" pitchFamily="34" charset="-122"/>
              </a:rPr>
              <a:t>RedHat</a:t>
            </a:r>
            <a:r>
              <a:rPr lang="zh-CN" altLang="en-US" sz="2400" dirty="0" smtClean="0">
                <a:latin typeface="微软雅黑" pitchFamily="34" charset="-122"/>
                <a:ea typeface="微软雅黑" pitchFamily="34" charset="-122"/>
              </a:rPr>
              <a:t>，</a:t>
            </a:r>
            <a:r>
              <a:rPr lang="zh-CN" altLang="en-US" sz="2400" dirty="0" smtClean="0">
                <a:latin typeface="+mn-ea"/>
                <a:ea typeface="+mn-ea"/>
              </a:rPr>
              <a:t>它们都使用了</a:t>
            </a:r>
            <a:r>
              <a:rPr lang="en-US" altLang="zh-CN" sz="2400" dirty="0" smtClean="0">
                <a:latin typeface="+mn-ea"/>
                <a:ea typeface="+mn-ea"/>
              </a:rPr>
              <a:t>Linux</a:t>
            </a:r>
            <a:r>
              <a:rPr lang="zh-CN" altLang="en-US" sz="2400" dirty="0" smtClean="0">
                <a:latin typeface="+mn-ea"/>
                <a:ea typeface="+mn-ea"/>
              </a:rPr>
              <a:t>内核。</a:t>
            </a:r>
            <a:endParaRPr lang="en-US" altLang="zh-CN" sz="2400" dirty="0" smtClean="0">
              <a:latin typeface="+mn-ea"/>
              <a:ea typeface="+mn-ea"/>
            </a:endParaRPr>
          </a:p>
          <a:p>
            <a:pPr>
              <a:buFont typeface="Wingdings" pitchFamily="2" charset="2"/>
              <a:buChar char="p"/>
            </a:pPr>
            <a:r>
              <a:rPr lang="en-US" altLang="zh-CN" sz="2400" dirty="0" smtClean="0">
                <a:latin typeface="+mn-ea"/>
                <a:ea typeface="+mn-ea"/>
              </a:rPr>
              <a:t>Linux</a:t>
            </a:r>
            <a:r>
              <a:rPr lang="zh-CN" altLang="en-US" sz="2400" dirty="0" smtClean="0">
                <a:latin typeface="+mn-ea"/>
                <a:ea typeface="+mn-ea"/>
              </a:rPr>
              <a:t>可安装在各种计算机硬件设备中，比如手机、平板电脑、路由器、视频游戏控制台、台式计算机、大型机和超级计算机。严格来讲，</a:t>
            </a:r>
            <a:r>
              <a:rPr lang="en-US" altLang="zh-CN" sz="2400" dirty="0" smtClean="0">
                <a:latin typeface="+mn-ea"/>
                <a:ea typeface="+mn-ea"/>
              </a:rPr>
              <a:t>Linux</a:t>
            </a:r>
            <a:r>
              <a:rPr lang="zh-CN" altLang="en-US" sz="2400" dirty="0" smtClean="0">
                <a:latin typeface="+mn-ea"/>
                <a:ea typeface="+mn-ea"/>
              </a:rPr>
              <a:t>这个词本身只表示</a:t>
            </a:r>
            <a:r>
              <a:rPr lang="en-US" altLang="zh-CN" sz="2400" dirty="0" smtClean="0">
                <a:latin typeface="+mn-ea"/>
                <a:ea typeface="+mn-ea"/>
              </a:rPr>
              <a:t>Linux</a:t>
            </a:r>
            <a:r>
              <a:rPr lang="zh-CN" altLang="en-US" sz="2400" dirty="0" smtClean="0">
                <a:latin typeface="+mn-ea"/>
                <a:ea typeface="+mn-ea"/>
              </a:rPr>
              <a:t>内核，但实际上人们已经习惯了用</a:t>
            </a:r>
            <a:r>
              <a:rPr lang="en-US" altLang="zh-CN" sz="2400" dirty="0" smtClean="0">
                <a:latin typeface="+mn-ea"/>
                <a:ea typeface="+mn-ea"/>
              </a:rPr>
              <a:t>Linux</a:t>
            </a:r>
            <a:r>
              <a:rPr lang="zh-CN" altLang="en-US" sz="2400" dirty="0" smtClean="0">
                <a:latin typeface="+mn-ea"/>
                <a:ea typeface="+mn-ea"/>
              </a:rPr>
              <a:t>来形容整个基于</a:t>
            </a:r>
            <a:r>
              <a:rPr lang="en-US" altLang="zh-CN" sz="2400" dirty="0" smtClean="0">
                <a:latin typeface="+mn-ea"/>
                <a:ea typeface="+mn-ea"/>
              </a:rPr>
              <a:t>Linux</a:t>
            </a:r>
            <a:r>
              <a:rPr lang="zh-CN" altLang="en-US" sz="2400" dirty="0" smtClean="0">
                <a:latin typeface="+mn-ea"/>
                <a:ea typeface="+mn-ea"/>
              </a:rPr>
              <a:t>内核，并且使用</a:t>
            </a:r>
            <a:r>
              <a:rPr lang="en-US" altLang="zh-CN" sz="2400" dirty="0" smtClean="0">
                <a:latin typeface="+mn-ea"/>
                <a:ea typeface="+mn-ea"/>
              </a:rPr>
              <a:t>GNU</a:t>
            </a:r>
            <a:r>
              <a:rPr lang="zh-CN" altLang="en-US" sz="2400" dirty="0" smtClean="0">
                <a:latin typeface="+mn-ea"/>
                <a:ea typeface="+mn-ea"/>
              </a:rPr>
              <a:t>工程各种工具和数据库的操作系统。</a:t>
            </a:r>
            <a:endParaRPr lang="zh-CN" altLang="en-US" sz="2400" dirty="0">
              <a:latin typeface="+mn-ea"/>
              <a:ea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500298" y="214290"/>
            <a:ext cx="1920718"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a:r>
              <a:rPr lang="en-US" altLang="zh-CN" sz="2800" b="1" dirty="0" smtClean="0"/>
              <a:t>6.</a:t>
            </a:r>
            <a:r>
              <a:rPr lang="zh-CN" altLang="en-US" sz="2800" b="1" dirty="0" smtClean="0"/>
              <a:t>查找命令</a:t>
            </a:r>
            <a:endParaRPr kumimoji="0" lang="zh-CN" sz="2800" b="1" i="0" u="none" strike="noStrike" cap="none" normalizeH="0" baseline="0" dirty="0" smtClean="0">
              <a:ln>
                <a:noFill/>
              </a:ln>
              <a:solidFill>
                <a:schemeClr val="tx1"/>
              </a:solidFill>
              <a:effectLst/>
              <a:latin typeface="黑体" pitchFamily="49" charset="-122"/>
              <a:ea typeface="黑体" pitchFamily="49" charset="-122"/>
              <a:cs typeface="宋体" pitchFamily="2" charset="-122"/>
            </a:endParaRPr>
          </a:p>
        </p:txBody>
      </p:sp>
      <p:sp>
        <p:nvSpPr>
          <p:cNvPr id="5" name="矩形 4"/>
          <p:cNvSpPr/>
          <p:nvPr/>
        </p:nvSpPr>
        <p:spPr>
          <a:xfrm>
            <a:off x="357158" y="857232"/>
            <a:ext cx="8501122" cy="2308324"/>
          </a:xfrm>
          <a:prstGeom prst="rect">
            <a:avLst/>
          </a:prstGeom>
        </p:spPr>
        <p:txBody>
          <a:bodyPr wrap="square">
            <a:spAutoFit/>
          </a:bodyPr>
          <a:lstStyle/>
          <a:p>
            <a:pPr>
              <a:buFont typeface="Wingdings" pitchFamily="2" charset="2"/>
              <a:buChar char="p"/>
            </a:pPr>
            <a:r>
              <a:rPr lang="zh-CN" altLang="en-US" sz="2400" dirty="0" smtClean="0"/>
              <a:t>   </a:t>
            </a:r>
            <a:r>
              <a:rPr lang="en-US" altLang="zh-CN" sz="2400" dirty="0" smtClean="0"/>
              <a:t>find</a:t>
            </a:r>
            <a:r>
              <a:rPr lang="zh-CN" altLang="en-US" sz="2400" dirty="0" smtClean="0"/>
              <a:t>：查找指定目录或文件的命令。</a:t>
            </a:r>
          </a:p>
          <a:p>
            <a:pPr>
              <a:buFont typeface="Wingdings" pitchFamily="2" charset="2"/>
              <a:buChar char="p"/>
            </a:pPr>
            <a:r>
              <a:rPr lang="zh-CN" altLang="en-US" sz="2400" dirty="0" smtClean="0"/>
              <a:t>   </a:t>
            </a:r>
            <a:r>
              <a:rPr lang="en-US" altLang="zh-CN" sz="2400" dirty="0" err="1" smtClean="0"/>
              <a:t>whereis</a:t>
            </a:r>
            <a:r>
              <a:rPr lang="zh-CN" altLang="en-US" sz="2400" dirty="0" smtClean="0"/>
              <a:t>：查找指定的文件源和二进制文件和手册等</a:t>
            </a:r>
          </a:p>
          <a:p>
            <a:pPr>
              <a:buFont typeface="Wingdings" pitchFamily="2" charset="2"/>
              <a:buChar char="p"/>
            </a:pPr>
            <a:r>
              <a:rPr lang="zh-CN" altLang="en-US" sz="2400" dirty="0" smtClean="0"/>
              <a:t>   </a:t>
            </a:r>
            <a:r>
              <a:rPr lang="en-US" altLang="zh-CN" sz="2400" dirty="0" smtClean="0"/>
              <a:t>which</a:t>
            </a:r>
            <a:r>
              <a:rPr lang="zh-CN" altLang="en-US" sz="2400" dirty="0" smtClean="0"/>
              <a:t>：用于查询命令或别名的位置。</a:t>
            </a:r>
          </a:p>
          <a:p>
            <a:pPr>
              <a:buFont typeface="Wingdings" pitchFamily="2" charset="2"/>
              <a:buChar char="p"/>
            </a:pPr>
            <a:r>
              <a:rPr lang="zh-CN" altLang="en-US" sz="2400" dirty="0" smtClean="0"/>
              <a:t>   </a:t>
            </a:r>
            <a:r>
              <a:rPr lang="en-US" altLang="zh-CN" sz="2400" dirty="0" smtClean="0"/>
              <a:t>locate</a:t>
            </a:r>
            <a:r>
              <a:rPr lang="zh-CN" altLang="en-US" sz="2400" dirty="0" smtClean="0"/>
              <a:t>：快速查找系统数据库中指定的内容。</a:t>
            </a:r>
          </a:p>
          <a:p>
            <a:pPr>
              <a:buFont typeface="Wingdings" pitchFamily="2" charset="2"/>
              <a:buChar char="p"/>
            </a:pPr>
            <a:r>
              <a:rPr lang="zh-CN" altLang="en-US" sz="2400" dirty="0" smtClean="0"/>
              <a:t>   </a:t>
            </a:r>
            <a:r>
              <a:rPr lang="en-US" altLang="zh-CN" sz="2400" dirty="0" err="1" smtClean="0"/>
              <a:t>grep</a:t>
            </a:r>
            <a:r>
              <a:rPr lang="zh-CN" altLang="en-US" sz="2400" dirty="0" smtClean="0"/>
              <a:t>：在指定的文件或标准输出，标准输入内，查找满足条件的内容</a:t>
            </a:r>
            <a:endParaRPr lang="zh-CN" altLang="en-US"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857224" y="285728"/>
            <a:ext cx="4533613"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a:r>
              <a:rPr lang="en-US" altLang="zh-CN" sz="2800" b="1" dirty="0" smtClean="0"/>
              <a:t> 7.</a:t>
            </a:r>
            <a:r>
              <a:rPr lang="zh-CN" altLang="en-US" sz="2800" b="1" dirty="0" smtClean="0"/>
              <a:t>关机和重启计算机的命令</a:t>
            </a:r>
            <a:endParaRPr kumimoji="0" lang="zh-CN" sz="2800" b="1" i="0" u="none" strike="noStrike" cap="none" normalizeH="0" baseline="0" dirty="0" smtClean="0">
              <a:ln>
                <a:noFill/>
              </a:ln>
              <a:solidFill>
                <a:schemeClr val="tx1"/>
              </a:solidFill>
              <a:effectLst/>
              <a:latin typeface="黑体" pitchFamily="49" charset="-122"/>
              <a:ea typeface="黑体" pitchFamily="49" charset="-122"/>
              <a:cs typeface="宋体" pitchFamily="2" charset="-122"/>
            </a:endParaRPr>
          </a:p>
        </p:txBody>
      </p:sp>
      <p:sp>
        <p:nvSpPr>
          <p:cNvPr id="5" name="矩形 4"/>
          <p:cNvSpPr/>
          <p:nvPr/>
        </p:nvSpPr>
        <p:spPr>
          <a:xfrm>
            <a:off x="357158" y="857232"/>
            <a:ext cx="8501122" cy="5262979"/>
          </a:xfrm>
          <a:prstGeom prst="rect">
            <a:avLst/>
          </a:prstGeom>
        </p:spPr>
        <p:txBody>
          <a:bodyPr wrap="square">
            <a:spAutoFit/>
          </a:bodyPr>
          <a:lstStyle/>
          <a:p>
            <a:r>
              <a:rPr lang="zh-CN" altLang="en-US" sz="2400" dirty="0" smtClean="0"/>
              <a:t>   </a:t>
            </a:r>
            <a:r>
              <a:rPr lang="en-US" altLang="zh-CN" sz="2400" dirty="0" smtClean="0"/>
              <a:t>shutdown</a:t>
            </a:r>
            <a:r>
              <a:rPr lang="zh-CN" altLang="en-US" sz="2400" dirty="0" smtClean="0"/>
              <a:t>：</a:t>
            </a:r>
            <a:r>
              <a:rPr lang="en-US" altLang="zh-CN" sz="2400" dirty="0" smtClean="0"/>
              <a:t>-r </a:t>
            </a:r>
            <a:r>
              <a:rPr lang="zh-CN" altLang="en-US" sz="2400" dirty="0" smtClean="0"/>
              <a:t>关机后立即重启</a:t>
            </a:r>
          </a:p>
          <a:p>
            <a:r>
              <a:rPr lang="zh-CN" altLang="en-US" sz="2400" dirty="0" smtClean="0"/>
              <a:t>             </a:t>
            </a:r>
            <a:r>
              <a:rPr lang="en-US" altLang="zh-CN" sz="2400" dirty="0" smtClean="0"/>
              <a:t>-k </a:t>
            </a:r>
            <a:r>
              <a:rPr lang="zh-CN" altLang="en-US" sz="2400" dirty="0" smtClean="0"/>
              <a:t>并不真正的关机，而只是发出警告信息给所有用户</a:t>
            </a:r>
          </a:p>
          <a:p>
            <a:r>
              <a:rPr lang="zh-CN" altLang="en-US" sz="2400" dirty="0" smtClean="0"/>
              <a:t>             </a:t>
            </a:r>
            <a:r>
              <a:rPr lang="en-US" altLang="zh-CN" sz="2400" dirty="0" smtClean="0"/>
              <a:t>-h </a:t>
            </a:r>
            <a:r>
              <a:rPr lang="zh-CN" altLang="en-US" sz="2400" dirty="0" smtClean="0"/>
              <a:t>关机后不重新启动</a:t>
            </a:r>
          </a:p>
          <a:p>
            <a:r>
              <a:rPr lang="zh-CN" altLang="en-US" sz="2400" dirty="0" smtClean="0"/>
              <a:t>   </a:t>
            </a:r>
            <a:r>
              <a:rPr lang="en-US" altLang="zh-CN" sz="2400" dirty="0" err="1" smtClean="0"/>
              <a:t>poweroff</a:t>
            </a:r>
            <a:r>
              <a:rPr lang="zh-CN" altLang="en-US" sz="2400" dirty="0" smtClean="0"/>
              <a:t>：用于关机和关闭电源</a:t>
            </a:r>
          </a:p>
          <a:p>
            <a:r>
              <a:rPr lang="zh-CN" altLang="en-US" sz="2400" dirty="0" smtClean="0"/>
              <a:t>   </a:t>
            </a:r>
            <a:r>
              <a:rPr lang="en-US" altLang="zh-CN" sz="2400" dirty="0" smtClean="0"/>
              <a:t>init</a:t>
            </a:r>
            <a:r>
              <a:rPr lang="zh-CN" altLang="en-US" sz="2400" dirty="0" smtClean="0"/>
              <a:t>：改变系统运行级别</a:t>
            </a:r>
          </a:p>
          <a:p>
            <a:r>
              <a:rPr lang="zh-CN" altLang="en-US" sz="2400" dirty="0" smtClean="0"/>
              <a:t>        </a:t>
            </a:r>
            <a:r>
              <a:rPr lang="en-US" altLang="zh-CN" sz="2400" dirty="0" smtClean="0"/>
              <a:t>0</a:t>
            </a:r>
            <a:r>
              <a:rPr lang="zh-CN" altLang="en-US" sz="2400" dirty="0" smtClean="0"/>
              <a:t>级用于关闭系统</a:t>
            </a:r>
          </a:p>
          <a:p>
            <a:r>
              <a:rPr lang="zh-CN" altLang="en-US" sz="2400" dirty="0" smtClean="0"/>
              <a:t>        </a:t>
            </a:r>
            <a:r>
              <a:rPr lang="en-US" altLang="zh-CN" sz="2400" dirty="0" smtClean="0"/>
              <a:t>1 </a:t>
            </a:r>
            <a:r>
              <a:rPr lang="zh-CN" altLang="en-US" sz="2400" dirty="0" smtClean="0"/>
              <a:t>级用于单一使用者模式</a:t>
            </a:r>
          </a:p>
          <a:p>
            <a:r>
              <a:rPr lang="zh-CN" altLang="en-US" sz="2400" dirty="0" smtClean="0"/>
              <a:t>        </a:t>
            </a:r>
            <a:r>
              <a:rPr lang="en-US" altLang="zh-CN" sz="2400" dirty="0" smtClean="0"/>
              <a:t>2</a:t>
            </a:r>
            <a:r>
              <a:rPr lang="zh-CN" altLang="en-US" sz="2400" dirty="0" smtClean="0"/>
              <a:t>级用来进行多用户使用模式（但不带网络功能）</a:t>
            </a:r>
          </a:p>
          <a:p>
            <a:r>
              <a:rPr lang="zh-CN" altLang="en-US" sz="2400" dirty="0" smtClean="0"/>
              <a:t>        </a:t>
            </a:r>
            <a:r>
              <a:rPr lang="en-US" altLang="zh-CN" sz="2400" dirty="0" smtClean="0"/>
              <a:t>3</a:t>
            </a:r>
            <a:r>
              <a:rPr lang="zh-CN" altLang="en-US" sz="2400" dirty="0" smtClean="0"/>
              <a:t>级用来进行多用户使用模式（带网络全功能）</a:t>
            </a:r>
          </a:p>
          <a:p>
            <a:r>
              <a:rPr lang="zh-CN" altLang="en-US" sz="2400" dirty="0" smtClean="0"/>
              <a:t>        </a:t>
            </a:r>
            <a:r>
              <a:rPr lang="en-US" altLang="zh-CN" sz="2400" dirty="0" smtClean="0"/>
              <a:t>4</a:t>
            </a:r>
            <a:r>
              <a:rPr lang="zh-CN" altLang="en-US" sz="2400" dirty="0" smtClean="0"/>
              <a:t>级用来进行用户自定义使用模式</a:t>
            </a:r>
          </a:p>
          <a:p>
            <a:r>
              <a:rPr lang="zh-CN" altLang="en-US" sz="2400" dirty="0" smtClean="0"/>
              <a:t>        </a:t>
            </a:r>
            <a:r>
              <a:rPr lang="en-US" altLang="zh-CN" sz="2400" dirty="0" smtClean="0"/>
              <a:t>5</a:t>
            </a:r>
            <a:r>
              <a:rPr lang="zh-CN" altLang="en-US" sz="2400" dirty="0" smtClean="0"/>
              <a:t>级表示进入</a:t>
            </a:r>
            <a:r>
              <a:rPr lang="en-US" altLang="zh-CN" sz="2400" dirty="0" smtClean="0"/>
              <a:t>x  windows</a:t>
            </a:r>
            <a:r>
              <a:rPr lang="zh-CN" altLang="en-US" sz="2400" dirty="0" smtClean="0"/>
              <a:t>时的模式</a:t>
            </a:r>
          </a:p>
          <a:p>
            <a:r>
              <a:rPr lang="zh-CN" altLang="en-US" sz="2400" dirty="0" smtClean="0"/>
              <a:t>        </a:t>
            </a:r>
            <a:r>
              <a:rPr lang="en-US" altLang="zh-CN" sz="2400" dirty="0" smtClean="0"/>
              <a:t>6</a:t>
            </a:r>
            <a:r>
              <a:rPr lang="zh-CN" altLang="en-US" sz="2400" dirty="0" smtClean="0"/>
              <a:t>级用来重启系统</a:t>
            </a:r>
          </a:p>
          <a:p>
            <a:r>
              <a:rPr lang="zh-CN" altLang="en-US" sz="2400" dirty="0" smtClean="0"/>
              <a:t>   </a:t>
            </a:r>
            <a:r>
              <a:rPr lang="en-US" altLang="zh-CN" sz="2400" dirty="0" smtClean="0"/>
              <a:t>reboot</a:t>
            </a:r>
            <a:r>
              <a:rPr lang="zh-CN" altLang="en-US" sz="2400" dirty="0" smtClean="0"/>
              <a:t>： 用于计算机重启</a:t>
            </a:r>
          </a:p>
          <a:p>
            <a:r>
              <a:rPr lang="zh-CN" altLang="en-US" sz="2400" dirty="0" smtClean="0"/>
              <a:t>   </a:t>
            </a:r>
            <a:r>
              <a:rPr lang="en-US" altLang="zh-CN" sz="2400" dirty="0" smtClean="0"/>
              <a:t>halt</a:t>
            </a:r>
            <a:r>
              <a:rPr lang="zh-CN" altLang="en-US" sz="2400" dirty="0" smtClean="0"/>
              <a:t>：用于关闭计算机系统</a:t>
            </a:r>
            <a:endParaRPr lang="zh-CN" alt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857224" y="285728"/>
            <a:ext cx="2997936"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a:r>
              <a:rPr lang="en-US" altLang="zh-CN" sz="2800" b="1" dirty="0" smtClean="0"/>
              <a:t>8.</a:t>
            </a:r>
            <a:r>
              <a:rPr lang="zh-CN" altLang="en-US" sz="2800" b="1" dirty="0" smtClean="0"/>
              <a:t>压缩和打包命令</a:t>
            </a:r>
            <a:endParaRPr kumimoji="0" lang="zh-CN" sz="2800" b="1" i="0" u="none" strike="noStrike" cap="none" normalizeH="0" baseline="0" dirty="0" smtClean="0">
              <a:ln>
                <a:noFill/>
              </a:ln>
              <a:solidFill>
                <a:schemeClr val="tx1"/>
              </a:solidFill>
              <a:effectLst/>
              <a:latin typeface="黑体" pitchFamily="49" charset="-122"/>
              <a:ea typeface="黑体" pitchFamily="49" charset="-122"/>
              <a:cs typeface="宋体" pitchFamily="2" charset="-122"/>
            </a:endParaRPr>
          </a:p>
        </p:txBody>
      </p:sp>
      <p:sp>
        <p:nvSpPr>
          <p:cNvPr id="5" name="矩形 4"/>
          <p:cNvSpPr/>
          <p:nvPr/>
        </p:nvSpPr>
        <p:spPr>
          <a:xfrm>
            <a:off x="357158" y="857232"/>
            <a:ext cx="8501122" cy="4524315"/>
          </a:xfrm>
          <a:prstGeom prst="rect">
            <a:avLst/>
          </a:prstGeom>
        </p:spPr>
        <p:txBody>
          <a:bodyPr wrap="square">
            <a:spAutoFit/>
          </a:bodyPr>
          <a:lstStyle/>
          <a:p>
            <a:pPr>
              <a:buFont typeface="Wingdings" pitchFamily="2" charset="2"/>
              <a:buChar char="p"/>
            </a:pPr>
            <a:r>
              <a:rPr lang="zh-CN" altLang="en-US" sz="2400" dirty="0" smtClean="0"/>
              <a:t>   </a:t>
            </a:r>
            <a:r>
              <a:rPr lang="en-US" altLang="zh-CN" sz="2400" dirty="0" smtClean="0"/>
              <a:t>tar</a:t>
            </a:r>
            <a:r>
              <a:rPr lang="zh-CN" altLang="en-US" sz="2400" dirty="0" smtClean="0"/>
              <a:t>：用于多个文件或目录进行打包，但不压缩，同时也用命令进行解包</a:t>
            </a:r>
          </a:p>
          <a:p>
            <a:pPr>
              <a:buFont typeface="Wingdings" pitchFamily="2" charset="2"/>
              <a:buChar char="p"/>
            </a:pPr>
            <a:r>
              <a:rPr lang="zh-CN" altLang="en-US" sz="2400" dirty="0" smtClean="0"/>
              <a:t>   </a:t>
            </a:r>
            <a:r>
              <a:rPr lang="en-US" altLang="zh-CN" sz="2400" dirty="0" err="1" smtClean="0"/>
              <a:t>gzip</a:t>
            </a:r>
            <a:r>
              <a:rPr lang="zh-CN" altLang="en-US" sz="2400" dirty="0" smtClean="0"/>
              <a:t>：用于文件进行压缩和解压缩命令，文件扩展名为</a:t>
            </a:r>
            <a:r>
              <a:rPr lang="en-US" altLang="zh-CN" sz="2400" dirty="0" smtClean="0"/>
              <a:t>.</a:t>
            </a:r>
            <a:r>
              <a:rPr lang="en-US" altLang="zh-CN" sz="2400" dirty="0" err="1" smtClean="0"/>
              <a:t>gz</a:t>
            </a:r>
            <a:r>
              <a:rPr lang="zh-CN" altLang="en-US" sz="2400" dirty="0" smtClean="0"/>
              <a:t>结尾。</a:t>
            </a:r>
          </a:p>
          <a:p>
            <a:pPr>
              <a:buFont typeface="Wingdings" pitchFamily="2" charset="2"/>
              <a:buChar char="p"/>
            </a:pPr>
            <a:r>
              <a:rPr lang="zh-CN" altLang="en-US" sz="2400" dirty="0" smtClean="0"/>
              <a:t>   </a:t>
            </a:r>
            <a:r>
              <a:rPr lang="en-US" altLang="zh-CN" sz="2400" dirty="0" err="1" smtClean="0"/>
              <a:t>gunzip</a:t>
            </a:r>
            <a:r>
              <a:rPr lang="zh-CN" altLang="en-US" sz="2400" dirty="0" smtClean="0"/>
              <a:t>：用于对</a:t>
            </a:r>
            <a:r>
              <a:rPr lang="en-US" altLang="zh-CN" sz="2400" dirty="0" err="1" smtClean="0"/>
              <a:t>gzip</a:t>
            </a:r>
            <a:r>
              <a:rPr lang="zh-CN" altLang="en-US" sz="2400" dirty="0" smtClean="0"/>
              <a:t>压缩文档进行解压缩。</a:t>
            </a:r>
          </a:p>
          <a:p>
            <a:pPr>
              <a:buFont typeface="Wingdings" pitchFamily="2" charset="2"/>
              <a:buChar char="p"/>
            </a:pPr>
            <a:r>
              <a:rPr lang="zh-CN" altLang="en-US" sz="2400" dirty="0" smtClean="0"/>
              <a:t>   </a:t>
            </a:r>
            <a:r>
              <a:rPr lang="en-US" altLang="zh-CN" sz="2400" dirty="0" smtClean="0"/>
              <a:t>bzip2</a:t>
            </a:r>
            <a:r>
              <a:rPr lang="zh-CN" altLang="en-US" sz="2400" dirty="0" smtClean="0"/>
              <a:t>：用于对文件或目录进行压缩和解压缩</a:t>
            </a:r>
          </a:p>
          <a:p>
            <a:pPr>
              <a:buFont typeface="Wingdings" pitchFamily="2" charset="2"/>
              <a:buChar char="p"/>
            </a:pPr>
            <a:r>
              <a:rPr lang="zh-CN" altLang="en-US" sz="2400" dirty="0" smtClean="0"/>
              <a:t>   </a:t>
            </a:r>
            <a:r>
              <a:rPr lang="en-US" altLang="zh-CN" sz="2400" dirty="0" err="1" smtClean="0"/>
              <a:t>bzcat</a:t>
            </a:r>
            <a:r>
              <a:rPr lang="zh-CN" altLang="en-US" sz="2400" dirty="0" smtClean="0"/>
              <a:t>：用于显示压缩文件的内容。</a:t>
            </a:r>
          </a:p>
          <a:p>
            <a:pPr>
              <a:buFont typeface="Wingdings" pitchFamily="2" charset="2"/>
              <a:buChar char="p"/>
            </a:pPr>
            <a:r>
              <a:rPr lang="zh-CN" altLang="en-US" sz="2400" dirty="0" smtClean="0"/>
              <a:t>   </a:t>
            </a:r>
            <a:r>
              <a:rPr lang="en-US" altLang="zh-CN" sz="2400" dirty="0" smtClean="0"/>
              <a:t>compress/un compress</a:t>
            </a:r>
            <a:r>
              <a:rPr lang="zh-CN" altLang="en-US" sz="2400" dirty="0" smtClean="0"/>
              <a:t>： 压缩</a:t>
            </a:r>
            <a:r>
              <a:rPr lang="en-US" altLang="zh-CN" sz="2400" dirty="0" smtClean="0"/>
              <a:t>/</a:t>
            </a:r>
            <a:r>
              <a:rPr lang="zh-CN" altLang="en-US" sz="2400" dirty="0" smtClean="0"/>
              <a:t>解压缩</a:t>
            </a:r>
            <a:r>
              <a:rPr lang="en-US" altLang="zh-CN" sz="2400" dirty="0" smtClean="0"/>
              <a:t>.Z</a:t>
            </a:r>
            <a:r>
              <a:rPr lang="zh-CN" altLang="en-US" sz="2400" dirty="0" smtClean="0"/>
              <a:t>文件</a:t>
            </a:r>
          </a:p>
          <a:p>
            <a:pPr>
              <a:buFont typeface="Wingdings" pitchFamily="2" charset="2"/>
              <a:buChar char="p"/>
            </a:pPr>
            <a:r>
              <a:rPr lang="zh-CN" altLang="en-US" sz="2400" dirty="0" smtClean="0"/>
              <a:t>   </a:t>
            </a:r>
            <a:r>
              <a:rPr lang="en-US" altLang="zh-CN" sz="2400" dirty="0" err="1" smtClean="0"/>
              <a:t>zcat</a:t>
            </a:r>
            <a:r>
              <a:rPr lang="zh-CN" altLang="en-US" sz="2400" dirty="0" smtClean="0"/>
              <a:t>：查看</a:t>
            </a:r>
            <a:r>
              <a:rPr lang="en-US" altLang="zh-CN" sz="2400" dirty="0" smtClean="0"/>
              <a:t>z</a:t>
            </a:r>
            <a:r>
              <a:rPr lang="zh-CN" altLang="en-US" sz="2400" dirty="0" smtClean="0"/>
              <a:t>或</a:t>
            </a:r>
            <a:r>
              <a:rPr lang="en-US" altLang="zh-CN" sz="2400" dirty="0" err="1" smtClean="0"/>
              <a:t>gz</a:t>
            </a:r>
            <a:r>
              <a:rPr lang="zh-CN" altLang="en-US" sz="2400" dirty="0" smtClean="0"/>
              <a:t>结尾的压缩文件内容。</a:t>
            </a:r>
          </a:p>
          <a:p>
            <a:pPr>
              <a:buFont typeface="Wingdings" pitchFamily="2" charset="2"/>
              <a:buChar char="p"/>
            </a:pPr>
            <a:r>
              <a:rPr lang="zh-CN" altLang="en-US" sz="2400" dirty="0" smtClean="0"/>
              <a:t>   </a:t>
            </a:r>
            <a:r>
              <a:rPr lang="en-US" altLang="zh-CN" sz="2400" dirty="0" err="1" smtClean="0"/>
              <a:t>gzexe</a:t>
            </a:r>
            <a:r>
              <a:rPr lang="zh-CN" altLang="en-US" sz="2400" dirty="0" smtClean="0"/>
              <a:t>：压缩可执行的文件</a:t>
            </a:r>
          </a:p>
          <a:p>
            <a:pPr>
              <a:buFont typeface="Wingdings" pitchFamily="2" charset="2"/>
              <a:buChar char="p"/>
            </a:pPr>
            <a:r>
              <a:rPr lang="zh-CN" altLang="en-US" sz="2400" dirty="0" smtClean="0"/>
              <a:t>   </a:t>
            </a:r>
            <a:r>
              <a:rPr lang="en-US" altLang="zh-CN" sz="2400" dirty="0" err="1" smtClean="0"/>
              <a:t>unarg</a:t>
            </a:r>
            <a:r>
              <a:rPr lang="zh-CN" altLang="en-US" sz="2400" dirty="0" smtClean="0"/>
              <a:t>：解压缩</a:t>
            </a:r>
            <a:r>
              <a:rPr lang="en-US" altLang="zh-CN" sz="2400" dirty="0" smtClean="0"/>
              <a:t>.</a:t>
            </a:r>
            <a:r>
              <a:rPr lang="en-US" altLang="zh-CN" sz="2400" dirty="0" err="1" smtClean="0"/>
              <a:t>arj</a:t>
            </a:r>
            <a:r>
              <a:rPr lang="zh-CN" altLang="en-US" sz="2400" dirty="0" smtClean="0"/>
              <a:t>文件</a:t>
            </a:r>
          </a:p>
          <a:p>
            <a:pPr>
              <a:buFont typeface="Wingdings" pitchFamily="2" charset="2"/>
              <a:buChar char="p"/>
            </a:pPr>
            <a:r>
              <a:rPr lang="zh-CN" altLang="en-US" sz="2400" dirty="0" smtClean="0"/>
              <a:t>   </a:t>
            </a:r>
            <a:r>
              <a:rPr lang="en-US" altLang="zh-CN" sz="2400" dirty="0" smtClean="0"/>
              <a:t>zip/unzip:</a:t>
            </a:r>
            <a:r>
              <a:rPr lang="zh-CN" altLang="en-US" sz="2400" dirty="0" smtClean="0"/>
              <a:t>压缩解压缩</a:t>
            </a:r>
            <a:r>
              <a:rPr lang="en-US" altLang="zh-CN" sz="2400" dirty="0" smtClean="0"/>
              <a:t>.zip</a:t>
            </a:r>
            <a:r>
              <a:rPr lang="zh-CN" altLang="en-US" sz="2400" dirty="0" smtClean="0"/>
              <a:t>文件</a:t>
            </a:r>
            <a:endParaRPr lang="zh-CN" altLang="en-US"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857224" y="214290"/>
            <a:ext cx="2638864"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a:r>
              <a:rPr lang="en-US" altLang="zh-CN" sz="2800" b="1" dirty="0" smtClean="0"/>
              <a:t>9.</a:t>
            </a:r>
            <a:r>
              <a:rPr lang="zh-CN" altLang="en-US" sz="2800" b="1" dirty="0" smtClean="0"/>
              <a:t>用户操作命令</a:t>
            </a:r>
            <a:endParaRPr kumimoji="0" lang="zh-CN" sz="2800" b="1" i="0" u="none" strike="noStrike" cap="none" normalizeH="0" baseline="0" dirty="0" smtClean="0">
              <a:ln>
                <a:noFill/>
              </a:ln>
              <a:solidFill>
                <a:schemeClr val="tx1"/>
              </a:solidFill>
              <a:effectLst/>
              <a:latin typeface="黑体" pitchFamily="49" charset="-122"/>
              <a:ea typeface="黑体" pitchFamily="49" charset="-122"/>
              <a:cs typeface="宋体" pitchFamily="2" charset="-122"/>
            </a:endParaRPr>
          </a:p>
        </p:txBody>
      </p:sp>
      <p:sp>
        <p:nvSpPr>
          <p:cNvPr id="5" name="矩形 4"/>
          <p:cNvSpPr/>
          <p:nvPr/>
        </p:nvSpPr>
        <p:spPr>
          <a:xfrm>
            <a:off x="357158" y="857232"/>
            <a:ext cx="8501122" cy="1200329"/>
          </a:xfrm>
          <a:prstGeom prst="rect">
            <a:avLst/>
          </a:prstGeom>
        </p:spPr>
        <p:txBody>
          <a:bodyPr wrap="square">
            <a:spAutoFit/>
          </a:bodyPr>
          <a:lstStyle/>
          <a:p>
            <a:pPr>
              <a:buFont typeface="Wingdings" pitchFamily="2" charset="2"/>
              <a:buChar char="p"/>
            </a:pPr>
            <a:r>
              <a:rPr lang="zh-CN" altLang="en-US" sz="2400" dirty="0" smtClean="0"/>
              <a:t>   </a:t>
            </a:r>
            <a:r>
              <a:rPr lang="en-US" altLang="zh-CN" sz="2400" dirty="0" err="1" smtClean="0"/>
              <a:t>su</a:t>
            </a:r>
            <a:r>
              <a:rPr lang="zh-CN" altLang="en-US" sz="2400" dirty="0" smtClean="0"/>
              <a:t>：切换用户命令</a:t>
            </a:r>
          </a:p>
          <a:p>
            <a:pPr>
              <a:buFont typeface="Wingdings" pitchFamily="2" charset="2"/>
              <a:buChar char="p"/>
            </a:pPr>
            <a:r>
              <a:rPr lang="zh-CN" altLang="en-US" sz="2400" dirty="0" smtClean="0"/>
              <a:t>   </a:t>
            </a:r>
            <a:r>
              <a:rPr lang="en-US" altLang="zh-CN" sz="2400" dirty="0" err="1" smtClean="0"/>
              <a:t>sudo</a:t>
            </a:r>
            <a:r>
              <a:rPr lang="zh-CN" altLang="en-US" sz="2400" dirty="0" smtClean="0"/>
              <a:t>：一系统管理员的身份执行命令</a:t>
            </a:r>
          </a:p>
          <a:p>
            <a:pPr>
              <a:buFont typeface="Wingdings" pitchFamily="2" charset="2"/>
              <a:buChar char="p"/>
            </a:pPr>
            <a:r>
              <a:rPr lang="zh-CN" altLang="en-US" sz="2400" dirty="0" smtClean="0"/>
              <a:t>   </a:t>
            </a:r>
            <a:r>
              <a:rPr lang="en-US" altLang="zh-CN" sz="2400" dirty="0" err="1" smtClean="0"/>
              <a:t>passwd</a:t>
            </a:r>
            <a:r>
              <a:rPr lang="zh-CN" altLang="en-US" sz="2400" dirty="0" smtClean="0"/>
              <a:t>：用于修改用户的密码</a:t>
            </a:r>
            <a:r>
              <a:rPr lang="zh-CN" altLang="en-US" sz="2000" dirty="0" smtClean="0"/>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571472" y="285728"/>
            <a:ext cx="5352747"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a:r>
              <a:rPr lang="en-US" altLang="zh-CN" sz="2800" b="1" dirty="0" smtClean="0"/>
              <a:t>10.</a:t>
            </a:r>
            <a:r>
              <a:rPr lang="zh-CN" altLang="en-US" sz="2800" b="1" dirty="0" smtClean="0"/>
              <a:t>改变目录和查看当前目录命令</a:t>
            </a:r>
            <a:endParaRPr kumimoji="0" lang="zh-CN" sz="2800" b="1" i="0" u="none" strike="noStrike" cap="none" normalizeH="0" baseline="0" dirty="0" smtClean="0">
              <a:ln>
                <a:noFill/>
              </a:ln>
              <a:solidFill>
                <a:schemeClr val="tx1"/>
              </a:solidFill>
              <a:effectLst/>
              <a:latin typeface="黑体" pitchFamily="49" charset="-122"/>
              <a:ea typeface="黑体" pitchFamily="49" charset="-122"/>
              <a:cs typeface="宋体" pitchFamily="2" charset="-122"/>
            </a:endParaRPr>
          </a:p>
        </p:txBody>
      </p:sp>
      <p:sp>
        <p:nvSpPr>
          <p:cNvPr id="5" name="矩形 4"/>
          <p:cNvSpPr/>
          <p:nvPr/>
        </p:nvSpPr>
        <p:spPr>
          <a:xfrm>
            <a:off x="357158" y="857232"/>
            <a:ext cx="8501122" cy="1569660"/>
          </a:xfrm>
          <a:prstGeom prst="rect">
            <a:avLst/>
          </a:prstGeom>
        </p:spPr>
        <p:txBody>
          <a:bodyPr wrap="square">
            <a:spAutoFit/>
          </a:bodyPr>
          <a:lstStyle/>
          <a:p>
            <a:r>
              <a:rPr lang="zh-CN" altLang="en-US" sz="2400" dirty="0" smtClean="0"/>
              <a:t>   </a:t>
            </a:r>
          </a:p>
          <a:p>
            <a:pPr>
              <a:buFont typeface="Wingdings" pitchFamily="2" charset="2"/>
              <a:buChar char="p"/>
            </a:pPr>
            <a:r>
              <a:rPr lang="zh-CN" altLang="en-US" sz="2400" dirty="0" smtClean="0"/>
              <a:t>   </a:t>
            </a:r>
            <a:r>
              <a:rPr lang="en-US" altLang="zh-CN" sz="2400" dirty="0" err="1" smtClean="0"/>
              <a:t>cd</a:t>
            </a:r>
            <a:r>
              <a:rPr lang="zh-CN" altLang="en-US" sz="2400" dirty="0" smtClean="0"/>
              <a:t>：进入工作目录</a:t>
            </a:r>
          </a:p>
          <a:p>
            <a:pPr>
              <a:buFont typeface="Wingdings" pitchFamily="2" charset="2"/>
              <a:buChar char="p"/>
            </a:pPr>
            <a:r>
              <a:rPr lang="zh-CN" altLang="en-US" sz="2400" dirty="0" smtClean="0"/>
              <a:t>   </a:t>
            </a:r>
            <a:r>
              <a:rPr lang="en-US" altLang="zh-CN" sz="2400" dirty="0" err="1" smtClean="0"/>
              <a:t>cd</a:t>
            </a:r>
            <a:r>
              <a:rPr lang="en-US" altLang="zh-CN" sz="2400" dirty="0" smtClean="0"/>
              <a:t> ..  </a:t>
            </a:r>
            <a:r>
              <a:rPr lang="zh-CN" altLang="en-US" sz="2400" dirty="0" smtClean="0"/>
              <a:t>：会退到上一级命令</a:t>
            </a:r>
          </a:p>
          <a:p>
            <a:pPr>
              <a:buFont typeface="Wingdings" pitchFamily="2" charset="2"/>
              <a:buChar char="p"/>
            </a:pPr>
            <a:r>
              <a:rPr lang="zh-CN" altLang="en-US" sz="2400" dirty="0" smtClean="0"/>
              <a:t>   </a:t>
            </a:r>
            <a:r>
              <a:rPr lang="en-US" altLang="zh-CN" sz="2400" dirty="0" err="1" smtClean="0"/>
              <a:t>pwd</a:t>
            </a:r>
            <a:r>
              <a:rPr lang="zh-CN" altLang="en-US" sz="2400" dirty="0" smtClean="0"/>
              <a:t>：显示当前用户所在工作目录位置</a:t>
            </a:r>
            <a:endParaRPr lang="zh-CN" altLang="en-US"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143108" y="214290"/>
            <a:ext cx="2812565"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a:r>
              <a:rPr lang="en-US" altLang="zh-CN" sz="2800" b="1" dirty="0" smtClean="0"/>
              <a:t>11.</a:t>
            </a:r>
            <a:r>
              <a:rPr lang="zh-CN" altLang="en-US" sz="2800" b="1" dirty="0" smtClean="0"/>
              <a:t>文件连接命令</a:t>
            </a:r>
            <a:endParaRPr kumimoji="0" lang="zh-CN" sz="2800" b="1" i="0" u="none" strike="noStrike" cap="none" normalizeH="0" baseline="0" dirty="0" smtClean="0">
              <a:ln>
                <a:noFill/>
              </a:ln>
              <a:solidFill>
                <a:schemeClr val="tx1"/>
              </a:solidFill>
              <a:effectLst/>
              <a:latin typeface="黑体" pitchFamily="49" charset="-122"/>
              <a:ea typeface="黑体" pitchFamily="49" charset="-122"/>
              <a:cs typeface="宋体" pitchFamily="2" charset="-122"/>
            </a:endParaRPr>
          </a:p>
        </p:txBody>
      </p:sp>
      <p:sp>
        <p:nvSpPr>
          <p:cNvPr id="5" name="矩形 4"/>
          <p:cNvSpPr/>
          <p:nvPr/>
        </p:nvSpPr>
        <p:spPr>
          <a:xfrm>
            <a:off x="357158" y="857232"/>
            <a:ext cx="8501122" cy="5632311"/>
          </a:xfrm>
          <a:prstGeom prst="rect">
            <a:avLst/>
          </a:prstGeom>
        </p:spPr>
        <p:txBody>
          <a:bodyPr wrap="square">
            <a:spAutoFit/>
          </a:bodyPr>
          <a:lstStyle/>
          <a:p>
            <a:pPr>
              <a:buFont typeface="Wingdings" pitchFamily="2" charset="2"/>
              <a:buChar char="p"/>
            </a:pPr>
            <a:r>
              <a:rPr lang="zh-CN" altLang="en-US" sz="2400" dirty="0" smtClean="0"/>
              <a:t>  </a:t>
            </a:r>
            <a:r>
              <a:rPr lang="en-US" altLang="zh-CN" sz="2400" dirty="0" err="1" smtClean="0"/>
              <a:t>ln</a:t>
            </a:r>
            <a:r>
              <a:rPr lang="zh-CN" altLang="en-US" sz="2400" dirty="0" smtClean="0"/>
              <a:t>：为源文件创建一个连接，并不将源文件复制一份，即占用的空间很小。</a:t>
            </a:r>
            <a:endParaRPr lang="en-US" altLang="zh-CN" sz="2400" dirty="0" smtClean="0"/>
          </a:p>
          <a:p>
            <a:pPr lvl="1">
              <a:buFont typeface="Wingdings" pitchFamily="2" charset="2"/>
              <a:buChar char="p"/>
            </a:pPr>
            <a:r>
              <a:rPr lang="en-US" altLang="zh-CN" sz="2400" dirty="0" smtClean="0"/>
              <a:t> </a:t>
            </a:r>
            <a:r>
              <a:rPr lang="zh-CN" altLang="en-US" sz="2400" dirty="0" smtClean="0"/>
              <a:t>分为软件连接和硬链接。</a:t>
            </a:r>
            <a:endParaRPr lang="en-US" altLang="zh-CN" sz="2400" dirty="0" smtClean="0"/>
          </a:p>
          <a:p>
            <a:pPr lvl="1">
              <a:buFont typeface="Wingdings" pitchFamily="2" charset="2"/>
              <a:buChar char="p"/>
            </a:pPr>
            <a:r>
              <a:rPr lang="en-US" altLang="zh-CN" sz="2400" dirty="0" smtClean="0"/>
              <a:t> </a:t>
            </a:r>
            <a:r>
              <a:rPr lang="zh-CN" altLang="en-US" sz="2400" dirty="0" smtClean="0"/>
              <a:t>软连接：也称为符号连接，即为文件或目录创建一个快捷方式。</a:t>
            </a:r>
            <a:endParaRPr lang="en-US" altLang="zh-CN" sz="2400" dirty="0" smtClean="0"/>
          </a:p>
          <a:p>
            <a:pPr lvl="1">
              <a:buFont typeface="Wingdings" pitchFamily="2" charset="2"/>
              <a:buChar char="p"/>
            </a:pPr>
            <a:r>
              <a:rPr lang="zh-CN" altLang="en-US" sz="2400" dirty="0" smtClean="0"/>
              <a:t>硬连接：给一个文件取多于一个名字，放在不同目录中，方便用户使用。</a:t>
            </a:r>
          </a:p>
          <a:p>
            <a:pPr>
              <a:buFont typeface="Wingdings" pitchFamily="2" charset="2"/>
              <a:buChar char="p"/>
            </a:pPr>
            <a:r>
              <a:rPr lang="en-US" altLang="zh-CN" sz="2400" dirty="0" err="1" smtClean="0"/>
              <a:t>ln</a:t>
            </a:r>
            <a:r>
              <a:rPr lang="zh-CN" altLang="en-US" sz="2400" dirty="0" smtClean="0"/>
              <a:t>命令参数如下：</a:t>
            </a:r>
          </a:p>
          <a:p>
            <a:r>
              <a:rPr lang="zh-CN" altLang="en-US" sz="2400" dirty="0" smtClean="0"/>
              <a:t>    </a:t>
            </a:r>
            <a:r>
              <a:rPr lang="en-US" altLang="zh-CN" sz="2400" dirty="0" smtClean="0"/>
              <a:t>-f</a:t>
            </a:r>
            <a:r>
              <a:rPr lang="zh-CN" altLang="en-US" sz="2400" dirty="0" smtClean="0"/>
              <a:t>：在创建连接时，先将与目的对象同名的文件或目录删除。</a:t>
            </a:r>
          </a:p>
          <a:p>
            <a:r>
              <a:rPr lang="zh-CN" altLang="en-US" sz="2400" dirty="0" smtClean="0"/>
              <a:t>    </a:t>
            </a:r>
            <a:r>
              <a:rPr lang="en-US" altLang="zh-CN" sz="2400" dirty="0" smtClean="0"/>
              <a:t>-d</a:t>
            </a:r>
            <a:r>
              <a:rPr lang="zh-CN" altLang="en-US" sz="2400" dirty="0" smtClean="0"/>
              <a:t>：允许系统管理者硬链接自己的目录。</a:t>
            </a:r>
          </a:p>
          <a:p>
            <a:r>
              <a:rPr lang="zh-CN" altLang="en-US" sz="2400" dirty="0" smtClean="0"/>
              <a:t>    </a:t>
            </a:r>
            <a:r>
              <a:rPr lang="en-US" altLang="zh-CN" sz="2400" dirty="0" smtClean="0"/>
              <a:t>-</a:t>
            </a:r>
            <a:r>
              <a:rPr lang="en-US" altLang="zh-CN" sz="2400" dirty="0" err="1" smtClean="0"/>
              <a:t>i</a:t>
            </a:r>
            <a:r>
              <a:rPr lang="zh-CN" altLang="en-US" sz="2400" dirty="0" smtClean="0"/>
              <a:t>：在删除与目的对象同名文件或目录时先询问用户。</a:t>
            </a:r>
          </a:p>
          <a:p>
            <a:r>
              <a:rPr lang="zh-CN" altLang="en-US" sz="2400" dirty="0" smtClean="0"/>
              <a:t>    </a:t>
            </a:r>
            <a:r>
              <a:rPr lang="en-US" altLang="zh-CN" sz="2400" dirty="0" smtClean="0"/>
              <a:t>-n</a:t>
            </a:r>
            <a:r>
              <a:rPr lang="zh-CN" altLang="en-US" sz="2400" dirty="0" smtClean="0"/>
              <a:t>：在创建软连接时，将目的对象视为一般的文件。</a:t>
            </a:r>
          </a:p>
          <a:p>
            <a:r>
              <a:rPr lang="zh-CN" altLang="en-US" sz="2400" dirty="0" smtClean="0"/>
              <a:t>    </a:t>
            </a:r>
            <a:r>
              <a:rPr lang="en-US" altLang="zh-CN" sz="2400" dirty="0" smtClean="0"/>
              <a:t>-s</a:t>
            </a:r>
            <a:r>
              <a:rPr lang="zh-CN" altLang="en-US" sz="2400" dirty="0" smtClean="0"/>
              <a:t>：创建软连接，即符号连接。</a:t>
            </a:r>
          </a:p>
          <a:p>
            <a:r>
              <a:rPr lang="zh-CN" altLang="en-US" sz="2400" dirty="0" smtClean="0"/>
              <a:t>    </a:t>
            </a:r>
            <a:r>
              <a:rPr lang="en-US" altLang="zh-CN" sz="2400" dirty="0" smtClean="0"/>
              <a:t>-v</a:t>
            </a:r>
            <a:r>
              <a:rPr lang="zh-CN" altLang="en-US" sz="2400" dirty="0" smtClean="0"/>
              <a:t>：在连接之前显示文件或目录名。</a:t>
            </a:r>
          </a:p>
          <a:p>
            <a:r>
              <a:rPr lang="zh-CN" altLang="en-US" sz="2400" dirty="0" smtClean="0"/>
              <a:t>    </a:t>
            </a:r>
            <a:r>
              <a:rPr lang="en-US" altLang="zh-CN" sz="2400" dirty="0" smtClean="0"/>
              <a:t>-b</a:t>
            </a:r>
            <a:r>
              <a:rPr lang="zh-CN" altLang="en-US" sz="2400" dirty="0" smtClean="0"/>
              <a:t>：将在连接时会被覆盖或删除的文件进行备份。</a:t>
            </a:r>
            <a:endParaRPr lang="zh-CN" altLang="en-US"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143108" y="214290"/>
            <a:ext cx="2699778"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algn="ctr"/>
            <a:r>
              <a:rPr lang="en-US" altLang="zh-CN" sz="3200" b="1" dirty="0" smtClean="0"/>
              <a:t>12</a:t>
            </a:r>
            <a:r>
              <a:rPr lang="zh-CN" altLang="en-US" sz="3200" b="1" dirty="0" smtClean="0"/>
              <a:t>、其他命令</a:t>
            </a:r>
            <a:endParaRPr kumimoji="0" lang="zh-CN" sz="3200" b="1" i="0" u="none" strike="noStrike" cap="none" normalizeH="0" baseline="0" dirty="0" smtClean="0">
              <a:ln>
                <a:noFill/>
              </a:ln>
              <a:solidFill>
                <a:schemeClr val="tx1"/>
              </a:solidFill>
              <a:effectLst/>
              <a:latin typeface="黑体" pitchFamily="49" charset="-122"/>
              <a:ea typeface="黑体" pitchFamily="49" charset="-122"/>
              <a:cs typeface="宋体" pitchFamily="2" charset="-122"/>
            </a:endParaRPr>
          </a:p>
        </p:txBody>
      </p:sp>
      <p:sp>
        <p:nvSpPr>
          <p:cNvPr id="5" name="矩形 4"/>
          <p:cNvSpPr/>
          <p:nvPr/>
        </p:nvSpPr>
        <p:spPr>
          <a:xfrm>
            <a:off x="357158" y="857232"/>
            <a:ext cx="8501122" cy="5570756"/>
          </a:xfrm>
          <a:prstGeom prst="rect">
            <a:avLst/>
          </a:prstGeom>
        </p:spPr>
        <p:txBody>
          <a:bodyPr wrap="square">
            <a:spAutoFit/>
          </a:bodyPr>
          <a:lstStyle/>
          <a:p>
            <a:pPr>
              <a:buFont typeface="Wingdings" pitchFamily="2" charset="2"/>
              <a:buChar char="p"/>
            </a:pPr>
            <a:r>
              <a:rPr lang="en-US" altLang="zh-CN" sz="2400" dirty="0" smtClean="0"/>
              <a:t>man</a:t>
            </a:r>
            <a:r>
              <a:rPr lang="zh-CN" altLang="en-US" sz="2400" dirty="0" smtClean="0"/>
              <a:t>：帮助命令</a:t>
            </a:r>
            <a:r>
              <a:rPr lang="en-US" altLang="zh-CN" sz="2400" dirty="0" smtClean="0"/>
              <a:t>-----</a:t>
            </a:r>
            <a:endParaRPr lang="zh-CN" altLang="en-US" sz="2400" dirty="0" smtClean="0"/>
          </a:p>
          <a:p>
            <a:pPr>
              <a:buFont typeface="Wingdings" pitchFamily="2" charset="2"/>
              <a:buChar char="p"/>
            </a:pPr>
            <a:r>
              <a:rPr lang="en-US" altLang="zh-CN" sz="2400" dirty="0" smtClean="0"/>
              <a:t>who</a:t>
            </a:r>
            <a:r>
              <a:rPr lang="zh-CN" altLang="en-US" sz="2400" dirty="0" smtClean="0"/>
              <a:t>：显示系统中有那些用户在使用。</a:t>
            </a:r>
          </a:p>
          <a:p>
            <a:r>
              <a:rPr lang="zh-CN" altLang="en-US" sz="2400" dirty="0" smtClean="0"/>
              <a:t>       </a:t>
            </a:r>
            <a:r>
              <a:rPr lang="en-US" altLang="zh-CN" sz="2000" dirty="0" smtClean="0"/>
              <a:t>-</a:t>
            </a:r>
            <a:r>
              <a:rPr lang="en-US" altLang="zh-CN" sz="2000" dirty="0" err="1" smtClean="0"/>
              <a:t>ami</a:t>
            </a:r>
            <a:r>
              <a:rPr lang="en-US" altLang="zh-CN" sz="2000" dirty="0" smtClean="0"/>
              <a:t>  </a:t>
            </a:r>
            <a:r>
              <a:rPr lang="zh-CN" altLang="en-US" sz="2000" dirty="0" smtClean="0"/>
              <a:t>显示当前用户</a:t>
            </a:r>
          </a:p>
          <a:p>
            <a:r>
              <a:rPr lang="zh-CN" altLang="en-US" sz="2000" dirty="0" smtClean="0"/>
              <a:t>        </a:t>
            </a:r>
            <a:r>
              <a:rPr lang="en-US" altLang="zh-CN" sz="2000" dirty="0" smtClean="0"/>
              <a:t>-u</a:t>
            </a:r>
            <a:r>
              <a:rPr lang="zh-CN" altLang="en-US" sz="2000" dirty="0" smtClean="0"/>
              <a:t>：显示使用者的动作</a:t>
            </a:r>
            <a:r>
              <a:rPr lang="en-US" altLang="zh-CN" sz="2000" dirty="0" smtClean="0"/>
              <a:t>/</a:t>
            </a:r>
            <a:r>
              <a:rPr lang="zh-CN" altLang="en-US" sz="2000" dirty="0" smtClean="0"/>
              <a:t>工作</a:t>
            </a:r>
          </a:p>
          <a:p>
            <a:r>
              <a:rPr lang="zh-CN" altLang="en-US" sz="2000" dirty="0" smtClean="0"/>
              <a:t>        </a:t>
            </a:r>
            <a:r>
              <a:rPr lang="en-US" altLang="zh-CN" sz="2000" dirty="0" smtClean="0"/>
              <a:t>-s</a:t>
            </a:r>
            <a:r>
              <a:rPr lang="zh-CN" altLang="en-US" sz="2000" dirty="0" smtClean="0"/>
              <a:t>：使用简短的格式来显示</a:t>
            </a:r>
          </a:p>
          <a:p>
            <a:r>
              <a:rPr lang="zh-CN" altLang="en-US" sz="2000" dirty="0" smtClean="0"/>
              <a:t>        </a:t>
            </a:r>
            <a:r>
              <a:rPr lang="en-US" altLang="zh-CN" sz="2000" dirty="0" smtClean="0"/>
              <a:t>-v</a:t>
            </a:r>
            <a:r>
              <a:rPr lang="zh-CN" altLang="en-US" sz="2000" dirty="0" smtClean="0"/>
              <a:t>：显示程序版本</a:t>
            </a:r>
          </a:p>
          <a:p>
            <a:pPr>
              <a:buFont typeface="Wingdings" pitchFamily="2" charset="2"/>
              <a:buChar char="p"/>
            </a:pPr>
            <a:r>
              <a:rPr lang="zh-CN" altLang="en-US" sz="2400" dirty="0" smtClean="0"/>
              <a:t>  </a:t>
            </a:r>
            <a:r>
              <a:rPr lang="en-US" altLang="zh-CN" sz="2000" dirty="0" smtClean="0"/>
              <a:t>free</a:t>
            </a:r>
            <a:r>
              <a:rPr lang="zh-CN" altLang="en-US" sz="2000" dirty="0" smtClean="0"/>
              <a:t>：查看当前系统的内存使用情况</a:t>
            </a:r>
          </a:p>
          <a:p>
            <a:pPr>
              <a:buFont typeface="Wingdings" pitchFamily="2" charset="2"/>
              <a:buChar char="p"/>
            </a:pPr>
            <a:r>
              <a:rPr lang="zh-CN" altLang="en-US" sz="2000" dirty="0" smtClean="0"/>
              <a:t>   </a:t>
            </a:r>
            <a:r>
              <a:rPr lang="en-US" altLang="zh-CN" sz="2000" dirty="0" smtClean="0"/>
              <a:t>uptime</a:t>
            </a:r>
            <a:r>
              <a:rPr lang="zh-CN" altLang="en-US" sz="2000" dirty="0" smtClean="0"/>
              <a:t>：显示系统运行了多长时间</a:t>
            </a:r>
          </a:p>
          <a:p>
            <a:pPr>
              <a:buFont typeface="Wingdings" pitchFamily="2" charset="2"/>
              <a:buChar char="p"/>
            </a:pPr>
            <a:r>
              <a:rPr lang="zh-CN" altLang="en-US" sz="2000" dirty="0" smtClean="0"/>
              <a:t>   </a:t>
            </a:r>
            <a:r>
              <a:rPr lang="en-US" altLang="zh-CN" sz="2000" dirty="0" err="1" smtClean="0"/>
              <a:t>ps</a:t>
            </a:r>
            <a:r>
              <a:rPr lang="zh-CN" altLang="en-US" sz="2000" dirty="0" smtClean="0"/>
              <a:t>：显示瞬间进程的动态</a:t>
            </a:r>
          </a:p>
          <a:p>
            <a:pPr>
              <a:buFont typeface="Wingdings" pitchFamily="2" charset="2"/>
              <a:buChar char="p"/>
            </a:pPr>
            <a:r>
              <a:rPr lang="zh-CN" altLang="en-US" sz="2000" dirty="0" smtClean="0"/>
              <a:t>   </a:t>
            </a:r>
            <a:r>
              <a:rPr lang="en-US" altLang="zh-CN" sz="2000" dirty="0" err="1" smtClean="0"/>
              <a:t>pstree</a:t>
            </a:r>
            <a:r>
              <a:rPr lang="zh-CN" altLang="en-US" sz="2000" dirty="0" smtClean="0"/>
              <a:t>：以树状方式显示系统中所有的进程</a:t>
            </a:r>
          </a:p>
          <a:p>
            <a:pPr>
              <a:buFont typeface="Wingdings" pitchFamily="2" charset="2"/>
              <a:buChar char="p"/>
            </a:pPr>
            <a:r>
              <a:rPr lang="zh-CN" altLang="en-US" sz="2000" dirty="0" smtClean="0"/>
              <a:t>   </a:t>
            </a:r>
            <a:r>
              <a:rPr lang="en-US" altLang="zh-CN" sz="2000" dirty="0" smtClean="0"/>
              <a:t>date</a:t>
            </a:r>
            <a:r>
              <a:rPr lang="zh-CN" altLang="en-US" sz="2000" dirty="0" smtClean="0"/>
              <a:t>：显示或设定系统的日期与时间。</a:t>
            </a:r>
          </a:p>
          <a:p>
            <a:pPr>
              <a:buFont typeface="Wingdings" pitchFamily="2" charset="2"/>
              <a:buChar char="p"/>
            </a:pPr>
            <a:r>
              <a:rPr lang="zh-CN" altLang="en-US" sz="2000" dirty="0" smtClean="0"/>
              <a:t>   </a:t>
            </a:r>
            <a:r>
              <a:rPr lang="en-US" altLang="zh-CN" sz="2000" dirty="0" smtClean="0"/>
              <a:t>last</a:t>
            </a:r>
            <a:r>
              <a:rPr lang="zh-CN" altLang="en-US" sz="2000" dirty="0" smtClean="0"/>
              <a:t>：显示每月登陆系统的用户信息</a:t>
            </a:r>
          </a:p>
          <a:p>
            <a:pPr>
              <a:buFont typeface="Wingdings" pitchFamily="2" charset="2"/>
              <a:buChar char="p"/>
            </a:pPr>
            <a:r>
              <a:rPr lang="zh-CN" altLang="en-US" sz="2000" dirty="0" smtClean="0"/>
              <a:t>   </a:t>
            </a:r>
            <a:r>
              <a:rPr lang="en-US" altLang="zh-CN" sz="2000" dirty="0" smtClean="0"/>
              <a:t>kill</a:t>
            </a:r>
            <a:r>
              <a:rPr lang="zh-CN" altLang="en-US" sz="2000" dirty="0" smtClean="0"/>
              <a:t>： 杀死一些特定的进程</a:t>
            </a:r>
          </a:p>
          <a:p>
            <a:pPr>
              <a:buFont typeface="Wingdings" pitchFamily="2" charset="2"/>
              <a:buChar char="p"/>
            </a:pPr>
            <a:r>
              <a:rPr lang="zh-CN" altLang="en-US" sz="2000" dirty="0" smtClean="0"/>
              <a:t>   </a:t>
            </a:r>
            <a:r>
              <a:rPr lang="en-US" altLang="zh-CN" sz="2000" dirty="0" smtClean="0"/>
              <a:t>logout</a:t>
            </a:r>
            <a:r>
              <a:rPr lang="zh-CN" altLang="en-US" sz="2000" dirty="0" smtClean="0"/>
              <a:t>：退出系统</a:t>
            </a:r>
          </a:p>
          <a:p>
            <a:pPr>
              <a:buFont typeface="Wingdings" pitchFamily="2" charset="2"/>
              <a:buChar char="p"/>
            </a:pPr>
            <a:r>
              <a:rPr lang="zh-CN" altLang="en-US" sz="2000" dirty="0" smtClean="0"/>
              <a:t>   </a:t>
            </a:r>
            <a:r>
              <a:rPr lang="en-US" altLang="zh-CN" sz="2000" dirty="0" err="1" smtClean="0"/>
              <a:t>useradd</a:t>
            </a:r>
            <a:r>
              <a:rPr lang="en-US" altLang="zh-CN" sz="2000" dirty="0" smtClean="0"/>
              <a:t>/</a:t>
            </a:r>
            <a:r>
              <a:rPr lang="en-US" altLang="zh-CN" sz="2000" dirty="0" err="1" smtClean="0"/>
              <a:t>userdel</a:t>
            </a:r>
            <a:r>
              <a:rPr lang="en-US" altLang="zh-CN" sz="2000" dirty="0" smtClean="0"/>
              <a:t>:</a:t>
            </a:r>
            <a:r>
              <a:rPr lang="zh-CN" altLang="en-US" sz="2000" dirty="0" smtClean="0"/>
              <a:t>添加用户</a:t>
            </a:r>
            <a:r>
              <a:rPr lang="en-US" altLang="zh-CN" sz="2000" dirty="0" smtClean="0"/>
              <a:t>/</a:t>
            </a:r>
            <a:r>
              <a:rPr lang="zh-CN" altLang="en-US" sz="2000" dirty="0" smtClean="0"/>
              <a:t>删除用户</a:t>
            </a:r>
          </a:p>
          <a:p>
            <a:pPr>
              <a:buFont typeface="Wingdings" pitchFamily="2" charset="2"/>
              <a:buChar char="p"/>
            </a:pPr>
            <a:r>
              <a:rPr lang="zh-CN" altLang="en-US" sz="2000" dirty="0" smtClean="0"/>
              <a:t>   </a:t>
            </a:r>
            <a:r>
              <a:rPr lang="en-US" altLang="zh-CN" sz="2000" dirty="0" smtClean="0"/>
              <a:t>clear</a:t>
            </a:r>
            <a:r>
              <a:rPr lang="zh-CN" altLang="en-US" sz="2000" dirty="0" smtClean="0"/>
              <a:t>：清屏</a:t>
            </a:r>
          </a:p>
          <a:p>
            <a:pPr>
              <a:buFont typeface="Wingdings" pitchFamily="2" charset="2"/>
              <a:buChar char="p"/>
            </a:pPr>
            <a:r>
              <a:rPr lang="zh-CN" altLang="en-US" sz="2000" dirty="0" smtClean="0"/>
              <a:t>   </a:t>
            </a:r>
            <a:r>
              <a:rPr lang="en-US" altLang="zh-CN" sz="2000" dirty="0" err="1" smtClean="0"/>
              <a:t>passwd</a:t>
            </a:r>
            <a:r>
              <a:rPr lang="zh-CN" altLang="en-US" sz="2000" dirty="0" smtClean="0"/>
              <a:t>：设置用户密码</a:t>
            </a:r>
            <a:endParaRPr lang="zh-CN" altLang="en-US" sz="2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571472" y="214290"/>
            <a:ext cx="3509295"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a:r>
              <a:rPr lang="en-US" sz="2800" b="1" dirty="0" smtClean="0"/>
              <a:t>13.</a:t>
            </a:r>
            <a:r>
              <a:rPr lang="zh-CN" altLang="en-US" sz="2800" b="1" dirty="0" smtClean="0"/>
              <a:t>常用</a:t>
            </a:r>
            <a:r>
              <a:rPr lang="en-US" sz="2800" b="1" dirty="0" smtClean="0"/>
              <a:t>vi</a:t>
            </a:r>
            <a:r>
              <a:rPr lang="zh-CN" altLang="en-US" sz="2800" b="1" dirty="0" smtClean="0"/>
              <a:t>编辑器命令</a:t>
            </a:r>
            <a:endParaRPr kumimoji="0" lang="zh-CN" sz="2800" b="1" i="0" u="none" strike="noStrike" cap="none" normalizeH="0" baseline="0" dirty="0" smtClean="0">
              <a:ln>
                <a:noFill/>
              </a:ln>
              <a:solidFill>
                <a:schemeClr val="tx1"/>
              </a:solidFill>
              <a:effectLst/>
              <a:latin typeface="黑体" pitchFamily="49" charset="-122"/>
              <a:ea typeface="黑体" pitchFamily="49" charset="-122"/>
              <a:cs typeface="宋体" pitchFamily="2" charset="-122"/>
            </a:endParaRPr>
          </a:p>
        </p:txBody>
      </p:sp>
      <p:sp>
        <p:nvSpPr>
          <p:cNvPr id="5" name="矩形 4"/>
          <p:cNvSpPr/>
          <p:nvPr/>
        </p:nvSpPr>
        <p:spPr>
          <a:xfrm>
            <a:off x="357158" y="857232"/>
            <a:ext cx="8501122" cy="4524315"/>
          </a:xfrm>
          <a:prstGeom prst="rect">
            <a:avLst/>
          </a:prstGeom>
        </p:spPr>
        <p:txBody>
          <a:bodyPr wrap="square">
            <a:spAutoFit/>
          </a:bodyPr>
          <a:lstStyle/>
          <a:p>
            <a:r>
              <a:rPr lang="zh-CN" altLang="en-US" sz="2400" dirty="0" smtClean="0"/>
              <a:t>   首先用</a:t>
            </a:r>
            <a:r>
              <a:rPr lang="en-US" sz="2400" dirty="0" smtClean="0"/>
              <a:t>vi</a:t>
            </a:r>
            <a:r>
              <a:rPr lang="zh-CN" altLang="en-US" sz="2400" dirty="0" smtClean="0"/>
              <a:t>命令打开一个文件</a:t>
            </a:r>
          </a:p>
          <a:p>
            <a:r>
              <a:rPr lang="zh-CN" altLang="en-US" sz="2400" dirty="0" smtClean="0"/>
              <a:t>末行模式命令：</a:t>
            </a:r>
          </a:p>
          <a:p>
            <a:r>
              <a:rPr lang="zh-CN" altLang="en-US" sz="2400" dirty="0" smtClean="0"/>
              <a:t>   </a:t>
            </a:r>
            <a:r>
              <a:rPr lang="en-US" altLang="zh-CN" sz="2400" dirty="0" smtClean="0"/>
              <a:t>:</a:t>
            </a:r>
            <a:r>
              <a:rPr lang="en-US" sz="2400" dirty="0" err="1" smtClean="0"/>
              <a:t>n,m</a:t>
            </a:r>
            <a:r>
              <a:rPr lang="en-US" sz="2400" dirty="0" smtClean="0"/>
              <a:t> w path/filename </a:t>
            </a:r>
            <a:r>
              <a:rPr lang="zh-CN" altLang="en-US" sz="2400" dirty="0" smtClean="0"/>
              <a:t>保存指定范围文档（ </a:t>
            </a:r>
            <a:r>
              <a:rPr lang="en-US" sz="2400" dirty="0" smtClean="0"/>
              <a:t>n</a:t>
            </a:r>
            <a:r>
              <a:rPr lang="zh-CN" altLang="en-US" sz="2400" dirty="0" smtClean="0"/>
              <a:t>表开始行，</a:t>
            </a:r>
            <a:r>
              <a:rPr lang="en-US" sz="2400" dirty="0" smtClean="0"/>
              <a:t>m</a:t>
            </a:r>
            <a:r>
              <a:rPr lang="zh-CN" altLang="en-US" sz="2400" dirty="0" smtClean="0"/>
              <a:t>表结束行）</a:t>
            </a:r>
          </a:p>
          <a:p>
            <a:r>
              <a:rPr lang="zh-CN" altLang="en-US" sz="2400" dirty="0" smtClean="0"/>
              <a:t>   </a:t>
            </a:r>
            <a:r>
              <a:rPr lang="en-US" altLang="zh-CN" sz="2400" dirty="0" smtClean="0"/>
              <a:t>:</a:t>
            </a:r>
            <a:r>
              <a:rPr lang="en-US" sz="2400" dirty="0" smtClean="0"/>
              <a:t>q!    </a:t>
            </a:r>
            <a:r>
              <a:rPr lang="zh-CN" altLang="en-US" sz="2400" dirty="0" smtClean="0"/>
              <a:t>对文件做过修改后，强制退出</a:t>
            </a:r>
          </a:p>
          <a:p>
            <a:r>
              <a:rPr lang="zh-CN" altLang="en-US" sz="2400" dirty="0" smtClean="0"/>
              <a:t>   </a:t>
            </a:r>
            <a:r>
              <a:rPr lang="en-US" altLang="zh-CN" sz="2400" dirty="0" smtClean="0"/>
              <a:t>:</a:t>
            </a:r>
            <a:r>
              <a:rPr lang="en-US" sz="2400" dirty="0" smtClean="0"/>
              <a:t>q     </a:t>
            </a:r>
            <a:r>
              <a:rPr lang="zh-CN" altLang="en-US" sz="2400" dirty="0" smtClean="0"/>
              <a:t>没有对文件做过修改退出</a:t>
            </a:r>
          </a:p>
          <a:p>
            <a:r>
              <a:rPr lang="zh-CN" altLang="en-US" sz="2400" dirty="0" smtClean="0"/>
              <a:t>   </a:t>
            </a:r>
            <a:r>
              <a:rPr lang="en-US" sz="2400" dirty="0" err="1" smtClean="0"/>
              <a:t>Wq</a:t>
            </a:r>
            <a:r>
              <a:rPr lang="zh-CN" altLang="en-US" sz="2400" dirty="0" smtClean="0"/>
              <a:t>或</a:t>
            </a:r>
            <a:r>
              <a:rPr lang="en-US" sz="2400" dirty="0" smtClean="0"/>
              <a:t>x  </a:t>
            </a:r>
            <a:r>
              <a:rPr lang="zh-CN" altLang="en-US" sz="2400" dirty="0" smtClean="0"/>
              <a:t>保存退出</a:t>
            </a:r>
          </a:p>
          <a:p>
            <a:r>
              <a:rPr lang="zh-CN" altLang="en-US" sz="2400" dirty="0" smtClean="0"/>
              <a:t>   </a:t>
            </a:r>
            <a:r>
              <a:rPr lang="en-US" sz="2400" dirty="0" err="1" smtClean="0"/>
              <a:t>dd</a:t>
            </a:r>
            <a:r>
              <a:rPr lang="en-US" sz="2400" dirty="0" smtClean="0"/>
              <a:t>   </a:t>
            </a:r>
            <a:r>
              <a:rPr lang="zh-CN" altLang="en-US" sz="2400" dirty="0" smtClean="0"/>
              <a:t>删除光标所在行</a:t>
            </a:r>
          </a:p>
          <a:p>
            <a:r>
              <a:rPr lang="zh-CN" altLang="en-US" sz="2400" dirty="0" smtClean="0"/>
              <a:t>   ： </a:t>
            </a:r>
            <a:r>
              <a:rPr lang="en-US" sz="2400" dirty="0" smtClean="0"/>
              <a:t>set number </a:t>
            </a:r>
            <a:r>
              <a:rPr lang="zh-CN" altLang="en-US" sz="2400" dirty="0" smtClean="0"/>
              <a:t>显示行号</a:t>
            </a:r>
          </a:p>
          <a:p>
            <a:r>
              <a:rPr lang="zh-CN" altLang="en-US" sz="2400" dirty="0" smtClean="0"/>
              <a:t>   ：</a:t>
            </a:r>
            <a:r>
              <a:rPr lang="en-US" sz="2400" dirty="0" smtClean="0"/>
              <a:t>n </a:t>
            </a:r>
            <a:r>
              <a:rPr lang="zh-CN" altLang="en-US" sz="2400" dirty="0" smtClean="0"/>
              <a:t>跳转到</a:t>
            </a:r>
            <a:r>
              <a:rPr lang="en-US" sz="2400" dirty="0" smtClean="0"/>
              <a:t>n</a:t>
            </a:r>
            <a:r>
              <a:rPr lang="zh-CN" altLang="en-US" sz="2400" dirty="0" smtClean="0"/>
              <a:t>行</a:t>
            </a:r>
          </a:p>
          <a:p>
            <a:r>
              <a:rPr lang="zh-CN" altLang="en-US" sz="2400" dirty="0" smtClean="0"/>
              <a:t>   ：</a:t>
            </a:r>
            <a:r>
              <a:rPr lang="en-US" sz="2400" dirty="0" smtClean="0"/>
              <a:t>s  </a:t>
            </a:r>
            <a:r>
              <a:rPr lang="zh-CN" altLang="en-US" sz="2400" dirty="0" smtClean="0"/>
              <a:t>替换字符串 </a:t>
            </a:r>
            <a:r>
              <a:rPr lang="en-US" altLang="zh-CN" sz="2400" dirty="0" smtClean="0"/>
              <a:t>:</a:t>
            </a:r>
            <a:r>
              <a:rPr lang="en-US" sz="2400" dirty="0" smtClean="0"/>
              <a:t>s/test/test2/g  /g</a:t>
            </a:r>
            <a:r>
              <a:rPr lang="zh-CN" altLang="en-US" sz="2400" dirty="0" smtClean="0"/>
              <a:t>全局替换 </a:t>
            </a:r>
            <a:r>
              <a:rPr lang="en-US" altLang="zh-CN" sz="2400" dirty="0" smtClean="0"/>
              <a:t>/</a:t>
            </a:r>
            <a:r>
              <a:rPr lang="zh-CN" altLang="en-US" sz="2400" dirty="0" smtClean="0"/>
              <a:t>也可以用</a:t>
            </a:r>
            <a:r>
              <a:rPr lang="en-US" altLang="zh-CN" sz="2400" dirty="0" smtClean="0"/>
              <a:t>%</a:t>
            </a:r>
            <a:r>
              <a:rPr lang="zh-CN" altLang="en-US" sz="2400" dirty="0" smtClean="0"/>
              <a:t>代替</a:t>
            </a:r>
          </a:p>
          <a:p>
            <a:r>
              <a:rPr lang="zh-CN" altLang="en-US" sz="2400" dirty="0" smtClean="0"/>
              <a:t>   </a:t>
            </a:r>
            <a:r>
              <a:rPr lang="en-US" altLang="zh-CN" sz="2400" dirty="0" smtClean="0"/>
              <a:t>/ </a:t>
            </a:r>
            <a:r>
              <a:rPr lang="zh-CN" altLang="en-US" sz="2400" dirty="0" smtClean="0"/>
              <a:t>查找字符串</a:t>
            </a:r>
            <a:endParaRPr lang="zh-CN" altLang="en-US" sz="2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143108" y="214290"/>
            <a:ext cx="3930883"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a:r>
              <a:rPr lang="en-US" altLang="zh-CN" sz="2800" b="1" dirty="0" smtClean="0"/>
              <a:t>14.</a:t>
            </a:r>
            <a:r>
              <a:rPr lang="zh-CN" altLang="en-US" sz="2800" b="1" dirty="0" smtClean="0"/>
              <a:t>网络通信常用的命令</a:t>
            </a:r>
            <a:endParaRPr kumimoji="0" lang="zh-CN" sz="3200" b="1" i="0" u="none" strike="noStrike" cap="none" normalizeH="0" baseline="0" dirty="0" smtClean="0">
              <a:ln>
                <a:noFill/>
              </a:ln>
              <a:solidFill>
                <a:schemeClr val="tx1"/>
              </a:solidFill>
              <a:effectLst/>
              <a:latin typeface="黑体" pitchFamily="49" charset="-122"/>
              <a:ea typeface="黑体" pitchFamily="49" charset="-122"/>
              <a:cs typeface="宋体" pitchFamily="2" charset="-122"/>
            </a:endParaRPr>
          </a:p>
        </p:txBody>
      </p:sp>
      <p:sp>
        <p:nvSpPr>
          <p:cNvPr id="5" name="矩形 4"/>
          <p:cNvSpPr/>
          <p:nvPr/>
        </p:nvSpPr>
        <p:spPr>
          <a:xfrm>
            <a:off x="357158" y="785794"/>
            <a:ext cx="8501122" cy="5386090"/>
          </a:xfrm>
          <a:prstGeom prst="rect">
            <a:avLst/>
          </a:prstGeom>
        </p:spPr>
        <p:txBody>
          <a:bodyPr wrap="square">
            <a:spAutoFit/>
          </a:bodyPr>
          <a:lstStyle/>
          <a:p>
            <a:r>
              <a:rPr lang="zh-CN" altLang="en-US" sz="2400" dirty="0" smtClean="0"/>
              <a:t>  </a:t>
            </a:r>
            <a:r>
              <a:rPr lang="zh-CN" altLang="en-US" sz="2000" dirty="0" smtClean="0"/>
              <a:t> </a:t>
            </a:r>
            <a:r>
              <a:rPr lang="en-US" altLang="zh-CN" sz="2000" dirty="0" err="1" smtClean="0"/>
              <a:t>arp</a:t>
            </a:r>
            <a:r>
              <a:rPr lang="zh-CN" altLang="en-US" sz="2000" dirty="0" smtClean="0"/>
              <a:t>：网络地址显示及控制</a:t>
            </a:r>
          </a:p>
          <a:p>
            <a:r>
              <a:rPr lang="zh-CN" altLang="en-US" sz="2000" dirty="0" smtClean="0"/>
              <a:t>   </a:t>
            </a:r>
            <a:r>
              <a:rPr lang="en-US" altLang="zh-CN" sz="2000" dirty="0" smtClean="0"/>
              <a:t>ftp</a:t>
            </a:r>
            <a:r>
              <a:rPr lang="zh-CN" altLang="en-US" sz="2000" dirty="0" smtClean="0"/>
              <a:t>：文件传输</a:t>
            </a:r>
          </a:p>
          <a:p>
            <a:r>
              <a:rPr lang="zh-CN" altLang="en-US" sz="2000" dirty="0" smtClean="0"/>
              <a:t>   </a:t>
            </a:r>
            <a:r>
              <a:rPr lang="en-US" altLang="zh-CN" sz="2000" dirty="0" err="1" smtClean="0"/>
              <a:t>lftp</a:t>
            </a:r>
            <a:r>
              <a:rPr lang="zh-CN" altLang="en-US" sz="2000" dirty="0" smtClean="0"/>
              <a:t>：文件传输</a:t>
            </a:r>
          </a:p>
          <a:p>
            <a:r>
              <a:rPr lang="zh-CN" altLang="en-US" sz="2000" dirty="0" smtClean="0"/>
              <a:t>   </a:t>
            </a:r>
            <a:r>
              <a:rPr lang="en-US" altLang="zh-CN" sz="2000" dirty="0" smtClean="0"/>
              <a:t>mail</a:t>
            </a:r>
            <a:r>
              <a:rPr lang="zh-CN" altLang="en-US" sz="2000" dirty="0" smtClean="0"/>
              <a:t>：发送</a:t>
            </a:r>
            <a:r>
              <a:rPr lang="en-US" altLang="zh-CN" sz="2000" dirty="0" smtClean="0"/>
              <a:t>/</a:t>
            </a:r>
            <a:r>
              <a:rPr lang="zh-CN" altLang="en-US" sz="2000" dirty="0" smtClean="0"/>
              <a:t>接收电子邮件</a:t>
            </a:r>
          </a:p>
          <a:p>
            <a:r>
              <a:rPr lang="zh-CN" altLang="en-US" sz="2000" dirty="0" smtClean="0"/>
              <a:t>   </a:t>
            </a:r>
            <a:r>
              <a:rPr lang="en-US" altLang="zh-CN" sz="2000" dirty="0" err="1" smtClean="0"/>
              <a:t>mesg</a:t>
            </a:r>
            <a:r>
              <a:rPr lang="zh-CN" altLang="en-US" sz="2000" dirty="0" smtClean="0"/>
              <a:t>：允许或拒绝其他用户向自己所用的终端发送信息</a:t>
            </a:r>
          </a:p>
          <a:p>
            <a:r>
              <a:rPr lang="zh-CN" altLang="en-US" sz="2000" dirty="0" smtClean="0"/>
              <a:t>   </a:t>
            </a:r>
            <a:r>
              <a:rPr lang="en-US" altLang="zh-CN" sz="2000" dirty="0" smtClean="0"/>
              <a:t>mutt E-mail </a:t>
            </a:r>
            <a:r>
              <a:rPr lang="zh-CN" altLang="en-US" sz="2000" dirty="0" smtClean="0"/>
              <a:t>管理程序</a:t>
            </a:r>
          </a:p>
          <a:p>
            <a:r>
              <a:rPr lang="zh-CN" altLang="en-US" sz="2000" dirty="0" smtClean="0"/>
              <a:t>   </a:t>
            </a:r>
            <a:r>
              <a:rPr lang="en-US" altLang="zh-CN" sz="2000" dirty="0" err="1" smtClean="0"/>
              <a:t>ncftp</a:t>
            </a:r>
            <a:r>
              <a:rPr lang="en-US" altLang="zh-CN" sz="2000" dirty="0" smtClean="0"/>
              <a:t> </a:t>
            </a:r>
            <a:r>
              <a:rPr lang="zh-CN" altLang="en-US" sz="2000" dirty="0" smtClean="0"/>
              <a:t>：文件传输</a:t>
            </a:r>
          </a:p>
          <a:p>
            <a:r>
              <a:rPr lang="zh-CN" altLang="en-US" sz="2000" dirty="0" smtClean="0"/>
              <a:t>   </a:t>
            </a:r>
            <a:r>
              <a:rPr lang="en-US" altLang="zh-CN" sz="2000" dirty="0" err="1" smtClean="0"/>
              <a:t>netstat</a:t>
            </a:r>
            <a:r>
              <a:rPr lang="zh-CN" altLang="en-US" sz="2000" dirty="0" smtClean="0"/>
              <a:t>：显示网络连接</a:t>
            </a:r>
            <a:r>
              <a:rPr lang="en-US" altLang="zh-CN" sz="2000" dirty="0" smtClean="0"/>
              <a:t>.</a:t>
            </a:r>
            <a:r>
              <a:rPr lang="zh-CN" altLang="en-US" sz="2000" dirty="0" smtClean="0"/>
              <a:t>路由表和网络接口信息</a:t>
            </a:r>
          </a:p>
          <a:p>
            <a:r>
              <a:rPr lang="zh-CN" altLang="en-US" sz="2000" dirty="0" smtClean="0"/>
              <a:t>   </a:t>
            </a:r>
            <a:r>
              <a:rPr lang="en-US" altLang="zh-CN" sz="2000" dirty="0" smtClean="0"/>
              <a:t>pine</a:t>
            </a:r>
            <a:r>
              <a:rPr lang="zh-CN" altLang="en-US" sz="2000" dirty="0" smtClean="0"/>
              <a:t>：收发电子邮件，浏览新闻组</a:t>
            </a:r>
          </a:p>
          <a:p>
            <a:r>
              <a:rPr lang="zh-CN" altLang="en-US" sz="2000" dirty="0" smtClean="0"/>
              <a:t>   </a:t>
            </a:r>
            <a:r>
              <a:rPr lang="en-US" altLang="zh-CN" sz="2000" dirty="0" smtClean="0"/>
              <a:t>ping</a:t>
            </a:r>
            <a:r>
              <a:rPr lang="zh-CN" altLang="en-US" sz="2000" dirty="0" smtClean="0"/>
              <a:t>：用于查看网络是否连接通畅</a:t>
            </a:r>
          </a:p>
          <a:p>
            <a:r>
              <a:rPr lang="zh-CN" altLang="en-US" sz="2000" dirty="0" smtClean="0"/>
              <a:t>   </a:t>
            </a:r>
            <a:r>
              <a:rPr lang="en-US" altLang="zh-CN" sz="2000" dirty="0" err="1" smtClean="0"/>
              <a:t>ssh</a:t>
            </a:r>
            <a:r>
              <a:rPr lang="zh-CN" altLang="en-US" sz="2000" dirty="0" smtClean="0"/>
              <a:t>：安全模式下远程登陆</a:t>
            </a:r>
          </a:p>
          <a:p>
            <a:r>
              <a:rPr lang="zh-CN" altLang="en-US" sz="2000" dirty="0" smtClean="0"/>
              <a:t>   </a:t>
            </a:r>
            <a:r>
              <a:rPr lang="en-US" altLang="zh-CN" sz="2000" dirty="0" smtClean="0"/>
              <a:t>telnet</a:t>
            </a:r>
            <a:r>
              <a:rPr lang="zh-CN" altLang="en-US" sz="2000" dirty="0" smtClean="0"/>
              <a:t>：远程登录</a:t>
            </a:r>
          </a:p>
          <a:p>
            <a:r>
              <a:rPr lang="zh-CN" altLang="en-US" sz="2000" dirty="0" smtClean="0"/>
              <a:t>   </a:t>
            </a:r>
            <a:r>
              <a:rPr lang="en-US" altLang="zh-CN" sz="2000" dirty="0" smtClean="0"/>
              <a:t>talk</a:t>
            </a:r>
            <a:r>
              <a:rPr lang="zh-CN" altLang="en-US" sz="2000" dirty="0" smtClean="0"/>
              <a:t>：与另一用户对话</a:t>
            </a:r>
          </a:p>
          <a:p>
            <a:r>
              <a:rPr lang="zh-CN" altLang="en-US" sz="2000" dirty="0" smtClean="0"/>
              <a:t>   </a:t>
            </a:r>
            <a:r>
              <a:rPr lang="en-US" altLang="zh-CN" sz="2000" dirty="0" err="1" smtClean="0"/>
              <a:t>traceroute</a:t>
            </a:r>
            <a:r>
              <a:rPr lang="zh-CN" altLang="en-US" sz="2000" dirty="0" smtClean="0"/>
              <a:t>：显示到达某一主机所经由的路径及所使用的时间。</a:t>
            </a:r>
          </a:p>
          <a:p>
            <a:r>
              <a:rPr lang="zh-CN" altLang="en-US" sz="2000" dirty="0" smtClean="0"/>
              <a:t>   </a:t>
            </a:r>
            <a:r>
              <a:rPr lang="en-US" altLang="zh-CN" sz="2000" dirty="0" err="1" smtClean="0"/>
              <a:t>wget</a:t>
            </a:r>
            <a:r>
              <a:rPr lang="zh-CN" altLang="en-US" sz="2000" dirty="0" smtClean="0"/>
              <a:t>：从网路上自动下载文件</a:t>
            </a:r>
          </a:p>
          <a:p>
            <a:r>
              <a:rPr lang="zh-CN" altLang="en-US" sz="2000" dirty="0" smtClean="0"/>
              <a:t>   </a:t>
            </a:r>
            <a:r>
              <a:rPr lang="en-US" altLang="zh-CN" sz="2000" dirty="0" smtClean="0"/>
              <a:t>write</a:t>
            </a:r>
            <a:r>
              <a:rPr lang="zh-CN" altLang="en-US" sz="2000" dirty="0" smtClean="0"/>
              <a:t>：向其它用户终端写信息    </a:t>
            </a:r>
            <a:endParaRPr lang="en-US" altLang="zh-CN" sz="2000" dirty="0" smtClean="0"/>
          </a:p>
          <a:p>
            <a:r>
              <a:rPr lang="en-US" altLang="zh-CN" sz="2000" dirty="0" smtClean="0"/>
              <a:t>   rlogin</a:t>
            </a:r>
            <a:r>
              <a:rPr lang="zh-CN" altLang="en-US" sz="2000" dirty="0" smtClean="0"/>
              <a:t>：远程登录</a:t>
            </a:r>
            <a:endParaRPr lang="zh-CN" altLang="en-US" sz="2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428596" y="642918"/>
            <a:ext cx="8001056" cy="5447645"/>
          </a:xfrm>
          <a:prstGeom prst="rect">
            <a:avLst/>
          </a:prstGeom>
        </p:spPr>
        <p:txBody>
          <a:bodyPr wrap="square">
            <a:spAutoFit/>
          </a:bodyPr>
          <a:lstStyle/>
          <a:p>
            <a:pPr lvl="0" algn="ctr"/>
            <a:r>
              <a:rPr lang="zh-CN" altLang="en-US" sz="3600" b="1" dirty="0" smtClean="0">
                <a:solidFill>
                  <a:srgbClr val="000000"/>
                </a:solidFill>
                <a:latin typeface="黑体" pitchFamily="49" charset="-122"/>
                <a:ea typeface="黑体" pitchFamily="49" charset="-122"/>
              </a:rPr>
              <a:t>树莓派的</a:t>
            </a:r>
            <a:r>
              <a:rPr lang="en-US" altLang="zh-CN" sz="3600" b="1" dirty="0" smtClean="0">
                <a:solidFill>
                  <a:srgbClr val="000000"/>
                </a:solidFill>
                <a:latin typeface="黑体" pitchFamily="49" charset="-122"/>
                <a:ea typeface="黑体" pitchFamily="49" charset="-122"/>
              </a:rPr>
              <a:t>Linux</a:t>
            </a:r>
            <a:r>
              <a:rPr lang="zh-CN" altLang="en-US" sz="3600" b="1" dirty="0" smtClean="0">
                <a:solidFill>
                  <a:srgbClr val="000000"/>
                </a:solidFill>
                <a:latin typeface="黑体" pitchFamily="49" charset="-122"/>
                <a:ea typeface="黑体" pitchFamily="49" charset="-122"/>
              </a:rPr>
              <a:t>系统介绍</a:t>
            </a:r>
            <a:endParaRPr lang="en-US" altLang="zh-CN" sz="3600" b="1" dirty="0" smtClean="0">
              <a:solidFill>
                <a:srgbClr val="000000"/>
              </a:solidFill>
              <a:latin typeface="黑体" pitchFamily="49" charset="-122"/>
              <a:ea typeface="黑体" pitchFamily="49" charset="-122"/>
            </a:endParaRPr>
          </a:p>
          <a:p>
            <a:pPr lvl="0" algn="ctr"/>
            <a:endParaRPr lang="en-US" altLang="zh-CN" sz="3600" b="1" dirty="0" smtClean="0">
              <a:solidFill>
                <a:srgbClr val="000000"/>
              </a:solidFill>
              <a:latin typeface="黑体" pitchFamily="49" charset="-122"/>
              <a:ea typeface="黑体" pitchFamily="49" charset="-122"/>
            </a:endParaRPr>
          </a:p>
          <a:p>
            <a:pPr lvl="0"/>
            <a:r>
              <a:rPr lang="en-US" altLang="zh-CN" sz="2800" b="1" dirty="0" smtClean="0">
                <a:solidFill>
                  <a:srgbClr val="000000"/>
                </a:solidFill>
                <a:latin typeface="黑体" pitchFamily="49" charset="-122"/>
                <a:ea typeface="黑体" pitchFamily="49" charset="-122"/>
              </a:rPr>
              <a:t>1</a:t>
            </a:r>
            <a:r>
              <a:rPr lang="zh-CN" altLang="en-US" sz="2800" b="1" dirty="0" smtClean="0">
                <a:solidFill>
                  <a:srgbClr val="000000"/>
                </a:solidFill>
                <a:latin typeface="黑体" pitchFamily="49" charset="-122"/>
                <a:ea typeface="黑体" pitchFamily="49" charset="-122"/>
              </a:rPr>
              <a:t>、常用命令</a:t>
            </a:r>
            <a:endParaRPr lang="en-US" altLang="zh-CN" sz="2800" b="1" dirty="0" smtClean="0">
              <a:solidFill>
                <a:srgbClr val="000000"/>
              </a:solidFill>
              <a:latin typeface="黑体" pitchFamily="49" charset="-122"/>
              <a:ea typeface="黑体" pitchFamily="49" charset="-122"/>
            </a:endParaRPr>
          </a:p>
          <a:p>
            <a:pPr lvl="0"/>
            <a:r>
              <a:rPr lang="en-US" altLang="zh-CN" sz="2800" b="1" dirty="0" smtClean="0">
                <a:solidFill>
                  <a:srgbClr val="000000"/>
                </a:solidFill>
                <a:latin typeface="黑体" pitchFamily="49" charset="-122"/>
                <a:ea typeface="黑体" pitchFamily="49" charset="-122"/>
              </a:rPr>
              <a:t>2</a:t>
            </a:r>
            <a:r>
              <a:rPr lang="zh-CN" altLang="en-US" sz="2800" b="1" dirty="0" smtClean="0">
                <a:solidFill>
                  <a:srgbClr val="000000"/>
                </a:solidFill>
                <a:latin typeface="黑体" pitchFamily="49" charset="-122"/>
                <a:ea typeface="黑体" pitchFamily="49" charset="-122"/>
              </a:rPr>
              <a:t>、文件系统结构</a:t>
            </a:r>
            <a:endParaRPr lang="en-US" altLang="zh-CN" sz="2800" b="1" dirty="0" smtClean="0">
              <a:solidFill>
                <a:srgbClr val="000000"/>
              </a:solidFill>
              <a:latin typeface="黑体" pitchFamily="49" charset="-122"/>
              <a:ea typeface="黑体" pitchFamily="49" charset="-122"/>
            </a:endParaRPr>
          </a:p>
          <a:p>
            <a:pPr lvl="0"/>
            <a:r>
              <a:rPr lang="en-US" altLang="zh-CN" sz="2800" b="1" dirty="0" smtClean="0">
                <a:solidFill>
                  <a:srgbClr val="000000"/>
                </a:solidFill>
                <a:latin typeface="黑体" pitchFamily="49" charset="-122"/>
                <a:ea typeface="黑体" pitchFamily="49" charset="-122"/>
              </a:rPr>
              <a:t>3</a:t>
            </a:r>
            <a:r>
              <a:rPr lang="zh-CN" altLang="en-US" sz="2800" b="1" dirty="0" smtClean="0">
                <a:solidFill>
                  <a:srgbClr val="000000"/>
                </a:solidFill>
                <a:latin typeface="黑体" pitchFamily="49" charset="-122"/>
                <a:ea typeface="黑体" pitchFamily="49" charset="-122"/>
              </a:rPr>
              <a:t>、用户与权限管理</a:t>
            </a:r>
            <a:endParaRPr lang="en-US" altLang="zh-CN" sz="2800" b="1" dirty="0" smtClean="0">
              <a:solidFill>
                <a:srgbClr val="000000"/>
              </a:solidFill>
              <a:latin typeface="黑体" pitchFamily="49" charset="-122"/>
              <a:ea typeface="黑体" pitchFamily="49" charset="-122"/>
            </a:endParaRPr>
          </a:p>
          <a:p>
            <a:pPr lvl="0"/>
            <a:r>
              <a:rPr lang="en-US" altLang="zh-CN" sz="2800" b="1" dirty="0" smtClean="0">
                <a:solidFill>
                  <a:srgbClr val="000000"/>
                </a:solidFill>
                <a:latin typeface="黑体" pitchFamily="49" charset="-122"/>
                <a:ea typeface="黑体" pitchFamily="49" charset="-122"/>
              </a:rPr>
              <a:t>4</a:t>
            </a:r>
            <a:r>
              <a:rPr lang="zh-CN" altLang="en-US" sz="2800" b="1" dirty="0" smtClean="0">
                <a:solidFill>
                  <a:srgbClr val="000000"/>
                </a:solidFill>
                <a:latin typeface="黑体" pitchFamily="49" charset="-122"/>
                <a:ea typeface="黑体" pitchFamily="49" charset="-122"/>
              </a:rPr>
              <a:t>、软件包管理</a:t>
            </a:r>
            <a:endParaRPr lang="en-US" altLang="zh-CN" sz="2800" b="1" dirty="0" smtClean="0">
              <a:solidFill>
                <a:srgbClr val="000000"/>
              </a:solidFill>
              <a:latin typeface="黑体" pitchFamily="49" charset="-122"/>
              <a:ea typeface="黑体" pitchFamily="49" charset="-122"/>
            </a:endParaRPr>
          </a:p>
          <a:p>
            <a:pPr lvl="0"/>
            <a:r>
              <a:rPr lang="en-US" altLang="zh-CN" sz="2800" b="1" dirty="0" smtClean="0">
                <a:solidFill>
                  <a:srgbClr val="000000"/>
                </a:solidFill>
                <a:latin typeface="黑体" pitchFamily="49" charset="-122"/>
                <a:ea typeface="黑体" pitchFamily="49" charset="-122"/>
              </a:rPr>
              <a:t>5</a:t>
            </a:r>
            <a:r>
              <a:rPr lang="zh-CN" altLang="en-US" sz="2800" b="1" dirty="0" smtClean="0">
                <a:solidFill>
                  <a:srgbClr val="000000"/>
                </a:solidFill>
                <a:latin typeface="黑体" pitchFamily="49" charset="-122"/>
                <a:ea typeface="黑体" pitchFamily="49" charset="-122"/>
              </a:rPr>
              <a:t>、文件编辑器</a:t>
            </a:r>
            <a:endParaRPr lang="en-US" altLang="zh-CN" sz="2800" b="1" dirty="0" smtClean="0">
              <a:solidFill>
                <a:srgbClr val="000000"/>
              </a:solidFill>
              <a:latin typeface="黑体" pitchFamily="49" charset="-122"/>
              <a:ea typeface="黑体" pitchFamily="49" charset="-122"/>
            </a:endParaRPr>
          </a:p>
          <a:p>
            <a:pPr lvl="0"/>
            <a:r>
              <a:rPr lang="en-US" altLang="zh-CN" sz="2800" b="1" dirty="0" smtClean="0">
                <a:solidFill>
                  <a:srgbClr val="000000"/>
                </a:solidFill>
                <a:latin typeface="黑体" pitchFamily="49" charset="-122"/>
                <a:ea typeface="黑体" pitchFamily="49" charset="-122"/>
              </a:rPr>
              <a:t>6</a:t>
            </a:r>
            <a:r>
              <a:rPr lang="zh-CN" altLang="en-US" sz="2800" b="1" dirty="0" smtClean="0">
                <a:solidFill>
                  <a:srgbClr val="000000"/>
                </a:solidFill>
                <a:latin typeface="黑体" pitchFamily="49" charset="-122"/>
                <a:ea typeface="黑体" pitchFamily="49" charset="-122"/>
              </a:rPr>
              <a:t>、使用外部设备</a:t>
            </a:r>
            <a:endParaRPr lang="en-US" altLang="zh-CN" sz="2800" b="1" dirty="0" smtClean="0">
              <a:solidFill>
                <a:srgbClr val="000000"/>
              </a:solidFill>
              <a:latin typeface="黑体" pitchFamily="49" charset="-122"/>
              <a:ea typeface="黑体" pitchFamily="49" charset="-122"/>
            </a:endParaRPr>
          </a:p>
          <a:p>
            <a:pPr lvl="0" algn="ctr"/>
            <a:endParaRPr lang="en-US" altLang="zh-CN" sz="3600" b="1" dirty="0" smtClean="0">
              <a:solidFill>
                <a:srgbClr val="000000"/>
              </a:solidFill>
              <a:latin typeface="黑体" pitchFamily="49" charset="-122"/>
              <a:ea typeface="黑体" pitchFamily="49" charset="-122"/>
            </a:endParaRPr>
          </a:p>
          <a:p>
            <a:pPr lvl="0" algn="ctr"/>
            <a:endParaRPr lang="en-US" altLang="zh-CN" sz="3600" b="1" dirty="0" smtClean="0">
              <a:solidFill>
                <a:srgbClr val="000000"/>
              </a:solidFill>
              <a:latin typeface="黑体" pitchFamily="49" charset="-122"/>
              <a:ea typeface="黑体" pitchFamily="49" charset="-122"/>
            </a:endParaRPr>
          </a:p>
          <a:p>
            <a:pPr lvl="0" algn="ctr"/>
            <a:endParaRPr lang="en-US" altLang="zh-CN" sz="3600" b="1" dirty="0" smtClean="0">
              <a:solidFill>
                <a:srgbClr val="000000"/>
              </a:solidFill>
              <a:latin typeface="黑体" pitchFamily="49" charset="-122"/>
              <a:ea typeface="黑体" pitchFamily="49" charset="-122"/>
            </a:endParaRPr>
          </a:p>
        </p:txBody>
      </p:sp>
      <p:sp>
        <p:nvSpPr>
          <p:cNvPr id="3" name="左箭头 2"/>
          <p:cNvSpPr/>
          <p:nvPr/>
        </p:nvSpPr>
        <p:spPr>
          <a:xfrm>
            <a:off x="3714744" y="2643182"/>
            <a:ext cx="785818" cy="428628"/>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428596" y="642918"/>
            <a:ext cx="8001056" cy="4955203"/>
          </a:xfrm>
          <a:prstGeom prst="rect">
            <a:avLst/>
          </a:prstGeom>
        </p:spPr>
        <p:txBody>
          <a:bodyPr wrap="square">
            <a:spAutoFit/>
          </a:bodyPr>
          <a:lstStyle/>
          <a:p>
            <a:pPr lvl="0" algn="ctr"/>
            <a:r>
              <a:rPr lang="en-US" altLang="zh-CN" sz="3600" b="1" dirty="0" smtClean="0">
                <a:solidFill>
                  <a:srgbClr val="000000"/>
                </a:solidFill>
                <a:latin typeface="黑体" pitchFamily="49" charset="-122"/>
                <a:ea typeface="黑体" pitchFamily="49" charset="-122"/>
              </a:rPr>
              <a:t>Linux</a:t>
            </a:r>
            <a:r>
              <a:rPr lang="zh-CN" altLang="en-US" sz="3600" b="1" dirty="0" smtClean="0">
                <a:solidFill>
                  <a:srgbClr val="000000"/>
                </a:solidFill>
                <a:latin typeface="黑体" pitchFamily="49" charset="-122"/>
                <a:ea typeface="黑体" pitchFamily="49" charset="-122"/>
              </a:rPr>
              <a:t>系统介绍</a:t>
            </a:r>
            <a:endParaRPr lang="en-US" altLang="zh-CN" sz="3600" b="1" dirty="0" smtClean="0">
              <a:solidFill>
                <a:srgbClr val="000000"/>
              </a:solidFill>
              <a:latin typeface="黑体" pitchFamily="49" charset="-122"/>
              <a:ea typeface="黑体" pitchFamily="49" charset="-122"/>
            </a:endParaRPr>
          </a:p>
          <a:p>
            <a:pPr lvl="0" algn="ctr"/>
            <a:endParaRPr lang="en-US" altLang="zh-CN" sz="3600" b="1" dirty="0" smtClean="0">
              <a:solidFill>
                <a:srgbClr val="000000"/>
              </a:solidFill>
              <a:latin typeface="黑体" pitchFamily="49" charset="-122"/>
              <a:ea typeface="黑体" pitchFamily="49" charset="-122"/>
            </a:endParaRPr>
          </a:p>
          <a:p>
            <a:pPr lvl="0"/>
            <a:r>
              <a:rPr lang="en-US" altLang="zh-CN" sz="2800" b="1" dirty="0" smtClean="0">
                <a:solidFill>
                  <a:srgbClr val="000000"/>
                </a:solidFill>
                <a:latin typeface="黑体" pitchFamily="49" charset="-122"/>
                <a:ea typeface="黑体" pitchFamily="49" charset="-122"/>
              </a:rPr>
              <a:t>	1</a:t>
            </a:r>
            <a:r>
              <a:rPr lang="zh-CN" altLang="en-US" sz="2800" b="1" dirty="0" smtClean="0">
                <a:solidFill>
                  <a:srgbClr val="000000"/>
                </a:solidFill>
                <a:latin typeface="黑体" pitchFamily="49" charset="-122"/>
                <a:ea typeface="黑体" pitchFamily="49" charset="-122"/>
              </a:rPr>
              <a:t>、文件系统结构</a:t>
            </a:r>
            <a:endParaRPr lang="en-US" altLang="zh-CN" sz="2800" b="1" dirty="0" smtClean="0">
              <a:solidFill>
                <a:srgbClr val="000000"/>
              </a:solidFill>
              <a:latin typeface="黑体" pitchFamily="49" charset="-122"/>
              <a:ea typeface="黑体" pitchFamily="49" charset="-122"/>
            </a:endParaRPr>
          </a:p>
          <a:p>
            <a:pPr lvl="0"/>
            <a:r>
              <a:rPr lang="en-US" altLang="zh-CN" sz="2800" b="1" dirty="0" smtClean="0">
                <a:solidFill>
                  <a:srgbClr val="000000"/>
                </a:solidFill>
                <a:latin typeface="黑体" pitchFamily="49" charset="-122"/>
                <a:ea typeface="黑体" pitchFamily="49" charset="-122"/>
              </a:rPr>
              <a:t>	2</a:t>
            </a:r>
            <a:r>
              <a:rPr lang="zh-CN" altLang="en-US" sz="2800" b="1" dirty="0" smtClean="0">
                <a:solidFill>
                  <a:srgbClr val="000000"/>
                </a:solidFill>
                <a:latin typeface="黑体" pitchFamily="49" charset="-122"/>
                <a:ea typeface="黑体" pitchFamily="49" charset="-122"/>
              </a:rPr>
              <a:t>、常用命令</a:t>
            </a:r>
            <a:endParaRPr lang="en-US" altLang="zh-CN" sz="2800" b="1" dirty="0" smtClean="0">
              <a:solidFill>
                <a:srgbClr val="000000"/>
              </a:solidFill>
              <a:latin typeface="黑体" pitchFamily="49" charset="-122"/>
              <a:ea typeface="黑体" pitchFamily="49" charset="-122"/>
            </a:endParaRPr>
          </a:p>
          <a:p>
            <a:pPr lvl="0"/>
            <a:r>
              <a:rPr lang="en-US" altLang="zh-CN" sz="2800" b="1" dirty="0" smtClean="0">
                <a:solidFill>
                  <a:srgbClr val="000000"/>
                </a:solidFill>
                <a:latin typeface="黑体" pitchFamily="49" charset="-122"/>
                <a:ea typeface="黑体" pitchFamily="49" charset="-122"/>
              </a:rPr>
              <a:t>	3</a:t>
            </a:r>
            <a:r>
              <a:rPr lang="zh-CN" altLang="en-US" sz="2800" b="1" dirty="0" smtClean="0">
                <a:solidFill>
                  <a:srgbClr val="000000"/>
                </a:solidFill>
                <a:latin typeface="黑体" pitchFamily="49" charset="-122"/>
                <a:ea typeface="黑体" pitchFamily="49" charset="-122"/>
              </a:rPr>
              <a:t>、用户与权限管理</a:t>
            </a:r>
            <a:endParaRPr lang="en-US" altLang="zh-CN" sz="2800" b="1" dirty="0" smtClean="0">
              <a:solidFill>
                <a:srgbClr val="000000"/>
              </a:solidFill>
              <a:latin typeface="黑体" pitchFamily="49" charset="-122"/>
              <a:ea typeface="黑体" pitchFamily="49" charset="-122"/>
            </a:endParaRPr>
          </a:p>
          <a:p>
            <a:pPr lvl="0"/>
            <a:r>
              <a:rPr lang="en-US" altLang="zh-CN" sz="2800" b="1" dirty="0" smtClean="0">
                <a:solidFill>
                  <a:srgbClr val="000000"/>
                </a:solidFill>
                <a:latin typeface="黑体" pitchFamily="49" charset="-122"/>
                <a:ea typeface="黑体" pitchFamily="49" charset="-122"/>
              </a:rPr>
              <a:t>	4</a:t>
            </a:r>
            <a:r>
              <a:rPr lang="zh-CN" altLang="en-US" sz="2800" b="1" dirty="0" smtClean="0">
                <a:solidFill>
                  <a:srgbClr val="000000"/>
                </a:solidFill>
                <a:latin typeface="黑体" pitchFamily="49" charset="-122"/>
                <a:ea typeface="黑体" pitchFamily="49" charset="-122"/>
              </a:rPr>
              <a:t>、软件包管理</a:t>
            </a:r>
            <a:endParaRPr lang="en-US" altLang="zh-CN" sz="2800" b="1" dirty="0" smtClean="0">
              <a:solidFill>
                <a:srgbClr val="000000"/>
              </a:solidFill>
              <a:latin typeface="黑体" pitchFamily="49" charset="-122"/>
              <a:ea typeface="黑体" pitchFamily="49" charset="-122"/>
            </a:endParaRPr>
          </a:p>
          <a:p>
            <a:pPr lvl="0"/>
            <a:r>
              <a:rPr lang="en-US" altLang="zh-CN" sz="2800" b="1" dirty="0" smtClean="0">
                <a:solidFill>
                  <a:srgbClr val="000000"/>
                </a:solidFill>
                <a:latin typeface="黑体" pitchFamily="49" charset="-122"/>
                <a:ea typeface="黑体" pitchFamily="49" charset="-122"/>
              </a:rPr>
              <a:t>	5</a:t>
            </a:r>
            <a:r>
              <a:rPr lang="zh-CN" altLang="en-US" sz="2800" b="1" dirty="0" smtClean="0">
                <a:solidFill>
                  <a:srgbClr val="000000"/>
                </a:solidFill>
                <a:latin typeface="黑体" pitchFamily="49" charset="-122"/>
                <a:ea typeface="黑体" pitchFamily="49" charset="-122"/>
              </a:rPr>
              <a:t>、文件编辑器</a:t>
            </a:r>
            <a:endParaRPr lang="en-US" altLang="zh-CN" sz="2800" b="1" dirty="0" smtClean="0">
              <a:solidFill>
                <a:srgbClr val="000000"/>
              </a:solidFill>
              <a:latin typeface="黑体" pitchFamily="49" charset="-122"/>
              <a:ea typeface="黑体" pitchFamily="49" charset="-122"/>
            </a:endParaRPr>
          </a:p>
          <a:p>
            <a:pPr lvl="0"/>
            <a:r>
              <a:rPr lang="en-US" altLang="zh-CN" sz="2800" b="1" dirty="0" smtClean="0">
                <a:solidFill>
                  <a:srgbClr val="000000"/>
                </a:solidFill>
                <a:latin typeface="黑体" pitchFamily="49" charset="-122"/>
                <a:ea typeface="黑体" pitchFamily="49" charset="-122"/>
              </a:rPr>
              <a:t>	6</a:t>
            </a:r>
            <a:r>
              <a:rPr lang="zh-CN" altLang="en-US" sz="2800" b="1" dirty="0" smtClean="0">
                <a:solidFill>
                  <a:srgbClr val="000000"/>
                </a:solidFill>
                <a:latin typeface="黑体" pitchFamily="49" charset="-122"/>
                <a:ea typeface="黑体" pitchFamily="49" charset="-122"/>
              </a:rPr>
              <a:t>、使用外部设备</a:t>
            </a:r>
            <a:endParaRPr lang="en-US" altLang="zh-CN" sz="2800" b="1" dirty="0" smtClean="0">
              <a:solidFill>
                <a:srgbClr val="000000"/>
              </a:solidFill>
              <a:latin typeface="黑体" pitchFamily="49" charset="-122"/>
              <a:ea typeface="黑体" pitchFamily="49" charset="-122"/>
            </a:endParaRPr>
          </a:p>
          <a:p>
            <a:pPr lvl="0"/>
            <a:endParaRPr lang="en-US" altLang="zh-CN" sz="2800" b="1" dirty="0" smtClean="0">
              <a:solidFill>
                <a:srgbClr val="000000"/>
              </a:solidFill>
              <a:latin typeface="黑体" pitchFamily="49" charset="-122"/>
              <a:ea typeface="黑体" pitchFamily="49" charset="-122"/>
            </a:endParaRPr>
          </a:p>
          <a:p>
            <a:pPr lvl="0" algn="ctr"/>
            <a:r>
              <a:rPr lang="zh-CN" altLang="en-US" sz="2400" b="1" dirty="0" smtClean="0">
                <a:solidFill>
                  <a:srgbClr val="FF0000"/>
                </a:solidFill>
                <a:latin typeface="黑体" pitchFamily="49" charset="-122"/>
                <a:ea typeface="黑体" pitchFamily="49" charset="-122"/>
              </a:rPr>
              <a:t>由于</a:t>
            </a:r>
            <a:r>
              <a:rPr lang="en-US" altLang="zh-CN" sz="2400" b="1" dirty="0" smtClean="0">
                <a:solidFill>
                  <a:srgbClr val="FF0000"/>
                </a:solidFill>
                <a:latin typeface="黑体" pitchFamily="49" charset="-122"/>
                <a:ea typeface="黑体" pitchFamily="49" charset="-122"/>
              </a:rPr>
              <a:t>Linux</a:t>
            </a:r>
            <a:r>
              <a:rPr lang="zh-CN" altLang="en-US" sz="2400" b="1" dirty="0" smtClean="0">
                <a:solidFill>
                  <a:srgbClr val="FF0000"/>
                </a:solidFill>
                <a:latin typeface="黑体" pitchFamily="49" charset="-122"/>
                <a:ea typeface="黑体" pitchFamily="49" charset="-122"/>
              </a:rPr>
              <a:t>版本不同，可能会有一些差异，但总体差异不大。</a:t>
            </a:r>
            <a:endParaRPr lang="en-US" altLang="zh-CN" sz="2400" b="1" dirty="0" smtClean="0">
              <a:solidFill>
                <a:srgbClr val="FF0000"/>
              </a:solidFill>
              <a:latin typeface="黑体" pitchFamily="49" charset="-122"/>
              <a:ea typeface="黑体" pitchFamily="49" charset="-122"/>
            </a:endParaRPr>
          </a:p>
          <a:p>
            <a:pPr lvl="0" algn="ctr"/>
            <a:r>
              <a:rPr lang="zh-CN" altLang="en-US" sz="2400" b="1" dirty="0" smtClean="0">
                <a:solidFill>
                  <a:srgbClr val="0070C0"/>
                </a:solidFill>
                <a:latin typeface="黑体" pitchFamily="49" charset="-122"/>
                <a:ea typeface="黑体" pitchFamily="49" charset="-122"/>
              </a:rPr>
              <a:t>与大家熟悉的</a:t>
            </a:r>
            <a:r>
              <a:rPr lang="en-US" altLang="zh-CN" sz="2400" b="1" dirty="0" smtClean="0">
                <a:solidFill>
                  <a:srgbClr val="0070C0"/>
                </a:solidFill>
                <a:latin typeface="黑体" pitchFamily="49" charset="-122"/>
                <a:ea typeface="黑体" pitchFamily="49" charset="-122"/>
              </a:rPr>
              <a:t>Windows</a:t>
            </a:r>
            <a:r>
              <a:rPr lang="zh-CN" altLang="en-US" sz="2400" b="1" dirty="0" smtClean="0">
                <a:solidFill>
                  <a:srgbClr val="0070C0"/>
                </a:solidFill>
                <a:latin typeface="黑体" pitchFamily="49" charset="-122"/>
                <a:ea typeface="黑体" pitchFamily="49" charset="-122"/>
              </a:rPr>
              <a:t>系统完全不同的另一个世界</a:t>
            </a:r>
            <a:endParaRPr lang="en-US" altLang="zh-CN" sz="2400" b="1" dirty="0" smtClean="0">
              <a:solidFill>
                <a:srgbClr val="0070C0"/>
              </a:solidFill>
              <a:latin typeface="黑体" pitchFamily="49" charset="-122"/>
              <a:ea typeface="黑体" pitchFamily="49" charset="-122"/>
            </a:endParaRPr>
          </a:p>
        </p:txBody>
      </p:sp>
      <p:sp>
        <p:nvSpPr>
          <p:cNvPr id="3" name="左箭头 2"/>
          <p:cNvSpPr/>
          <p:nvPr/>
        </p:nvSpPr>
        <p:spPr>
          <a:xfrm>
            <a:off x="4286248" y="1785926"/>
            <a:ext cx="785818" cy="428628"/>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143108" y="214290"/>
            <a:ext cx="3868368"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a:r>
              <a:rPr lang="en-US" altLang="zh-CN" sz="2800" b="1" dirty="0" smtClean="0"/>
              <a:t>1</a:t>
            </a:r>
            <a:r>
              <a:rPr lang="zh-CN" altLang="en-US" sz="2800" b="1" dirty="0" smtClean="0"/>
              <a:t>、</a:t>
            </a:r>
            <a:r>
              <a:rPr lang="en-US" altLang="zh-CN" sz="2800" b="1" dirty="0" smtClean="0"/>
              <a:t>Linux</a:t>
            </a:r>
            <a:r>
              <a:rPr lang="zh-CN" altLang="en-US" sz="2800" b="1" dirty="0" smtClean="0"/>
              <a:t>的用户与权限</a:t>
            </a:r>
            <a:endParaRPr kumimoji="0" lang="zh-CN" sz="3200" b="1" i="0" u="none" strike="noStrike" cap="none" normalizeH="0" baseline="0" dirty="0" smtClean="0">
              <a:ln>
                <a:noFill/>
              </a:ln>
              <a:solidFill>
                <a:schemeClr val="tx1"/>
              </a:solidFill>
              <a:effectLst/>
              <a:latin typeface="黑体" pitchFamily="49" charset="-122"/>
              <a:ea typeface="黑体" pitchFamily="49" charset="-122"/>
              <a:cs typeface="宋体" pitchFamily="2" charset="-122"/>
            </a:endParaRPr>
          </a:p>
        </p:txBody>
      </p:sp>
      <p:sp>
        <p:nvSpPr>
          <p:cNvPr id="5" name="矩形 4"/>
          <p:cNvSpPr/>
          <p:nvPr/>
        </p:nvSpPr>
        <p:spPr>
          <a:xfrm>
            <a:off x="357158" y="785794"/>
            <a:ext cx="8501122" cy="5632311"/>
          </a:xfrm>
          <a:prstGeom prst="rect">
            <a:avLst/>
          </a:prstGeom>
        </p:spPr>
        <p:txBody>
          <a:bodyPr wrap="square">
            <a:spAutoFit/>
          </a:bodyPr>
          <a:lstStyle/>
          <a:p>
            <a:pPr>
              <a:buFont typeface="Wingdings" pitchFamily="2" charset="2"/>
              <a:buChar char="p"/>
            </a:pPr>
            <a:r>
              <a:rPr lang="zh-CN" altLang="en-US" sz="2400" dirty="0" smtClean="0"/>
              <a:t> </a:t>
            </a:r>
            <a:r>
              <a:rPr lang="en-US" sz="2400" dirty="0" smtClean="0"/>
              <a:t>Linux </a:t>
            </a:r>
            <a:r>
              <a:rPr lang="zh-CN" altLang="en-US" sz="2400" dirty="0" smtClean="0"/>
              <a:t>系统是一个多用户多任务的分时操作系统，任何一个要使用系统资源的用户，都必须首先向系统管理员申请一个账号，然后以这个账号的身份进入系统。</a:t>
            </a:r>
            <a:endParaRPr lang="en-US" altLang="zh-CN" sz="2400" dirty="0" smtClean="0"/>
          </a:p>
          <a:p>
            <a:pPr>
              <a:buFont typeface="Wingdings" pitchFamily="2" charset="2"/>
              <a:buChar char="p"/>
            </a:pPr>
            <a:r>
              <a:rPr lang="zh-CN" altLang="en-US" sz="2400" dirty="0" smtClean="0"/>
              <a:t>用户的账号一方面可以帮助系统管理员对使用系统的用户进行跟踪，并控制他们对系统资源的访问；另一方面也可以帮助用户组织文件，并为用户提供安全性保护。</a:t>
            </a:r>
            <a:endParaRPr lang="en-US" altLang="zh-CN" sz="2400" dirty="0" smtClean="0"/>
          </a:p>
          <a:p>
            <a:pPr>
              <a:buFont typeface="Wingdings" pitchFamily="2" charset="2"/>
              <a:buChar char="p"/>
            </a:pPr>
            <a:r>
              <a:rPr lang="zh-CN" altLang="en-US" sz="2400" dirty="0" smtClean="0"/>
              <a:t>每个用户账号都拥有一个惟一的用户名和各自的口令。用户在登录时键入正确的用户名和口令后，就能够进入系统和自己的主目录。</a:t>
            </a:r>
          </a:p>
          <a:p>
            <a:pPr>
              <a:buFont typeface="Wingdings" pitchFamily="2" charset="2"/>
              <a:buChar char="p"/>
            </a:pPr>
            <a:r>
              <a:rPr lang="zh-CN" altLang="en-US" sz="2400" dirty="0" smtClean="0"/>
              <a:t>实现用户账号的管理，要完成的工作主要有如下几个方面：</a:t>
            </a:r>
          </a:p>
          <a:p>
            <a:pPr lvl="1">
              <a:buFont typeface="Wingdings" pitchFamily="2" charset="2"/>
              <a:buChar char="p"/>
            </a:pPr>
            <a:r>
              <a:rPr lang="zh-CN" altLang="en-US" sz="2400" dirty="0" smtClean="0"/>
              <a:t>用户账号的添加、删除与修改。</a:t>
            </a:r>
          </a:p>
          <a:p>
            <a:pPr lvl="1">
              <a:buFont typeface="Wingdings" pitchFamily="2" charset="2"/>
              <a:buChar char="p"/>
            </a:pPr>
            <a:r>
              <a:rPr lang="zh-CN" altLang="en-US" sz="2400" dirty="0" smtClean="0"/>
              <a:t>用户口令的管理。</a:t>
            </a:r>
          </a:p>
          <a:p>
            <a:pPr lvl="1">
              <a:buFont typeface="Wingdings" pitchFamily="2" charset="2"/>
              <a:buChar char="p"/>
            </a:pPr>
            <a:r>
              <a:rPr lang="zh-CN" altLang="en-US" sz="2400" dirty="0" smtClean="0"/>
              <a:t>用户组的管理。</a:t>
            </a:r>
          </a:p>
          <a:p>
            <a:pPr>
              <a:buFont typeface="Wingdings" pitchFamily="2" charset="2"/>
              <a:buChar char="p"/>
            </a:pPr>
            <a:r>
              <a:rPr lang="zh-CN" altLang="en-US" sz="2400" dirty="0" smtClean="0"/>
              <a:t>注：此说明适用于</a:t>
            </a:r>
            <a:r>
              <a:rPr lang="en-US" sz="2400" dirty="0" err="1" smtClean="0"/>
              <a:t>Debian</a:t>
            </a:r>
            <a:r>
              <a:rPr lang="zh-CN" altLang="en-US" sz="2400" dirty="0" smtClean="0"/>
              <a:t>、</a:t>
            </a:r>
            <a:r>
              <a:rPr lang="en-US" sz="2400" dirty="0" err="1" smtClean="0"/>
              <a:t>Redhat</a:t>
            </a:r>
            <a:r>
              <a:rPr lang="zh-CN" altLang="en-US" sz="2400" dirty="0" smtClean="0"/>
              <a:t>、</a:t>
            </a:r>
            <a:r>
              <a:rPr lang="en-US" sz="2400" dirty="0" err="1" smtClean="0"/>
              <a:t>suse</a:t>
            </a:r>
            <a:r>
              <a:rPr lang="zh-CN" altLang="en-US" sz="2400" dirty="0" smtClean="0"/>
              <a:t>、</a:t>
            </a:r>
            <a:r>
              <a:rPr lang="en-US" sz="2400" dirty="0" err="1" smtClean="0"/>
              <a:t>Ubuntu</a:t>
            </a:r>
            <a:r>
              <a:rPr lang="zh-CN" altLang="en-US" sz="2400" dirty="0" smtClean="0"/>
              <a:t>、</a:t>
            </a:r>
            <a:r>
              <a:rPr lang="en-US" sz="2400" dirty="0" smtClean="0"/>
              <a:t>Fedora</a:t>
            </a:r>
            <a:r>
              <a:rPr lang="zh-CN" altLang="en-US" sz="2400" dirty="0" smtClean="0"/>
              <a:t>等众多</a:t>
            </a:r>
            <a:r>
              <a:rPr lang="en-US" sz="2400" dirty="0" err="1" smtClean="0"/>
              <a:t>linux</a:t>
            </a:r>
            <a:r>
              <a:rPr lang="zh-CN" altLang="en-US" sz="2400" dirty="0" smtClean="0"/>
              <a:t>系统，并对</a:t>
            </a:r>
            <a:r>
              <a:rPr lang="en-US" altLang="zh-CN" sz="2400" dirty="0" smtClean="0"/>
              <a:t>32/64</a:t>
            </a:r>
            <a:r>
              <a:rPr lang="zh-CN" altLang="en-US" sz="2400" dirty="0" smtClean="0"/>
              <a:t>位没有区别。</a:t>
            </a:r>
            <a:endParaRPr lang="zh-CN" altLang="en-US" sz="2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143108" y="214290"/>
            <a:ext cx="4120039"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a:r>
              <a:rPr lang="en-US" sz="3200" b="1" dirty="0" smtClean="0"/>
              <a:t>2</a:t>
            </a:r>
            <a:r>
              <a:rPr lang="zh-CN" altLang="en-US" sz="3200" b="1" dirty="0" smtClean="0"/>
              <a:t>、添加新的用户账号</a:t>
            </a:r>
            <a:endParaRPr kumimoji="0" lang="zh-CN" sz="3200" b="1" i="0" u="none" strike="noStrike" cap="none" normalizeH="0" baseline="0" dirty="0" smtClean="0">
              <a:ln>
                <a:noFill/>
              </a:ln>
              <a:solidFill>
                <a:schemeClr val="tx1"/>
              </a:solidFill>
              <a:effectLst/>
              <a:latin typeface="黑体" pitchFamily="49" charset="-122"/>
              <a:ea typeface="黑体" pitchFamily="49" charset="-122"/>
              <a:cs typeface="宋体" pitchFamily="2" charset="-122"/>
            </a:endParaRPr>
          </a:p>
        </p:txBody>
      </p:sp>
      <p:sp>
        <p:nvSpPr>
          <p:cNvPr id="5" name="矩形 4"/>
          <p:cNvSpPr/>
          <p:nvPr/>
        </p:nvSpPr>
        <p:spPr>
          <a:xfrm>
            <a:off x="357158" y="785794"/>
            <a:ext cx="8501122" cy="3785652"/>
          </a:xfrm>
          <a:prstGeom prst="rect">
            <a:avLst/>
          </a:prstGeom>
        </p:spPr>
        <p:txBody>
          <a:bodyPr wrap="square">
            <a:spAutoFit/>
          </a:bodyPr>
          <a:lstStyle/>
          <a:p>
            <a:pPr>
              <a:buFont typeface="Wingdings" pitchFamily="2" charset="2"/>
              <a:buChar char="p"/>
            </a:pPr>
            <a:r>
              <a:rPr lang="zh-CN" altLang="en-US" sz="2400" dirty="0" smtClean="0"/>
              <a:t>添加新用户帐号使用</a:t>
            </a:r>
            <a:r>
              <a:rPr lang="en-US" sz="2400" dirty="0" err="1" smtClean="0"/>
              <a:t>useradd</a:t>
            </a:r>
            <a:r>
              <a:rPr lang="zh-CN" altLang="en-US" sz="2400" dirty="0" smtClean="0"/>
              <a:t>命令，其语法如下：</a:t>
            </a:r>
          </a:p>
          <a:p>
            <a:r>
              <a:rPr lang="en-US" sz="2400" dirty="0" err="1" smtClean="0"/>
              <a:t>useradd</a:t>
            </a:r>
            <a:r>
              <a:rPr lang="en-US" sz="2400" dirty="0" smtClean="0"/>
              <a:t> </a:t>
            </a:r>
            <a:r>
              <a:rPr lang="zh-CN" altLang="en-US" sz="2400" dirty="0" smtClean="0"/>
              <a:t>选项 用户名</a:t>
            </a:r>
          </a:p>
          <a:p>
            <a:r>
              <a:rPr lang="en-US" sz="2400" dirty="0" smtClean="0"/>
              <a:t>-c comment </a:t>
            </a:r>
            <a:r>
              <a:rPr lang="zh-CN" altLang="en-US" sz="2400" dirty="0" smtClean="0"/>
              <a:t>指定一段注释性描述。</a:t>
            </a:r>
          </a:p>
          <a:p>
            <a:r>
              <a:rPr lang="en-US" sz="2400" dirty="0" smtClean="0"/>
              <a:t>-d </a:t>
            </a:r>
            <a:r>
              <a:rPr lang="zh-CN" altLang="en-US" sz="2400" dirty="0" smtClean="0"/>
              <a:t>目录 指定用户主目录，如果此目录不存在，则同时使用</a:t>
            </a:r>
            <a:r>
              <a:rPr lang="en-US" sz="2400" dirty="0" smtClean="0"/>
              <a:t>-m</a:t>
            </a:r>
            <a:r>
              <a:rPr lang="zh-CN" altLang="en-US" sz="2400" dirty="0" smtClean="0"/>
              <a:t>选项，可以创建主目录。</a:t>
            </a:r>
          </a:p>
          <a:p>
            <a:r>
              <a:rPr lang="en-US" sz="2400" dirty="0" smtClean="0"/>
              <a:t>-g </a:t>
            </a:r>
            <a:r>
              <a:rPr lang="zh-CN" altLang="en-US" sz="2400" dirty="0" smtClean="0"/>
              <a:t>用户组 指定用户所属的用户组。</a:t>
            </a:r>
          </a:p>
          <a:p>
            <a:r>
              <a:rPr lang="en-US" sz="2400" dirty="0" smtClean="0"/>
              <a:t>-G </a:t>
            </a:r>
            <a:r>
              <a:rPr lang="zh-CN" altLang="en-US" sz="2400" dirty="0" smtClean="0"/>
              <a:t>用户组，用户组 指定用户所属的附加组。</a:t>
            </a:r>
          </a:p>
          <a:p>
            <a:r>
              <a:rPr lang="en-US" sz="2400" dirty="0" smtClean="0"/>
              <a:t>-s Shell</a:t>
            </a:r>
            <a:r>
              <a:rPr lang="zh-CN" altLang="en-US" sz="2400" dirty="0" smtClean="0"/>
              <a:t>文件 指定用户的登录</a:t>
            </a:r>
            <a:r>
              <a:rPr lang="en-US" sz="2400" dirty="0" smtClean="0"/>
              <a:t>Shell</a:t>
            </a:r>
            <a:r>
              <a:rPr lang="zh-CN" altLang="en-US" sz="2400" dirty="0" smtClean="0"/>
              <a:t>。</a:t>
            </a:r>
          </a:p>
          <a:p>
            <a:r>
              <a:rPr lang="en-US" sz="2400" dirty="0" smtClean="0"/>
              <a:t>-u </a:t>
            </a:r>
            <a:r>
              <a:rPr lang="zh-CN" altLang="en-US" sz="2400" dirty="0" smtClean="0"/>
              <a:t>用户号 指定用户的用户号，如果同时有</a:t>
            </a:r>
            <a:r>
              <a:rPr lang="en-US" sz="2400" dirty="0" smtClean="0"/>
              <a:t>-o</a:t>
            </a:r>
            <a:r>
              <a:rPr lang="zh-CN" altLang="en-US" sz="2400" dirty="0" smtClean="0"/>
              <a:t>选项，则可以重复使用其他用户的标识号。</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143108" y="214290"/>
            <a:ext cx="4120039"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a:r>
              <a:rPr lang="en-US" sz="3200" b="1" dirty="0" smtClean="0"/>
              <a:t>2</a:t>
            </a:r>
            <a:r>
              <a:rPr lang="zh-CN" altLang="en-US" sz="3200" b="1" dirty="0" smtClean="0"/>
              <a:t>、添加新的用户账号</a:t>
            </a:r>
            <a:endParaRPr kumimoji="0" lang="zh-CN" sz="3200" b="1" i="0" u="none" strike="noStrike" cap="none" normalizeH="0" baseline="0" dirty="0" smtClean="0">
              <a:ln>
                <a:noFill/>
              </a:ln>
              <a:solidFill>
                <a:schemeClr val="tx1"/>
              </a:solidFill>
              <a:effectLst/>
              <a:latin typeface="黑体" pitchFamily="49" charset="-122"/>
              <a:ea typeface="黑体" pitchFamily="49" charset="-122"/>
              <a:cs typeface="宋体" pitchFamily="2" charset="-122"/>
            </a:endParaRPr>
          </a:p>
        </p:txBody>
      </p:sp>
      <p:sp>
        <p:nvSpPr>
          <p:cNvPr id="5" name="矩形 4"/>
          <p:cNvSpPr/>
          <p:nvPr/>
        </p:nvSpPr>
        <p:spPr>
          <a:xfrm>
            <a:off x="357158" y="785794"/>
            <a:ext cx="8501122" cy="5632311"/>
          </a:xfrm>
          <a:prstGeom prst="rect">
            <a:avLst/>
          </a:prstGeom>
        </p:spPr>
        <p:txBody>
          <a:bodyPr wrap="square">
            <a:spAutoFit/>
          </a:bodyPr>
          <a:lstStyle/>
          <a:p>
            <a:r>
              <a:rPr lang="en-US" sz="2400" dirty="0" smtClean="0"/>
              <a:t># </a:t>
            </a:r>
            <a:r>
              <a:rPr lang="en-US" sz="2400" dirty="0" err="1" smtClean="0"/>
              <a:t>useradd</a:t>
            </a:r>
            <a:r>
              <a:rPr lang="en-US" sz="2400" dirty="0" smtClean="0"/>
              <a:t> –d /home/</a:t>
            </a:r>
            <a:r>
              <a:rPr lang="en-US" sz="2400" dirty="0" err="1" smtClean="0"/>
              <a:t>olcs</a:t>
            </a:r>
            <a:r>
              <a:rPr lang="en-US" sz="2400" dirty="0" smtClean="0"/>
              <a:t> -m </a:t>
            </a:r>
            <a:r>
              <a:rPr lang="en-US" sz="2400" dirty="0" err="1" smtClean="0"/>
              <a:t>olcs</a:t>
            </a:r>
            <a:endParaRPr lang="zh-CN" altLang="en-US" sz="2400" dirty="0" smtClean="0"/>
          </a:p>
          <a:p>
            <a:pPr>
              <a:buFont typeface="Wingdings" pitchFamily="2" charset="2"/>
              <a:buChar char="p"/>
            </a:pPr>
            <a:r>
              <a:rPr lang="zh-CN" altLang="en-US" sz="2400" dirty="0" smtClean="0"/>
              <a:t>此命令创建了一个用户</a:t>
            </a:r>
            <a:r>
              <a:rPr lang="en-US" sz="2400" dirty="0" err="1" smtClean="0"/>
              <a:t>sam</a:t>
            </a:r>
            <a:r>
              <a:rPr lang="zh-CN" altLang="en-US" sz="2400" dirty="0" smtClean="0"/>
              <a:t>，</a:t>
            </a:r>
          </a:p>
          <a:p>
            <a:pPr>
              <a:buFont typeface="Wingdings" pitchFamily="2" charset="2"/>
              <a:buChar char="p"/>
            </a:pPr>
            <a:r>
              <a:rPr lang="zh-CN" altLang="en-US" sz="2400" dirty="0" smtClean="0"/>
              <a:t>其中</a:t>
            </a:r>
            <a:r>
              <a:rPr lang="en-US" sz="2400" dirty="0" smtClean="0"/>
              <a:t>-d</a:t>
            </a:r>
            <a:r>
              <a:rPr lang="zh-CN" altLang="en-US" sz="2400" dirty="0" smtClean="0"/>
              <a:t>和</a:t>
            </a:r>
            <a:r>
              <a:rPr lang="en-US" sz="2400" dirty="0" smtClean="0"/>
              <a:t>-m</a:t>
            </a:r>
            <a:r>
              <a:rPr lang="zh-CN" altLang="en-US" sz="2400" dirty="0" smtClean="0"/>
              <a:t>选项用来为登录名</a:t>
            </a:r>
            <a:r>
              <a:rPr lang="en-US" sz="2400" dirty="0" err="1" smtClean="0"/>
              <a:t>sam</a:t>
            </a:r>
            <a:r>
              <a:rPr lang="zh-CN" altLang="en-US" sz="2400" dirty="0" smtClean="0"/>
              <a:t>产生一个主目录</a:t>
            </a:r>
            <a:r>
              <a:rPr lang="en-US" sz="2400" dirty="0" smtClean="0"/>
              <a:t>/home/</a:t>
            </a:r>
            <a:r>
              <a:rPr lang="en-US" sz="2400" dirty="0" err="1" smtClean="0"/>
              <a:t>olcs</a:t>
            </a:r>
            <a:r>
              <a:rPr lang="zh-CN" altLang="en-US" sz="2400" dirty="0" smtClean="0"/>
              <a:t>（</a:t>
            </a:r>
            <a:r>
              <a:rPr lang="en-US" sz="2400" dirty="0" smtClean="0"/>
              <a:t>/home</a:t>
            </a:r>
            <a:r>
              <a:rPr lang="zh-CN" altLang="en-US" sz="2400" dirty="0" smtClean="0"/>
              <a:t>为默认的用户主目录所在的父目录）。</a:t>
            </a:r>
          </a:p>
          <a:p>
            <a:r>
              <a:rPr lang="en-US" sz="2400" dirty="0" smtClean="0"/>
              <a:t> </a:t>
            </a:r>
            <a:endParaRPr lang="zh-CN" altLang="en-US" sz="2400" dirty="0" smtClean="0"/>
          </a:p>
          <a:p>
            <a:r>
              <a:rPr lang="en-US" sz="2400" dirty="0" smtClean="0"/>
              <a:t># </a:t>
            </a:r>
            <a:r>
              <a:rPr lang="en-US" sz="2400" dirty="0" err="1" smtClean="0"/>
              <a:t>useradd</a:t>
            </a:r>
            <a:r>
              <a:rPr lang="en-US" sz="2400" dirty="0" smtClean="0"/>
              <a:t> -s /bin/bash -g </a:t>
            </a:r>
            <a:r>
              <a:rPr lang="en-US" sz="2400" dirty="0" err="1" smtClean="0"/>
              <a:t>olcs</a:t>
            </a:r>
            <a:r>
              <a:rPr lang="en-US" sz="2400" dirty="0" smtClean="0"/>
              <a:t> –G </a:t>
            </a:r>
            <a:r>
              <a:rPr lang="en-US" sz="2400" dirty="0" err="1" smtClean="0"/>
              <a:t>olcs,root</a:t>
            </a:r>
            <a:endParaRPr lang="zh-CN" altLang="en-US" sz="2400" dirty="0" smtClean="0"/>
          </a:p>
          <a:p>
            <a:pPr>
              <a:buFont typeface="Wingdings" pitchFamily="2" charset="2"/>
              <a:buChar char="p"/>
            </a:pPr>
            <a:r>
              <a:rPr lang="zh-CN" altLang="en-US" sz="2400" dirty="0" smtClean="0"/>
              <a:t>此命令新建了一个用户</a:t>
            </a:r>
            <a:r>
              <a:rPr lang="en-US" sz="2400" dirty="0" smtClean="0"/>
              <a:t>gem</a:t>
            </a:r>
            <a:r>
              <a:rPr lang="zh-CN" altLang="en-US" sz="2400" dirty="0" smtClean="0"/>
              <a:t>，该用户的登录</a:t>
            </a:r>
            <a:r>
              <a:rPr lang="en-US" sz="2400" dirty="0" smtClean="0"/>
              <a:t>Shell</a:t>
            </a:r>
            <a:r>
              <a:rPr lang="zh-CN" altLang="en-US" sz="2400" dirty="0" smtClean="0"/>
              <a:t>是</a:t>
            </a:r>
            <a:r>
              <a:rPr lang="en-US" sz="2400" dirty="0" smtClean="0"/>
              <a:t>/bin/bash</a:t>
            </a:r>
            <a:r>
              <a:rPr lang="zh-CN" altLang="en-US" sz="2400" dirty="0" smtClean="0"/>
              <a:t>，它属于</a:t>
            </a:r>
            <a:r>
              <a:rPr lang="en-US" sz="2400" dirty="0" err="1" smtClean="0"/>
              <a:t>olcs</a:t>
            </a:r>
            <a:r>
              <a:rPr lang="zh-CN" altLang="en-US" sz="2400" dirty="0" smtClean="0"/>
              <a:t>用户组，同时又属于</a:t>
            </a:r>
            <a:r>
              <a:rPr lang="en-US" sz="2400" dirty="0" smtClean="0"/>
              <a:t>root</a:t>
            </a:r>
            <a:r>
              <a:rPr lang="zh-CN" altLang="en-US" sz="2400" dirty="0" smtClean="0"/>
              <a:t>用户组，其中</a:t>
            </a:r>
            <a:r>
              <a:rPr lang="en-US" sz="2400" dirty="0" err="1" smtClean="0"/>
              <a:t>olcs</a:t>
            </a:r>
            <a:r>
              <a:rPr lang="zh-CN" altLang="en-US" sz="2400" dirty="0" smtClean="0"/>
              <a:t>用户组是其主组。</a:t>
            </a:r>
          </a:p>
          <a:p>
            <a:r>
              <a:rPr lang="en-US" sz="2400" dirty="0" smtClean="0"/>
              <a:t> </a:t>
            </a:r>
            <a:endParaRPr lang="zh-CN" altLang="en-US" sz="2400" dirty="0" smtClean="0"/>
          </a:p>
          <a:p>
            <a:pPr>
              <a:buFont typeface="Wingdings" pitchFamily="2" charset="2"/>
              <a:buChar char="p"/>
            </a:pPr>
            <a:r>
              <a:rPr lang="zh-CN" altLang="en-US" sz="2400" dirty="0" smtClean="0"/>
              <a:t>这里可能新建组：</a:t>
            </a:r>
            <a:r>
              <a:rPr lang="en-US" sz="2400" dirty="0" smtClean="0"/>
              <a:t>#</a:t>
            </a:r>
            <a:r>
              <a:rPr lang="en-US" sz="2400" dirty="0" err="1" smtClean="0"/>
              <a:t>groupadd</a:t>
            </a:r>
            <a:r>
              <a:rPr lang="en-US" sz="2400" dirty="0" smtClean="0"/>
              <a:t> </a:t>
            </a:r>
            <a:r>
              <a:rPr lang="en-US" sz="2400" dirty="0" err="1" smtClean="0"/>
              <a:t>olcs</a:t>
            </a:r>
            <a:r>
              <a:rPr lang="zh-CN" altLang="en-US" sz="2400" dirty="0" smtClean="0"/>
              <a:t>　</a:t>
            </a:r>
          </a:p>
          <a:p>
            <a:pPr>
              <a:buFont typeface="Wingdings" pitchFamily="2" charset="2"/>
              <a:buChar char="p"/>
            </a:pPr>
            <a:r>
              <a:rPr lang="zh-CN" altLang="en-US" sz="2400" dirty="0" smtClean="0"/>
              <a:t>增加用户账号就是在</a:t>
            </a:r>
            <a:r>
              <a:rPr lang="en-US" sz="2400" dirty="0" smtClean="0"/>
              <a:t>/etc/</a:t>
            </a:r>
            <a:r>
              <a:rPr lang="en-US" sz="2400" dirty="0" err="1" smtClean="0"/>
              <a:t>passwd</a:t>
            </a:r>
            <a:r>
              <a:rPr lang="zh-CN" altLang="en-US" sz="2400" dirty="0" smtClean="0"/>
              <a:t>文件中为新用户增加一条记录，同时更新其他系统文件如</a:t>
            </a:r>
            <a:r>
              <a:rPr lang="en-US" sz="2400" dirty="0" smtClean="0"/>
              <a:t>/etc/shadow, /etc/group</a:t>
            </a:r>
            <a:r>
              <a:rPr lang="zh-CN" altLang="en-US" sz="2400" dirty="0" smtClean="0"/>
              <a:t>等。</a:t>
            </a:r>
          </a:p>
          <a:p>
            <a:pPr>
              <a:buFont typeface="Wingdings" pitchFamily="2" charset="2"/>
              <a:buChar char="p"/>
            </a:pPr>
            <a:r>
              <a:rPr lang="en-US" sz="2400" dirty="0" smtClean="0"/>
              <a:t>Linux</a:t>
            </a:r>
            <a:r>
              <a:rPr lang="zh-CN" altLang="en-US" sz="2400" dirty="0" smtClean="0"/>
              <a:t>提供了集成的系统管理工具</a:t>
            </a:r>
            <a:r>
              <a:rPr lang="en-US" sz="2400" dirty="0" err="1" smtClean="0"/>
              <a:t>userconf</a:t>
            </a:r>
            <a:r>
              <a:rPr lang="zh-CN" altLang="en-US" sz="2400" dirty="0" smtClean="0"/>
              <a:t>，它可以用来对用户账号进行统一管理。</a:t>
            </a:r>
            <a:endParaRPr lang="zh-CN" altLang="en-US" sz="2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143108" y="214290"/>
            <a:ext cx="2472152"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a:r>
              <a:rPr lang="en-US" sz="3200" b="1" dirty="0" smtClean="0"/>
              <a:t>3</a:t>
            </a:r>
            <a:r>
              <a:rPr lang="zh-CN" altLang="en-US" sz="3200" b="1" dirty="0" smtClean="0"/>
              <a:t>、删除账号</a:t>
            </a:r>
            <a:endParaRPr kumimoji="0" lang="zh-CN" sz="3200" b="1" i="0" u="none" strike="noStrike" cap="none" normalizeH="0" baseline="0" dirty="0" smtClean="0">
              <a:ln>
                <a:noFill/>
              </a:ln>
              <a:solidFill>
                <a:schemeClr val="tx1"/>
              </a:solidFill>
              <a:effectLst/>
              <a:latin typeface="黑体" pitchFamily="49" charset="-122"/>
              <a:ea typeface="黑体" pitchFamily="49" charset="-122"/>
              <a:cs typeface="宋体" pitchFamily="2" charset="-122"/>
            </a:endParaRPr>
          </a:p>
        </p:txBody>
      </p:sp>
      <p:sp>
        <p:nvSpPr>
          <p:cNvPr id="5" name="矩形 4"/>
          <p:cNvSpPr/>
          <p:nvPr/>
        </p:nvSpPr>
        <p:spPr>
          <a:xfrm>
            <a:off x="357158" y="785794"/>
            <a:ext cx="8501122" cy="3785652"/>
          </a:xfrm>
          <a:prstGeom prst="rect">
            <a:avLst/>
          </a:prstGeom>
        </p:spPr>
        <p:txBody>
          <a:bodyPr wrap="square">
            <a:spAutoFit/>
          </a:bodyPr>
          <a:lstStyle/>
          <a:p>
            <a:pPr>
              <a:buFont typeface="Wingdings" pitchFamily="2" charset="2"/>
              <a:buChar char="p"/>
            </a:pPr>
            <a:r>
              <a:rPr lang="zh-CN" altLang="en-US" sz="2400" dirty="0" smtClean="0"/>
              <a:t>如果一个用户的账号不再使用，可以从系统中删除。删除用户账号就是要将</a:t>
            </a:r>
            <a:r>
              <a:rPr lang="en-US" sz="2400" dirty="0" smtClean="0"/>
              <a:t>/etc/</a:t>
            </a:r>
            <a:r>
              <a:rPr lang="en-US" sz="2400" dirty="0" err="1" smtClean="0"/>
              <a:t>passwd</a:t>
            </a:r>
            <a:r>
              <a:rPr lang="zh-CN" altLang="en-US" sz="2400" dirty="0" smtClean="0"/>
              <a:t>等系统文件中的该用户记录删除，必要时还删除用户的主目录。删除一个已有的用户账号使用</a:t>
            </a:r>
            <a:r>
              <a:rPr lang="en-US" sz="2400" dirty="0" err="1" smtClean="0"/>
              <a:t>userdel</a:t>
            </a:r>
            <a:r>
              <a:rPr lang="zh-CN" altLang="en-US" sz="2400" dirty="0" smtClean="0"/>
              <a:t>命令，其格式如下：</a:t>
            </a:r>
          </a:p>
          <a:p>
            <a:pPr>
              <a:buFont typeface="Wingdings" pitchFamily="2" charset="2"/>
              <a:buChar char="p"/>
            </a:pPr>
            <a:r>
              <a:rPr lang="en-US" sz="2400" dirty="0" err="1" smtClean="0"/>
              <a:t>userdel</a:t>
            </a:r>
            <a:r>
              <a:rPr lang="en-US" sz="2400" dirty="0" smtClean="0"/>
              <a:t> </a:t>
            </a:r>
            <a:r>
              <a:rPr lang="zh-CN" altLang="en-US" sz="2400" dirty="0" smtClean="0"/>
              <a:t>选项 用户名</a:t>
            </a:r>
          </a:p>
          <a:p>
            <a:pPr>
              <a:buFont typeface="Wingdings" pitchFamily="2" charset="2"/>
              <a:buChar char="p"/>
            </a:pPr>
            <a:r>
              <a:rPr lang="zh-CN" altLang="en-US" sz="2400" dirty="0" smtClean="0"/>
              <a:t>常用的选项是</a:t>
            </a:r>
            <a:r>
              <a:rPr lang="en-US" sz="2400" dirty="0" smtClean="0"/>
              <a:t>-r</a:t>
            </a:r>
            <a:r>
              <a:rPr lang="zh-CN" altLang="en-US" sz="2400" dirty="0" smtClean="0"/>
              <a:t>，它的作用是把用户的主目录一起删除。</a:t>
            </a:r>
          </a:p>
          <a:p>
            <a:pPr>
              <a:buFont typeface="Wingdings" pitchFamily="2" charset="2"/>
              <a:buChar char="p"/>
            </a:pPr>
            <a:endParaRPr lang="zh-CN" altLang="en-US" sz="2400" dirty="0" smtClean="0"/>
          </a:p>
          <a:p>
            <a:r>
              <a:rPr lang="en-US" sz="2400" dirty="0" smtClean="0"/>
              <a:t># </a:t>
            </a:r>
            <a:r>
              <a:rPr lang="en-US" sz="2400" dirty="0" err="1" smtClean="0"/>
              <a:t>userdel</a:t>
            </a:r>
            <a:r>
              <a:rPr lang="en-US" sz="2400" dirty="0" smtClean="0"/>
              <a:t> -r </a:t>
            </a:r>
            <a:r>
              <a:rPr lang="en-US" sz="2400" dirty="0" err="1" smtClean="0"/>
              <a:t>olcs</a:t>
            </a:r>
            <a:endParaRPr lang="zh-CN" altLang="en-US" sz="2400" dirty="0" smtClean="0"/>
          </a:p>
          <a:p>
            <a:pPr>
              <a:buFont typeface="Wingdings" pitchFamily="2" charset="2"/>
              <a:buChar char="p"/>
            </a:pPr>
            <a:r>
              <a:rPr lang="zh-CN" altLang="en-US" sz="2400" dirty="0" smtClean="0"/>
              <a:t>此命令删除用户</a:t>
            </a:r>
            <a:r>
              <a:rPr lang="en-US" sz="2400" dirty="0" err="1" smtClean="0"/>
              <a:t>olcs</a:t>
            </a:r>
            <a:r>
              <a:rPr lang="zh-CN" altLang="en-US" sz="2400" dirty="0" smtClean="0"/>
              <a:t>在系统文件中（主要是</a:t>
            </a:r>
            <a:r>
              <a:rPr lang="en-US" sz="2400" dirty="0" smtClean="0"/>
              <a:t>/etc/</a:t>
            </a:r>
            <a:r>
              <a:rPr lang="en-US" sz="2400" dirty="0" err="1" smtClean="0"/>
              <a:t>passwd</a:t>
            </a:r>
            <a:r>
              <a:rPr lang="en-US" sz="2400" dirty="0" smtClean="0"/>
              <a:t>, /etc/shadow, /etc/group</a:t>
            </a:r>
            <a:r>
              <a:rPr lang="zh-CN" altLang="en-US" sz="2400" dirty="0" smtClean="0"/>
              <a:t>等）的记录，同时删除用户的主目录。</a:t>
            </a:r>
            <a:endParaRPr lang="zh-CN" altLang="en-US" sz="24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143108" y="214290"/>
            <a:ext cx="2472152"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a:r>
              <a:rPr lang="en-US" altLang="zh-CN" sz="3200" b="1" dirty="0" smtClean="0"/>
              <a:t>4</a:t>
            </a:r>
            <a:r>
              <a:rPr lang="zh-CN" altLang="en-US" sz="3200" b="1" dirty="0" smtClean="0"/>
              <a:t>、修改账号</a:t>
            </a:r>
            <a:endParaRPr kumimoji="0" lang="zh-CN" sz="3200" b="1" i="0" u="none" strike="noStrike" cap="none" normalizeH="0" baseline="0" dirty="0" smtClean="0">
              <a:ln>
                <a:noFill/>
              </a:ln>
              <a:solidFill>
                <a:schemeClr val="tx1"/>
              </a:solidFill>
              <a:effectLst/>
              <a:latin typeface="黑体" pitchFamily="49" charset="-122"/>
              <a:ea typeface="黑体" pitchFamily="49" charset="-122"/>
              <a:cs typeface="宋体" pitchFamily="2" charset="-122"/>
            </a:endParaRPr>
          </a:p>
        </p:txBody>
      </p:sp>
      <p:sp>
        <p:nvSpPr>
          <p:cNvPr id="5" name="矩形 4"/>
          <p:cNvSpPr/>
          <p:nvPr/>
        </p:nvSpPr>
        <p:spPr>
          <a:xfrm>
            <a:off x="357158" y="785794"/>
            <a:ext cx="8501122" cy="4524315"/>
          </a:xfrm>
          <a:prstGeom prst="rect">
            <a:avLst/>
          </a:prstGeom>
        </p:spPr>
        <p:txBody>
          <a:bodyPr wrap="square">
            <a:spAutoFit/>
          </a:bodyPr>
          <a:lstStyle/>
          <a:p>
            <a:pPr>
              <a:buFont typeface="Wingdings" pitchFamily="2" charset="2"/>
              <a:buChar char="p"/>
            </a:pPr>
            <a:r>
              <a:rPr lang="zh-CN" altLang="en-US" sz="2400" dirty="0" smtClean="0"/>
              <a:t>修改用户账号就是根据实际情况更改用户的有关属性，如用户号、主目录、用户组、登录</a:t>
            </a:r>
            <a:r>
              <a:rPr lang="en-US" sz="2400" dirty="0" smtClean="0"/>
              <a:t>Shell</a:t>
            </a:r>
            <a:r>
              <a:rPr lang="zh-CN" altLang="en-US" sz="2400" dirty="0" smtClean="0"/>
              <a:t>等。</a:t>
            </a:r>
          </a:p>
          <a:p>
            <a:pPr>
              <a:buFont typeface="Wingdings" pitchFamily="2" charset="2"/>
              <a:buChar char="p"/>
            </a:pPr>
            <a:r>
              <a:rPr lang="zh-CN" altLang="en-US" sz="2400" dirty="0" smtClean="0"/>
              <a:t>修改已有用户的信息使用</a:t>
            </a:r>
            <a:r>
              <a:rPr lang="en-US" sz="2400" dirty="0" err="1" smtClean="0"/>
              <a:t>usermod</a:t>
            </a:r>
            <a:r>
              <a:rPr lang="zh-CN" altLang="en-US" sz="2400" dirty="0" smtClean="0"/>
              <a:t>命令，其格式如下：</a:t>
            </a:r>
          </a:p>
          <a:p>
            <a:pPr>
              <a:buFont typeface="Wingdings" pitchFamily="2" charset="2"/>
              <a:buChar char="p"/>
            </a:pPr>
            <a:endParaRPr lang="zh-CN" altLang="en-US" sz="2400" dirty="0" smtClean="0"/>
          </a:p>
          <a:p>
            <a:pPr>
              <a:buFont typeface="Wingdings" pitchFamily="2" charset="2"/>
              <a:buChar char="p"/>
            </a:pPr>
            <a:r>
              <a:rPr lang="en-US" sz="2400" dirty="0" err="1" smtClean="0"/>
              <a:t>usermod</a:t>
            </a:r>
            <a:r>
              <a:rPr lang="en-US" sz="2400" dirty="0" smtClean="0"/>
              <a:t> </a:t>
            </a:r>
            <a:r>
              <a:rPr lang="zh-CN" altLang="en-US" sz="2400" dirty="0" smtClean="0"/>
              <a:t>选项 用户名</a:t>
            </a:r>
          </a:p>
          <a:p>
            <a:pPr>
              <a:buFont typeface="Wingdings" pitchFamily="2" charset="2"/>
              <a:buChar char="p"/>
            </a:pPr>
            <a:r>
              <a:rPr lang="en-US" sz="2400" dirty="0" smtClean="0"/>
              <a:t> </a:t>
            </a:r>
            <a:r>
              <a:rPr lang="zh-CN" altLang="en-US" sz="2400" dirty="0" smtClean="0"/>
              <a:t>常用的选项包括</a:t>
            </a:r>
            <a:r>
              <a:rPr lang="en-US" sz="2400" dirty="0" smtClean="0"/>
              <a:t>-c, -d, -m, -g, -G, -s, -u</a:t>
            </a:r>
            <a:r>
              <a:rPr lang="zh-CN" altLang="en-US" sz="2400" dirty="0" smtClean="0"/>
              <a:t>以及</a:t>
            </a:r>
            <a:r>
              <a:rPr lang="en-US" sz="2400" dirty="0" smtClean="0"/>
              <a:t>-o</a:t>
            </a:r>
            <a:r>
              <a:rPr lang="zh-CN" altLang="en-US" sz="2400" dirty="0" smtClean="0"/>
              <a:t>等，这些选项的意义与</a:t>
            </a:r>
            <a:r>
              <a:rPr lang="en-US" sz="2400" dirty="0" err="1" smtClean="0"/>
              <a:t>useradd</a:t>
            </a:r>
            <a:r>
              <a:rPr lang="zh-CN" altLang="en-US" sz="2400" dirty="0" smtClean="0"/>
              <a:t>命令中的选项一样，可以为用户指定新的资源值。另外，有些系统可以使用如下选项：</a:t>
            </a:r>
          </a:p>
          <a:p>
            <a:pPr>
              <a:buFont typeface="Wingdings" pitchFamily="2" charset="2"/>
              <a:buChar char="p"/>
            </a:pPr>
            <a:endParaRPr lang="zh-CN" altLang="en-US" sz="2400" dirty="0" smtClean="0"/>
          </a:p>
          <a:p>
            <a:r>
              <a:rPr lang="en-US" sz="2400" dirty="0" smtClean="0"/>
              <a:t># </a:t>
            </a:r>
            <a:r>
              <a:rPr lang="en-US" sz="2400" dirty="0" err="1" smtClean="0"/>
              <a:t>usermod</a:t>
            </a:r>
            <a:r>
              <a:rPr lang="en-US" sz="2400" dirty="0" smtClean="0"/>
              <a:t> -s /bin/</a:t>
            </a:r>
            <a:r>
              <a:rPr lang="en-US" sz="2400" dirty="0" err="1" smtClean="0"/>
              <a:t>csh</a:t>
            </a:r>
            <a:r>
              <a:rPr lang="en-US" sz="2400" dirty="0" smtClean="0"/>
              <a:t> -d /home/</a:t>
            </a:r>
            <a:r>
              <a:rPr lang="en-US" sz="2400" dirty="0" err="1" smtClean="0"/>
              <a:t>zinglabs</a:t>
            </a:r>
            <a:r>
              <a:rPr lang="en-US" sz="2400" dirty="0" smtClean="0"/>
              <a:t> –g </a:t>
            </a:r>
            <a:r>
              <a:rPr lang="en-US" sz="2400" dirty="0" err="1" smtClean="0"/>
              <a:t>olcsteam</a:t>
            </a:r>
            <a:r>
              <a:rPr lang="en-US" sz="2400" dirty="0" smtClean="0"/>
              <a:t> </a:t>
            </a:r>
            <a:r>
              <a:rPr lang="en-US" sz="2400" dirty="0" err="1" smtClean="0"/>
              <a:t>olcs</a:t>
            </a:r>
            <a:endParaRPr lang="zh-CN" altLang="en-US" sz="2400" dirty="0" smtClean="0"/>
          </a:p>
          <a:p>
            <a:pPr>
              <a:buFont typeface="Wingdings" pitchFamily="2" charset="2"/>
              <a:buChar char="p"/>
            </a:pPr>
            <a:r>
              <a:rPr lang="zh-CN" altLang="en-US" sz="2400" dirty="0" smtClean="0"/>
              <a:t>此命令将用户</a:t>
            </a:r>
            <a:r>
              <a:rPr lang="en-US" sz="2400" dirty="0" err="1" smtClean="0"/>
              <a:t>olcs</a:t>
            </a:r>
            <a:r>
              <a:rPr lang="zh-CN" altLang="en-US" sz="2400" dirty="0" smtClean="0"/>
              <a:t>的登录</a:t>
            </a:r>
            <a:r>
              <a:rPr lang="en-US" sz="2400" dirty="0" smtClean="0"/>
              <a:t>Shell</a:t>
            </a:r>
            <a:r>
              <a:rPr lang="zh-CN" altLang="en-US" sz="2400" dirty="0" smtClean="0"/>
              <a:t>修改为</a:t>
            </a:r>
            <a:r>
              <a:rPr lang="en-US" sz="2400" dirty="0" err="1" smtClean="0"/>
              <a:t>csh</a:t>
            </a:r>
            <a:r>
              <a:rPr lang="zh-CN" altLang="en-US" sz="2400" dirty="0" smtClean="0"/>
              <a:t>，主目录改为</a:t>
            </a:r>
            <a:r>
              <a:rPr lang="en-US" sz="2400" dirty="0" smtClean="0"/>
              <a:t>/home/</a:t>
            </a:r>
            <a:r>
              <a:rPr lang="en-US" sz="2400" dirty="0" err="1" smtClean="0"/>
              <a:t>zinglabs</a:t>
            </a:r>
            <a:r>
              <a:rPr lang="zh-CN" altLang="en-US" sz="2400" dirty="0" smtClean="0"/>
              <a:t>，用户组改为</a:t>
            </a:r>
            <a:r>
              <a:rPr lang="en-US" sz="2400" dirty="0" err="1" smtClean="0"/>
              <a:t>olcsteam</a:t>
            </a:r>
            <a:r>
              <a:rPr lang="zh-CN" altLang="en-US" sz="2400" dirty="0" smtClean="0"/>
              <a:t>。</a:t>
            </a:r>
            <a:endParaRPr lang="zh-CN" altLang="en-US" sz="2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143108" y="214290"/>
            <a:ext cx="3270446"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a:r>
              <a:rPr lang="en-US" sz="2800" b="1" dirty="0" smtClean="0"/>
              <a:t>4</a:t>
            </a:r>
            <a:r>
              <a:rPr lang="zh-CN" altLang="en-US" sz="2800" b="1" dirty="0" smtClean="0"/>
              <a:t>、用户口令的管理</a:t>
            </a:r>
            <a:endParaRPr kumimoji="0" lang="zh-CN" sz="2800" b="1" i="0" u="none" strike="noStrike" cap="none" normalizeH="0" baseline="0" dirty="0" smtClean="0">
              <a:ln>
                <a:noFill/>
              </a:ln>
              <a:solidFill>
                <a:schemeClr val="tx1"/>
              </a:solidFill>
              <a:effectLst/>
              <a:latin typeface="黑体" pitchFamily="49" charset="-122"/>
              <a:ea typeface="黑体" pitchFamily="49" charset="-122"/>
              <a:cs typeface="宋体" pitchFamily="2" charset="-122"/>
            </a:endParaRPr>
          </a:p>
        </p:txBody>
      </p:sp>
      <p:sp>
        <p:nvSpPr>
          <p:cNvPr id="5" name="矩形 4"/>
          <p:cNvSpPr/>
          <p:nvPr/>
        </p:nvSpPr>
        <p:spPr>
          <a:xfrm>
            <a:off x="357158" y="785794"/>
            <a:ext cx="8501122" cy="5262979"/>
          </a:xfrm>
          <a:prstGeom prst="rect">
            <a:avLst/>
          </a:prstGeom>
        </p:spPr>
        <p:txBody>
          <a:bodyPr wrap="square">
            <a:spAutoFit/>
          </a:bodyPr>
          <a:lstStyle/>
          <a:p>
            <a:pPr>
              <a:buFont typeface="Wingdings" pitchFamily="2" charset="2"/>
              <a:buChar char="p"/>
            </a:pPr>
            <a:r>
              <a:rPr lang="zh-CN" altLang="en-US" sz="2400" dirty="0" smtClean="0"/>
              <a:t>用户管理的一项重要内容是用户口令的管理。用户账号刚创建时没有口令，但是被系统锁定，无法使用，必须为其指定口令后才可以使用，即使是指定空口令。</a:t>
            </a:r>
          </a:p>
          <a:p>
            <a:pPr>
              <a:buFont typeface="Wingdings" pitchFamily="2" charset="2"/>
              <a:buChar char="p"/>
            </a:pPr>
            <a:r>
              <a:rPr lang="zh-CN" altLang="en-US" sz="2400" dirty="0" smtClean="0"/>
              <a:t>指定和修改用户口令的</a:t>
            </a:r>
            <a:r>
              <a:rPr lang="en-US" sz="2400" dirty="0" smtClean="0"/>
              <a:t>Shell</a:t>
            </a:r>
            <a:r>
              <a:rPr lang="zh-CN" altLang="en-US" sz="2400" dirty="0" smtClean="0"/>
              <a:t>命令是</a:t>
            </a:r>
            <a:r>
              <a:rPr lang="en-US" sz="2400" dirty="0" err="1" smtClean="0"/>
              <a:t>passwd</a:t>
            </a:r>
            <a:r>
              <a:rPr lang="zh-CN" altLang="en-US" sz="2400" dirty="0" smtClean="0"/>
              <a:t>。超级用户可以为自己和其他用户指定口令，普通用户只能用它修改自己的口令。命令的格式为：</a:t>
            </a:r>
          </a:p>
          <a:p>
            <a:r>
              <a:rPr lang="en-US" sz="2400" dirty="0" err="1" smtClean="0"/>
              <a:t>passwd</a:t>
            </a:r>
            <a:r>
              <a:rPr lang="en-US" sz="2400" dirty="0" smtClean="0"/>
              <a:t> </a:t>
            </a:r>
            <a:r>
              <a:rPr lang="zh-CN" altLang="en-US" sz="2400" dirty="0" smtClean="0"/>
              <a:t>选项 用户名</a:t>
            </a:r>
          </a:p>
          <a:p>
            <a:r>
              <a:rPr lang="zh-CN" altLang="en-US" sz="2400" dirty="0" smtClean="0"/>
              <a:t>可使用的选项：</a:t>
            </a:r>
            <a:r>
              <a:rPr lang="en-US" sz="2400" dirty="0" smtClean="0"/>
              <a:t> </a:t>
            </a:r>
            <a:endParaRPr lang="zh-CN" altLang="en-US" sz="2400" dirty="0" smtClean="0"/>
          </a:p>
          <a:p>
            <a:r>
              <a:rPr lang="en-US" sz="2400" dirty="0" smtClean="0"/>
              <a:t>-l </a:t>
            </a:r>
            <a:r>
              <a:rPr lang="zh-CN" altLang="en-US" sz="2400" dirty="0" smtClean="0"/>
              <a:t>锁定口令，即禁用账号。</a:t>
            </a:r>
          </a:p>
          <a:p>
            <a:r>
              <a:rPr lang="en-US" sz="2400" dirty="0" smtClean="0"/>
              <a:t>-u </a:t>
            </a:r>
            <a:r>
              <a:rPr lang="zh-CN" altLang="en-US" sz="2400" dirty="0" smtClean="0"/>
              <a:t>口令解锁。</a:t>
            </a:r>
          </a:p>
          <a:p>
            <a:r>
              <a:rPr lang="en-US" sz="2400" dirty="0" smtClean="0"/>
              <a:t>-d </a:t>
            </a:r>
            <a:r>
              <a:rPr lang="zh-CN" altLang="en-US" sz="2400" dirty="0" smtClean="0"/>
              <a:t>使账号无口令。</a:t>
            </a:r>
          </a:p>
          <a:p>
            <a:r>
              <a:rPr lang="en-US" sz="2400" dirty="0" smtClean="0"/>
              <a:t>-f </a:t>
            </a:r>
            <a:r>
              <a:rPr lang="zh-CN" altLang="en-US" sz="2400" dirty="0" smtClean="0"/>
              <a:t>强迫用户下次登录时修改口令。</a:t>
            </a:r>
          </a:p>
          <a:p>
            <a:r>
              <a:rPr lang="zh-CN" altLang="en-US" sz="2400" dirty="0" smtClean="0"/>
              <a:t>如果默认用户名，则修改当前用户的口令。</a:t>
            </a:r>
          </a:p>
          <a:p>
            <a:r>
              <a:rPr lang="en-US" sz="2400" dirty="0" smtClean="0"/>
              <a:t> </a:t>
            </a:r>
            <a:endParaRPr lang="zh-CN" altLang="en-US" sz="24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143108" y="214290"/>
            <a:ext cx="3270446"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a:r>
              <a:rPr lang="en-US" sz="2800" b="1" dirty="0" smtClean="0"/>
              <a:t>4</a:t>
            </a:r>
            <a:r>
              <a:rPr lang="zh-CN" altLang="en-US" sz="2800" b="1" dirty="0" smtClean="0"/>
              <a:t>、用户口令的管理</a:t>
            </a:r>
            <a:endParaRPr kumimoji="0" lang="zh-CN" sz="2800" b="1" i="0" u="none" strike="noStrike" cap="none" normalizeH="0" baseline="0" dirty="0" smtClean="0">
              <a:ln>
                <a:noFill/>
              </a:ln>
              <a:solidFill>
                <a:schemeClr val="tx1"/>
              </a:solidFill>
              <a:effectLst/>
              <a:latin typeface="黑体" pitchFamily="49" charset="-122"/>
              <a:ea typeface="黑体" pitchFamily="49" charset="-122"/>
              <a:cs typeface="宋体" pitchFamily="2" charset="-122"/>
            </a:endParaRPr>
          </a:p>
        </p:txBody>
      </p:sp>
      <p:sp>
        <p:nvSpPr>
          <p:cNvPr id="5" name="矩形 4"/>
          <p:cNvSpPr/>
          <p:nvPr/>
        </p:nvSpPr>
        <p:spPr>
          <a:xfrm>
            <a:off x="357158" y="785794"/>
            <a:ext cx="8501122" cy="5262979"/>
          </a:xfrm>
          <a:prstGeom prst="rect">
            <a:avLst/>
          </a:prstGeom>
        </p:spPr>
        <p:txBody>
          <a:bodyPr wrap="square">
            <a:spAutoFit/>
          </a:bodyPr>
          <a:lstStyle/>
          <a:p>
            <a:pPr>
              <a:buFont typeface="Wingdings" pitchFamily="2" charset="2"/>
              <a:buChar char="p"/>
            </a:pPr>
            <a:r>
              <a:rPr lang="zh-CN" altLang="en-US" sz="2400" dirty="0" smtClean="0"/>
              <a:t>假设当前用户是</a:t>
            </a:r>
            <a:r>
              <a:rPr lang="en-US" sz="2400" dirty="0" err="1" smtClean="0"/>
              <a:t>olcs</a:t>
            </a:r>
            <a:r>
              <a:rPr lang="zh-CN" altLang="en-US" sz="2400" dirty="0" smtClean="0"/>
              <a:t>，则下面的命令修改该用户自己的口令：</a:t>
            </a:r>
          </a:p>
          <a:p>
            <a:r>
              <a:rPr lang="en-US" sz="2400" dirty="0" smtClean="0"/>
              <a:t>$ </a:t>
            </a:r>
            <a:r>
              <a:rPr lang="en-US" sz="2400" dirty="0" err="1" smtClean="0"/>
              <a:t>passwd</a:t>
            </a:r>
            <a:endParaRPr lang="zh-CN" altLang="en-US" sz="2400" dirty="0" smtClean="0"/>
          </a:p>
          <a:p>
            <a:r>
              <a:rPr lang="en-US" sz="2400" dirty="0" smtClean="0"/>
              <a:t>Old password:******</a:t>
            </a:r>
            <a:endParaRPr lang="zh-CN" altLang="en-US" sz="2400" dirty="0" smtClean="0"/>
          </a:p>
          <a:p>
            <a:r>
              <a:rPr lang="en-US" sz="2400" dirty="0" smtClean="0"/>
              <a:t>New password:*******</a:t>
            </a:r>
            <a:endParaRPr lang="zh-CN" altLang="en-US" sz="2400" dirty="0" smtClean="0"/>
          </a:p>
          <a:p>
            <a:r>
              <a:rPr lang="en-US" sz="2400" dirty="0" smtClean="0"/>
              <a:t>Re-enter new password:*******</a:t>
            </a:r>
            <a:endParaRPr lang="zh-CN" altLang="en-US" sz="2400" dirty="0" smtClean="0"/>
          </a:p>
          <a:p>
            <a:pPr>
              <a:buFont typeface="Wingdings" pitchFamily="2" charset="2"/>
              <a:buChar char="p"/>
            </a:pPr>
            <a:r>
              <a:rPr lang="zh-CN" altLang="en-US" sz="2400" dirty="0" smtClean="0"/>
              <a:t>如果是超级用户，可以用下列形式指定任何用户的口令：</a:t>
            </a:r>
          </a:p>
          <a:p>
            <a:r>
              <a:rPr lang="en-US" sz="2400" dirty="0" smtClean="0"/>
              <a:t># </a:t>
            </a:r>
            <a:r>
              <a:rPr lang="en-US" sz="2400" dirty="0" err="1" smtClean="0"/>
              <a:t>passwd</a:t>
            </a:r>
            <a:r>
              <a:rPr lang="en-US" sz="2400" dirty="0" smtClean="0"/>
              <a:t> </a:t>
            </a:r>
            <a:r>
              <a:rPr lang="en-US" sz="2400" dirty="0" err="1" smtClean="0"/>
              <a:t>olcs</a:t>
            </a:r>
            <a:endParaRPr lang="zh-CN" altLang="en-US" sz="2400" dirty="0" smtClean="0"/>
          </a:p>
          <a:p>
            <a:r>
              <a:rPr lang="en-US" sz="2400" dirty="0" smtClean="0"/>
              <a:t>New password:*******</a:t>
            </a:r>
            <a:endParaRPr lang="zh-CN" altLang="en-US" sz="2400" dirty="0" smtClean="0"/>
          </a:p>
          <a:p>
            <a:r>
              <a:rPr lang="en-US" sz="2400" dirty="0" smtClean="0"/>
              <a:t>Re-enter new password:*******</a:t>
            </a:r>
            <a:endParaRPr lang="zh-CN" altLang="en-US" sz="2400" dirty="0" smtClean="0"/>
          </a:p>
          <a:p>
            <a:r>
              <a:rPr lang="en-US" sz="2400" dirty="0" smtClean="0"/>
              <a:t> </a:t>
            </a:r>
            <a:endParaRPr lang="zh-CN" altLang="en-US" sz="2400" dirty="0" smtClean="0"/>
          </a:p>
          <a:p>
            <a:pPr>
              <a:buFont typeface="Wingdings" pitchFamily="2" charset="2"/>
              <a:buChar char="p"/>
            </a:pPr>
            <a:r>
              <a:rPr lang="zh-CN" altLang="en-US" sz="2400" dirty="0" smtClean="0"/>
              <a:t>普通用户修改自己的口令时，</a:t>
            </a:r>
            <a:r>
              <a:rPr lang="en-US" sz="2400" dirty="0" err="1" smtClean="0"/>
              <a:t>passwd</a:t>
            </a:r>
            <a:r>
              <a:rPr lang="zh-CN" altLang="en-US" sz="2400" dirty="0" smtClean="0"/>
              <a:t>命令会先询问原口令，验证后再要求用户输入两遍新口令，如果两次输入的口令一致，则将这个口令指定给用户；而超级用户为用户指定口令时，就不需要知道原口令。</a:t>
            </a:r>
            <a:endParaRPr lang="zh-CN" altLang="en-US" sz="2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143108" y="214290"/>
            <a:ext cx="3270446"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a:r>
              <a:rPr lang="en-US" sz="2800" b="1" dirty="0" smtClean="0"/>
              <a:t>4</a:t>
            </a:r>
            <a:r>
              <a:rPr lang="zh-CN" altLang="en-US" sz="2800" b="1" dirty="0" smtClean="0"/>
              <a:t>、用户口令的管理</a:t>
            </a:r>
            <a:endParaRPr kumimoji="0" lang="zh-CN" sz="2800" b="1" i="0" u="none" strike="noStrike" cap="none" normalizeH="0" baseline="0" dirty="0" smtClean="0">
              <a:ln>
                <a:noFill/>
              </a:ln>
              <a:solidFill>
                <a:schemeClr val="tx1"/>
              </a:solidFill>
              <a:effectLst/>
              <a:latin typeface="黑体" pitchFamily="49" charset="-122"/>
              <a:ea typeface="黑体" pitchFamily="49" charset="-122"/>
              <a:cs typeface="宋体" pitchFamily="2" charset="-122"/>
            </a:endParaRPr>
          </a:p>
        </p:txBody>
      </p:sp>
      <p:sp>
        <p:nvSpPr>
          <p:cNvPr id="5" name="矩形 4"/>
          <p:cNvSpPr/>
          <p:nvPr/>
        </p:nvSpPr>
        <p:spPr>
          <a:xfrm>
            <a:off x="357158" y="785794"/>
            <a:ext cx="8501122" cy="4154984"/>
          </a:xfrm>
          <a:prstGeom prst="rect">
            <a:avLst/>
          </a:prstGeom>
        </p:spPr>
        <p:txBody>
          <a:bodyPr wrap="square">
            <a:spAutoFit/>
          </a:bodyPr>
          <a:lstStyle/>
          <a:p>
            <a:pPr>
              <a:buFont typeface="Wingdings" pitchFamily="2" charset="2"/>
              <a:buChar char="p"/>
            </a:pPr>
            <a:r>
              <a:rPr lang="zh-CN" altLang="en-US" sz="2400" dirty="0" smtClean="0"/>
              <a:t>为了系统安全起见，用户应该选择比较复杂的口令，例如最好使用</a:t>
            </a:r>
            <a:r>
              <a:rPr lang="en-US" sz="2400" dirty="0" smtClean="0"/>
              <a:t>8</a:t>
            </a:r>
            <a:r>
              <a:rPr lang="zh-CN" altLang="en-US" sz="2400" dirty="0" smtClean="0"/>
              <a:t>位长的口令，口令中包含有大写、小写字母和数字，并且应该与姓名、生日等不相同。</a:t>
            </a:r>
          </a:p>
          <a:p>
            <a:pPr>
              <a:buFont typeface="Wingdings" pitchFamily="2" charset="2"/>
              <a:buChar char="p"/>
            </a:pPr>
            <a:r>
              <a:rPr lang="zh-CN" altLang="en-US" sz="2400" dirty="0" smtClean="0"/>
              <a:t>为用户指定空口令时，执行下列形式的命令：</a:t>
            </a:r>
          </a:p>
          <a:p>
            <a:r>
              <a:rPr lang="en-US" sz="2400" dirty="0" smtClean="0"/>
              <a:t># </a:t>
            </a:r>
            <a:r>
              <a:rPr lang="en-US" sz="2400" dirty="0" err="1" smtClean="0"/>
              <a:t>passwd</a:t>
            </a:r>
            <a:r>
              <a:rPr lang="en-US" sz="2400" dirty="0" smtClean="0"/>
              <a:t> -d </a:t>
            </a:r>
            <a:r>
              <a:rPr lang="en-US" sz="2400" dirty="0" err="1" smtClean="0"/>
              <a:t>olcs</a:t>
            </a:r>
            <a:endParaRPr lang="zh-CN" altLang="en-US" sz="2400" dirty="0" smtClean="0"/>
          </a:p>
          <a:p>
            <a:pPr>
              <a:buFont typeface="Wingdings" pitchFamily="2" charset="2"/>
              <a:buChar char="p"/>
            </a:pPr>
            <a:r>
              <a:rPr lang="zh-CN" altLang="en-US" sz="2400" dirty="0" smtClean="0"/>
              <a:t>此命令将用户</a:t>
            </a:r>
            <a:r>
              <a:rPr lang="en-US" sz="2400" dirty="0" err="1" smtClean="0"/>
              <a:t>sam</a:t>
            </a:r>
            <a:r>
              <a:rPr lang="zh-CN" altLang="en-US" sz="2400" dirty="0" smtClean="0"/>
              <a:t>的口令删除，这样用户</a:t>
            </a:r>
            <a:r>
              <a:rPr lang="en-US" sz="2400" dirty="0" err="1" smtClean="0"/>
              <a:t>sam</a:t>
            </a:r>
            <a:r>
              <a:rPr lang="zh-CN" altLang="en-US" sz="2400" dirty="0" smtClean="0"/>
              <a:t>下一次登录时，系统就不再询问口令。</a:t>
            </a:r>
          </a:p>
          <a:p>
            <a:r>
              <a:rPr lang="en-US" sz="2400" dirty="0" err="1" smtClean="0"/>
              <a:t>passwd</a:t>
            </a:r>
            <a:r>
              <a:rPr lang="zh-CN" altLang="en-US" sz="2400" dirty="0" smtClean="0"/>
              <a:t>命令还可以用</a:t>
            </a:r>
            <a:r>
              <a:rPr lang="en-US" sz="2400" dirty="0" smtClean="0"/>
              <a:t>-l(lock)</a:t>
            </a:r>
            <a:r>
              <a:rPr lang="zh-CN" altLang="en-US" sz="2400" dirty="0" smtClean="0"/>
              <a:t>选项锁定某一用户，使其不能登录，例如：</a:t>
            </a:r>
          </a:p>
          <a:p>
            <a:r>
              <a:rPr lang="en-US" sz="2400" dirty="0" smtClean="0"/>
              <a:t># </a:t>
            </a:r>
            <a:r>
              <a:rPr lang="en-US" sz="2400" dirty="0" err="1" smtClean="0"/>
              <a:t>passwd</a:t>
            </a:r>
            <a:r>
              <a:rPr lang="en-US" sz="2400" dirty="0" smtClean="0"/>
              <a:t> -l </a:t>
            </a:r>
            <a:r>
              <a:rPr lang="en-US" sz="2400" dirty="0" err="1" smtClean="0"/>
              <a:t>olcs</a:t>
            </a:r>
            <a:endParaRPr lang="zh-CN" altLang="en-US" sz="2400" dirty="0" smtClean="0"/>
          </a:p>
          <a:p>
            <a:r>
              <a:rPr lang="en-US" sz="2400" dirty="0" smtClean="0"/>
              <a:t> </a:t>
            </a:r>
            <a:endParaRPr lang="zh-CN" altLang="en-US" sz="2400"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143108" y="214290"/>
            <a:ext cx="3270446"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a:r>
              <a:rPr lang="en-US" sz="2800" b="1" dirty="0" smtClean="0"/>
              <a:t>4</a:t>
            </a:r>
            <a:r>
              <a:rPr lang="zh-CN" altLang="en-US" sz="2800" b="1" dirty="0" smtClean="0"/>
              <a:t>、用户口令的管理</a:t>
            </a:r>
            <a:endParaRPr kumimoji="0" lang="zh-CN" sz="2800" b="1" i="0" u="none" strike="noStrike" cap="none" normalizeH="0" baseline="0" dirty="0" smtClean="0">
              <a:ln>
                <a:noFill/>
              </a:ln>
              <a:solidFill>
                <a:schemeClr val="tx1"/>
              </a:solidFill>
              <a:effectLst/>
              <a:latin typeface="黑体" pitchFamily="49" charset="-122"/>
              <a:ea typeface="黑体" pitchFamily="49" charset="-122"/>
              <a:cs typeface="宋体" pitchFamily="2" charset="-122"/>
            </a:endParaRPr>
          </a:p>
        </p:txBody>
      </p:sp>
      <p:sp>
        <p:nvSpPr>
          <p:cNvPr id="5" name="矩形 4"/>
          <p:cNvSpPr/>
          <p:nvPr/>
        </p:nvSpPr>
        <p:spPr>
          <a:xfrm>
            <a:off x="357158" y="785794"/>
            <a:ext cx="8501122" cy="3416320"/>
          </a:xfrm>
          <a:prstGeom prst="rect">
            <a:avLst/>
          </a:prstGeom>
        </p:spPr>
        <p:txBody>
          <a:bodyPr wrap="square">
            <a:spAutoFit/>
          </a:bodyPr>
          <a:lstStyle/>
          <a:p>
            <a:pPr>
              <a:buFont typeface="Wingdings" pitchFamily="2" charset="2"/>
              <a:buChar char="p"/>
            </a:pPr>
            <a:r>
              <a:rPr lang="zh-CN" altLang="en-US" sz="2400" dirty="0" smtClean="0"/>
              <a:t>备注：</a:t>
            </a:r>
            <a:r>
              <a:rPr lang="en-US" sz="2400" dirty="0" smtClean="0"/>
              <a:t>/</a:t>
            </a:r>
            <a:r>
              <a:rPr lang="en-US" sz="2400" dirty="0" err="1" smtClean="0"/>
              <a:t>usr</a:t>
            </a:r>
            <a:r>
              <a:rPr lang="en-US" sz="2400" dirty="0" smtClean="0"/>
              <a:t>/bin/</a:t>
            </a:r>
            <a:r>
              <a:rPr lang="en-US" sz="2400" dirty="0" err="1" smtClean="0"/>
              <a:t>passwd</a:t>
            </a:r>
            <a:r>
              <a:rPr lang="en-US" sz="2400" dirty="0" smtClean="0"/>
              <a:t>  </a:t>
            </a:r>
            <a:r>
              <a:rPr lang="zh-CN" altLang="en-US" sz="2400" dirty="0" smtClean="0"/>
              <a:t>是修改用户密码的程序 密码记录在</a:t>
            </a:r>
            <a:r>
              <a:rPr lang="en-US" sz="2400" dirty="0" smtClean="0"/>
              <a:t> /etc/shadow </a:t>
            </a:r>
            <a:endParaRPr lang="zh-CN" altLang="en-US" sz="2400" dirty="0" smtClean="0"/>
          </a:p>
          <a:p>
            <a:pPr>
              <a:buFont typeface="Wingdings" pitchFamily="2" charset="2"/>
              <a:buChar char="p"/>
            </a:pPr>
            <a:r>
              <a:rPr lang="en-US" sz="2400" dirty="0" smtClean="0"/>
              <a:t> /etc/</a:t>
            </a:r>
            <a:r>
              <a:rPr lang="en-US" sz="2400" dirty="0" err="1" smtClean="0"/>
              <a:t>passwd</a:t>
            </a:r>
            <a:r>
              <a:rPr lang="zh-CN" altLang="en-US" sz="2400" dirty="0" smtClean="0"/>
              <a:t>是用户数据库，其中的域给出了用户名、加密口令和用户的其他信息</a:t>
            </a:r>
            <a:r>
              <a:rPr lang="en-US" sz="2400" dirty="0" smtClean="0"/>
              <a:t>. /etc/shadow</a:t>
            </a:r>
            <a:r>
              <a:rPr lang="zh-CN" altLang="en-US" sz="2400" dirty="0" smtClean="0"/>
              <a:t>是在安装了影子</a:t>
            </a:r>
            <a:r>
              <a:rPr lang="en-US" sz="2400" dirty="0" smtClean="0"/>
              <a:t>(shadow)</a:t>
            </a:r>
            <a:r>
              <a:rPr lang="zh-CN" altLang="en-US" sz="2400" dirty="0" smtClean="0"/>
              <a:t>口令软件的系统上的影子口令文件。影子口令文件将</a:t>
            </a:r>
            <a:r>
              <a:rPr lang="en-US" sz="2400" dirty="0" smtClean="0"/>
              <a:t>/etc/</a:t>
            </a:r>
            <a:r>
              <a:rPr lang="en-US" sz="2400" dirty="0" err="1" smtClean="0"/>
              <a:t>passwd</a:t>
            </a:r>
            <a:r>
              <a:rPr lang="en-US" sz="2400" dirty="0" smtClean="0"/>
              <a:t> </a:t>
            </a:r>
            <a:r>
              <a:rPr lang="zh-CN" altLang="en-US" sz="2400" dirty="0" smtClean="0"/>
              <a:t>文件中的加密口令移动到</a:t>
            </a:r>
            <a:r>
              <a:rPr lang="en-US" sz="2400" dirty="0" smtClean="0"/>
              <a:t>/etc/shadow</a:t>
            </a:r>
            <a:r>
              <a:rPr lang="zh-CN" altLang="en-US" sz="2400" dirty="0" smtClean="0"/>
              <a:t>中，而后者只对超级用户</a:t>
            </a:r>
            <a:r>
              <a:rPr lang="en-US" sz="2400" dirty="0" smtClean="0"/>
              <a:t>( r o </a:t>
            </a:r>
            <a:r>
              <a:rPr lang="en-US" sz="2400" dirty="0" err="1" smtClean="0"/>
              <a:t>o</a:t>
            </a:r>
            <a:r>
              <a:rPr lang="en-US" sz="2400" dirty="0" smtClean="0"/>
              <a:t> t )</a:t>
            </a:r>
            <a:r>
              <a:rPr lang="zh-CN" altLang="en-US" sz="2400" dirty="0" smtClean="0"/>
              <a:t>可读。</a:t>
            </a:r>
          </a:p>
          <a:p>
            <a:pPr>
              <a:buFont typeface="Wingdings" pitchFamily="2" charset="2"/>
              <a:buChar char="p"/>
            </a:pPr>
            <a:r>
              <a:rPr lang="en-US" sz="2400" dirty="0" smtClean="0"/>
              <a:t> Linux /etc/shadow</a:t>
            </a:r>
            <a:r>
              <a:rPr lang="zh-CN" altLang="en-US" sz="2400" dirty="0" smtClean="0"/>
              <a:t>文件中的记录行与</a:t>
            </a:r>
            <a:r>
              <a:rPr lang="en-US" sz="2400" dirty="0" smtClean="0"/>
              <a:t>/etc/</a:t>
            </a:r>
            <a:r>
              <a:rPr lang="en-US" sz="2400" dirty="0" err="1" smtClean="0"/>
              <a:t>passwd</a:t>
            </a:r>
            <a:r>
              <a:rPr lang="zh-CN" altLang="en-US" sz="2400" dirty="0" smtClean="0"/>
              <a:t>中的一一对应</a:t>
            </a:r>
            <a:r>
              <a:rPr lang="en-US" sz="2400" dirty="0" smtClean="0"/>
              <a:t>,</a:t>
            </a:r>
            <a:r>
              <a:rPr lang="zh-CN" altLang="en-US" sz="2400" dirty="0" smtClean="0"/>
              <a:t>它由</a:t>
            </a:r>
            <a:r>
              <a:rPr lang="en-US" sz="2400" dirty="0" err="1" smtClean="0"/>
              <a:t>pwconv</a:t>
            </a:r>
            <a:r>
              <a:rPr lang="zh-CN" altLang="en-US" sz="2400" dirty="0" smtClean="0"/>
              <a:t>命令根据</a:t>
            </a:r>
            <a:r>
              <a:rPr lang="en-US" sz="2400" dirty="0" smtClean="0"/>
              <a:t>/etc/</a:t>
            </a:r>
            <a:r>
              <a:rPr lang="en-US" sz="2400" dirty="0" err="1" smtClean="0"/>
              <a:t>passwd</a:t>
            </a:r>
            <a:r>
              <a:rPr lang="zh-CN" altLang="en-US" sz="2400" dirty="0" smtClean="0"/>
              <a:t>中的数据自动产生。</a:t>
            </a:r>
            <a:endParaRPr lang="zh-CN" altLang="en-US" sz="24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143108" y="214290"/>
            <a:ext cx="3991797"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a:r>
              <a:rPr lang="en-US" sz="2800" b="1" dirty="0" smtClean="0"/>
              <a:t>5</a:t>
            </a:r>
            <a:r>
              <a:rPr lang="zh-CN" altLang="en-US" sz="2800" b="1" dirty="0" smtClean="0"/>
              <a:t>、增加一个新的用户组</a:t>
            </a:r>
            <a:endParaRPr kumimoji="0" lang="zh-CN" sz="2800" b="1" i="0" u="none" strike="noStrike" cap="none" normalizeH="0" baseline="0" dirty="0" smtClean="0">
              <a:ln>
                <a:noFill/>
              </a:ln>
              <a:solidFill>
                <a:schemeClr val="tx1"/>
              </a:solidFill>
              <a:effectLst/>
              <a:latin typeface="黑体" pitchFamily="49" charset="-122"/>
              <a:ea typeface="黑体" pitchFamily="49" charset="-122"/>
              <a:cs typeface="宋体" pitchFamily="2" charset="-122"/>
            </a:endParaRPr>
          </a:p>
        </p:txBody>
      </p:sp>
      <p:sp>
        <p:nvSpPr>
          <p:cNvPr id="5" name="矩形 4"/>
          <p:cNvSpPr/>
          <p:nvPr/>
        </p:nvSpPr>
        <p:spPr>
          <a:xfrm>
            <a:off x="357158" y="785794"/>
            <a:ext cx="8501122" cy="4524315"/>
          </a:xfrm>
          <a:prstGeom prst="rect">
            <a:avLst/>
          </a:prstGeom>
        </p:spPr>
        <p:txBody>
          <a:bodyPr wrap="square">
            <a:spAutoFit/>
          </a:bodyPr>
          <a:lstStyle/>
          <a:p>
            <a:pPr>
              <a:buFont typeface="Wingdings" pitchFamily="2" charset="2"/>
              <a:buChar char="p"/>
            </a:pPr>
            <a:r>
              <a:rPr lang="zh-CN" altLang="en-US" sz="2400" dirty="0" smtClean="0"/>
              <a:t>增加一个新的用户组使用</a:t>
            </a:r>
            <a:r>
              <a:rPr lang="en-US" sz="2400" dirty="0" err="1" smtClean="0"/>
              <a:t>groupadd</a:t>
            </a:r>
            <a:r>
              <a:rPr lang="zh-CN" altLang="en-US" sz="2400" dirty="0" smtClean="0"/>
              <a:t>命令，其格式如下：</a:t>
            </a:r>
          </a:p>
          <a:p>
            <a:r>
              <a:rPr lang="en-US" sz="2400" dirty="0" err="1" smtClean="0"/>
              <a:t>groupadd</a:t>
            </a:r>
            <a:r>
              <a:rPr lang="en-US" sz="2400" dirty="0" smtClean="0"/>
              <a:t> </a:t>
            </a:r>
            <a:r>
              <a:rPr lang="zh-CN" altLang="en-US" sz="2400" dirty="0" smtClean="0"/>
              <a:t>选项 用户组</a:t>
            </a:r>
          </a:p>
          <a:p>
            <a:pPr>
              <a:buFont typeface="Wingdings" pitchFamily="2" charset="2"/>
              <a:buChar char="p"/>
            </a:pPr>
            <a:r>
              <a:rPr lang="en-US" sz="2400" dirty="0" smtClean="0"/>
              <a:t> </a:t>
            </a:r>
            <a:r>
              <a:rPr lang="zh-CN" altLang="en-US" sz="2400" dirty="0" smtClean="0"/>
              <a:t>可以使用的选项有：</a:t>
            </a:r>
          </a:p>
          <a:p>
            <a:r>
              <a:rPr lang="en-US" sz="2400" dirty="0" smtClean="0"/>
              <a:t>-g GID </a:t>
            </a:r>
            <a:r>
              <a:rPr lang="zh-CN" altLang="en-US" sz="2400" dirty="0" smtClean="0"/>
              <a:t>指定新用户组的组标识号（</a:t>
            </a:r>
            <a:r>
              <a:rPr lang="en-US" sz="2400" dirty="0" smtClean="0"/>
              <a:t>GID</a:t>
            </a:r>
            <a:r>
              <a:rPr lang="zh-CN" altLang="en-US" sz="2400" dirty="0" smtClean="0"/>
              <a:t>）。</a:t>
            </a:r>
          </a:p>
          <a:p>
            <a:r>
              <a:rPr lang="en-US" sz="2400" dirty="0" smtClean="0"/>
              <a:t>-o </a:t>
            </a:r>
            <a:r>
              <a:rPr lang="zh-CN" altLang="en-US" sz="2400" dirty="0" smtClean="0"/>
              <a:t>一般与</a:t>
            </a:r>
            <a:r>
              <a:rPr lang="en-US" sz="2400" dirty="0" smtClean="0"/>
              <a:t>-g</a:t>
            </a:r>
            <a:r>
              <a:rPr lang="zh-CN" altLang="en-US" sz="2400" dirty="0" smtClean="0"/>
              <a:t>选项同时使用，表示新用户组的</a:t>
            </a:r>
            <a:r>
              <a:rPr lang="en-US" sz="2400" dirty="0" smtClean="0"/>
              <a:t>GID</a:t>
            </a:r>
            <a:r>
              <a:rPr lang="zh-CN" altLang="en-US" sz="2400" dirty="0" smtClean="0"/>
              <a:t>可以与系统已有用户组的</a:t>
            </a:r>
            <a:r>
              <a:rPr lang="en-US" sz="2400" dirty="0" smtClean="0"/>
              <a:t>GID</a:t>
            </a:r>
            <a:r>
              <a:rPr lang="zh-CN" altLang="en-US" sz="2400" dirty="0" smtClean="0"/>
              <a:t>相同。</a:t>
            </a:r>
          </a:p>
          <a:p>
            <a:r>
              <a:rPr lang="en-US" sz="2400" dirty="0" smtClean="0"/>
              <a:t># </a:t>
            </a:r>
            <a:r>
              <a:rPr lang="en-US" sz="2400" dirty="0" err="1" smtClean="0"/>
              <a:t>groupadd</a:t>
            </a:r>
            <a:r>
              <a:rPr lang="en-US" sz="2400" dirty="0" smtClean="0"/>
              <a:t> </a:t>
            </a:r>
            <a:r>
              <a:rPr lang="en-US" sz="2400" dirty="0" err="1" smtClean="0"/>
              <a:t>olcs</a:t>
            </a:r>
            <a:endParaRPr lang="zh-CN" altLang="en-US" sz="2400" dirty="0" smtClean="0"/>
          </a:p>
          <a:p>
            <a:pPr>
              <a:buFont typeface="Wingdings" pitchFamily="2" charset="2"/>
              <a:buChar char="p"/>
            </a:pPr>
            <a:r>
              <a:rPr lang="zh-CN" altLang="en-US" sz="2400" dirty="0" smtClean="0"/>
              <a:t>此命令向系统中增加了一个新组</a:t>
            </a:r>
            <a:r>
              <a:rPr lang="en-US" sz="2400" dirty="0" err="1" smtClean="0"/>
              <a:t>olcs</a:t>
            </a:r>
            <a:r>
              <a:rPr lang="zh-CN" altLang="en-US" sz="2400" dirty="0" smtClean="0"/>
              <a:t>，新组的组标识号是在当前已有的最大组标识号的基础上加</a:t>
            </a:r>
            <a:r>
              <a:rPr lang="en-US" sz="2400" dirty="0" smtClean="0"/>
              <a:t>1</a:t>
            </a:r>
            <a:r>
              <a:rPr lang="zh-CN" altLang="en-US" sz="2400" dirty="0" smtClean="0"/>
              <a:t>。</a:t>
            </a:r>
          </a:p>
          <a:p>
            <a:r>
              <a:rPr lang="en-US" sz="2400" dirty="0" smtClean="0"/>
              <a:t>#</a:t>
            </a:r>
            <a:r>
              <a:rPr lang="en-US" sz="2400" dirty="0" err="1" smtClean="0"/>
              <a:t>groupadd</a:t>
            </a:r>
            <a:r>
              <a:rPr lang="en-US" sz="2400" dirty="0" smtClean="0"/>
              <a:t> -g 101 group1</a:t>
            </a:r>
            <a:endParaRPr lang="zh-CN" altLang="en-US" sz="2400" dirty="0" smtClean="0"/>
          </a:p>
          <a:p>
            <a:pPr>
              <a:buFont typeface="Wingdings" pitchFamily="2" charset="2"/>
              <a:buChar char="p"/>
            </a:pPr>
            <a:r>
              <a:rPr lang="zh-CN" altLang="en-US" sz="2400" dirty="0" smtClean="0"/>
              <a:t>此命令向系统中增加了一个新组</a:t>
            </a:r>
            <a:r>
              <a:rPr lang="en-US" sz="2400" dirty="0" smtClean="0"/>
              <a:t>group2</a:t>
            </a:r>
            <a:r>
              <a:rPr lang="zh-CN" altLang="en-US" sz="2400" dirty="0" smtClean="0"/>
              <a:t>，同时指定新组的组标识号是</a:t>
            </a:r>
            <a:r>
              <a:rPr lang="en-US" sz="2400" dirty="0" smtClean="0"/>
              <a:t>101</a:t>
            </a:r>
            <a:r>
              <a:rPr lang="zh-CN" altLang="en-US" sz="2400" dirty="0" smtClean="0"/>
              <a:t>。</a:t>
            </a:r>
            <a:endParaRPr lang="zh-CN" alt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143108" y="214290"/>
            <a:ext cx="2167581"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a:r>
              <a:rPr lang="en-US" altLang="zh-CN" sz="3200" b="1" dirty="0" smtClean="0"/>
              <a:t>1.</a:t>
            </a:r>
            <a:r>
              <a:rPr lang="zh-CN" altLang="en-US" sz="3200" b="1" dirty="0" smtClean="0"/>
              <a:t>文件类型</a:t>
            </a:r>
            <a:endParaRPr kumimoji="0" lang="zh-CN" sz="3200" b="1" i="0" u="none" strike="noStrike" cap="none" normalizeH="0" baseline="0" dirty="0" smtClean="0">
              <a:ln>
                <a:noFill/>
              </a:ln>
              <a:solidFill>
                <a:schemeClr val="tx1"/>
              </a:solidFill>
              <a:effectLst/>
              <a:latin typeface="黑体" pitchFamily="49" charset="-122"/>
              <a:ea typeface="黑体" pitchFamily="49" charset="-122"/>
              <a:cs typeface="宋体" pitchFamily="2" charset="-122"/>
            </a:endParaRPr>
          </a:p>
        </p:txBody>
      </p:sp>
      <p:sp>
        <p:nvSpPr>
          <p:cNvPr id="5" name="矩形 4"/>
          <p:cNvSpPr/>
          <p:nvPr/>
        </p:nvSpPr>
        <p:spPr>
          <a:xfrm>
            <a:off x="357158" y="857232"/>
            <a:ext cx="8501122" cy="5262979"/>
          </a:xfrm>
          <a:prstGeom prst="rect">
            <a:avLst/>
          </a:prstGeom>
        </p:spPr>
        <p:txBody>
          <a:bodyPr wrap="square">
            <a:spAutoFit/>
          </a:bodyPr>
          <a:lstStyle/>
          <a:p>
            <a:r>
              <a:rPr lang="en-US" altLang="zh-CN" sz="2400" b="1" dirty="0" smtClean="0">
                <a:solidFill>
                  <a:srgbClr val="FF0000"/>
                </a:solidFill>
              </a:rPr>
              <a:t>(A)</a:t>
            </a:r>
            <a:r>
              <a:rPr lang="zh-CN" altLang="en-US" sz="2400" b="1" dirty="0" smtClean="0">
                <a:solidFill>
                  <a:srgbClr val="FF0000"/>
                </a:solidFill>
              </a:rPr>
              <a:t>、普通文件（</a:t>
            </a:r>
            <a:r>
              <a:rPr lang="en-US" altLang="zh-CN" sz="2400" b="1" dirty="0" smtClean="0">
                <a:solidFill>
                  <a:srgbClr val="FF0000"/>
                </a:solidFill>
              </a:rPr>
              <a:t>regular file</a:t>
            </a:r>
            <a:r>
              <a:rPr lang="zh-CN" altLang="en-US" sz="2400" b="1" dirty="0" smtClean="0">
                <a:solidFill>
                  <a:srgbClr val="FF0000"/>
                </a:solidFill>
              </a:rPr>
              <a:t>）</a:t>
            </a:r>
            <a:r>
              <a:rPr lang="zh-CN" altLang="en-US" sz="2400" dirty="0" smtClean="0"/>
              <a:t>：就是一般存取的文件，由</a:t>
            </a:r>
            <a:endParaRPr lang="en-US" altLang="zh-CN" sz="2400" dirty="0" smtClean="0"/>
          </a:p>
          <a:p>
            <a:r>
              <a:rPr lang="en-US" altLang="zh-CN" sz="2400" dirty="0" err="1" smtClean="0"/>
              <a:t>ls</a:t>
            </a:r>
            <a:r>
              <a:rPr lang="en-US" altLang="zh-CN" sz="2400" dirty="0" smtClean="0"/>
              <a:t> -all</a:t>
            </a:r>
            <a:r>
              <a:rPr lang="zh-CN" altLang="en-US" sz="2400" dirty="0" smtClean="0"/>
              <a:t>显示出来的属性中，第一个属性为 </a:t>
            </a:r>
            <a:r>
              <a:rPr lang="en-US" altLang="zh-CN" sz="2400" dirty="0" smtClean="0"/>
              <a:t>[-]</a:t>
            </a:r>
            <a:r>
              <a:rPr lang="zh-CN" altLang="en-US" sz="2400" dirty="0" smtClean="0"/>
              <a:t>，</a:t>
            </a:r>
            <a:endParaRPr lang="en-US" altLang="zh-CN" sz="2400" dirty="0" smtClean="0"/>
          </a:p>
          <a:p>
            <a:r>
              <a:rPr lang="zh-CN" altLang="en-US" sz="2400" dirty="0" smtClean="0"/>
              <a:t>例如 </a:t>
            </a:r>
            <a:r>
              <a:rPr lang="en-US" altLang="zh-CN" sz="2400" dirty="0" smtClean="0"/>
              <a:t>[-</a:t>
            </a:r>
            <a:r>
              <a:rPr lang="en-US" altLang="zh-CN" sz="2400" dirty="0" err="1" smtClean="0"/>
              <a:t>rwxrwxrwx</a:t>
            </a:r>
            <a:r>
              <a:rPr lang="en-US" altLang="zh-CN" sz="2400" dirty="0" smtClean="0"/>
              <a:t>]</a:t>
            </a:r>
            <a:r>
              <a:rPr lang="zh-CN" altLang="en-US" sz="2400" dirty="0" smtClean="0"/>
              <a:t>。</a:t>
            </a:r>
            <a:endParaRPr lang="en-US" altLang="zh-CN" sz="2400" dirty="0" smtClean="0"/>
          </a:p>
          <a:p>
            <a:r>
              <a:rPr lang="zh-CN" altLang="en-US" sz="2400" dirty="0" smtClean="0"/>
              <a:t>另外，依照文件的内容，又大致可以分为：</a:t>
            </a:r>
          </a:p>
          <a:p>
            <a:r>
              <a:rPr lang="en-US" altLang="zh-CN" sz="2400" dirty="0" smtClean="0"/>
              <a:t>(a)</a:t>
            </a:r>
            <a:r>
              <a:rPr lang="zh-CN" altLang="en-US" sz="2400" dirty="0" smtClean="0"/>
              <a:t>、纯文本文件（</a:t>
            </a:r>
            <a:r>
              <a:rPr lang="en-US" altLang="zh-CN" sz="2400" dirty="0" smtClean="0"/>
              <a:t>ASCII</a:t>
            </a:r>
            <a:r>
              <a:rPr lang="zh-CN" altLang="en-US" sz="2400" dirty="0" smtClean="0"/>
              <a:t>）：这是</a:t>
            </a:r>
            <a:r>
              <a:rPr lang="en-US" altLang="zh-CN" sz="2400" dirty="0" smtClean="0"/>
              <a:t>Linux</a:t>
            </a:r>
            <a:r>
              <a:rPr lang="zh-CN" altLang="en-US" sz="2400" dirty="0" smtClean="0"/>
              <a:t>系统中最多的一种文件类型，之所以称为纯文本文件，是因为内容可以直接读到的数据，例如数字、字母等等。设置文件几乎都属于这种文件类型。举例来说，使用命令“</a:t>
            </a:r>
            <a:r>
              <a:rPr lang="en-US" altLang="zh-CN" sz="2400" dirty="0" smtClean="0"/>
              <a:t>cat ~/.</a:t>
            </a:r>
            <a:r>
              <a:rPr lang="en-US" altLang="zh-CN" sz="2400" dirty="0" err="1" smtClean="0"/>
              <a:t>bashrc</a:t>
            </a:r>
            <a:r>
              <a:rPr lang="en-US" altLang="zh-CN" sz="2400" dirty="0" smtClean="0"/>
              <a:t>”</a:t>
            </a:r>
            <a:r>
              <a:rPr lang="zh-CN" altLang="en-US" sz="2400" dirty="0" smtClean="0"/>
              <a:t>就可以看到该文件的内容（</a:t>
            </a:r>
            <a:r>
              <a:rPr lang="en-US" altLang="zh-CN" sz="2400" dirty="0" smtClean="0"/>
              <a:t>cat</a:t>
            </a:r>
            <a:r>
              <a:rPr lang="zh-CN" altLang="en-US" sz="2400" dirty="0" smtClean="0"/>
              <a:t>是将文件内容读出来，并显示在控制台屏幕上）。</a:t>
            </a:r>
          </a:p>
          <a:p>
            <a:r>
              <a:rPr lang="en-US" altLang="zh-CN" sz="2400" dirty="0" smtClean="0"/>
              <a:t>(b)</a:t>
            </a:r>
            <a:r>
              <a:rPr lang="zh-CN" altLang="en-US" sz="2400" dirty="0" smtClean="0"/>
              <a:t>、二进制文件（</a:t>
            </a:r>
            <a:r>
              <a:rPr lang="en-US" altLang="zh-CN" sz="2400" dirty="0" smtClean="0"/>
              <a:t>binary</a:t>
            </a:r>
            <a:r>
              <a:rPr lang="zh-CN" altLang="en-US" sz="2400" dirty="0" smtClean="0"/>
              <a:t>）：系统其实仅认识且可以执行二进制文件（</a:t>
            </a:r>
            <a:r>
              <a:rPr lang="en-US" altLang="zh-CN" sz="2400" dirty="0" smtClean="0"/>
              <a:t>binary file</a:t>
            </a:r>
            <a:r>
              <a:rPr lang="zh-CN" altLang="en-US" sz="2400" dirty="0" smtClean="0"/>
              <a:t>）。</a:t>
            </a:r>
            <a:r>
              <a:rPr lang="en-US" altLang="zh-CN" sz="2400" dirty="0" smtClean="0"/>
              <a:t>Linux</a:t>
            </a:r>
            <a:r>
              <a:rPr lang="zh-CN" altLang="en-US" sz="2400" dirty="0" smtClean="0"/>
              <a:t>中的可执行文件（脚本，文本方式的批处理文件不算）就是这种格式的。举例来说，命令</a:t>
            </a:r>
            <a:r>
              <a:rPr lang="en-US" altLang="zh-CN" sz="2400" dirty="0" smtClean="0"/>
              <a:t>cat</a:t>
            </a:r>
            <a:r>
              <a:rPr lang="zh-CN" altLang="en-US" sz="2400" dirty="0" smtClean="0"/>
              <a:t>本身就是一个二进制文件。二进制文件一般不能直接阅读（可显示，是一堆代码，但无法识别含义）。</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143108" y="214290"/>
            <a:ext cx="3270447"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a:r>
              <a:rPr lang="en-US" sz="2800" b="1" dirty="0" smtClean="0"/>
              <a:t>6</a:t>
            </a:r>
            <a:r>
              <a:rPr lang="zh-CN" altLang="en-US" sz="2800" b="1" dirty="0" smtClean="0"/>
              <a:t>、删除已有用户组</a:t>
            </a:r>
            <a:endParaRPr kumimoji="0" lang="zh-CN" sz="2800" b="1" i="0" u="none" strike="noStrike" cap="none" normalizeH="0" baseline="0" dirty="0" smtClean="0">
              <a:ln>
                <a:noFill/>
              </a:ln>
              <a:solidFill>
                <a:schemeClr val="tx1"/>
              </a:solidFill>
              <a:effectLst/>
              <a:latin typeface="黑体" pitchFamily="49" charset="-122"/>
              <a:ea typeface="黑体" pitchFamily="49" charset="-122"/>
              <a:cs typeface="宋体" pitchFamily="2" charset="-122"/>
            </a:endParaRPr>
          </a:p>
        </p:txBody>
      </p:sp>
      <p:sp>
        <p:nvSpPr>
          <p:cNvPr id="5" name="矩形 4"/>
          <p:cNvSpPr/>
          <p:nvPr/>
        </p:nvSpPr>
        <p:spPr>
          <a:xfrm>
            <a:off x="357158" y="785794"/>
            <a:ext cx="8501122" cy="2308324"/>
          </a:xfrm>
          <a:prstGeom prst="rect">
            <a:avLst/>
          </a:prstGeom>
        </p:spPr>
        <p:txBody>
          <a:bodyPr wrap="square">
            <a:spAutoFit/>
          </a:bodyPr>
          <a:lstStyle/>
          <a:p>
            <a:pPr>
              <a:buFont typeface="Wingdings" pitchFamily="2" charset="2"/>
              <a:buChar char="p"/>
            </a:pPr>
            <a:r>
              <a:rPr lang="zh-CN" altLang="en-US" sz="2400" dirty="0" smtClean="0"/>
              <a:t>如果要删除一个已有用户组，使用</a:t>
            </a:r>
            <a:r>
              <a:rPr lang="en-US" sz="2400" dirty="0" err="1" smtClean="0"/>
              <a:t>groupdel</a:t>
            </a:r>
            <a:r>
              <a:rPr lang="zh-CN" altLang="en-US" sz="2400" dirty="0" smtClean="0"/>
              <a:t>命令，格式如下：</a:t>
            </a:r>
          </a:p>
          <a:p>
            <a:r>
              <a:rPr lang="en-US" sz="2400" dirty="0" err="1" smtClean="0"/>
              <a:t>groupdel</a:t>
            </a:r>
            <a:r>
              <a:rPr lang="en-US" sz="2400" dirty="0" smtClean="0"/>
              <a:t> </a:t>
            </a:r>
            <a:r>
              <a:rPr lang="zh-CN" altLang="en-US" sz="2400" dirty="0" smtClean="0"/>
              <a:t>用户组</a:t>
            </a:r>
          </a:p>
          <a:p>
            <a:endParaRPr lang="zh-CN" altLang="en-US" sz="2400" dirty="0" smtClean="0"/>
          </a:p>
          <a:p>
            <a:r>
              <a:rPr lang="en-US" sz="2400" dirty="0" smtClean="0"/>
              <a:t>#</a:t>
            </a:r>
            <a:r>
              <a:rPr lang="en-US" sz="2400" dirty="0" err="1" smtClean="0"/>
              <a:t>groupdel</a:t>
            </a:r>
            <a:r>
              <a:rPr lang="en-US" sz="2400" dirty="0" smtClean="0"/>
              <a:t> group1</a:t>
            </a:r>
            <a:endParaRPr lang="zh-CN" altLang="en-US" sz="2400" dirty="0" smtClean="0"/>
          </a:p>
          <a:p>
            <a:r>
              <a:rPr lang="en-US" sz="2400" dirty="0" smtClean="0"/>
              <a:t> </a:t>
            </a:r>
            <a:endParaRPr lang="zh-CN" altLang="en-US" sz="2400" dirty="0" smtClean="0"/>
          </a:p>
          <a:p>
            <a:pPr>
              <a:buFont typeface="Wingdings" pitchFamily="2" charset="2"/>
              <a:buChar char="p"/>
            </a:pPr>
            <a:r>
              <a:rPr lang="zh-CN" altLang="en-US" sz="2400" dirty="0" smtClean="0"/>
              <a:t>此命令从系统中删除组</a:t>
            </a:r>
            <a:r>
              <a:rPr lang="en-US" sz="2400" dirty="0" smtClean="0"/>
              <a:t>group1</a:t>
            </a:r>
            <a:r>
              <a:rPr lang="zh-CN" altLang="en-US" sz="2400" dirty="0" smtClean="0"/>
              <a:t>。</a:t>
            </a:r>
            <a:endParaRPr lang="zh-CN" altLang="en-US" sz="24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143108" y="214290"/>
            <a:ext cx="3631122"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a:r>
              <a:rPr lang="en-US" sz="2800" b="1" dirty="0" smtClean="0"/>
              <a:t>7</a:t>
            </a:r>
            <a:r>
              <a:rPr lang="zh-CN" altLang="en-US" sz="2800" b="1" dirty="0" smtClean="0"/>
              <a:t>、修改用户组的属性</a:t>
            </a:r>
            <a:endParaRPr kumimoji="0" lang="zh-CN" sz="2800" b="1" i="0" u="none" strike="noStrike" cap="none" normalizeH="0" baseline="0" dirty="0" smtClean="0">
              <a:ln>
                <a:noFill/>
              </a:ln>
              <a:solidFill>
                <a:schemeClr val="tx1"/>
              </a:solidFill>
              <a:effectLst/>
              <a:latin typeface="黑体" pitchFamily="49" charset="-122"/>
              <a:ea typeface="黑体" pitchFamily="49" charset="-122"/>
              <a:cs typeface="宋体" pitchFamily="2" charset="-122"/>
            </a:endParaRPr>
          </a:p>
        </p:txBody>
      </p:sp>
      <p:sp>
        <p:nvSpPr>
          <p:cNvPr id="5" name="矩形 4"/>
          <p:cNvSpPr/>
          <p:nvPr/>
        </p:nvSpPr>
        <p:spPr>
          <a:xfrm>
            <a:off x="357158" y="785794"/>
            <a:ext cx="8501122" cy="4154984"/>
          </a:xfrm>
          <a:prstGeom prst="rect">
            <a:avLst/>
          </a:prstGeom>
        </p:spPr>
        <p:txBody>
          <a:bodyPr wrap="square">
            <a:spAutoFit/>
          </a:bodyPr>
          <a:lstStyle/>
          <a:p>
            <a:pPr>
              <a:buFont typeface="Wingdings" pitchFamily="2" charset="2"/>
              <a:buChar char="p"/>
            </a:pPr>
            <a:r>
              <a:rPr lang="zh-CN" altLang="en-US" sz="2400" dirty="0" smtClean="0"/>
              <a:t>修改用户组的属性使用</a:t>
            </a:r>
            <a:r>
              <a:rPr lang="en-US" sz="2400" dirty="0" err="1" smtClean="0"/>
              <a:t>groupmod</a:t>
            </a:r>
            <a:r>
              <a:rPr lang="zh-CN" altLang="en-US" sz="2400" dirty="0" smtClean="0"/>
              <a:t>命令。其语法如下：</a:t>
            </a:r>
          </a:p>
          <a:p>
            <a:r>
              <a:rPr lang="en-US" sz="2400" dirty="0" smtClean="0"/>
              <a:t> </a:t>
            </a:r>
            <a:r>
              <a:rPr lang="en-US" sz="2400" dirty="0" err="1" smtClean="0"/>
              <a:t>groupmod</a:t>
            </a:r>
            <a:r>
              <a:rPr lang="en-US" sz="2400" dirty="0" smtClean="0"/>
              <a:t> </a:t>
            </a:r>
            <a:r>
              <a:rPr lang="zh-CN" altLang="en-US" sz="2400" dirty="0" smtClean="0"/>
              <a:t>选项 用户组</a:t>
            </a:r>
          </a:p>
          <a:p>
            <a:pPr>
              <a:buFont typeface="Wingdings" pitchFamily="2" charset="2"/>
              <a:buChar char="p"/>
            </a:pPr>
            <a:r>
              <a:rPr lang="en-US" sz="2400" dirty="0" smtClean="0"/>
              <a:t> </a:t>
            </a:r>
            <a:r>
              <a:rPr lang="zh-CN" altLang="en-US" sz="2400" dirty="0" smtClean="0"/>
              <a:t>常用的选项有：</a:t>
            </a:r>
          </a:p>
          <a:p>
            <a:r>
              <a:rPr lang="en-US" sz="2400" dirty="0" smtClean="0"/>
              <a:t>-g GID </a:t>
            </a:r>
            <a:r>
              <a:rPr lang="zh-CN" altLang="en-US" sz="2400" dirty="0" smtClean="0"/>
              <a:t>为用户组指定新的组标识号。</a:t>
            </a:r>
          </a:p>
          <a:p>
            <a:r>
              <a:rPr lang="en-US" sz="2400" dirty="0" smtClean="0"/>
              <a:t>-o </a:t>
            </a:r>
            <a:r>
              <a:rPr lang="zh-CN" altLang="en-US" sz="2400" dirty="0" smtClean="0"/>
              <a:t>与</a:t>
            </a:r>
            <a:r>
              <a:rPr lang="en-US" sz="2400" dirty="0" smtClean="0"/>
              <a:t>-g</a:t>
            </a:r>
            <a:r>
              <a:rPr lang="zh-CN" altLang="en-US" sz="2400" dirty="0" smtClean="0"/>
              <a:t>选项同时使用，用户组的新</a:t>
            </a:r>
            <a:r>
              <a:rPr lang="en-US" sz="2400" dirty="0" smtClean="0"/>
              <a:t>GID</a:t>
            </a:r>
            <a:r>
              <a:rPr lang="zh-CN" altLang="en-US" sz="2400" dirty="0" smtClean="0"/>
              <a:t>可以与系统已有用户组的</a:t>
            </a:r>
            <a:r>
              <a:rPr lang="en-US" sz="2400" dirty="0" smtClean="0"/>
              <a:t>GID</a:t>
            </a:r>
            <a:r>
              <a:rPr lang="zh-CN" altLang="en-US" sz="2400" dirty="0" smtClean="0"/>
              <a:t>相同。</a:t>
            </a:r>
          </a:p>
          <a:p>
            <a:r>
              <a:rPr lang="en-US" sz="2400" dirty="0" smtClean="0"/>
              <a:t>-n</a:t>
            </a:r>
            <a:r>
              <a:rPr lang="zh-CN" altLang="en-US" sz="2400" dirty="0" smtClean="0"/>
              <a:t>新用户组 将用户组的名字改为新名字</a:t>
            </a:r>
          </a:p>
          <a:p>
            <a:r>
              <a:rPr lang="en-US" sz="2400" dirty="0" smtClean="0"/>
              <a:t># </a:t>
            </a:r>
            <a:r>
              <a:rPr lang="en-US" sz="2400" dirty="0" err="1" smtClean="0"/>
              <a:t>groupmod</a:t>
            </a:r>
            <a:r>
              <a:rPr lang="en-US" sz="2400" dirty="0" smtClean="0"/>
              <a:t> -g 102 group1</a:t>
            </a:r>
            <a:endParaRPr lang="zh-CN" altLang="en-US" sz="2400" dirty="0" smtClean="0"/>
          </a:p>
          <a:p>
            <a:pPr>
              <a:buFont typeface="Wingdings" pitchFamily="2" charset="2"/>
              <a:buChar char="p"/>
            </a:pPr>
            <a:r>
              <a:rPr lang="zh-CN" altLang="en-US" sz="2400" dirty="0" smtClean="0"/>
              <a:t>此命令将组</a:t>
            </a:r>
            <a:r>
              <a:rPr lang="en-US" sz="2400" dirty="0" smtClean="0"/>
              <a:t>group1</a:t>
            </a:r>
            <a:r>
              <a:rPr lang="zh-CN" altLang="en-US" sz="2400" dirty="0" smtClean="0"/>
              <a:t>的组标识号修改为</a:t>
            </a:r>
            <a:r>
              <a:rPr lang="en-US" sz="2400" dirty="0" smtClean="0"/>
              <a:t>102</a:t>
            </a:r>
            <a:r>
              <a:rPr lang="zh-CN" altLang="en-US" sz="2400" dirty="0" smtClean="0"/>
              <a:t>。</a:t>
            </a:r>
          </a:p>
          <a:p>
            <a:r>
              <a:rPr lang="en-US" sz="2400" dirty="0" smtClean="0"/>
              <a:t># </a:t>
            </a:r>
            <a:r>
              <a:rPr lang="en-US" sz="2400" dirty="0" err="1" smtClean="0"/>
              <a:t>groupmod</a:t>
            </a:r>
            <a:r>
              <a:rPr lang="en-US" sz="2400" dirty="0" smtClean="0"/>
              <a:t> –g 10000 -n group2 group1</a:t>
            </a:r>
            <a:endParaRPr lang="zh-CN" altLang="en-US" sz="2400" dirty="0" smtClean="0"/>
          </a:p>
          <a:p>
            <a:pPr>
              <a:buFont typeface="Wingdings" pitchFamily="2" charset="2"/>
              <a:buChar char="p"/>
            </a:pPr>
            <a:r>
              <a:rPr lang="zh-CN" altLang="en-US" sz="2400" dirty="0" smtClean="0"/>
              <a:t>此命令将组</a:t>
            </a:r>
            <a:r>
              <a:rPr lang="en-US" sz="2400" dirty="0" smtClean="0"/>
              <a:t>group1</a:t>
            </a:r>
            <a:r>
              <a:rPr lang="zh-CN" altLang="en-US" sz="2400" dirty="0" smtClean="0"/>
              <a:t>的标识号改为</a:t>
            </a:r>
            <a:r>
              <a:rPr lang="en-US" sz="2400" dirty="0" smtClean="0"/>
              <a:t>10000</a:t>
            </a:r>
            <a:r>
              <a:rPr lang="zh-CN" altLang="en-US" sz="2400" dirty="0" smtClean="0"/>
              <a:t>，组名修改为</a:t>
            </a:r>
            <a:r>
              <a:rPr lang="en-US" sz="2400" dirty="0" smtClean="0"/>
              <a:t>group2</a:t>
            </a:r>
            <a:r>
              <a:rPr lang="zh-CN" altLang="en-US" sz="2400" dirty="0" smtClean="0"/>
              <a:t>。</a:t>
            </a:r>
            <a:endParaRPr lang="zh-CN" altLang="en-US" sz="24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143108" y="214290"/>
            <a:ext cx="3270446"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a:r>
              <a:rPr lang="en-US" sz="2800" b="1" dirty="0" smtClean="0"/>
              <a:t>8</a:t>
            </a:r>
            <a:r>
              <a:rPr lang="zh-CN" altLang="en-US" sz="2800" b="1" dirty="0" smtClean="0"/>
              <a:t>、在用户组间切换</a:t>
            </a:r>
            <a:endParaRPr kumimoji="0" lang="zh-CN" sz="2800" b="1" i="0" u="none" strike="noStrike" cap="none" normalizeH="0" baseline="0" dirty="0" smtClean="0">
              <a:ln>
                <a:noFill/>
              </a:ln>
              <a:solidFill>
                <a:schemeClr val="tx1"/>
              </a:solidFill>
              <a:effectLst/>
              <a:latin typeface="黑体" pitchFamily="49" charset="-122"/>
              <a:ea typeface="黑体" pitchFamily="49" charset="-122"/>
              <a:cs typeface="宋体" pitchFamily="2" charset="-122"/>
            </a:endParaRPr>
          </a:p>
        </p:txBody>
      </p:sp>
      <p:sp>
        <p:nvSpPr>
          <p:cNvPr id="5" name="矩形 4"/>
          <p:cNvSpPr/>
          <p:nvPr/>
        </p:nvSpPr>
        <p:spPr>
          <a:xfrm>
            <a:off x="357158" y="785794"/>
            <a:ext cx="8501122" cy="3785652"/>
          </a:xfrm>
          <a:prstGeom prst="rect">
            <a:avLst/>
          </a:prstGeom>
        </p:spPr>
        <p:txBody>
          <a:bodyPr wrap="square">
            <a:spAutoFit/>
          </a:bodyPr>
          <a:lstStyle/>
          <a:p>
            <a:pPr>
              <a:buFont typeface="Wingdings" pitchFamily="2" charset="2"/>
              <a:buChar char="p"/>
            </a:pPr>
            <a:r>
              <a:rPr lang="zh-CN" altLang="en-US" sz="2400" dirty="0" smtClean="0"/>
              <a:t>如果一个用户同时属于多个用户组，那么用户可以在用户组之间切换，以便具有其他用户组的权限。用户可以在登录后，使用命令</a:t>
            </a:r>
            <a:r>
              <a:rPr lang="en-US" sz="2400" dirty="0" err="1" smtClean="0"/>
              <a:t>newgrp</a:t>
            </a:r>
            <a:r>
              <a:rPr lang="zh-CN" altLang="en-US" sz="2400" dirty="0" smtClean="0"/>
              <a:t>切换到其他用户组，这个命令的参数就是目的用户组。例如：</a:t>
            </a:r>
          </a:p>
          <a:p>
            <a:r>
              <a:rPr lang="en-US" sz="2400" dirty="0" smtClean="0"/>
              <a:t>$ </a:t>
            </a:r>
            <a:r>
              <a:rPr lang="en-US" sz="2400" dirty="0" err="1" smtClean="0"/>
              <a:t>newgrp</a:t>
            </a:r>
            <a:r>
              <a:rPr lang="en-US" sz="2400" dirty="0" smtClean="0"/>
              <a:t> root</a:t>
            </a:r>
            <a:endParaRPr lang="zh-CN" altLang="en-US" sz="2400" dirty="0" smtClean="0"/>
          </a:p>
          <a:p>
            <a:pPr>
              <a:buFont typeface="Wingdings" pitchFamily="2" charset="2"/>
              <a:buChar char="p"/>
            </a:pPr>
            <a:r>
              <a:rPr lang="zh-CN" altLang="en-US" sz="2400" dirty="0" smtClean="0"/>
              <a:t>这条命令将当前用户切换到</a:t>
            </a:r>
            <a:r>
              <a:rPr lang="en-US" sz="2400" dirty="0" smtClean="0"/>
              <a:t>root</a:t>
            </a:r>
            <a:r>
              <a:rPr lang="zh-CN" altLang="en-US" sz="2400" dirty="0" smtClean="0"/>
              <a:t>用户组，前提条件是</a:t>
            </a:r>
            <a:r>
              <a:rPr lang="en-US" sz="2400" dirty="0" smtClean="0"/>
              <a:t>root</a:t>
            </a:r>
            <a:r>
              <a:rPr lang="zh-CN" altLang="en-US" sz="2400" dirty="0" smtClean="0"/>
              <a:t>用户组确实是该用户的主组或附加组。类似于用户账号的管理，用户组的管理也可以通过集成的系统管理工具来完成。</a:t>
            </a:r>
          </a:p>
          <a:p>
            <a:r>
              <a:rPr lang="en-US" sz="2400" dirty="0" smtClean="0"/>
              <a:t>                 </a:t>
            </a:r>
            <a:endParaRPr lang="zh-CN" altLang="en-US" sz="2400" dirty="0" smtClean="0"/>
          </a:p>
          <a:p>
            <a:pPr>
              <a:buFont typeface="Wingdings" pitchFamily="2" charset="2"/>
              <a:buChar char="p"/>
            </a:pPr>
            <a:r>
              <a:rPr lang="zh-CN" altLang="en-US" sz="2400" dirty="0" smtClean="0"/>
              <a:t>让</a:t>
            </a:r>
            <a:r>
              <a:rPr lang="en-US" sz="2400" dirty="0" smtClean="0"/>
              <a:t>Linux</a:t>
            </a:r>
            <a:r>
              <a:rPr lang="zh-CN" altLang="en-US" sz="2400" dirty="0" smtClean="0"/>
              <a:t>系统中的普通用户也有超级用户的权限</a:t>
            </a:r>
            <a:endParaRPr lang="zh-CN" altLang="en-US" sz="24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143108" y="214290"/>
            <a:ext cx="3470823"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a:r>
              <a:rPr lang="en-US" sz="2800" b="1" dirty="0" smtClean="0"/>
              <a:t>9</a:t>
            </a:r>
            <a:r>
              <a:rPr lang="zh-CN" altLang="en-US" sz="2800" b="1" dirty="0" smtClean="0"/>
              <a:t>、</a:t>
            </a:r>
            <a:r>
              <a:rPr lang="en-US" sz="2800" b="1" dirty="0" smtClean="0"/>
              <a:t>3</a:t>
            </a:r>
            <a:r>
              <a:rPr lang="zh-CN" altLang="en-US" sz="2800" b="1" dirty="0" smtClean="0"/>
              <a:t>种基本用户权限</a:t>
            </a:r>
            <a:endParaRPr kumimoji="0" lang="zh-CN" sz="2800" b="1" i="0" u="none" strike="noStrike" cap="none" normalizeH="0" baseline="0" dirty="0" smtClean="0">
              <a:ln>
                <a:noFill/>
              </a:ln>
              <a:solidFill>
                <a:schemeClr val="tx1"/>
              </a:solidFill>
              <a:effectLst/>
              <a:latin typeface="黑体" pitchFamily="49" charset="-122"/>
              <a:ea typeface="黑体" pitchFamily="49" charset="-122"/>
              <a:cs typeface="宋体" pitchFamily="2" charset="-122"/>
            </a:endParaRPr>
          </a:p>
        </p:txBody>
      </p:sp>
      <p:sp>
        <p:nvSpPr>
          <p:cNvPr id="5" name="矩形 4"/>
          <p:cNvSpPr/>
          <p:nvPr/>
        </p:nvSpPr>
        <p:spPr>
          <a:xfrm>
            <a:off x="357158" y="785794"/>
            <a:ext cx="8501122" cy="1569660"/>
          </a:xfrm>
          <a:prstGeom prst="rect">
            <a:avLst/>
          </a:prstGeom>
        </p:spPr>
        <p:txBody>
          <a:bodyPr wrap="square">
            <a:spAutoFit/>
          </a:bodyPr>
          <a:lstStyle/>
          <a:p>
            <a:pPr>
              <a:buFont typeface="Wingdings" pitchFamily="2" charset="2"/>
              <a:buChar char="p"/>
            </a:pPr>
            <a:r>
              <a:rPr lang="zh-CN" altLang="en-US" sz="2400" dirty="0" smtClean="0"/>
              <a:t>在</a:t>
            </a:r>
            <a:r>
              <a:rPr lang="en-US" sz="2400" dirty="0" smtClean="0"/>
              <a:t>Linux</a:t>
            </a:r>
            <a:r>
              <a:rPr lang="zh-CN" altLang="en-US" sz="2400" dirty="0" smtClean="0"/>
              <a:t>中，将使用系统资源的人员分为</a:t>
            </a:r>
            <a:r>
              <a:rPr lang="en-US" sz="2400" dirty="0" smtClean="0"/>
              <a:t>4</a:t>
            </a:r>
            <a:r>
              <a:rPr lang="zh-CN" altLang="en-US" sz="2400" dirty="0" smtClean="0"/>
              <a:t>类：超级用户、文件或目录的属主、属主的同组人和其他人员。超级用户拥有对</a:t>
            </a:r>
            <a:r>
              <a:rPr lang="en-US" sz="2400" dirty="0" smtClean="0"/>
              <a:t>Linux</a:t>
            </a:r>
            <a:r>
              <a:rPr lang="zh-CN" altLang="en-US" sz="2400" dirty="0" smtClean="0"/>
              <a:t>系统一切操作权限，对于其他</a:t>
            </a:r>
            <a:r>
              <a:rPr lang="en-US" sz="2400" dirty="0" smtClean="0"/>
              <a:t>3</a:t>
            </a:r>
            <a:r>
              <a:rPr lang="zh-CN" altLang="en-US" sz="2400" dirty="0" smtClean="0"/>
              <a:t>类用户都要指定对文件和目录的访问权限。</a:t>
            </a:r>
            <a:endParaRPr lang="zh-CN" altLang="en-US" sz="2400" dirty="0"/>
          </a:p>
        </p:txBody>
      </p:sp>
      <p:pic>
        <p:nvPicPr>
          <p:cNvPr id="48130" name="Picture 2"/>
          <p:cNvPicPr>
            <a:picLocks noChangeAspect="1" noChangeArrowheads="1"/>
          </p:cNvPicPr>
          <p:nvPr/>
        </p:nvPicPr>
        <p:blipFill>
          <a:blip r:embed="rId2"/>
          <a:srcRect/>
          <a:stretch>
            <a:fillRect/>
          </a:stretch>
        </p:blipFill>
        <p:spPr bwMode="auto">
          <a:xfrm>
            <a:off x="714347" y="2500306"/>
            <a:ext cx="7644737" cy="1785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357290" y="214290"/>
            <a:ext cx="4552849"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a:r>
              <a:rPr lang="en-US" sz="2800" b="1" dirty="0" smtClean="0"/>
              <a:t>10</a:t>
            </a:r>
            <a:r>
              <a:rPr lang="zh-CN" altLang="en-US" sz="2800" b="1" dirty="0" smtClean="0"/>
              <a:t>、查看文件和目录的权限</a:t>
            </a:r>
            <a:endParaRPr kumimoji="0" lang="zh-CN" sz="2800" b="1" i="0" u="none" strike="noStrike" cap="none" normalizeH="0" baseline="0" dirty="0" smtClean="0">
              <a:ln>
                <a:noFill/>
              </a:ln>
              <a:solidFill>
                <a:schemeClr val="tx1"/>
              </a:solidFill>
              <a:effectLst/>
              <a:latin typeface="黑体" pitchFamily="49" charset="-122"/>
              <a:ea typeface="黑体" pitchFamily="49" charset="-122"/>
              <a:cs typeface="宋体" pitchFamily="2" charset="-122"/>
            </a:endParaRPr>
          </a:p>
        </p:txBody>
      </p:sp>
      <p:sp>
        <p:nvSpPr>
          <p:cNvPr id="5" name="矩形 4"/>
          <p:cNvSpPr/>
          <p:nvPr/>
        </p:nvSpPr>
        <p:spPr>
          <a:xfrm>
            <a:off x="357158" y="785794"/>
            <a:ext cx="8501122" cy="461665"/>
          </a:xfrm>
          <a:prstGeom prst="rect">
            <a:avLst/>
          </a:prstGeom>
        </p:spPr>
        <p:txBody>
          <a:bodyPr wrap="square">
            <a:spAutoFit/>
          </a:bodyPr>
          <a:lstStyle/>
          <a:p>
            <a:pPr>
              <a:buFont typeface="Wingdings" pitchFamily="2" charset="2"/>
              <a:buChar char="p"/>
            </a:pPr>
            <a:r>
              <a:rPr lang="zh-CN" altLang="en-US" sz="2400" dirty="0" smtClean="0"/>
              <a:t>可以使用带</a:t>
            </a:r>
            <a:r>
              <a:rPr lang="en-US" sz="2400" dirty="0" smtClean="0"/>
              <a:t>l</a:t>
            </a:r>
            <a:r>
              <a:rPr lang="zh-CN" altLang="en-US" sz="2400" dirty="0" smtClean="0"/>
              <a:t>参数的</a:t>
            </a:r>
            <a:r>
              <a:rPr lang="en-US" sz="2400" dirty="0" err="1" smtClean="0"/>
              <a:t>ls</a:t>
            </a:r>
            <a:r>
              <a:rPr lang="zh-CN" altLang="en-US" sz="2400" dirty="0" smtClean="0"/>
              <a:t>命令查看文件或目录的权限</a:t>
            </a:r>
            <a:endParaRPr lang="zh-CN" altLang="en-US" sz="2400" dirty="0"/>
          </a:p>
        </p:txBody>
      </p:sp>
      <p:pic>
        <p:nvPicPr>
          <p:cNvPr id="49154" name="Picture 2" descr="564e9258a21c8fe09c820437"/>
          <p:cNvPicPr>
            <a:picLocks noChangeAspect="1" noChangeArrowheads="1"/>
          </p:cNvPicPr>
          <p:nvPr/>
        </p:nvPicPr>
        <p:blipFill>
          <a:blip r:embed="rId2"/>
          <a:srcRect/>
          <a:stretch>
            <a:fillRect/>
          </a:stretch>
        </p:blipFill>
        <p:spPr bwMode="auto">
          <a:xfrm>
            <a:off x="714348" y="1571612"/>
            <a:ext cx="7375257" cy="2071702"/>
          </a:xfrm>
          <a:prstGeom prst="rect">
            <a:avLst/>
          </a:prstGeom>
          <a:noFill/>
          <a:ln w="9525">
            <a:noFill/>
            <a:miter lim="800000"/>
            <a:headEnd/>
            <a:tailEnd/>
          </a:ln>
        </p:spPr>
      </p:pic>
      <p:sp>
        <p:nvSpPr>
          <p:cNvPr id="6" name="矩形 5"/>
          <p:cNvSpPr/>
          <p:nvPr/>
        </p:nvSpPr>
        <p:spPr>
          <a:xfrm>
            <a:off x="785786" y="4000504"/>
            <a:ext cx="7715304" cy="1569660"/>
          </a:xfrm>
          <a:prstGeom prst="rect">
            <a:avLst/>
          </a:prstGeom>
        </p:spPr>
        <p:txBody>
          <a:bodyPr wrap="square">
            <a:spAutoFit/>
          </a:bodyPr>
          <a:lstStyle/>
          <a:p>
            <a:r>
              <a:rPr lang="zh-CN" altLang="en-US" sz="2400" dirty="0" smtClean="0"/>
              <a:t>每一行显示一个文件或目录的信息，这些信息包括文件的类型、文件的权限、文件的属主和文件的所属组，还有文件的大小以及创建时间和文件名。输出列表中每 一行第一列的第一个字母指示了该文件的类型。</a:t>
            </a:r>
            <a:endParaRPr lang="zh-CN" altLang="en-US" sz="24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357290" y="214290"/>
            <a:ext cx="4552849"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a:r>
              <a:rPr lang="en-US" sz="2800" b="1" dirty="0" smtClean="0"/>
              <a:t>10</a:t>
            </a:r>
            <a:r>
              <a:rPr lang="zh-CN" altLang="en-US" sz="2800" b="1" dirty="0" smtClean="0"/>
              <a:t>、查看文件和目录的权限</a:t>
            </a:r>
            <a:endParaRPr kumimoji="0" lang="zh-CN" sz="2800" b="1" i="0" u="none" strike="noStrike" cap="none" normalizeH="0" baseline="0" dirty="0" smtClean="0">
              <a:ln>
                <a:noFill/>
              </a:ln>
              <a:solidFill>
                <a:schemeClr val="tx1"/>
              </a:solidFill>
              <a:effectLst/>
              <a:latin typeface="黑体" pitchFamily="49" charset="-122"/>
              <a:ea typeface="黑体" pitchFamily="49" charset="-122"/>
              <a:cs typeface="宋体" pitchFamily="2" charset="-122"/>
            </a:endParaRPr>
          </a:p>
        </p:txBody>
      </p:sp>
      <p:sp>
        <p:nvSpPr>
          <p:cNvPr id="5" name="矩形 4"/>
          <p:cNvSpPr/>
          <p:nvPr/>
        </p:nvSpPr>
        <p:spPr>
          <a:xfrm>
            <a:off x="357158" y="785794"/>
            <a:ext cx="8501122" cy="4893647"/>
          </a:xfrm>
          <a:prstGeom prst="rect">
            <a:avLst/>
          </a:prstGeom>
        </p:spPr>
        <p:txBody>
          <a:bodyPr wrap="square">
            <a:spAutoFit/>
          </a:bodyPr>
          <a:lstStyle/>
          <a:p>
            <a:pPr>
              <a:buFont typeface="Wingdings" pitchFamily="2" charset="2"/>
              <a:buChar char="p"/>
            </a:pPr>
            <a:r>
              <a:rPr lang="zh-CN" altLang="en-US" sz="2400" dirty="0" smtClean="0"/>
              <a:t>文件类型：</a:t>
            </a:r>
            <a:endParaRPr lang="en-US" altLang="zh-CN" sz="2400" dirty="0" smtClean="0"/>
          </a:p>
          <a:p>
            <a:pPr>
              <a:buFont typeface="Wingdings" pitchFamily="2" charset="2"/>
              <a:buChar char="p"/>
            </a:pPr>
            <a:r>
              <a:rPr lang="zh-CN" altLang="en-US" sz="2400" dirty="0" smtClean="0"/>
              <a:t>各种文件类型及代表字符如下：</a:t>
            </a:r>
          </a:p>
          <a:p>
            <a:r>
              <a:rPr lang="en-US" sz="2400" dirty="0" smtClean="0"/>
              <a:t>-</a:t>
            </a:r>
            <a:r>
              <a:rPr lang="zh-CN" altLang="en-US" sz="2400" dirty="0" smtClean="0"/>
              <a:t>：普通文件</a:t>
            </a:r>
            <a:r>
              <a:rPr lang="en-US" sz="2400" dirty="0" smtClean="0"/>
              <a:t>     </a:t>
            </a:r>
            <a:endParaRPr lang="zh-CN" altLang="en-US" sz="2400" dirty="0" smtClean="0"/>
          </a:p>
          <a:p>
            <a:r>
              <a:rPr lang="en-US" sz="2400" dirty="0" smtClean="0"/>
              <a:t>b</a:t>
            </a:r>
            <a:r>
              <a:rPr lang="zh-CN" altLang="en-US" sz="2400" dirty="0" smtClean="0"/>
              <a:t>：块文件设备，是特殊的文件类型</a:t>
            </a:r>
          </a:p>
          <a:p>
            <a:r>
              <a:rPr lang="en-US" sz="2400" dirty="0" smtClean="0"/>
              <a:t>d</a:t>
            </a:r>
            <a:r>
              <a:rPr lang="zh-CN" altLang="en-US" sz="2400" dirty="0" smtClean="0"/>
              <a:t>：目录文件</a:t>
            </a:r>
            <a:r>
              <a:rPr lang="en-US" sz="2400" dirty="0" smtClean="0"/>
              <a:t> </a:t>
            </a:r>
            <a:r>
              <a:rPr lang="zh-CN" altLang="en-US" sz="2400" dirty="0" smtClean="0"/>
              <a:t>，事实上在</a:t>
            </a:r>
            <a:r>
              <a:rPr lang="en-US" sz="2400" dirty="0" smtClean="0"/>
              <a:t>ext2fs</a:t>
            </a:r>
            <a:r>
              <a:rPr lang="zh-CN" altLang="en-US" sz="2400" dirty="0" smtClean="0"/>
              <a:t>中，目录是一个特殊的文件</a:t>
            </a:r>
          </a:p>
          <a:p>
            <a:r>
              <a:rPr lang="en-US" sz="2400" dirty="0" smtClean="0"/>
              <a:t>c</a:t>
            </a:r>
            <a:r>
              <a:rPr lang="zh-CN" altLang="en-US" sz="2400" dirty="0" smtClean="0"/>
              <a:t>：字符文件设备</a:t>
            </a:r>
            <a:r>
              <a:rPr lang="en-US" sz="2400" dirty="0" smtClean="0"/>
              <a:t> </a:t>
            </a:r>
            <a:r>
              <a:rPr lang="zh-CN" altLang="en-US" sz="2400" dirty="0" smtClean="0"/>
              <a:t>，是特殊的文件类型</a:t>
            </a:r>
          </a:p>
          <a:p>
            <a:r>
              <a:rPr lang="en-US" sz="2400" dirty="0" smtClean="0"/>
              <a:t>l</a:t>
            </a:r>
            <a:r>
              <a:rPr lang="zh-CN" altLang="en-US" sz="2400" dirty="0" smtClean="0"/>
              <a:t>：符号链接文件，实际上它指向另一个文件</a:t>
            </a:r>
          </a:p>
          <a:p>
            <a:r>
              <a:rPr lang="en-US" sz="2400" dirty="0" smtClean="0"/>
              <a:t>s</a:t>
            </a:r>
            <a:r>
              <a:rPr lang="zh-CN" altLang="en-US" sz="2400" dirty="0" smtClean="0"/>
              <a:t>、</a:t>
            </a:r>
            <a:r>
              <a:rPr lang="en-US" sz="2400" dirty="0" smtClean="0"/>
              <a:t>p</a:t>
            </a:r>
            <a:r>
              <a:rPr lang="zh-CN" altLang="en-US" sz="2400" dirty="0" smtClean="0"/>
              <a:t>：管道文件，这些文件关系到系统的数据结构和管道，通常很少见到</a:t>
            </a:r>
          </a:p>
          <a:p>
            <a:pPr>
              <a:buFont typeface="Wingdings" pitchFamily="2" charset="2"/>
              <a:buChar char="p"/>
            </a:pPr>
            <a:r>
              <a:rPr lang="zh-CN" altLang="en-US" sz="2400" dirty="0" smtClean="0"/>
              <a:t>文件权限</a:t>
            </a:r>
            <a:endParaRPr lang="en-US" altLang="zh-CN" sz="2400" dirty="0" smtClean="0"/>
          </a:p>
          <a:p>
            <a:pPr>
              <a:buFont typeface="Wingdings" pitchFamily="2" charset="2"/>
              <a:buChar char="p"/>
            </a:pPr>
            <a:r>
              <a:rPr lang="zh-CN" altLang="en-US" sz="2400" dirty="0" smtClean="0"/>
              <a:t>第一列的其余</a:t>
            </a:r>
            <a:r>
              <a:rPr lang="en-US" sz="2400" dirty="0" smtClean="0"/>
              <a:t>9</a:t>
            </a:r>
            <a:r>
              <a:rPr lang="zh-CN" altLang="en-US" sz="2400" dirty="0" smtClean="0"/>
              <a:t>个字母可分为三组，</a:t>
            </a:r>
            <a:r>
              <a:rPr lang="en-US" sz="2400" dirty="0" smtClean="0"/>
              <a:t>3</a:t>
            </a:r>
            <a:r>
              <a:rPr lang="zh-CN" altLang="en-US" sz="2400" dirty="0" smtClean="0"/>
              <a:t>个字母一组，这</a:t>
            </a:r>
            <a:r>
              <a:rPr lang="en-US" sz="2400" dirty="0" smtClean="0"/>
              <a:t>3</a:t>
            </a:r>
            <a:r>
              <a:rPr lang="zh-CN" altLang="en-US" sz="2400" dirty="0" smtClean="0"/>
              <a:t>组分别代表：文件属主的权限、文件所属组的权限和其他用户的权限。每组中的</a:t>
            </a:r>
            <a:r>
              <a:rPr lang="en-US" sz="2400" dirty="0" smtClean="0"/>
              <a:t>3</a:t>
            </a:r>
            <a:r>
              <a:rPr lang="zh-CN" altLang="en-US" sz="2400" dirty="0" smtClean="0"/>
              <a:t>个栏位分别表示读、 写、执行权限。</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357290" y="214290"/>
            <a:ext cx="4552849"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a:r>
              <a:rPr lang="en-US" sz="2800" b="1" dirty="0" smtClean="0"/>
              <a:t>10</a:t>
            </a:r>
            <a:r>
              <a:rPr lang="zh-CN" altLang="en-US" sz="2800" b="1" dirty="0" smtClean="0"/>
              <a:t>、查看文件和目录的权限</a:t>
            </a:r>
            <a:endParaRPr kumimoji="0" lang="zh-CN" sz="2800" b="1" i="0" u="none" strike="noStrike" cap="none" normalizeH="0" baseline="0" dirty="0" smtClean="0">
              <a:ln>
                <a:noFill/>
              </a:ln>
              <a:solidFill>
                <a:schemeClr val="tx1"/>
              </a:solidFill>
              <a:effectLst/>
              <a:latin typeface="黑体" pitchFamily="49" charset="-122"/>
              <a:ea typeface="黑体" pitchFamily="49" charset="-122"/>
              <a:cs typeface="宋体" pitchFamily="2" charset="-122"/>
            </a:endParaRPr>
          </a:p>
        </p:txBody>
      </p:sp>
      <p:sp>
        <p:nvSpPr>
          <p:cNvPr id="5" name="矩形 4"/>
          <p:cNvSpPr/>
          <p:nvPr/>
        </p:nvSpPr>
        <p:spPr>
          <a:xfrm>
            <a:off x="285720" y="785794"/>
            <a:ext cx="8501122" cy="4154984"/>
          </a:xfrm>
          <a:prstGeom prst="rect">
            <a:avLst/>
          </a:prstGeom>
        </p:spPr>
        <p:txBody>
          <a:bodyPr wrap="square">
            <a:spAutoFit/>
          </a:bodyPr>
          <a:lstStyle/>
          <a:p>
            <a:pPr>
              <a:buFont typeface="Wingdings" pitchFamily="2" charset="2"/>
              <a:buChar char="p"/>
            </a:pPr>
            <a:r>
              <a:rPr lang="zh-CN" altLang="en-US" sz="2400" dirty="0" smtClean="0"/>
              <a:t>第</a:t>
            </a:r>
            <a:r>
              <a:rPr lang="en-US" sz="2400" dirty="0" smtClean="0"/>
              <a:t>2</a:t>
            </a:r>
            <a:r>
              <a:rPr lang="zh-CN" altLang="en-US" sz="2400" dirty="0" smtClean="0"/>
              <a:t>～</a:t>
            </a:r>
            <a:r>
              <a:rPr lang="en-US" sz="2400" dirty="0" smtClean="0"/>
              <a:t>10</a:t>
            </a:r>
            <a:r>
              <a:rPr lang="zh-CN" altLang="en-US" sz="2400" dirty="0" smtClean="0"/>
              <a:t>个字符当中的每</a:t>
            </a:r>
            <a:r>
              <a:rPr lang="en-US" sz="2400" dirty="0" smtClean="0"/>
              <a:t>3</a:t>
            </a:r>
            <a:r>
              <a:rPr lang="zh-CN" altLang="en-US" sz="2400" dirty="0" smtClean="0"/>
              <a:t>个为一组，左边三个字符表示所有者权限，中间</a:t>
            </a:r>
            <a:r>
              <a:rPr lang="en-US" sz="2400" dirty="0" smtClean="0"/>
              <a:t>3</a:t>
            </a:r>
            <a:r>
              <a:rPr lang="zh-CN" altLang="en-US" sz="2400" dirty="0" smtClean="0"/>
              <a:t>个字符表示与所有者同一组的用户的权限，右边</a:t>
            </a:r>
            <a:r>
              <a:rPr lang="en-US" sz="2400" dirty="0" smtClean="0"/>
              <a:t>3</a:t>
            </a:r>
            <a:r>
              <a:rPr lang="zh-CN" altLang="en-US" sz="2400" dirty="0" smtClean="0"/>
              <a:t>个字符是其他用户的权限。这三个一组共</a:t>
            </a:r>
            <a:r>
              <a:rPr lang="en-US" sz="2400" dirty="0" smtClean="0"/>
              <a:t>9</a:t>
            </a:r>
            <a:r>
              <a:rPr lang="zh-CN" altLang="en-US" sz="2400" dirty="0" smtClean="0"/>
              <a:t>个字符，代表的意义如下：</a:t>
            </a:r>
          </a:p>
          <a:p>
            <a:pPr>
              <a:buFont typeface="Wingdings" pitchFamily="2" charset="2"/>
              <a:buChar char="p"/>
            </a:pPr>
            <a:r>
              <a:rPr lang="en-US" sz="2400" dirty="0" smtClean="0"/>
              <a:t>r(Read</a:t>
            </a:r>
            <a:r>
              <a:rPr lang="zh-CN" altLang="en-US" sz="2400" dirty="0" smtClean="0"/>
              <a:t>，读取</a:t>
            </a:r>
            <a:r>
              <a:rPr lang="en-US" sz="2400" dirty="0" smtClean="0"/>
              <a:t>)</a:t>
            </a:r>
            <a:r>
              <a:rPr lang="zh-CN" altLang="en-US" sz="2400" dirty="0" smtClean="0"/>
              <a:t>：对文件而言，具有读取文件内容的权限；对目录来说，具有浏览目录的权限。</a:t>
            </a:r>
          </a:p>
          <a:p>
            <a:pPr>
              <a:buFont typeface="Wingdings" pitchFamily="2" charset="2"/>
              <a:buChar char="p"/>
            </a:pPr>
            <a:r>
              <a:rPr lang="en-US" sz="2400" dirty="0" smtClean="0"/>
              <a:t>w(Write,</a:t>
            </a:r>
            <a:r>
              <a:rPr lang="zh-CN" altLang="en-US" sz="2400" dirty="0" smtClean="0"/>
              <a:t>写入</a:t>
            </a:r>
            <a:r>
              <a:rPr lang="en-US" sz="2400" dirty="0" smtClean="0"/>
              <a:t>)</a:t>
            </a:r>
            <a:r>
              <a:rPr lang="zh-CN" altLang="en-US" sz="2400" dirty="0" smtClean="0"/>
              <a:t>：对文件而言，具有新增、修改文件内容的权限；对目录来说，具有删除、移动目录内文件的权限。</a:t>
            </a:r>
          </a:p>
          <a:p>
            <a:pPr>
              <a:buFont typeface="Wingdings" pitchFamily="2" charset="2"/>
              <a:buChar char="p"/>
            </a:pPr>
            <a:r>
              <a:rPr lang="en-US" sz="2400" dirty="0" smtClean="0"/>
              <a:t>x(</a:t>
            </a:r>
            <a:r>
              <a:rPr lang="en-US" sz="2400" dirty="0" err="1" smtClean="0"/>
              <a:t>eXecute</a:t>
            </a:r>
            <a:r>
              <a:rPr lang="zh-CN" altLang="en-US" sz="2400" dirty="0" smtClean="0"/>
              <a:t>，执行</a:t>
            </a:r>
            <a:r>
              <a:rPr lang="en-US" sz="2400" dirty="0" smtClean="0"/>
              <a:t>)</a:t>
            </a:r>
            <a:r>
              <a:rPr lang="zh-CN" altLang="en-US" sz="2400" dirty="0" smtClean="0"/>
              <a:t>：对文件而言，具有执行文件的权限；对目录了来说该用户具有进入目录的权限。</a:t>
            </a:r>
          </a:p>
          <a:p>
            <a:r>
              <a:rPr lang="zh-CN" altLang="en-US" sz="2400" dirty="0" smtClean="0"/>
              <a:t>－：表示不具有该项权限。</a:t>
            </a:r>
            <a:endParaRPr lang="zh-CN" altLang="en-US" sz="24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785786" y="214290"/>
            <a:ext cx="6247223"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a:r>
              <a:rPr lang="en-US" sz="2800" b="1" dirty="0" smtClean="0"/>
              <a:t>11</a:t>
            </a:r>
            <a:r>
              <a:rPr lang="zh-CN" altLang="en-US" sz="2800" b="1" dirty="0" smtClean="0"/>
              <a:t>、更改操作权限（</a:t>
            </a:r>
            <a:r>
              <a:rPr lang="en-US" sz="2800" b="1" dirty="0" err="1" smtClean="0"/>
              <a:t>chmod</a:t>
            </a:r>
            <a:r>
              <a:rPr lang="en-US" sz="2800" b="1" dirty="0" smtClean="0"/>
              <a:t>/</a:t>
            </a:r>
            <a:r>
              <a:rPr lang="en-US" sz="2800" b="1" dirty="0" err="1" smtClean="0"/>
              <a:t>chown</a:t>
            </a:r>
            <a:r>
              <a:rPr lang="zh-CN" altLang="en-US" sz="2800" b="1" dirty="0" smtClean="0"/>
              <a:t>）</a:t>
            </a:r>
            <a:endParaRPr kumimoji="0" lang="zh-CN" sz="2800" b="1" i="0" u="none" strike="noStrike" cap="none" normalizeH="0" baseline="0" dirty="0" smtClean="0">
              <a:ln>
                <a:noFill/>
              </a:ln>
              <a:solidFill>
                <a:schemeClr val="tx1"/>
              </a:solidFill>
              <a:effectLst/>
              <a:latin typeface="黑体" pitchFamily="49" charset="-122"/>
              <a:ea typeface="黑体" pitchFamily="49" charset="-122"/>
              <a:cs typeface="宋体" pitchFamily="2" charset="-122"/>
            </a:endParaRPr>
          </a:p>
        </p:txBody>
      </p:sp>
      <p:sp>
        <p:nvSpPr>
          <p:cNvPr id="5" name="矩形 4"/>
          <p:cNvSpPr/>
          <p:nvPr/>
        </p:nvSpPr>
        <p:spPr>
          <a:xfrm>
            <a:off x="285720" y="785794"/>
            <a:ext cx="8501122" cy="6063198"/>
          </a:xfrm>
          <a:prstGeom prst="rect">
            <a:avLst/>
          </a:prstGeom>
        </p:spPr>
        <p:txBody>
          <a:bodyPr wrap="square">
            <a:spAutoFit/>
          </a:bodyPr>
          <a:lstStyle/>
          <a:p>
            <a:r>
              <a:rPr lang="zh-CN" altLang="en-US" sz="2400" dirty="0" smtClean="0"/>
              <a:t>系统管理员和文件属主可以根据需要来设置文件的权限，有两种设置方法：文字设定法和数值设定法。</a:t>
            </a:r>
          </a:p>
          <a:p>
            <a:r>
              <a:rPr lang="zh-CN" altLang="en-US" sz="2400" b="1" dirty="0" smtClean="0"/>
              <a:t>（</a:t>
            </a:r>
            <a:r>
              <a:rPr lang="en-US" sz="2400" b="1" dirty="0" smtClean="0"/>
              <a:t>1</a:t>
            </a:r>
            <a:r>
              <a:rPr lang="zh-CN" altLang="en-US" sz="2400" b="1" dirty="0" smtClean="0"/>
              <a:t>）文字设定法</a:t>
            </a:r>
            <a:endParaRPr lang="zh-CN" altLang="en-US" sz="2400" dirty="0" smtClean="0"/>
          </a:p>
          <a:p>
            <a:r>
              <a:rPr lang="en-US" sz="2400" dirty="0" err="1" smtClean="0"/>
              <a:t>chomd</a:t>
            </a:r>
            <a:r>
              <a:rPr lang="zh-CN" altLang="en-US" sz="2400" dirty="0" smtClean="0"/>
              <a:t>的文字设定法的格式为：</a:t>
            </a:r>
            <a:r>
              <a:rPr lang="en-US" sz="2400" dirty="0" err="1" smtClean="0"/>
              <a:t>chmod</a:t>
            </a:r>
            <a:r>
              <a:rPr lang="en-US" sz="2400" dirty="0" smtClean="0"/>
              <a:t> [</a:t>
            </a:r>
            <a:r>
              <a:rPr lang="en-US" sz="2400" dirty="0" err="1" smtClean="0"/>
              <a:t>ugoa</a:t>
            </a:r>
            <a:r>
              <a:rPr lang="en-US" sz="2400" dirty="0" smtClean="0"/>
              <a:t>][+-=][</a:t>
            </a:r>
            <a:r>
              <a:rPr lang="en-US" sz="2400" dirty="0" err="1" smtClean="0"/>
              <a:t>rwxugo</a:t>
            </a:r>
            <a:r>
              <a:rPr lang="en-US" sz="2400" dirty="0" smtClean="0"/>
              <a:t>] </a:t>
            </a:r>
            <a:endParaRPr lang="zh-CN" altLang="en-US" sz="2400" dirty="0" smtClean="0"/>
          </a:p>
          <a:p>
            <a:r>
              <a:rPr lang="zh-CN" altLang="en-US" sz="2400" dirty="0" smtClean="0"/>
              <a:t>第</a:t>
            </a:r>
            <a:r>
              <a:rPr lang="en-US" sz="2400" dirty="0" smtClean="0"/>
              <a:t>1</a:t>
            </a:r>
            <a:r>
              <a:rPr lang="zh-CN" altLang="en-US" sz="2400" dirty="0" smtClean="0"/>
              <a:t>个选项表示要赋予权限的用户，具体说明如下：</a:t>
            </a:r>
            <a:r>
              <a:rPr lang="en-US" sz="2400" dirty="0" smtClean="0"/>
              <a:t>    </a:t>
            </a:r>
            <a:endParaRPr lang="zh-CN" altLang="en-US" sz="2400" dirty="0" smtClean="0"/>
          </a:p>
          <a:p>
            <a:r>
              <a:rPr lang="en-US" sz="2400" dirty="0" smtClean="0"/>
              <a:t>u</a:t>
            </a:r>
            <a:r>
              <a:rPr lang="zh-CN" altLang="en-US" sz="2400" dirty="0" smtClean="0"/>
              <a:t>：属主</a:t>
            </a:r>
            <a:r>
              <a:rPr lang="en-US" sz="2400" dirty="0" smtClean="0"/>
              <a:t>      g</a:t>
            </a:r>
            <a:r>
              <a:rPr lang="zh-CN" altLang="en-US" sz="2400" dirty="0" smtClean="0"/>
              <a:t>：所属组用户</a:t>
            </a:r>
            <a:r>
              <a:rPr lang="en-US" sz="2400" dirty="0" smtClean="0"/>
              <a:t>      o</a:t>
            </a:r>
            <a:r>
              <a:rPr lang="zh-CN" altLang="en-US" sz="2400" dirty="0" smtClean="0"/>
              <a:t>：其他用户</a:t>
            </a:r>
            <a:r>
              <a:rPr lang="en-US" sz="2400" dirty="0" smtClean="0"/>
              <a:t>      a</a:t>
            </a:r>
            <a:r>
              <a:rPr lang="zh-CN" altLang="en-US" sz="2400" dirty="0" smtClean="0"/>
              <a:t>：所有用户</a:t>
            </a:r>
          </a:p>
          <a:p>
            <a:r>
              <a:rPr lang="zh-CN" altLang="en-US" sz="2400" dirty="0" smtClean="0"/>
              <a:t>第</a:t>
            </a:r>
            <a:r>
              <a:rPr lang="en-US" sz="2400" dirty="0" smtClean="0"/>
              <a:t>2</a:t>
            </a:r>
            <a:r>
              <a:rPr lang="zh-CN" altLang="en-US" sz="2400" dirty="0" smtClean="0"/>
              <a:t>个选项表示要进行的操作，具体说明如下：</a:t>
            </a:r>
          </a:p>
          <a:p>
            <a:r>
              <a:rPr lang="en-US" sz="2400" dirty="0" smtClean="0"/>
              <a:t>+</a:t>
            </a:r>
            <a:r>
              <a:rPr lang="zh-CN" altLang="en-US" sz="2400" dirty="0" smtClean="0"/>
              <a:t>：增加权限</a:t>
            </a:r>
            <a:r>
              <a:rPr lang="en-US" sz="2400" dirty="0" smtClean="0"/>
              <a:t>      -</a:t>
            </a:r>
            <a:r>
              <a:rPr lang="zh-CN" altLang="en-US" sz="2400" dirty="0" smtClean="0"/>
              <a:t>：删除权限</a:t>
            </a:r>
            <a:r>
              <a:rPr lang="en-US" sz="2400" dirty="0" smtClean="0"/>
              <a:t>      =</a:t>
            </a:r>
            <a:r>
              <a:rPr lang="zh-CN" altLang="en-US" sz="2400" dirty="0" smtClean="0"/>
              <a:t>：分配权限，同时将原有权限删除</a:t>
            </a:r>
          </a:p>
          <a:p>
            <a:r>
              <a:rPr lang="zh-CN" altLang="en-US" sz="2400" dirty="0" smtClean="0"/>
              <a:t>第</a:t>
            </a:r>
            <a:r>
              <a:rPr lang="en-US" sz="2400" dirty="0" smtClean="0"/>
              <a:t>3</a:t>
            </a:r>
            <a:r>
              <a:rPr lang="zh-CN" altLang="en-US" sz="2400" dirty="0" smtClean="0"/>
              <a:t>个选项是要分配的权限，具体说明如下：</a:t>
            </a:r>
          </a:p>
          <a:p>
            <a:r>
              <a:rPr lang="en-US" sz="2400" dirty="0" smtClean="0"/>
              <a:t>r/x/w</a:t>
            </a:r>
            <a:r>
              <a:rPr lang="zh-CN" altLang="en-US" sz="2400" dirty="0" smtClean="0"/>
              <a:t>：允许读取</a:t>
            </a:r>
            <a:r>
              <a:rPr lang="en-US" sz="2400" dirty="0" smtClean="0"/>
              <a:t>/</a:t>
            </a:r>
            <a:r>
              <a:rPr lang="zh-CN" altLang="en-US" sz="2400" dirty="0" smtClean="0"/>
              <a:t>写入</a:t>
            </a:r>
            <a:r>
              <a:rPr lang="en-US" sz="2400" dirty="0" smtClean="0"/>
              <a:t>/</a:t>
            </a:r>
            <a:r>
              <a:rPr lang="zh-CN" altLang="en-US" sz="2400" dirty="0" smtClean="0"/>
              <a:t>执行</a:t>
            </a:r>
            <a:r>
              <a:rPr lang="en-US" sz="2400" dirty="0" smtClean="0"/>
              <a:t>        u/g/o</a:t>
            </a:r>
            <a:r>
              <a:rPr lang="zh-CN" altLang="en-US" sz="2400" dirty="0" smtClean="0"/>
              <a:t>：和属主</a:t>
            </a:r>
            <a:r>
              <a:rPr lang="en-US" sz="2400" dirty="0" smtClean="0"/>
              <a:t>/</a:t>
            </a:r>
            <a:r>
              <a:rPr lang="zh-CN" altLang="en-US" sz="2400" dirty="0" smtClean="0"/>
              <a:t>所属组用户</a:t>
            </a:r>
            <a:r>
              <a:rPr lang="en-US" sz="2400" dirty="0" smtClean="0"/>
              <a:t>/</a:t>
            </a:r>
            <a:r>
              <a:rPr lang="zh-CN" altLang="en-US" sz="2400" dirty="0" smtClean="0"/>
              <a:t>其他用户的权限相同</a:t>
            </a:r>
          </a:p>
          <a:p>
            <a:r>
              <a:rPr lang="zh-CN" altLang="en-US" sz="2000" dirty="0" smtClean="0"/>
              <a:t>例如：</a:t>
            </a:r>
          </a:p>
          <a:p>
            <a:r>
              <a:rPr lang="en-US" sz="2000" dirty="0" err="1" smtClean="0"/>
              <a:t>chmod</a:t>
            </a:r>
            <a:r>
              <a:rPr lang="en-US" sz="2000" dirty="0" smtClean="0"/>
              <a:t> go -r users      //</a:t>
            </a:r>
            <a:r>
              <a:rPr lang="zh-CN" altLang="en-US" sz="2000" dirty="0" smtClean="0"/>
              <a:t>取消组用户和其他用户对文件</a:t>
            </a:r>
            <a:r>
              <a:rPr lang="en-US" sz="2000" dirty="0" smtClean="0"/>
              <a:t>users</a:t>
            </a:r>
            <a:r>
              <a:rPr lang="zh-CN" altLang="en-US" sz="2000" dirty="0" smtClean="0"/>
              <a:t>的读取权限</a:t>
            </a:r>
            <a:r>
              <a:rPr lang="en-US" sz="2000" dirty="0" smtClean="0"/>
              <a:t/>
            </a:r>
            <a:br>
              <a:rPr lang="en-US" sz="2000" dirty="0" smtClean="0"/>
            </a:br>
            <a:r>
              <a:rPr lang="en-US" sz="2000" dirty="0" smtClean="0"/>
              <a:t> </a:t>
            </a:r>
            <a:r>
              <a:rPr lang="en-US" sz="2000" dirty="0" err="1" smtClean="0"/>
              <a:t>chmod</a:t>
            </a:r>
            <a:r>
              <a:rPr lang="en-US" sz="2000" dirty="0" smtClean="0"/>
              <a:t> </a:t>
            </a:r>
            <a:r>
              <a:rPr lang="en-US" sz="2000" dirty="0" err="1" smtClean="0"/>
              <a:t>u+x</a:t>
            </a:r>
            <a:r>
              <a:rPr lang="en-US" sz="2000" dirty="0" smtClean="0"/>
              <a:t> users      //</a:t>
            </a:r>
            <a:r>
              <a:rPr lang="zh-CN" altLang="en-US" sz="2000" dirty="0" smtClean="0"/>
              <a:t>对文件</a:t>
            </a:r>
            <a:r>
              <a:rPr lang="en-US" sz="2000" dirty="0" smtClean="0"/>
              <a:t>users</a:t>
            </a:r>
            <a:r>
              <a:rPr lang="zh-CN" altLang="en-US" sz="2000" dirty="0" smtClean="0"/>
              <a:t>的属主增加招待权限</a:t>
            </a:r>
            <a:r>
              <a:rPr lang="en-US" sz="2000" dirty="0" smtClean="0"/>
              <a:t/>
            </a:r>
            <a:br>
              <a:rPr lang="en-US" sz="2000" dirty="0" smtClean="0"/>
            </a:br>
            <a:r>
              <a:rPr lang="en-US" sz="2000" dirty="0" err="1" smtClean="0"/>
              <a:t>chmod</a:t>
            </a:r>
            <a:r>
              <a:rPr lang="en-US" sz="2000" dirty="0" smtClean="0"/>
              <a:t> </a:t>
            </a:r>
            <a:r>
              <a:rPr lang="en-US" sz="2000" dirty="0" err="1" smtClean="0"/>
              <a:t>u+x,go</a:t>
            </a:r>
            <a:r>
              <a:rPr lang="en-US" sz="2000" dirty="0" smtClean="0"/>
              <a:t>-r users      //</a:t>
            </a:r>
            <a:r>
              <a:rPr lang="zh-CN" altLang="en-US" sz="2000" dirty="0" smtClean="0"/>
              <a:t>对文件</a:t>
            </a:r>
            <a:r>
              <a:rPr lang="en-US" sz="2000" dirty="0" smtClean="0"/>
              <a:t>users</a:t>
            </a:r>
            <a:r>
              <a:rPr lang="zh-CN" altLang="en-US" sz="2000" dirty="0" smtClean="0"/>
              <a:t>的属主添加执行权限，同时取消组用户和其他用户对文件的读取权限</a:t>
            </a:r>
            <a:endParaRPr lang="zh-CN" altLang="en-US" sz="20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785786" y="214290"/>
            <a:ext cx="6247223"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a:r>
              <a:rPr lang="en-US" sz="2800" b="1" dirty="0" smtClean="0"/>
              <a:t>11</a:t>
            </a:r>
            <a:r>
              <a:rPr lang="zh-CN" altLang="en-US" sz="2800" b="1" dirty="0" smtClean="0"/>
              <a:t>、更改操作权限（</a:t>
            </a:r>
            <a:r>
              <a:rPr lang="en-US" sz="2800" b="1" dirty="0" err="1" smtClean="0"/>
              <a:t>chmod</a:t>
            </a:r>
            <a:r>
              <a:rPr lang="en-US" sz="2800" b="1" dirty="0" smtClean="0"/>
              <a:t>/</a:t>
            </a:r>
            <a:r>
              <a:rPr lang="en-US" sz="2800" b="1" dirty="0" err="1" smtClean="0"/>
              <a:t>chown</a:t>
            </a:r>
            <a:r>
              <a:rPr lang="zh-CN" altLang="en-US" sz="2800" b="1" dirty="0" smtClean="0"/>
              <a:t>）</a:t>
            </a:r>
            <a:endParaRPr kumimoji="0" lang="zh-CN" sz="2800" b="1" i="0" u="none" strike="noStrike" cap="none" normalizeH="0" baseline="0" dirty="0" smtClean="0">
              <a:ln>
                <a:noFill/>
              </a:ln>
              <a:solidFill>
                <a:schemeClr val="tx1"/>
              </a:solidFill>
              <a:effectLst/>
              <a:latin typeface="黑体" pitchFamily="49" charset="-122"/>
              <a:ea typeface="黑体" pitchFamily="49" charset="-122"/>
              <a:cs typeface="宋体" pitchFamily="2" charset="-122"/>
            </a:endParaRPr>
          </a:p>
        </p:txBody>
      </p:sp>
      <p:sp>
        <p:nvSpPr>
          <p:cNvPr id="5" name="矩形 4"/>
          <p:cNvSpPr/>
          <p:nvPr/>
        </p:nvSpPr>
        <p:spPr>
          <a:xfrm>
            <a:off x="285720" y="785794"/>
            <a:ext cx="8501122" cy="4524315"/>
          </a:xfrm>
          <a:prstGeom prst="rect">
            <a:avLst/>
          </a:prstGeom>
        </p:spPr>
        <p:txBody>
          <a:bodyPr wrap="square">
            <a:spAutoFit/>
          </a:bodyPr>
          <a:lstStyle/>
          <a:p>
            <a:r>
              <a:rPr lang="zh-CN" altLang="en-US" sz="2400" b="1" dirty="0" smtClean="0"/>
              <a:t>（</a:t>
            </a:r>
            <a:r>
              <a:rPr lang="en-US" sz="2400" b="1" dirty="0" smtClean="0"/>
              <a:t>2</a:t>
            </a:r>
            <a:r>
              <a:rPr lang="zh-CN" altLang="en-US" sz="2400" b="1" dirty="0" smtClean="0"/>
              <a:t>）数值设定法</a:t>
            </a:r>
            <a:endParaRPr lang="zh-CN" altLang="en-US" sz="2400" dirty="0" smtClean="0"/>
          </a:p>
          <a:p>
            <a:r>
              <a:rPr lang="en-US" sz="2400" dirty="0" err="1" smtClean="0"/>
              <a:t>chmod</a:t>
            </a:r>
            <a:r>
              <a:rPr lang="zh-CN" altLang="en-US" sz="2400" dirty="0" smtClean="0"/>
              <a:t>的数值设定法的格式为：</a:t>
            </a:r>
            <a:r>
              <a:rPr lang="en-US" sz="2400" dirty="0" err="1" smtClean="0"/>
              <a:t>chmod</a:t>
            </a:r>
            <a:r>
              <a:rPr lang="en-US" sz="2400" dirty="0" smtClean="0"/>
              <a:t> n1n2n3 </a:t>
            </a:r>
            <a:br>
              <a:rPr lang="en-US" sz="2400" dirty="0" smtClean="0"/>
            </a:br>
            <a:r>
              <a:rPr lang="zh-CN" altLang="en-US" sz="2400" dirty="0" smtClean="0"/>
              <a:t>其中</a:t>
            </a:r>
            <a:r>
              <a:rPr lang="en-US" sz="2400" dirty="0" smtClean="0"/>
              <a:t>n1</a:t>
            </a:r>
            <a:r>
              <a:rPr lang="zh-CN" altLang="en-US" sz="2400" dirty="0" smtClean="0"/>
              <a:t>、</a:t>
            </a:r>
            <a:r>
              <a:rPr lang="en-US" sz="2400" dirty="0" smtClean="0"/>
              <a:t>n2</a:t>
            </a:r>
            <a:r>
              <a:rPr lang="zh-CN" altLang="en-US" sz="2400" dirty="0" smtClean="0"/>
              <a:t>、</a:t>
            </a:r>
            <a:r>
              <a:rPr lang="en-US" sz="2400" dirty="0" smtClean="0"/>
              <a:t>n3</a:t>
            </a:r>
            <a:r>
              <a:rPr lang="zh-CN" altLang="en-US" sz="2400" dirty="0" smtClean="0"/>
              <a:t>分别代表属主的权限、组用户的权限和其他用户的权限，这三个选项都是八进制数字。</a:t>
            </a:r>
          </a:p>
          <a:p>
            <a:r>
              <a:rPr lang="zh-CN" altLang="en-US" sz="2400" dirty="0" smtClean="0"/>
              <a:t>例如：</a:t>
            </a:r>
          </a:p>
          <a:p>
            <a:r>
              <a:rPr lang="en-US" sz="2400" dirty="0" err="1" smtClean="0"/>
              <a:t>chmod</a:t>
            </a:r>
            <a:r>
              <a:rPr lang="en-US" sz="2400" dirty="0" smtClean="0"/>
              <a:t> 755 </a:t>
            </a:r>
            <a:r>
              <a:rPr lang="en-US" sz="2400" dirty="0" err="1" smtClean="0"/>
              <a:t>adduser</a:t>
            </a:r>
            <a:r>
              <a:rPr lang="en-US" sz="2400" dirty="0" smtClean="0"/>
              <a:t>      //</a:t>
            </a:r>
            <a:r>
              <a:rPr lang="zh-CN" altLang="en-US" sz="2400" dirty="0" smtClean="0"/>
              <a:t>对文件</a:t>
            </a:r>
            <a:r>
              <a:rPr lang="en-US" sz="2400" dirty="0" err="1" smtClean="0"/>
              <a:t>adduser</a:t>
            </a:r>
            <a:r>
              <a:rPr lang="zh-CN" altLang="en-US" sz="2400" dirty="0" smtClean="0"/>
              <a:t>的属设置可读、写和执行的权限，所属组和其他用户只设置读和执行权限，没有写权限</a:t>
            </a:r>
          </a:p>
          <a:p>
            <a:r>
              <a:rPr lang="en-US" sz="2400" dirty="0" err="1" smtClean="0"/>
              <a:t>chmod</a:t>
            </a:r>
            <a:r>
              <a:rPr lang="en-US" sz="2400" dirty="0" smtClean="0"/>
              <a:t> 600 user1         //</a:t>
            </a:r>
            <a:r>
              <a:rPr lang="zh-CN" altLang="en-US" sz="2400" dirty="0" smtClean="0"/>
              <a:t>取消组用户和其他用户对文件</a:t>
            </a:r>
            <a:r>
              <a:rPr lang="en-US" sz="2400" dirty="0" smtClean="0"/>
              <a:t>user1</a:t>
            </a:r>
            <a:r>
              <a:rPr lang="zh-CN" altLang="en-US" sz="2400" dirty="0" smtClean="0"/>
              <a:t>的一切权限（原权限为</a:t>
            </a:r>
            <a:r>
              <a:rPr lang="en-US" sz="2400" dirty="0" smtClean="0"/>
              <a:t>-</a:t>
            </a:r>
            <a:r>
              <a:rPr lang="en-US" sz="2400" dirty="0" err="1" smtClean="0"/>
              <a:t>rw-rCrC</a:t>
            </a:r>
            <a:r>
              <a:rPr lang="zh-CN" altLang="en-US" sz="2400" dirty="0" smtClean="0"/>
              <a:t>）</a:t>
            </a:r>
          </a:p>
          <a:p>
            <a:r>
              <a:rPr lang="zh-CN" altLang="en-US" sz="2400" dirty="0" smtClean="0"/>
              <a:t>备注：加入想一次修改某个目录下所有文件的权限，包括子目录中的文件权限也要修改，要使用参数－</a:t>
            </a:r>
            <a:r>
              <a:rPr lang="en-US" sz="2400" dirty="0" smtClean="0"/>
              <a:t>R</a:t>
            </a:r>
            <a:r>
              <a:rPr lang="zh-CN" altLang="en-US" sz="2400" dirty="0" smtClean="0"/>
              <a:t>表示启动递归处理。</a:t>
            </a:r>
            <a:endParaRPr lang="zh-CN" altLang="en-US" sz="24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785786" y="214290"/>
            <a:ext cx="3831497"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a:r>
              <a:rPr lang="en-US" sz="2800" b="1" dirty="0" smtClean="0"/>
              <a:t>12</a:t>
            </a:r>
            <a:r>
              <a:rPr lang="zh-CN" altLang="en-US" sz="2800" b="1" dirty="0" smtClean="0"/>
              <a:t>、更改属组或同组人</a:t>
            </a:r>
            <a:endParaRPr kumimoji="0" lang="zh-CN" sz="2800" b="1" i="0" u="none" strike="noStrike" cap="none" normalizeH="0" baseline="0" dirty="0" smtClean="0">
              <a:ln>
                <a:noFill/>
              </a:ln>
              <a:solidFill>
                <a:schemeClr val="tx1"/>
              </a:solidFill>
              <a:effectLst/>
              <a:latin typeface="黑体" pitchFamily="49" charset="-122"/>
              <a:ea typeface="黑体" pitchFamily="49" charset="-122"/>
              <a:cs typeface="宋体" pitchFamily="2" charset="-122"/>
            </a:endParaRPr>
          </a:p>
        </p:txBody>
      </p:sp>
      <p:sp>
        <p:nvSpPr>
          <p:cNvPr id="5" name="矩形 4"/>
          <p:cNvSpPr/>
          <p:nvPr/>
        </p:nvSpPr>
        <p:spPr>
          <a:xfrm>
            <a:off x="285720" y="785794"/>
            <a:ext cx="8501122" cy="3416320"/>
          </a:xfrm>
          <a:prstGeom prst="rect">
            <a:avLst/>
          </a:prstGeom>
        </p:spPr>
        <p:txBody>
          <a:bodyPr wrap="square">
            <a:spAutoFit/>
          </a:bodyPr>
          <a:lstStyle/>
          <a:p>
            <a:pPr>
              <a:buFont typeface="Wingdings" pitchFamily="2" charset="2"/>
              <a:buChar char="p"/>
            </a:pPr>
            <a:r>
              <a:rPr lang="zh-CN" altLang="en-US" sz="2400" dirty="0" smtClean="0"/>
              <a:t>改变文件的属主和组可以用</a:t>
            </a:r>
            <a:r>
              <a:rPr lang="en-US" sz="2400" dirty="0" err="1" smtClean="0"/>
              <a:t>chown</a:t>
            </a:r>
            <a:r>
              <a:rPr lang="zh-CN" altLang="en-US" sz="2400" dirty="0" smtClean="0"/>
              <a:t>命令，命令格式为：</a:t>
            </a:r>
            <a:endParaRPr lang="en-US" altLang="zh-CN" sz="2400" dirty="0" smtClean="0"/>
          </a:p>
          <a:p>
            <a:r>
              <a:rPr lang="en-US" sz="2400" dirty="0" err="1" smtClean="0"/>
              <a:t>chown</a:t>
            </a:r>
            <a:r>
              <a:rPr lang="en-US" sz="2400" dirty="0" smtClean="0"/>
              <a:t> [-R] </a:t>
            </a:r>
            <a:r>
              <a:rPr lang="zh-CN" altLang="en-US" sz="2400" dirty="0" smtClean="0"/>
              <a:t>。 </a:t>
            </a:r>
          </a:p>
          <a:p>
            <a:r>
              <a:rPr lang="zh-CN" altLang="en-US" sz="2400" dirty="0" smtClean="0"/>
              <a:t>例如：</a:t>
            </a:r>
          </a:p>
          <a:p>
            <a:r>
              <a:rPr lang="en-US" sz="2400" dirty="0" err="1" smtClean="0"/>
              <a:t>chmod</a:t>
            </a:r>
            <a:r>
              <a:rPr lang="en-US" sz="2400" dirty="0" smtClean="0"/>
              <a:t> </a:t>
            </a:r>
            <a:r>
              <a:rPr lang="en-US" sz="2400" dirty="0" err="1" smtClean="0"/>
              <a:t>osmond</a:t>
            </a:r>
            <a:r>
              <a:rPr lang="en-US" sz="2400" dirty="0" smtClean="0"/>
              <a:t> user1      //</a:t>
            </a:r>
            <a:r>
              <a:rPr lang="zh-CN" altLang="en-US" sz="2400" dirty="0" smtClean="0"/>
              <a:t>将文件</a:t>
            </a:r>
            <a:r>
              <a:rPr lang="en-US" sz="2400" dirty="0" smtClean="0"/>
              <a:t>user1</a:t>
            </a:r>
            <a:r>
              <a:rPr lang="zh-CN" altLang="en-US" sz="2400" dirty="0" smtClean="0"/>
              <a:t>的属主改为</a:t>
            </a:r>
            <a:r>
              <a:rPr lang="en-US" sz="2400" dirty="0" err="1" smtClean="0"/>
              <a:t>osmond</a:t>
            </a:r>
            <a:endParaRPr lang="zh-CN" altLang="en-US" sz="2400" dirty="0" smtClean="0"/>
          </a:p>
          <a:p>
            <a:r>
              <a:rPr lang="en-US" sz="2400" dirty="0" err="1" smtClean="0"/>
              <a:t>chmod</a:t>
            </a:r>
            <a:r>
              <a:rPr lang="en-US" sz="2400" dirty="0" smtClean="0"/>
              <a:t> </a:t>
            </a:r>
            <a:r>
              <a:rPr lang="en-US" sz="2400" dirty="0" err="1" smtClean="0"/>
              <a:t>osmond.osmond</a:t>
            </a:r>
            <a:r>
              <a:rPr lang="en-US" sz="2400" dirty="0" smtClean="0"/>
              <a:t> user1      //</a:t>
            </a:r>
            <a:r>
              <a:rPr lang="zh-CN" altLang="en-US" sz="2400" dirty="0" smtClean="0"/>
              <a:t>将文件</a:t>
            </a:r>
            <a:r>
              <a:rPr lang="en-US" sz="2400" dirty="0" smtClean="0"/>
              <a:t>user1</a:t>
            </a:r>
            <a:r>
              <a:rPr lang="zh-CN" altLang="en-US" sz="2400" dirty="0" smtClean="0"/>
              <a:t>的属主和组都改成</a:t>
            </a:r>
            <a:r>
              <a:rPr lang="en-US" sz="2400" dirty="0" err="1" smtClean="0"/>
              <a:t>osmond</a:t>
            </a:r>
            <a:endParaRPr lang="zh-CN" altLang="en-US" sz="2400" dirty="0" smtClean="0"/>
          </a:p>
          <a:p>
            <a:r>
              <a:rPr lang="en-US" sz="2400" dirty="0" err="1" smtClean="0"/>
              <a:t>chmod</a:t>
            </a:r>
            <a:r>
              <a:rPr lang="en-US" sz="2400" dirty="0" smtClean="0"/>
              <a:t> -R </a:t>
            </a:r>
            <a:r>
              <a:rPr lang="en-US" sz="2400" dirty="0" err="1" smtClean="0"/>
              <a:t>osmond.osmond</a:t>
            </a:r>
            <a:r>
              <a:rPr lang="en-US" sz="2400" dirty="0" smtClean="0"/>
              <a:t> </a:t>
            </a:r>
            <a:r>
              <a:rPr lang="en-US" sz="2400" dirty="0" err="1" smtClean="0"/>
              <a:t>mydir</a:t>
            </a:r>
            <a:r>
              <a:rPr lang="en-US" sz="2400" dirty="0" smtClean="0"/>
              <a:t>      //</a:t>
            </a:r>
            <a:r>
              <a:rPr lang="zh-CN" altLang="en-US" sz="2400" dirty="0" smtClean="0"/>
              <a:t>将</a:t>
            </a:r>
            <a:r>
              <a:rPr lang="en-US" sz="2400" dirty="0" err="1" smtClean="0"/>
              <a:t>mydir</a:t>
            </a:r>
            <a:r>
              <a:rPr lang="zh-CN" altLang="en-US" sz="2400" dirty="0" smtClean="0"/>
              <a:t>目录及其子目录下的所有文件或目录的属主和组都改成</a:t>
            </a:r>
            <a:r>
              <a:rPr lang="en-US" sz="2400" dirty="0" err="1" smtClean="0"/>
              <a:t>osmond</a:t>
            </a:r>
            <a:endParaRPr lang="zh-CN" altLang="en-US" sz="2400" dirty="0" smtClean="0"/>
          </a:p>
          <a:p>
            <a:r>
              <a:rPr lang="zh-CN" altLang="en-US" sz="2400" dirty="0" smtClean="0"/>
              <a:t>处理。</a:t>
            </a:r>
            <a:endParaRPr lang="zh-CN" alt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143108" y="214290"/>
            <a:ext cx="2167581"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a:r>
              <a:rPr lang="en-US" altLang="zh-CN" sz="3200" b="1" dirty="0" smtClean="0"/>
              <a:t>1.</a:t>
            </a:r>
            <a:r>
              <a:rPr lang="zh-CN" altLang="en-US" sz="3200" b="1" dirty="0" smtClean="0"/>
              <a:t>文件类型</a:t>
            </a:r>
            <a:endParaRPr kumimoji="0" lang="zh-CN" sz="3200" b="1" i="0" u="none" strike="noStrike" cap="none" normalizeH="0" baseline="0" dirty="0" smtClean="0">
              <a:ln>
                <a:noFill/>
              </a:ln>
              <a:solidFill>
                <a:schemeClr val="tx1"/>
              </a:solidFill>
              <a:effectLst/>
              <a:latin typeface="黑体" pitchFamily="49" charset="-122"/>
              <a:ea typeface="黑体" pitchFamily="49" charset="-122"/>
              <a:cs typeface="宋体" pitchFamily="2" charset="-122"/>
            </a:endParaRPr>
          </a:p>
        </p:txBody>
      </p:sp>
      <p:sp>
        <p:nvSpPr>
          <p:cNvPr id="5" name="矩形 4"/>
          <p:cNvSpPr/>
          <p:nvPr/>
        </p:nvSpPr>
        <p:spPr>
          <a:xfrm>
            <a:off x="357158" y="857232"/>
            <a:ext cx="8501122" cy="4154984"/>
          </a:xfrm>
          <a:prstGeom prst="rect">
            <a:avLst/>
          </a:prstGeom>
        </p:spPr>
        <p:txBody>
          <a:bodyPr wrap="square">
            <a:spAutoFit/>
          </a:bodyPr>
          <a:lstStyle/>
          <a:p>
            <a:r>
              <a:rPr lang="en-US" altLang="zh-CN" sz="2400" b="1" dirty="0" smtClean="0">
                <a:solidFill>
                  <a:srgbClr val="FF0000"/>
                </a:solidFill>
              </a:rPr>
              <a:t>(B)</a:t>
            </a:r>
            <a:r>
              <a:rPr lang="zh-CN" altLang="en-US" sz="2400" b="1" dirty="0" smtClean="0">
                <a:solidFill>
                  <a:srgbClr val="FF0000"/>
                </a:solidFill>
              </a:rPr>
              <a:t>、目录文件（</a:t>
            </a:r>
            <a:r>
              <a:rPr lang="en-US" altLang="zh-CN" sz="2400" b="1" dirty="0" smtClean="0">
                <a:solidFill>
                  <a:srgbClr val="FF0000"/>
                </a:solidFill>
              </a:rPr>
              <a:t>directory</a:t>
            </a:r>
            <a:r>
              <a:rPr lang="zh-CN" altLang="en-US" sz="2400" b="1" dirty="0" smtClean="0">
                <a:solidFill>
                  <a:srgbClr val="FF0000"/>
                </a:solidFill>
              </a:rPr>
              <a:t>）：</a:t>
            </a:r>
            <a:r>
              <a:rPr lang="zh-CN" altLang="en-US" sz="2400" dirty="0" smtClean="0"/>
              <a:t>就是目录，第一个属性为 </a:t>
            </a:r>
            <a:r>
              <a:rPr lang="en-US" altLang="zh-CN" sz="2400" dirty="0" smtClean="0"/>
              <a:t>[d]</a:t>
            </a:r>
            <a:r>
              <a:rPr lang="zh-CN" altLang="en-US" sz="2400" dirty="0" smtClean="0"/>
              <a:t>，例如 </a:t>
            </a:r>
            <a:r>
              <a:rPr lang="en-US" altLang="zh-CN" sz="2400" dirty="0" smtClean="0"/>
              <a:t>[</a:t>
            </a:r>
            <a:r>
              <a:rPr lang="en-US" altLang="zh-CN" sz="2400" dirty="0" err="1" smtClean="0"/>
              <a:t>drwxrwxrwx</a:t>
            </a:r>
            <a:r>
              <a:rPr lang="en-US" altLang="zh-CN" sz="2400" dirty="0" smtClean="0"/>
              <a:t>]</a:t>
            </a:r>
            <a:r>
              <a:rPr lang="zh-CN" altLang="en-US" sz="2400" dirty="0" smtClean="0"/>
              <a:t>。</a:t>
            </a:r>
          </a:p>
          <a:p>
            <a:r>
              <a:rPr lang="en-US" altLang="zh-CN" sz="2400" b="1" dirty="0" smtClean="0">
                <a:solidFill>
                  <a:srgbClr val="FF0000"/>
                </a:solidFill>
              </a:rPr>
              <a:t>(C)</a:t>
            </a:r>
            <a:r>
              <a:rPr lang="zh-CN" altLang="en-US" sz="2400" b="1" dirty="0" smtClean="0">
                <a:solidFill>
                  <a:srgbClr val="FF0000"/>
                </a:solidFill>
              </a:rPr>
              <a:t>、连接文件（</a:t>
            </a:r>
            <a:r>
              <a:rPr lang="en-US" altLang="zh-CN" sz="2400" b="1" dirty="0" smtClean="0">
                <a:solidFill>
                  <a:srgbClr val="FF0000"/>
                </a:solidFill>
              </a:rPr>
              <a:t>link</a:t>
            </a:r>
            <a:r>
              <a:rPr lang="zh-CN" altLang="en-US" sz="2400" b="1" dirty="0" smtClean="0">
                <a:solidFill>
                  <a:srgbClr val="FF0000"/>
                </a:solidFill>
              </a:rPr>
              <a:t>）：</a:t>
            </a:r>
            <a:r>
              <a:rPr lang="zh-CN" altLang="en-US" sz="2400" dirty="0" smtClean="0"/>
              <a:t>类似</a:t>
            </a:r>
            <a:r>
              <a:rPr lang="en-US" altLang="zh-CN" sz="2400" dirty="0" smtClean="0"/>
              <a:t>Windows</a:t>
            </a:r>
            <a:r>
              <a:rPr lang="zh-CN" altLang="en-US" sz="2400" dirty="0" smtClean="0"/>
              <a:t>的快捷方式。第一个属性为</a:t>
            </a:r>
            <a:r>
              <a:rPr lang="en-US" altLang="zh-CN" sz="2400" dirty="0" smtClean="0"/>
              <a:t>[l]</a:t>
            </a:r>
            <a:r>
              <a:rPr lang="zh-CN" altLang="en-US" sz="2400" dirty="0" smtClean="0"/>
              <a:t>，例如 </a:t>
            </a:r>
            <a:r>
              <a:rPr lang="en-US" altLang="zh-CN" sz="2400" dirty="0" smtClean="0"/>
              <a:t>[</a:t>
            </a:r>
            <a:r>
              <a:rPr lang="en-US" altLang="zh-CN" sz="2400" dirty="0" err="1" smtClean="0"/>
              <a:t>lrwxrwxrwx</a:t>
            </a:r>
            <a:r>
              <a:rPr lang="en-US" altLang="zh-CN" sz="2400" dirty="0" smtClean="0"/>
              <a:t>]</a:t>
            </a:r>
            <a:r>
              <a:rPr lang="zh-CN" altLang="en-US" sz="2400" dirty="0" smtClean="0"/>
              <a:t>。</a:t>
            </a:r>
          </a:p>
          <a:p>
            <a:r>
              <a:rPr lang="en-US" altLang="zh-CN" sz="2400" b="1" dirty="0" smtClean="0">
                <a:solidFill>
                  <a:srgbClr val="FF0000"/>
                </a:solidFill>
              </a:rPr>
              <a:t>(D)</a:t>
            </a:r>
            <a:r>
              <a:rPr lang="zh-CN" altLang="en-US" sz="2400" b="1" dirty="0" smtClean="0">
                <a:solidFill>
                  <a:srgbClr val="FF0000"/>
                </a:solidFill>
              </a:rPr>
              <a:t>、设备与设备文件（</a:t>
            </a:r>
            <a:r>
              <a:rPr lang="en-US" altLang="zh-CN" sz="2400" b="1" dirty="0" smtClean="0">
                <a:solidFill>
                  <a:srgbClr val="FF0000"/>
                </a:solidFill>
              </a:rPr>
              <a:t>device</a:t>
            </a:r>
            <a:r>
              <a:rPr lang="zh-CN" altLang="en-US" sz="2400" b="1" dirty="0" smtClean="0">
                <a:solidFill>
                  <a:srgbClr val="FF0000"/>
                </a:solidFill>
              </a:rPr>
              <a:t>）：</a:t>
            </a:r>
            <a:r>
              <a:rPr lang="zh-CN" altLang="en-US" sz="2400" dirty="0" smtClean="0"/>
              <a:t>与系统外设及存储等相关的一些文件，通常都集中在 </a:t>
            </a:r>
            <a:r>
              <a:rPr lang="en-US" altLang="zh-CN" sz="2400" dirty="0" smtClean="0"/>
              <a:t>/dev</a:t>
            </a:r>
            <a:r>
              <a:rPr lang="zh-CN" altLang="en-US" sz="2400" dirty="0" smtClean="0"/>
              <a:t>目录。通常又分为两种：</a:t>
            </a:r>
          </a:p>
          <a:p>
            <a:r>
              <a:rPr lang="en-US" altLang="zh-CN" sz="2400" b="1" dirty="0" smtClean="0">
                <a:solidFill>
                  <a:srgbClr val="FF0000"/>
                </a:solidFill>
              </a:rPr>
              <a:t>(E)</a:t>
            </a:r>
            <a:r>
              <a:rPr lang="zh-CN" altLang="en-US" sz="2400" b="1" dirty="0" smtClean="0">
                <a:solidFill>
                  <a:srgbClr val="FF0000"/>
                </a:solidFill>
              </a:rPr>
              <a:t>、块设备文件：</a:t>
            </a:r>
            <a:r>
              <a:rPr lang="zh-CN" altLang="en-US" sz="2400" dirty="0" smtClean="0"/>
              <a:t>就是存储数据以供系统存取的接口设备，简单而言就是硬盘。例如一号硬盘的代码是 </a:t>
            </a:r>
            <a:r>
              <a:rPr lang="en-US" altLang="zh-CN" sz="2400" dirty="0" smtClean="0"/>
              <a:t>/dev/hda1</a:t>
            </a:r>
            <a:r>
              <a:rPr lang="zh-CN" altLang="en-US" sz="2400" dirty="0" smtClean="0"/>
              <a:t>等文件。第一个属性为 </a:t>
            </a:r>
            <a:r>
              <a:rPr lang="en-US" altLang="zh-CN" sz="2400" dirty="0" smtClean="0"/>
              <a:t>[b]</a:t>
            </a:r>
            <a:r>
              <a:rPr lang="zh-CN" altLang="en-US" sz="2400" dirty="0" smtClean="0"/>
              <a:t>。</a:t>
            </a:r>
          </a:p>
          <a:p>
            <a:r>
              <a:rPr lang="en-US" altLang="zh-CN" sz="2400" b="1" dirty="0" smtClean="0">
                <a:solidFill>
                  <a:srgbClr val="FF0000"/>
                </a:solidFill>
              </a:rPr>
              <a:t>(F)</a:t>
            </a:r>
            <a:r>
              <a:rPr lang="zh-CN" altLang="en-US" sz="2400" b="1" dirty="0" smtClean="0">
                <a:solidFill>
                  <a:srgbClr val="FF0000"/>
                </a:solidFill>
              </a:rPr>
              <a:t>、字符设备文件：</a:t>
            </a:r>
            <a:r>
              <a:rPr lang="zh-CN" altLang="en-US" sz="2400" dirty="0" smtClean="0"/>
              <a:t>即串行端口的接口设备，例如键盘、鼠标等等。第一个属性为 </a:t>
            </a:r>
            <a:r>
              <a:rPr lang="en-US" altLang="zh-CN" sz="2400" dirty="0" smtClean="0"/>
              <a:t>[c]</a:t>
            </a:r>
            <a:r>
              <a:rPr lang="zh-CN" altLang="en-US" sz="2400" dirty="0" smtClean="0"/>
              <a:t>。</a:t>
            </a:r>
          </a:p>
        </p:txBody>
      </p:sp>
      <p:sp>
        <p:nvSpPr>
          <p:cNvPr id="4" name="椭圆 3"/>
          <p:cNvSpPr/>
          <p:nvPr/>
        </p:nvSpPr>
        <p:spPr>
          <a:xfrm>
            <a:off x="1071538" y="1214422"/>
            <a:ext cx="428628"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785786" y="214290"/>
            <a:ext cx="5274201" cy="95410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a:r>
              <a:rPr lang="en-US" sz="2800" b="1" dirty="0" smtClean="0"/>
              <a:t>13</a:t>
            </a:r>
            <a:r>
              <a:rPr lang="zh-CN" altLang="en-US" sz="2800" b="1" dirty="0" smtClean="0"/>
              <a:t>、设置文件和目录的生成掩码</a:t>
            </a:r>
          </a:p>
          <a:p>
            <a:pPr algn="ctr"/>
            <a:endParaRPr kumimoji="0" lang="zh-CN" sz="2800" b="1" i="0" u="none" strike="noStrike" cap="none" normalizeH="0" baseline="0" dirty="0" smtClean="0">
              <a:ln>
                <a:noFill/>
              </a:ln>
              <a:solidFill>
                <a:schemeClr val="tx1"/>
              </a:solidFill>
              <a:effectLst/>
              <a:latin typeface="黑体" pitchFamily="49" charset="-122"/>
              <a:ea typeface="黑体" pitchFamily="49" charset="-122"/>
              <a:cs typeface="宋体" pitchFamily="2" charset="-122"/>
            </a:endParaRPr>
          </a:p>
        </p:txBody>
      </p:sp>
      <p:sp>
        <p:nvSpPr>
          <p:cNvPr id="5" name="矩形 4"/>
          <p:cNvSpPr/>
          <p:nvPr/>
        </p:nvSpPr>
        <p:spPr>
          <a:xfrm>
            <a:off x="285720" y="785794"/>
            <a:ext cx="8501122" cy="6001643"/>
          </a:xfrm>
          <a:prstGeom prst="rect">
            <a:avLst/>
          </a:prstGeom>
        </p:spPr>
        <p:txBody>
          <a:bodyPr wrap="square">
            <a:spAutoFit/>
          </a:bodyPr>
          <a:lstStyle/>
          <a:p>
            <a:r>
              <a:rPr lang="zh-CN" altLang="en-US" sz="2400" dirty="0" smtClean="0"/>
              <a:t>用户可以使用</a:t>
            </a:r>
            <a:r>
              <a:rPr lang="en-US" sz="2400" dirty="0" err="1" smtClean="0"/>
              <a:t>umask</a:t>
            </a:r>
            <a:r>
              <a:rPr lang="zh-CN" altLang="en-US" sz="2400" dirty="0" smtClean="0"/>
              <a:t>命令设置文件夹的默认生成掩码。默认的生成掩码告诉系统当创建一个文件或目录时不应该赋予哪些权限。如果用户将</a:t>
            </a:r>
            <a:r>
              <a:rPr lang="en-US" sz="2400" dirty="0" err="1" smtClean="0"/>
              <a:t>umask</a:t>
            </a:r>
            <a:r>
              <a:rPr lang="zh-CN" altLang="en-US" sz="2400" dirty="0" smtClean="0"/>
              <a:t>命令放 在环境文件（</a:t>
            </a:r>
            <a:r>
              <a:rPr lang="en-US" sz="2400" dirty="0" smtClean="0"/>
              <a:t>.</a:t>
            </a:r>
            <a:r>
              <a:rPr lang="en-US" sz="2400" dirty="0" err="1" smtClean="0"/>
              <a:t>bash_profile</a:t>
            </a:r>
            <a:r>
              <a:rPr lang="zh-CN" altLang="en-US" sz="2400" dirty="0" smtClean="0"/>
              <a:t>）中，就可以控制所有的新建文件或目录的访问权限。其命令格式为：</a:t>
            </a:r>
            <a:r>
              <a:rPr lang="en-US" sz="2400" dirty="0" err="1" smtClean="0"/>
              <a:t>umask</a:t>
            </a:r>
            <a:r>
              <a:rPr lang="en-US" sz="2400" dirty="0" smtClean="0"/>
              <a:t> [u1u2u3]</a:t>
            </a:r>
            <a:r>
              <a:rPr lang="zh-CN" altLang="en-US" sz="2400" dirty="0" smtClean="0"/>
              <a:t>其中，</a:t>
            </a:r>
            <a:r>
              <a:rPr lang="en-US" sz="2400" dirty="0" smtClean="0"/>
              <a:t>u1</a:t>
            </a:r>
            <a:r>
              <a:rPr lang="zh-CN" altLang="en-US" sz="2400" dirty="0" smtClean="0"/>
              <a:t>、</a:t>
            </a:r>
            <a:r>
              <a:rPr lang="en-US" sz="2400" dirty="0" smtClean="0"/>
              <a:t>u2</a:t>
            </a:r>
            <a:r>
              <a:rPr lang="zh-CN" altLang="en-US" sz="2400" dirty="0" smtClean="0"/>
              <a:t>、</a:t>
            </a:r>
            <a:r>
              <a:rPr lang="en-US" sz="2400" dirty="0" smtClean="0"/>
              <a:t>u3</a:t>
            </a:r>
            <a:r>
              <a:rPr lang="zh-CN" altLang="en-US" sz="2400" dirty="0" smtClean="0"/>
              <a:t>分别表示的是不允许属主有的权限、不允许同组人有的权限和不允许其他人有的权限。</a:t>
            </a:r>
          </a:p>
          <a:p>
            <a:r>
              <a:rPr lang="zh-CN" altLang="en-US" sz="2400" dirty="0" smtClean="0"/>
              <a:t>例如：</a:t>
            </a:r>
          </a:p>
          <a:p>
            <a:r>
              <a:rPr lang="en-US" sz="2400" dirty="0" err="1" smtClean="0"/>
              <a:t>umask</a:t>
            </a:r>
            <a:r>
              <a:rPr lang="en-US" sz="2400" dirty="0" smtClean="0"/>
              <a:t> 022      //</a:t>
            </a:r>
            <a:r>
              <a:rPr lang="zh-CN" altLang="en-US" sz="2400" dirty="0" smtClean="0"/>
              <a:t>设置不允许同组用户和其他用户有写权限</a:t>
            </a:r>
            <a:r>
              <a:rPr lang="en-US" sz="2400" dirty="0" smtClean="0"/>
              <a:t> </a:t>
            </a:r>
            <a:r>
              <a:rPr lang="en-US" sz="2400" dirty="0" err="1" smtClean="0"/>
              <a:t>umask</a:t>
            </a:r>
            <a:r>
              <a:rPr lang="en-US" sz="2400" dirty="0" smtClean="0"/>
              <a:t>            //</a:t>
            </a:r>
            <a:r>
              <a:rPr lang="zh-CN" altLang="en-US" sz="2400" dirty="0" smtClean="0"/>
              <a:t>显示当前的默认生成掩码</a:t>
            </a:r>
          </a:p>
          <a:p>
            <a:r>
              <a:rPr lang="zh-CN" altLang="en-US" sz="2400" dirty="0" smtClean="0"/>
              <a:t>用法非常简单，只需执行</a:t>
            </a:r>
            <a:r>
              <a:rPr lang="en-US" sz="2400" dirty="0" err="1" smtClean="0"/>
              <a:t>umask</a:t>
            </a:r>
            <a:r>
              <a:rPr lang="en-US" sz="2400" dirty="0" smtClean="0"/>
              <a:t> 777 </a:t>
            </a:r>
            <a:r>
              <a:rPr lang="zh-CN" altLang="en-US" sz="2400" dirty="0" smtClean="0"/>
              <a:t>命令，便代表屏蔽所有的权限，因而之后建立的文件或目录，其权限都变成</a:t>
            </a:r>
            <a:r>
              <a:rPr lang="en-US" sz="2400" dirty="0" smtClean="0"/>
              <a:t>000</a:t>
            </a:r>
            <a:r>
              <a:rPr lang="zh-CN" altLang="en-US" sz="2400" dirty="0" smtClean="0"/>
              <a:t>，依次类推。通常</a:t>
            </a:r>
            <a:r>
              <a:rPr lang="en-US" sz="2400" dirty="0" smtClean="0"/>
              <a:t>root</a:t>
            </a:r>
            <a:r>
              <a:rPr lang="zh-CN" altLang="en-US" sz="2400" dirty="0" smtClean="0"/>
              <a:t>帐号搭配</a:t>
            </a:r>
            <a:r>
              <a:rPr lang="en-US" sz="2400" dirty="0" err="1" smtClean="0"/>
              <a:t>umask</a:t>
            </a:r>
            <a:r>
              <a:rPr lang="zh-CN" altLang="en-US" sz="2400" dirty="0" smtClean="0"/>
              <a:t>命令的数值为</a:t>
            </a:r>
            <a:r>
              <a:rPr lang="en-US" sz="2400" dirty="0" smtClean="0"/>
              <a:t>022</a:t>
            </a:r>
            <a:r>
              <a:rPr lang="zh-CN" altLang="en-US" sz="2400" dirty="0" smtClean="0"/>
              <a:t>、</a:t>
            </a:r>
            <a:r>
              <a:rPr lang="en-US" sz="2400" dirty="0" smtClean="0"/>
              <a:t>027</a:t>
            </a:r>
            <a:r>
              <a:rPr lang="zh-CN" altLang="en-US" sz="2400" dirty="0" smtClean="0"/>
              <a:t>和</a:t>
            </a:r>
            <a:r>
              <a:rPr lang="en-US" sz="2400" dirty="0" smtClean="0"/>
              <a:t>077</a:t>
            </a:r>
            <a:r>
              <a:rPr lang="zh-CN" altLang="en-US" sz="2400" dirty="0" smtClean="0"/>
              <a:t>，普通用户则是采用</a:t>
            </a:r>
            <a:r>
              <a:rPr lang="en-US" sz="2400" dirty="0" smtClean="0"/>
              <a:t>002</a:t>
            </a:r>
            <a:r>
              <a:rPr lang="zh-CN" altLang="en-US" sz="2400" dirty="0" smtClean="0"/>
              <a:t>，这样所产生的权限依次为</a:t>
            </a:r>
            <a:r>
              <a:rPr lang="en-US" sz="2400" dirty="0" smtClean="0"/>
              <a:t>755</a:t>
            </a:r>
            <a:r>
              <a:rPr lang="zh-CN" altLang="en-US" sz="2400" dirty="0" smtClean="0"/>
              <a:t>、</a:t>
            </a:r>
            <a:r>
              <a:rPr lang="en-US" sz="2400" dirty="0" smtClean="0"/>
              <a:t>750</a:t>
            </a:r>
            <a:r>
              <a:rPr lang="zh-CN" altLang="en-US" sz="2400" dirty="0" smtClean="0"/>
              <a:t>、</a:t>
            </a:r>
            <a:r>
              <a:rPr lang="en-US" sz="2400" dirty="0" smtClean="0"/>
              <a:t>700</a:t>
            </a:r>
            <a:r>
              <a:rPr lang="zh-CN" altLang="en-US" sz="2400" dirty="0" smtClean="0"/>
              <a:t>、</a:t>
            </a:r>
            <a:r>
              <a:rPr lang="en-US" sz="2400" dirty="0" smtClean="0"/>
              <a:t>775</a:t>
            </a:r>
            <a:r>
              <a:rPr lang="zh-CN" altLang="en-US" sz="2400" dirty="0" smtClean="0"/>
              <a:t>。</a:t>
            </a:r>
          </a:p>
          <a:p>
            <a:r>
              <a:rPr lang="zh-CN" altLang="en-US" sz="2400" dirty="0" smtClean="0"/>
              <a:t>用户登录系统时，用户环境就会自动执行</a:t>
            </a:r>
            <a:r>
              <a:rPr lang="en-US" sz="2400" dirty="0" err="1" smtClean="0"/>
              <a:t>rmask</a:t>
            </a:r>
            <a:r>
              <a:rPr lang="zh-CN" altLang="en-US" sz="2400" dirty="0" smtClean="0"/>
              <a:t>命令来决定文件、目录的默认权限。</a:t>
            </a:r>
            <a:endParaRPr lang="zh-CN" altLang="en-US" sz="24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785786" y="214290"/>
            <a:ext cx="5274201"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a:r>
              <a:rPr lang="en-US" sz="2800" b="1" dirty="0" smtClean="0"/>
              <a:t>13</a:t>
            </a:r>
            <a:r>
              <a:rPr lang="zh-CN" altLang="en-US" sz="2800" b="1" dirty="0" smtClean="0"/>
              <a:t>、设置文件和目录的生成掩码</a:t>
            </a:r>
            <a:endParaRPr kumimoji="0" lang="zh-CN" sz="2800" b="1" i="0" u="none" strike="noStrike" cap="none" normalizeH="0" baseline="0" dirty="0" smtClean="0">
              <a:ln>
                <a:noFill/>
              </a:ln>
              <a:solidFill>
                <a:schemeClr val="tx1"/>
              </a:solidFill>
              <a:effectLst/>
              <a:latin typeface="黑体" pitchFamily="49" charset="-122"/>
              <a:ea typeface="黑体" pitchFamily="49" charset="-122"/>
              <a:cs typeface="宋体" pitchFamily="2" charset="-122"/>
            </a:endParaRPr>
          </a:p>
        </p:txBody>
      </p:sp>
      <p:sp>
        <p:nvSpPr>
          <p:cNvPr id="5" name="矩形 4"/>
          <p:cNvSpPr/>
          <p:nvPr/>
        </p:nvSpPr>
        <p:spPr>
          <a:xfrm>
            <a:off x="285720" y="785794"/>
            <a:ext cx="8501122" cy="6001643"/>
          </a:xfrm>
          <a:prstGeom prst="rect">
            <a:avLst/>
          </a:prstGeom>
        </p:spPr>
        <p:txBody>
          <a:bodyPr wrap="square">
            <a:spAutoFit/>
          </a:bodyPr>
          <a:lstStyle/>
          <a:p>
            <a:r>
              <a:rPr lang="zh-CN" altLang="en-US" sz="2400" dirty="0" smtClean="0"/>
              <a:t>用户可以使用</a:t>
            </a:r>
            <a:r>
              <a:rPr lang="en-US" sz="2400" dirty="0" err="1" smtClean="0"/>
              <a:t>umask</a:t>
            </a:r>
            <a:r>
              <a:rPr lang="zh-CN" altLang="en-US" sz="2400" dirty="0" smtClean="0"/>
              <a:t>命令设置文件夹的默认生成掩码。默认的生成掩码告诉系统当创建一个文件或目录时不应该赋予哪些权限。如果用户将</a:t>
            </a:r>
            <a:r>
              <a:rPr lang="en-US" sz="2400" dirty="0" err="1" smtClean="0"/>
              <a:t>umask</a:t>
            </a:r>
            <a:r>
              <a:rPr lang="zh-CN" altLang="en-US" sz="2400" dirty="0" smtClean="0"/>
              <a:t>命令放 在环境文件（</a:t>
            </a:r>
            <a:r>
              <a:rPr lang="en-US" sz="2400" dirty="0" smtClean="0"/>
              <a:t>.</a:t>
            </a:r>
            <a:r>
              <a:rPr lang="en-US" sz="2400" dirty="0" err="1" smtClean="0"/>
              <a:t>bash_profile</a:t>
            </a:r>
            <a:r>
              <a:rPr lang="zh-CN" altLang="en-US" sz="2400" dirty="0" smtClean="0"/>
              <a:t>）中，就可以控制所有的新建文件或目录的访问权限。其命令格式为：</a:t>
            </a:r>
            <a:r>
              <a:rPr lang="en-US" sz="2400" dirty="0" err="1" smtClean="0"/>
              <a:t>umask</a:t>
            </a:r>
            <a:r>
              <a:rPr lang="en-US" sz="2400" dirty="0" smtClean="0"/>
              <a:t> [u1u2u3]</a:t>
            </a:r>
            <a:r>
              <a:rPr lang="zh-CN" altLang="en-US" sz="2400" dirty="0" smtClean="0"/>
              <a:t>其中，</a:t>
            </a:r>
            <a:r>
              <a:rPr lang="en-US" sz="2400" dirty="0" smtClean="0"/>
              <a:t>u1</a:t>
            </a:r>
            <a:r>
              <a:rPr lang="zh-CN" altLang="en-US" sz="2400" dirty="0" smtClean="0"/>
              <a:t>、</a:t>
            </a:r>
            <a:r>
              <a:rPr lang="en-US" sz="2400" dirty="0" smtClean="0"/>
              <a:t>u2</a:t>
            </a:r>
            <a:r>
              <a:rPr lang="zh-CN" altLang="en-US" sz="2400" dirty="0" smtClean="0"/>
              <a:t>、</a:t>
            </a:r>
            <a:r>
              <a:rPr lang="en-US" sz="2400" dirty="0" smtClean="0"/>
              <a:t>u3</a:t>
            </a:r>
            <a:r>
              <a:rPr lang="zh-CN" altLang="en-US" sz="2400" dirty="0" smtClean="0"/>
              <a:t>分别表示的是不允许属主有的权限、不允许同组人有的权限和不允许其他人有的权限。</a:t>
            </a:r>
          </a:p>
          <a:p>
            <a:r>
              <a:rPr lang="zh-CN" altLang="en-US" sz="2400" dirty="0" smtClean="0"/>
              <a:t>例如：</a:t>
            </a:r>
          </a:p>
          <a:p>
            <a:r>
              <a:rPr lang="en-US" sz="2400" dirty="0" err="1" smtClean="0"/>
              <a:t>umask</a:t>
            </a:r>
            <a:r>
              <a:rPr lang="en-US" sz="2400" dirty="0" smtClean="0"/>
              <a:t> 022      //</a:t>
            </a:r>
            <a:r>
              <a:rPr lang="zh-CN" altLang="en-US" sz="2400" dirty="0" smtClean="0"/>
              <a:t>设置不允许同组用户和其他用户有写权限</a:t>
            </a:r>
            <a:r>
              <a:rPr lang="en-US" sz="2400" dirty="0" smtClean="0"/>
              <a:t> </a:t>
            </a:r>
            <a:r>
              <a:rPr lang="en-US" sz="2400" dirty="0" err="1" smtClean="0"/>
              <a:t>umask</a:t>
            </a:r>
            <a:r>
              <a:rPr lang="en-US" sz="2400" dirty="0" smtClean="0"/>
              <a:t>            //</a:t>
            </a:r>
            <a:r>
              <a:rPr lang="zh-CN" altLang="en-US" sz="2400" dirty="0" smtClean="0"/>
              <a:t>显示当前的默认生成掩码</a:t>
            </a:r>
          </a:p>
          <a:p>
            <a:r>
              <a:rPr lang="zh-CN" altLang="en-US" sz="2400" dirty="0" smtClean="0"/>
              <a:t>用法非常简单，只需执行</a:t>
            </a:r>
            <a:r>
              <a:rPr lang="en-US" sz="2400" dirty="0" err="1" smtClean="0"/>
              <a:t>umask</a:t>
            </a:r>
            <a:r>
              <a:rPr lang="en-US" sz="2400" dirty="0" smtClean="0"/>
              <a:t> 777 </a:t>
            </a:r>
            <a:r>
              <a:rPr lang="zh-CN" altLang="en-US" sz="2400" dirty="0" smtClean="0"/>
              <a:t>命令，便代表屏蔽所有的权限，因而之后建立的文件或目录，其权限都变成</a:t>
            </a:r>
            <a:r>
              <a:rPr lang="en-US" sz="2400" dirty="0" smtClean="0"/>
              <a:t>000</a:t>
            </a:r>
            <a:r>
              <a:rPr lang="zh-CN" altLang="en-US" sz="2400" dirty="0" smtClean="0"/>
              <a:t>，依次类推。通常</a:t>
            </a:r>
            <a:r>
              <a:rPr lang="en-US" sz="2400" dirty="0" smtClean="0"/>
              <a:t>root</a:t>
            </a:r>
            <a:r>
              <a:rPr lang="zh-CN" altLang="en-US" sz="2400" dirty="0" smtClean="0"/>
              <a:t>帐号搭配</a:t>
            </a:r>
            <a:r>
              <a:rPr lang="en-US" sz="2400" dirty="0" err="1" smtClean="0"/>
              <a:t>umask</a:t>
            </a:r>
            <a:r>
              <a:rPr lang="zh-CN" altLang="en-US" sz="2400" dirty="0" smtClean="0"/>
              <a:t>命令的数值为</a:t>
            </a:r>
            <a:r>
              <a:rPr lang="en-US" sz="2400" dirty="0" smtClean="0"/>
              <a:t>022</a:t>
            </a:r>
            <a:r>
              <a:rPr lang="zh-CN" altLang="en-US" sz="2400" dirty="0" smtClean="0"/>
              <a:t>、</a:t>
            </a:r>
            <a:r>
              <a:rPr lang="en-US" sz="2400" dirty="0" smtClean="0"/>
              <a:t>027</a:t>
            </a:r>
            <a:r>
              <a:rPr lang="zh-CN" altLang="en-US" sz="2400" dirty="0" smtClean="0"/>
              <a:t>和</a:t>
            </a:r>
            <a:r>
              <a:rPr lang="en-US" sz="2400" dirty="0" smtClean="0"/>
              <a:t>077</a:t>
            </a:r>
            <a:r>
              <a:rPr lang="zh-CN" altLang="en-US" sz="2400" dirty="0" smtClean="0"/>
              <a:t>，普通用户则是采用</a:t>
            </a:r>
            <a:r>
              <a:rPr lang="en-US" sz="2400" dirty="0" smtClean="0"/>
              <a:t>002</a:t>
            </a:r>
            <a:r>
              <a:rPr lang="zh-CN" altLang="en-US" sz="2400" dirty="0" smtClean="0"/>
              <a:t>，这样所产生的权限依次为</a:t>
            </a:r>
            <a:r>
              <a:rPr lang="en-US" sz="2400" dirty="0" smtClean="0"/>
              <a:t>755</a:t>
            </a:r>
            <a:r>
              <a:rPr lang="zh-CN" altLang="en-US" sz="2400" dirty="0" smtClean="0"/>
              <a:t>、</a:t>
            </a:r>
            <a:r>
              <a:rPr lang="en-US" sz="2400" dirty="0" smtClean="0"/>
              <a:t>750</a:t>
            </a:r>
            <a:r>
              <a:rPr lang="zh-CN" altLang="en-US" sz="2400" dirty="0" smtClean="0"/>
              <a:t>、</a:t>
            </a:r>
            <a:r>
              <a:rPr lang="en-US" sz="2400" dirty="0" smtClean="0"/>
              <a:t>700</a:t>
            </a:r>
            <a:r>
              <a:rPr lang="zh-CN" altLang="en-US" sz="2400" dirty="0" smtClean="0"/>
              <a:t>、</a:t>
            </a:r>
            <a:r>
              <a:rPr lang="en-US" sz="2400" dirty="0" smtClean="0"/>
              <a:t>775</a:t>
            </a:r>
            <a:r>
              <a:rPr lang="zh-CN" altLang="en-US" sz="2400" dirty="0" smtClean="0"/>
              <a:t>。</a:t>
            </a:r>
          </a:p>
          <a:p>
            <a:r>
              <a:rPr lang="zh-CN" altLang="en-US" sz="2400" dirty="0" smtClean="0"/>
              <a:t>用户登录系统时，用户环境就会自动执行</a:t>
            </a:r>
            <a:r>
              <a:rPr lang="en-US" sz="2400" dirty="0" err="1" smtClean="0"/>
              <a:t>rmask</a:t>
            </a:r>
            <a:r>
              <a:rPr lang="zh-CN" altLang="en-US" sz="2400" dirty="0" smtClean="0"/>
              <a:t>命令来决定文件、目录的默认权限。</a:t>
            </a:r>
            <a:endParaRPr lang="zh-CN" altLang="en-US" sz="24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428596" y="642918"/>
            <a:ext cx="8001056" cy="5447645"/>
          </a:xfrm>
          <a:prstGeom prst="rect">
            <a:avLst/>
          </a:prstGeom>
        </p:spPr>
        <p:txBody>
          <a:bodyPr wrap="square">
            <a:spAutoFit/>
          </a:bodyPr>
          <a:lstStyle/>
          <a:p>
            <a:pPr lvl="0" algn="ctr"/>
            <a:r>
              <a:rPr lang="zh-CN" altLang="en-US" sz="3600" b="1" dirty="0" smtClean="0">
                <a:solidFill>
                  <a:srgbClr val="000000"/>
                </a:solidFill>
                <a:latin typeface="黑体" pitchFamily="49" charset="-122"/>
                <a:ea typeface="黑体" pitchFamily="49" charset="-122"/>
              </a:rPr>
              <a:t>树莓派的</a:t>
            </a:r>
            <a:r>
              <a:rPr lang="en-US" altLang="zh-CN" sz="3600" b="1" dirty="0" smtClean="0">
                <a:solidFill>
                  <a:srgbClr val="000000"/>
                </a:solidFill>
                <a:latin typeface="黑体" pitchFamily="49" charset="-122"/>
                <a:ea typeface="黑体" pitchFamily="49" charset="-122"/>
              </a:rPr>
              <a:t>Linux</a:t>
            </a:r>
            <a:r>
              <a:rPr lang="zh-CN" altLang="en-US" sz="3600" b="1" dirty="0" smtClean="0">
                <a:solidFill>
                  <a:srgbClr val="000000"/>
                </a:solidFill>
                <a:latin typeface="黑体" pitchFamily="49" charset="-122"/>
                <a:ea typeface="黑体" pitchFamily="49" charset="-122"/>
              </a:rPr>
              <a:t>系统介绍</a:t>
            </a:r>
            <a:endParaRPr lang="en-US" altLang="zh-CN" sz="3600" b="1" dirty="0" smtClean="0">
              <a:solidFill>
                <a:srgbClr val="000000"/>
              </a:solidFill>
              <a:latin typeface="黑体" pitchFamily="49" charset="-122"/>
              <a:ea typeface="黑体" pitchFamily="49" charset="-122"/>
            </a:endParaRPr>
          </a:p>
          <a:p>
            <a:pPr lvl="0" algn="ctr"/>
            <a:endParaRPr lang="en-US" altLang="zh-CN" sz="3600" b="1" dirty="0" smtClean="0">
              <a:solidFill>
                <a:srgbClr val="000000"/>
              </a:solidFill>
              <a:latin typeface="黑体" pitchFamily="49" charset="-122"/>
              <a:ea typeface="黑体" pitchFamily="49" charset="-122"/>
            </a:endParaRPr>
          </a:p>
          <a:p>
            <a:pPr lvl="0"/>
            <a:r>
              <a:rPr lang="en-US" altLang="zh-CN" sz="2800" b="1" dirty="0" smtClean="0">
                <a:solidFill>
                  <a:srgbClr val="000000"/>
                </a:solidFill>
                <a:latin typeface="黑体" pitchFamily="49" charset="-122"/>
                <a:ea typeface="黑体" pitchFamily="49" charset="-122"/>
              </a:rPr>
              <a:t>1</a:t>
            </a:r>
            <a:r>
              <a:rPr lang="zh-CN" altLang="en-US" sz="2800" b="1" dirty="0" smtClean="0">
                <a:solidFill>
                  <a:srgbClr val="000000"/>
                </a:solidFill>
                <a:latin typeface="黑体" pitchFamily="49" charset="-122"/>
                <a:ea typeface="黑体" pitchFamily="49" charset="-122"/>
              </a:rPr>
              <a:t>、常用命令</a:t>
            </a:r>
            <a:endParaRPr lang="en-US" altLang="zh-CN" sz="2800" b="1" dirty="0" smtClean="0">
              <a:solidFill>
                <a:srgbClr val="000000"/>
              </a:solidFill>
              <a:latin typeface="黑体" pitchFamily="49" charset="-122"/>
              <a:ea typeface="黑体" pitchFamily="49" charset="-122"/>
            </a:endParaRPr>
          </a:p>
          <a:p>
            <a:pPr lvl="0"/>
            <a:r>
              <a:rPr lang="en-US" altLang="zh-CN" sz="2800" b="1" dirty="0" smtClean="0">
                <a:solidFill>
                  <a:srgbClr val="000000"/>
                </a:solidFill>
                <a:latin typeface="黑体" pitchFamily="49" charset="-122"/>
                <a:ea typeface="黑体" pitchFamily="49" charset="-122"/>
              </a:rPr>
              <a:t>2</a:t>
            </a:r>
            <a:r>
              <a:rPr lang="zh-CN" altLang="en-US" sz="2800" b="1" dirty="0" smtClean="0">
                <a:solidFill>
                  <a:srgbClr val="000000"/>
                </a:solidFill>
                <a:latin typeface="黑体" pitchFamily="49" charset="-122"/>
                <a:ea typeface="黑体" pitchFamily="49" charset="-122"/>
              </a:rPr>
              <a:t>、文件系统结构</a:t>
            </a:r>
            <a:endParaRPr lang="en-US" altLang="zh-CN" sz="2800" b="1" dirty="0" smtClean="0">
              <a:solidFill>
                <a:srgbClr val="000000"/>
              </a:solidFill>
              <a:latin typeface="黑体" pitchFamily="49" charset="-122"/>
              <a:ea typeface="黑体" pitchFamily="49" charset="-122"/>
            </a:endParaRPr>
          </a:p>
          <a:p>
            <a:pPr lvl="0"/>
            <a:r>
              <a:rPr lang="en-US" altLang="zh-CN" sz="2800" b="1" dirty="0" smtClean="0">
                <a:solidFill>
                  <a:srgbClr val="000000"/>
                </a:solidFill>
                <a:latin typeface="黑体" pitchFamily="49" charset="-122"/>
                <a:ea typeface="黑体" pitchFamily="49" charset="-122"/>
              </a:rPr>
              <a:t>3</a:t>
            </a:r>
            <a:r>
              <a:rPr lang="zh-CN" altLang="en-US" sz="2800" b="1" dirty="0" smtClean="0">
                <a:solidFill>
                  <a:srgbClr val="000000"/>
                </a:solidFill>
                <a:latin typeface="黑体" pitchFamily="49" charset="-122"/>
                <a:ea typeface="黑体" pitchFamily="49" charset="-122"/>
              </a:rPr>
              <a:t>、用户与权限管理</a:t>
            </a:r>
            <a:endParaRPr lang="en-US" altLang="zh-CN" sz="2800" b="1" dirty="0" smtClean="0">
              <a:solidFill>
                <a:srgbClr val="000000"/>
              </a:solidFill>
              <a:latin typeface="黑体" pitchFamily="49" charset="-122"/>
              <a:ea typeface="黑体" pitchFamily="49" charset="-122"/>
            </a:endParaRPr>
          </a:p>
          <a:p>
            <a:pPr lvl="0"/>
            <a:r>
              <a:rPr lang="en-US" altLang="zh-CN" sz="2800" b="1" dirty="0" smtClean="0">
                <a:solidFill>
                  <a:srgbClr val="000000"/>
                </a:solidFill>
                <a:latin typeface="黑体" pitchFamily="49" charset="-122"/>
                <a:ea typeface="黑体" pitchFamily="49" charset="-122"/>
              </a:rPr>
              <a:t>4</a:t>
            </a:r>
            <a:r>
              <a:rPr lang="zh-CN" altLang="en-US" sz="2800" b="1" dirty="0" smtClean="0">
                <a:solidFill>
                  <a:srgbClr val="000000"/>
                </a:solidFill>
                <a:latin typeface="黑体" pitchFamily="49" charset="-122"/>
                <a:ea typeface="黑体" pitchFamily="49" charset="-122"/>
              </a:rPr>
              <a:t>、软件包管理</a:t>
            </a:r>
            <a:endParaRPr lang="en-US" altLang="zh-CN" sz="2800" b="1" dirty="0" smtClean="0">
              <a:solidFill>
                <a:srgbClr val="000000"/>
              </a:solidFill>
              <a:latin typeface="黑体" pitchFamily="49" charset="-122"/>
              <a:ea typeface="黑体" pitchFamily="49" charset="-122"/>
            </a:endParaRPr>
          </a:p>
          <a:p>
            <a:pPr lvl="0"/>
            <a:r>
              <a:rPr lang="en-US" altLang="zh-CN" sz="2800" b="1" dirty="0" smtClean="0">
                <a:solidFill>
                  <a:srgbClr val="000000"/>
                </a:solidFill>
                <a:latin typeface="黑体" pitchFamily="49" charset="-122"/>
                <a:ea typeface="黑体" pitchFamily="49" charset="-122"/>
              </a:rPr>
              <a:t>5</a:t>
            </a:r>
            <a:r>
              <a:rPr lang="zh-CN" altLang="en-US" sz="2800" b="1" dirty="0" smtClean="0">
                <a:solidFill>
                  <a:srgbClr val="000000"/>
                </a:solidFill>
                <a:latin typeface="黑体" pitchFamily="49" charset="-122"/>
                <a:ea typeface="黑体" pitchFamily="49" charset="-122"/>
              </a:rPr>
              <a:t>、文件编辑器</a:t>
            </a:r>
            <a:endParaRPr lang="en-US" altLang="zh-CN" sz="2800" b="1" dirty="0" smtClean="0">
              <a:solidFill>
                <a:srgbClr val="000000"/>
              </a:solidFill>
              <a:latin typeface="黑体" pitchFamily="49" charset="-122"/>
              <a:ea typeface="黑体" pitchFamily="49" charset="-122"/>
            </a:endParaRPr>
          </a:p>
          <a:p>
            <a:pPr lvl="0"/>
            <a:r>
              <a:rPr lang="en-US" altLang="zh-CN" sz="2800" b="1" dirty="0" smtClean="0">
                <a:solidFill>
                  <a:srgbClr val="000000"/>
                </a:solidFill>
                <a:latin typeface="黑体" pitchFamily="49" charset="-122"/>
                <a:ea typeface="黑体" pitchFamily="49" charset="-122"/>
              </a:rPr>
              <a:t>6</a:t>
            </a:r>
            <a:r>
              <a:rPr lang="zh-CN" altLang="en-US" sz="2800" b="1" dirty="0" smtClean="0">
                <a:solidFill>
                  <a:srgbClr val="000000"/>
                </a:solidFill>
                <a:latin typeface="黑体" pitchFamily="49" charset="-122"/>
                <a:ea typeface="黑体" pitchFamily="49" charset="-122"/>
              </a:rPr>
              <a:t>、使用外部设备</a:t>
            </a:r>
            <a:endParaRPr lang="en-US" altLang="zh-CN" sz="2800" b="1" dirty="0" smtClean="0">
              <a:solidFill>
                <a:srgbClr val="000000"/>
              </a:solidFill>
              <a:latin typeface="黑体" pitchFamily="49" charset="-122"/>
              <a:ea typeface="黑体" pitchFamily="49" charset="-122"/>
            </a:endParaRPr>
          </a:p>
          <a:p>
            <a:pPr lvl="0" algn="ctr"/>
            <a:endParaRPr lang="en-US" altLang="zh-CN" sz="3600" b="1" dirty="0" smtClean="0">
              <a:solidFill>
                <a:srgbClr val="000000"/>
              </a:solidFill>
              <a:latin typeface="黑体" pitchFamily="49" charset="-122"/>
              <a:ea typeface="黑体" pitchFamily="49" charset="-122"/>
            </a:endParaRPr>
          </a:p>
          <a:p>
            <a:pPr lvl="0" algn="ctr"/>
            <a:endParaRPr lang="en-US" altLang="zh-CN" sz="3600" b="1" dirty="0" smtClean="0">
              <a:solidFill>
                <a:srgbClr val="000000"/>
              </a:solidFill>
              <a:latin typeface="黑体" pitchFamily="49" charset="-122"/>
              <a:ea typeface="黑体" pitchFamily="49" charset="-122"/>
            </a:endParaRPr>
          </a:p>
          <a:p>
            <a:pPr lvl="0" algn="ctr"/>
            <a:endParaRPr lang="en-US" altLang="zh-CN" sz="3600" b="1" dirty="0" smtClean="0">
              <a:solidFill>
                <a:srgbClr val="000000"/>
              </a:solidFill>
              <a:latin typeface="黑体" pitchFamily="49" charset="-122"/>
              <a:ea typeface="黑体" pitchFamily="49" charset="-122"/>
            </a:endParaRPr>
          </a:p>
        </p:txBody>
      </p:sp>
      <p:sp>
        <p:nvSpPr>
          <p:cNvPr id="3" name="左箭头 2"/>
          <p:cNvSpPr/>
          <p:nvPr/>
        </p:nvSpPr>
        <p:spPr>
          <a:xfrm>
            <a:off x="3143240" y="3143248"/>
            <a:ext cx="785818" cy="428628"/>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142976" y="142852"/>
            <a:ext cx="3251211"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a:r>
              <a:rPr kumimoji="0" lang="en-US" altLang="zh-CN" sz="2800" b="1" i="0" u="none" strike="noStrike" cap="none" normalizeH="0" baseline="0" dirty="0" smtClean="0">
                <a:ln>
                  <a:noFill/>
                </a:ln>
                <a:solidFill>
                  <a:schemeClr val="tx1"/>
                </a:solidFill>
                <a:effectLst/>
                <a:latin typeface="黑体" pitchFamily="49" charset="-122"/>
                <a:ea typeface="黑体" pitchFamily="49" charset="-122"/>
                <a:cs typeface="宋体" pitchFamily="2" charset="-122"/>
              </a:rPr>
              <a:t>1</a:t>
            </a:r>
            <a:r>
              <a:rPr kumimoji="0" lang="zh-CN" altLang="en-US" sz="2800" b="1" i="0" u="none" strike="noStrike" cap="none" normalizeH="0" baseline="0" dirty="0" smtClean="0">
                <a:ln>
                  <a:noFill/>
                </a:ln>
                <a:solidFill>
                  <a:schemeClr val="tx1"/>
                </a:solidFill>
                <a:effectLst/>
                <a:latin typeface="黑体" pitchFamily="49" charset="-122"/>
                <a:ea typeface="黑体" pitchFamily="49" charset="-122"/>
                <a:cs typeface="宋体" pitchFamily="2" charset="-122"/>
              </a:rPr>
              <a:t>、软件包管理工具</a:t>
            </a:r>
            <a:endParaRPr kumimoji="0" lang="zh-CN" sz="2800" b="1" i="0" u="none" strike="noStrike" cap="none" normalizeH="0" baseline="0" dirty="0" smtClean="0">
              <a:ln>
                <a:noFill/>
              </a:ln>
              <a:solidFill>
                <a:schemeClr val="tx1"/>
              </a:solidFill>
              <a:effectLst/>
              <a:latin typeface="黑体" pitchFamily="49" charset="-122"/>
              <a:ea typeface="黑体" pitchFamily="49" charset="-122"/>
              <a:cs typeface="宋体" pitchFamily="2" charset="-122"/>
            </a:endParaRPr>
          </a:p>
        </p:txBody>
      </p:sp>
      <p:sp>
        <p:nvSpPr>
          <p:cNvPr id="5" name="矩形 4"/>
          <p:cNvSpPr/>
          <p:nvPr/>
        </p:nvSpPr>
        <p:spPr>
          <a:xfrm>
            <a:off x="285720" y="785794"/>
            <a:ext cx="8501122" cy="4524315"/>
          </a:xfrm>
          <a:prstGeom prst="rect">
            <a:avLst/>
          </a:prstGeom>
        </p:spPr>
        <p:txBody>
          <a:bodyPr wrap="square">
            <a:spAutoFit/>
          </a:bodyPr>
          <a:lstStyle/>
          <a:p>
            <a:pPr>
              <a:buFont typeface="Wingdings" pitchFamily="2" charset="2"/>
              <a:buChar char="p"/>
            </a:pPr>
            <a:r>
              <a:rPr lang="zh-CN" altLang="en-US" sz="2400" dirty="0" smtClean="0"/>
              <a:t>管理安装、升级和卸载软件最简单的方法就是使用</a:t>
            </a:r>
            <a:r>
              <a:rPr lang="en-US" altLang="zh-CN" sz="2400" dirty="0" err="1" smtClean="0"/>
              <a:t>Debian</a:t>
            </a:r>
            <a:r>
              <a:rPr lang="zh-CN" altLang="en-US" sz="2400" dirty="0" smtClean="0"/>
              <a:t>上的</a:t>
            </a:r>
            <a:r>
              <a:rPr lang="en-US" altLang="zh-CN" sz="2400" dirty="0" smtClean="0"/>
              <a:t>APT</a:t>
            </a:r>
            <a:r>
              <a:rPr lang="zh-CN" altLang="en-US" sz="2400" dirty="0" smtClean="0"/>
              <a:t>（高级包管理工具）。如果一个软件被打包成</a:t>
            </a:r>
            <a:r>
              <a:rPr lang="en-US" altLang="zh-CN" sz="2400" dirty="0" err="1" smtClean="0"/>
              <a:t>Debian</a:t>
            </a:r>
            <a:r>
              <a:rPr lang="zh-CN" altLang="en-US" sz="2400" dirty="0" smtClean="0"/>
              <a:t>上的包并且适用于树莓派的</a:t>
            </a:r>
            <a:r>
              <a:rPr lang="en-US" altLang="zh-CN" sz="2400" dirty="0" smtClean="0"/>
              <a:t>ARM</a:t>
            </a:r>
            <a:r>
              <a:rPr lang="zh-CN" altLang="en-US" sz="2400" dirty="0" smtClean="0"/>
              <a:t>架构，那么这个软件包同样兼容于</a:t>
            </a:r>
            <a:r>
              <a:rPr lang="en-US" altLang="zh-CN" sz="2400" dirty="0" err="1" smtClean="0"/>
              <a:t>Raspbian</a:t>
            </a:r>
            <a:r>
              <a:rPr lang="zh-CN" altLang="en-US" sz="2400" dirty="0" smtClean="0"/>
              <a:t>。</a:t>
            </a:r>
          </a:p>
          <a:p>
            <a:pPr>
              <a:buFont typeface="Wingdings" pitchFamily="2" charset="2"/>
              <a:buChar char="p"/>
            </a:pPr>
            <a:r>
              <a:rPr lang="zh-CN" altLang="en-US" sz="2400" dirty="0" smtClean="0"/>
              <a:t>安装或者卸载软件包的时候你需要</a:t>
            </a:r>
            <a:r>
              <a:rPr lang="en-US" altLang="zh-CN" sz="2400" dirty="0" smtClean="0"/>
              <a:t>root</a:t>
            </a:r>
            <a:r>
              <a:rPr lang="zh-CN" altLang="en-US" sz="2400" dirty="0" smtClean="0"/>
              <a:t>用户权限，因此你的用户必须是</a:t>
            </a:r>
            <a:r>
              <a:rPr lang="en-US" altLang="zh-CN" sz="2400" dirty="0" err="1" smtClean="0"/>
              <a:t>sudoer</a:t>
            </a:r>
            <a:r>
              <a:rPr lang="zh-CN" altLang="en-US" sz="2400" dirty="0" smtClean="0"/>
              <a:t>用户，或者你必须使用</a:t>
            </a:r>
            <a:r>
              <a:rPr lang="en-US" altLang="zh-CN" sz="2400" dirty="0" smtClean="0"/>
              <a:t>root</a:t>
            </a:r>
            <a:r>
              <a:rPr lang="zh-CN" altLang="en-US" sz="2400" dirty="0" smtClean="0"/>
              <a:t>用户登录。更多信息参考用户管理和</a:t>
            </a:r>
            <a:r>
              <a:rPr lang="en-US" altLang="zh-CN" sz="2400" dirty="0" smtClean="0"/>
              <a:t>root</a:t>
            </a:r>
            <a:r>
              <a:rPr lang="zh-CN" altLang="en-US" sz="2400" dirty="0" smtClean="0"/>
              <a:t>用户。</a:t>
            </a:r>
          </a:p>
          <a:p>
            <a:pPr>
              <a:buFont typeface="Wingdings" pitchFamily="2" charset="2"/>
              <a:buChar char="p"/>
            </a:pPr>
            <a:r>
              <a:rPr lang="zh-CN" altLang="en-US" sz="2400" dirty="0" smtClean="0"/>
              <a:t>安装新的包，或者更新已有的包，你需要连接互联网。</a:t>
            </a:r>
          </a:p>
          <a:p>
            <a:pPr>
              <a:buFont typeface="Wingdings" pitchFamily="2" charset="2"/>
              <a:buChar char="p"/>
            </a:pPr>
            <a:r>
              <a:rPr lang="zh-CN" altLang="en-US" sz="2400" dirty="0" smtClean="0"/>
              <a:t>注意安装软件会消耗你的</a:t>
            </a:r>
            <a:r>
              <a:rPr lang="en-US" altLang="zh-CN" sz="2400" dirty="0" smtClean="0"/>
              <a:t>SD</a:t>
            </a:r>
            <a:r>
              <a:rPr lang="zh-CN" altLang="en-US" sz="2400" dirty="0" smtClean="0"/>
              <a:t>卡存储空间，因此你需要关注磁盘空间并使用合适大小的</a:t>
            </a:r>
            <a:r>
              <a:rPr lang="en-US" altLang="zh-CN" sz="2400" dirty="0" smtClean="0"/>
              <a:t>SD</a:t>
            </a:r>
            <a:r>
              <a:rPr lang="zh-CN" altLang="en-US" sz="2400" dirty="0" smtClean="0"/>
              <a:t>卡。</a:t>
            </a:r>
          </a:p>
          <a:p>
            <a:pPr>
              <a:buFont typeface="Wingdings" pitchFamily="2" charset="2"/>
              <a:buChar char="p"/>
            </a:pPr>
            <a:r>
              <a:rPr lang="zh-CN" altLang="en-US" sz="2400" dirty="0" smtClean="0"/>
              <a:t>同样要注意安装软件的时候会进行加锁操作，因此你不能同时安装多个软件。</a:t>
            </a:r>
            <a:endParaRPr lang="zh-CN" altLang="en-US" sz="24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142976" y="142852"/>
            <a:ext cx="1808507"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a:r>
              <a:rPr kumimoji="0" lang="en-US" altLang="zh-CN" sz="2800" b="1" i="0" u="none" strike="noStrike" cap="none" normalizeH="0" baseline="0" dirty="0" smtClean="0">
                <a:ln>
                  <a:noFill/>
                </a:ln>
                <a:solidFill>
                  <a:schemeClr val="tx1"/>
                </a:solidFill>
                <a:effectLst/>
                <a:latin typeface="黑体" pitchFamily="49" charset="-122"/>
                <a:ea typeface="黑体" pitchFamily="49" charset="-122"/>
                <a:cs typeface="宋体" pitchFamily="2" charset="-122"/>
              </a:rPr>
              <a:t>2</a:t>
            </a:r>
            <a:r>
              <a:rPr kumimoji="0" lang="zh-CN" altLang="en-US" sz="2800" b="1" i="0" u="none" strike="noStrike" cap="none" normalizeH="0" baseline="0" dirty="0" smtClean="0">
                <a:ln>
                  <a:noFill/>
                </a:ln>
                <a:solidFill>
                  <a:schemeClr val="tx1"/>
                </a:solidFill>
                <a:effectLst/>
                <a:latin typeface="黑体" pitchFamily="49" charset="-122"/>
                <a:ea typeface="黑体" pitchFamily="49" charset="-122"/>
                <a:cs typeface="宋体" pitchFamily="2" charset="-122"/>
              </a:rPr>
              <a:t>、</a:t>
            </a:r>
            <a:r>
              <a:rPr lang="zh-CN" altLang="en-US" sz="2800" b="1" dirty="0" smtClean="0"/>
              <a:t>软件源</a:t>
            </a:r>
            <a:endParaRPr kumimoji="0" lang="zh-CN" sz="2800" b="1" i="0" u="none" strike="noStrike" cap="none" normalizeH="0" baseline="0" dirty="0" smtClean="0">
              <a:ln>
                <a:noFill/>
              </a:ln>
              <a:solidFill>
                <a:schemeClr val="tx1"/>
              </a:solidFill>
              <a:effectLst/>
              <a:latin typeface="黑体" pitchFamily="49" charset="-122"/>
              <a:ea typeface="黑体" pitchFamily="49" charset="-122"/>
              <a:cs typeface="宋体" pitchFamily="2" charset="-122"/>
            </a:endParaRPr>
          </a:p>
        </p:txBody>
      </p:sp>
      <p:sp>
        <p:nvSpPr>
          <p:cNvPr id="5" name="矩形 4"/>
          <p:cNvSpPr/>
          <p:nvPr/>
        </p:nvSpPr>
        <p:spPr>
          <a:xfrm>
            <a:off x="285720" y="785794"/>
            <a:ext cx="8501122" cy="1938992"/>
          </a:xfrm>
          <a:prstGeom prst="rect">
            <a:avLst/>
          </a:prstGeom>
        </p:spPr>
        <p:txBody>
          <a:bodyPr wrap="square">
            <a:spAutoFit/>
          </a:bodyPr>
          <a:lstStyle/>
          <a:p>
            <a:pPr>
              <a:buFont typeface="Wingdings" pitchFamily="2" charset="2"/>
              <a:buChar char="p"/>
            </a:pPr>
            <a:r>
              <a:rPr lang="en-US" sz="2400" dirty="0" smtClean="0"/>
              <a:t>APT</a:t>
            </a:r>
            <a:r>
              <a:rPr lang="zh-CN" altLang="en-US" sz="2400" dirty="0" smtClean="0"/>
              <a:t>在你的树莓派上的</a:t>
            </a:r>
            <a:r>
              <a:rPr lang="en-US" altLang="zh-CN" sz="2400" b="1" dirty="0" smtClean="0"/>
              <a:t>/</a:t>
            </a:r>
            <a:r>
              <a:rPr lang="en-US" sz="2400" b="1" dirty="0" smtClean="0"/>
              <a:t>etc/apt/</a:t>
            </a:r>
            <a:r>
              <a:rPr lang="en-US" sz="2400" b="1" dirty="0" err="1" smtClean="0"/>
              <a:t>sources.list</a:t>
            </a:r>
            <a:r>
              <a:rPr lang="zh-CN" altLang="en-US" sz="2400" dirty="0" smtClean="0"/>
              <a:t>文件中保存了一个软件源列表。在安装软件之前，你应该使用</a:t>
            </a:r>
            <a:r>
              <a:rPr lang="en-US" sz="2400" b="1" dirty="0" smtClean="0"/>
              <a:t>apt-get update</a:t>
            </a:r>
            <a:r>
              <a:rPr lang="zh-CN" altLang="en-US" sz="2400" dirty="0" smtClean="0"/>
              <a:t>更新你的包列表：</a:t>
            </a:r>
          </a:p>
          <a:p>
            <a:r>
              <a:rPr lang="en-US" sz="2400" dirty="0" err="1" smtClean="0"/>
              <a:t>sudo</a:t>
            </a:r>
            <a:r>
              <a:rPr lang="en-US" sz="2400" dirty="0" smtClean="0"/>
              <a:t> apt-get update</a:t>
            </a:r>
          </a:p>
          <a:p>
            <a:r>
              <a:rPr lang="zh-CN" altLang="en-US" sz="2400" dirty="0" smtClean="0"/>
              <a:t>有关新的软件源，在本课第</a:t>
            </a:r>
            <a:r>
              <a:rPr lang="en-US" altLang="zh-CN" sz="2400" dirty="0" smtClean="0"/>
              <a:t>4</a:t>
            </a:r>
            <a:r>
              <a:rPr lang="zh-CN" altLang="en-US" sz="2400" dirty="0" smtClean="0"/>
              <a:t>节也介绍过。</a:t>
            </a:r>
            <a:endParaRPr lang="zh-CN" altLang="en-US" sz="24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142976" y="142852"/>
            <a:ext cx="4512774"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a:r>
              <a:rPr kumimoji="0" lang="en-US" altLang="zh-CN" sz="2800" b="1" i="0" u="none" strike="noStrike" cap="none" normalizeH="0" baseline="0" dirty="0" smtClean="0">
                <a:ln>
                  <a:noFill/>
                </a:ln>
                <a:solidFill>
                  <a:schemeClr val="tx1"/>
                </a:solidFill>
                <a:effectLst/>
                <a:latin typeface="黑体" pitchFamily="49" charset="-122"/>
                <a:ea typeface="黑体" pitchFamily="49" charset="-122"/>
                <a:cs typeface="宋体" pitchFamily="2" charset="-122"/>
              </a:rPr>
              <a:t>3</a:t>
            </a:r>
            <a:r>
              <a:rPr kumimoji="0" lang="zh-CN" altLang="en-US" sz="2800" b="1" i="0" u="none" strike="noStrike" cap="none" normalizeH="0" baseline="0" dirty="0" smtClean="0">
                <a:ln>
                  <a:noFill/>
                </a:ln>
                <a:solidFill>
                  <a:schemeClr val="tx1"/>
                </a:solidFill>
                <a:effectLst/>
                <a:latin typeface="黑体" pitchFamily="49" charset="-122"/>
                <a:ea typeface="黑体" pitchFamily="49" charset="-122"/>
                <a:cs typeface="宋体" pitchFamily="2" charset="-122"/>
              </a:rPr>
              <a:t>、</a:t>
            </a:r>
            <a:r>
              <a:rPr lang="zh-CN" altLang="en-US" sz="2800" b="1" dirty="0" smtClean="0"/>
              <a:t>使用</a:t>
            </a:r>
            <a:r>
              <a:rPr lang="en-US" sz="2800" b="1" dirty="0" smtClean="0"/>
              <a:t>apt</a:t>
            </a:r>
            <a:r>
              <a:rPr lang="zh-CN" altLang="en-US" sz="2800" b="1" dirty="0" smtClean="0"/>
              <a:t>安装一个软件包</a:t>
            </a:r>
            <a:endParaRPr kumimoji="0" lang="zh-CN" sz="2800" b="1" i="0" u="none" strike="noStrike" cap="none" normalizeH="0" baseline="0" dirty="0" smtClean="0">
              <a:ln>
                <a:noFill/>
              </a:ln>
              <a:solidFill>
                <a:schemeClr val="tx1"/>
              </a:solidFill>
              <a:effectLst/>
              <a:latin typeface="黑体" pitchFamily="49" charset="-122"/>
              <a:ea typeface="黑体" pitchFamily="49" charset="-122"/>
              <a:cs typeface="宋体" pitchFamily="2" charset="-122"/>
            </a:endParaRPr>
          </a:p>
        </p:txBody>
      </p:sp>
      <p:sp>
        <p:nvSpPr>
          <p:cNvPr id="5" name="矩形 4"/>
          <p:cNvSpPr/>
          <p:nvPr/>
        </p:nvSpPr>
        <p:spPr>
          <a:xfrm>
            <a:off x="285720" y="785794"/>
            <a:ext cx="8501122" cy="4524315"/>
          </a:xfrm>
          <a:prstGeom prst="rect">
            <a:avLst/>
          </a:prstGeom>
        </p:spPr>
        <p:txBody>
          <a:bodyPr wrap="square">
            <a:spAutoFit/>
          </a:bodyPr>
          <a:lstStyle/>
          <a:p>
            <a:pPr>
              <a:buFont typeface="Wingdings" pitchFamily="2" charset="2"/>
              <a:buChar char="p"/>
            </a:pPr>
            <a:r>
              <a:rPr lang="zh-CN" altLang="en-US" sz="2400" dirty="0" smtClean="0"/>
              <a:t>我们以前没有</a:t>
            </a:r>
            <a:r>
              <a:rPr lang="en-US" altLang="zh-CN" sz="2400" dirty="0" smtClean="0"/>
              <a:t>tree</a:t>
            </a:r>
            <a:r>
              <a:rPr lang="zh-CN" altLang="en-US" sz="2400" dirty="0" smtClean="0"/>
              <a:t>这个命令（这是一个非预装的外部命令）</a:t>
            </a:r>
            <a:endParaRPr lang="en-US" altLang="zh-CN" sz="2400" dirty="0" smtClean="0"/>
          </a:p>
          <a:p>
            <a:pPr>
              <a:buFont typeface="Wingdings" pitchFamily="2" charset="2"/>
              <a:buChar char="p"/>
            </a:pPr>
            <a:r>
              <a:rPr lang="zh-CN" altLang="en-US" sz="2400" dirty="0" smtClean="0"/>
              <a:t>添加</a:t>
            </a:r>
            <a:r>
              <a:rPr lang="en-US" altLang="zh-CN" sz="2400" dirty="0" smtClean="0"/>
              <a:t>tree</a:t>
            </a:r>
            <a:r>
              <a:rPr lang="zh-CN" altLang="en-US" sz="2400" dirty="0" smtClean="0"/>
              <a:t>：</a:t>
            </a:r>
            <a:endParaRPr lang="en-US" sz="2400" dirty="0" smtClean="0"/>
          </a:p>
          <a:p>
            <a:r>
              <a:rPr lang="en-US" sz="2400" dirty="0" err="1" smtClean="0"/>
              <a:t>sudo</a:t>
            </a:r>
            <a:r>
              <a:rPr lang="en-US" sz="2400" dirty="0" smtClean="0"/>
              <a:t> apt-get install tree </a:t>
            </a:r>
          </a:p>
          <a:p>
            <a:pPr>
              <a:buFont typeface="Wingdings" pitchFamily="2" charset="2"/>
              <a:buChar char="p"/>
            </a:pPr>
            <a:r>
              <a:rPr lang="zh-CN" altLang="en-US" sz="2400" dirty="0" smtClean="0"/>
              <a:t>输入以上命令之后，将会提示用户安装这个包需要多少存储空间，以及确认安装这个软件包。</a:t>
            </a:r>
            <a:endParaRPr lang="en-US" altLang="zh-CN" sz="2400" dirty="0" smtClean="0"/>
          </a:p>
          <a:p>
            <a:pPr>
              <a:buFont typeface="Wingdings" pitchFamily="2" charset="2"/>
              <a:buChar char="p"/>
            </a:pPr>
            <a:r>
              <a:rPr lang="zh-CN" altLang="en-US" sz="2400" dirty="0" smtClean="0"/>
              <a:t>输入</a:t>
            </a:r>
            <a:r>
              <a:rPr lang="en-US" sz="2400" dirty="0" smtClean="0"/>
              <a:t>Y（</a:t>
            </a:r>
            <a:r>
              <a:rPr lang="zh-CN" altLang="en-US" sz="2400" dirty="0" smtClean="0"/>
              <a:t>或者直接回车，因为</a:t>
            </a:r>
            <a:r>
              <a:rPr lang="en-US" sz="2400" dirty="0" smtClean="0"/>
              <a:t>yes</a:t>
            </a:r>
            <a:r>
              <a:rPr lang="zh-CN" altLang="en-US" sz="2400" dirty="0" smtClean="0"/>
              <a:t>是默认操作）将允许安装。可以通过添加</a:t>
            </a:r>
            <a:r>
              <a:rPr lang="en-US" altLang="zh-CN" sz="2400" b="1" dirty="0" smtClean="0"/>
              <a:t>-</a:t>
            </a:r>
            <a:r>
              <a:rPr lang="en-US" sz="2400" b="1" dirty="0" smtClean="0"/>
              <a:t>y</a:t>
            </a:r>
            <a:r>
              <a:rPr lang="zh-CN" altLang="en-US" sz="2400" dirty="0" smtClean="0"/>
              <a:t>选项跳过这一步：</a:t>
            </a:r>
          </a:p>
          <a:p>
            <a:r>
              <a:rPr lang="en-US" sz="2400" dirty="0" err="1" smtClean="0"/>
              <a:t>sudo</a:t>
            </a:r>
            <a:r>
              <a:rPr lang="en-US" sz="2400" dirty="0" smtClean="0"/>
              <a:t> apt-get install tree –y</a:t>
            </a:r>
          </a:p>
          <a:p>
            <a:pPr>
              <a:buFont typeface="Wingdings" pitchFamily="2" charset="2"/>
              <a:buChar char="p"/>
            </a:pPr>
            <a:r>
              <a:rPr lang="zh-CN" altLang="en-US" sz="2400" dirty="0" smtClean="0"/>
              <a:t>安装这个软件包后，使用户可使用</a:t>
            </a:r>
            <a:r>
              <a:rPr lang="en-US" sz="2400" dirty="0" smtClean="0"/>
              <a:t>tree</a:t>
            </a:r>
            <a:r>
              <a:rPr lang="zh-CN" altLang="en-US" sz="2400" dirty="0" smtClean="0"/>
              <a:t>这个软件。</a:t>
            </a:r>
            <a:endParaRPr lang="en-US" altLang="zh-CN" sz="2400" dirty="0" smtClean="0"/>
          </a:p>
          <a:p>
            <a:pPr>
              <a:buFont typeface="Wingdings" pitchFamily="2" charset="2"/>
              <a:buChar char="p"/>
            </a:pPr>
            <a:r>
              <a:rPr lang="zh-CN" altLang="en-US" sz="2400" dirty="0" smtClean="0"/>
              <a:t>输入</a:t>
            </a:r>
            <a:r>
              <a:rPr lang="en-US" sz="2400" b="1" dirty="0" smtClean="0"/>
              <a:t>wh</a:t>
            </a:r>
            <a:r>
              <a:rPr lang="en-US" altLang="zh-CN" sz="2400" b="1" dirty="0" smtClean="0"/>
              <a:t>ich </a:t>
            </a:r>
            <a:r>
              <a:rPr lang="en-US" sz="2400" b="1" dirty="0" smtClean="0"/>
              <a:t>tree</a:t>
            </a:r>
            <a:r>
              <a:rPr lang="zh-CN" altLang="en-US" sz="2400" dirty="0" smtClean="0"/>
              <a:t>显示</a:t>
            </a:r>
            <a:r>
              <a:rPr lang="en-US" sz="2400" dirty="0" smtClean="0"/>
              <a:t>tree</a:t>
            </a:r>
            <a:r>
              <a:rPr lang="zh-CN" altLang="en-US" sz="2400" dirty="0" smtClean="0"/>
              <a:t>安装位置：</a:t>
            </a:r>
          </a:p>
          <a:p>
            <a:r>
              <a:rPr lang="en-US" sz="2400" dirty="0" smtClean="0"/>
              <a:t>/</a:t>
            </a:r>
            <a:r>
              <a:rPr lang="en-US" sz="2400" dirty="0" err="1" smtClean="0"/>
              <a:t>usr</a:t>
            </a:r>
            <a:r>
              <a:rPr lang="en-US" sz="2400" dirty="0" smtClean="0"/>
              <a:t>/bin/tree</a:t>
            </a:r>
            <a:endParaRPr lang="zh-CN" altLang="en-US" sz="2400" dirty="0" smtClean="0"/>
          </a:p>
          <a:p>
            <a:pPr>
              <a:buFont typeface="Wingdings" pitchFamily="2" charset="2"/>
              <a:buChar char="p"/>
            </a:pPr>
            <a:endParaRPr lang="zh-CN" altLang="en-US" sz="24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142976" y="142852"/>
            <a:ext cx="4333238"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a:r>
              <a:rPr kumimoji="0" lang="en-US" altLang="zh-CN" sz="2800" b="1" i="0" u="none" strike="noStrike" cap="none" normalizeH="0" baseline="0" dirty="0" smtClean="0">
                <a:ln>
                  <a:noFill/>
                </a:ln>
                <a:solidFill>
                  <a:schemeClr val="tx1"/>
                </a:solidFill>
                <a:effectLst/>
                <a:latin typeface="黑体" pitchFamily="49" charset="-122"/>
                <a:ea typeface="黑体" pitchFamily="49" charset="-122"/>
                <a:cs typeface="宋体" pitchFamily="2" charset="-122"/>
              </a:rPr>
              <a:t>4</a:t>
            </a:r>
            <a:r>
              <a:rPr kumimoji="0" lang="zh-CN" altLang="en-US" sz="2800" b="1" i="0" u="none" strike="noStrike" cap="none" normalizeH="0" baseline="0" dirty="0" smtClean="0">
                <a:ln>
                  <a:noFill/>
                </a:ln>
                <a:solidFill>
                  <a:schemeClr val="tx1"/>
                </a:solidFill>
                <a:effectLst/>
                <a:latin typeface="黑体" pitchFamily="49" charset="-122"/>
                <a:ea typeface="黑体" pitchFamily="49" charset="-122"/>
                <a:cs typeface="宋体" pitchFamily="2" charset="-122"/>
              </a:rPr>
              <a:t>、</a:t>
            </a:r>
            <a:r>
              <a:rPr lang="zh-CN" altLang="en-US" sz="2800" b="1" dirty="0" smtClean="0"/>
              <a:t>使用已经安装的软件包</a:t>
            </a:r>
            <a:endParaRPr kumimoji="0" lang="zh-CN" sz="2800" b="1" i="0" u="none" strike="noStrike" cap="none" normalizeH="0" baseline="0" dirty="0" smtClean="0">
              <a:ln>
                <a:noFill/>
              </a:ln>
              <a:solidFill>
                <a:schemeClr val="tx1"/>
              </a:solidFill>
              <a:effectLst/>
              <a:latin typeface="黑体" pitchFamily="49" charset="-122"/>
              <a:ea typeface="黑体" pitchFamily="49" charset="-122"/>
              <a:cs typeface="宋体" pitchFamily="2" charset="-122"/>
            </a:endParaRPr>
          </a:p>
        </p:txBody>
      </p:sp>
      <p:sp>
        <p:nvSpPr>
          <p:cNvPr id="5" name="矩形 4"/>
          <p:cNvSpPr/>
          <p:nvPr/>
        </p:nvSpPr>
        <p:spPr>
          <a:xfrm>
            <a:off x="285720" y="785794"/>
            <a:ext cx="8501122" cy="4154984"/>
          </a:xfrm>
          <a:prstGeom prst="rect">
            <a:avLst/>
          </a:prstGeom>
        </p:spPr>
        <p:txBody>
          <a:bodyPr wrap="square">
            <a:spAutoFit/>
          </a:bodyPr>
          <a:lstStyle/>
          <a:p>
            <a:r>
              <a:rPr lang="en-US" sz="2400" dirty="0" smtClean="0"/>
              <a:t>tree</a:t>
            </a:r>
            <a:r>
              <a:rPr lang="zh-CN" altLang="en-US" sz="2400" dirty="0" smtClean="0"/>
              <a:t>是一个命令工具，可以提供当前目录的可视化结构，以及所有内容。</a:t>
            </a:r>
          </a:p>
          <a:p>
            <a:r>
              <a:rPr lang="zh-CN" altLang="en-US" sz="2400" dirty="0" smtClean="0"/>
              <a:t>输入</a:t>
            </a:r>
            <a:r>
              <a:rPr lang="en-US" sz="2400" dirty="0" smtClean="0"/>
              <a:t>tree</a:t>
            </a:r>
            <a:r>
              <a:rPr lang="zh-CN" altLang="en-US" sz="2400" dirty="0" smtClean="0"/>
              <a:t>运行</a:t>
            </a:r>
            <a:r>
              <a:rPr lang="en-US" sz="2400" dirty="0" smtClean="0"/>
              <a:t>tree</a:t>
            </a:r>
            <a:r>
              <a:rPr lang="zh-CN" altLang="en-US" sz="2400" dirty="0" smtClean="0"/>
              <a:t>命令，例如：</a:t>
            </a:r>
          </a:p>
          <a:p>
            <a:r>
              <a:rPr lang="en-US" sz="2400" dirty="0" smtClean="0"/>
              <a:t>tree </a:t>
            </a:r>
          </a:p>
          <a:p>
            <a:r>
              <a:rPr lang="en-US" sz="2400" dirty="0" smtClean="0"/>
              <a:t>.. </a:t>
            </a:r>
          </a:p>
          <a:p>
            <a:r>
              <a:rPr lang="en-US" sz="2400" dirty="0" smtClean="0"/>
              <a:t>├── hello.py </a:t>
            </a:r>
          </a:p>
          <a:p>
            <a:r>
              <a:rPr lang="en-US" sz="2400" dirty="0" smtClean="0"/>
              <a:t>├── games </a:t>
            </a:r>
          </a:p>
          <a:p>
            <a:r>
              <a:rPr lang="en-US" sz="2400" dirty="0" smtClean="0"/>
              <a:t>│ ├── asteroids.py </a:t>
            </a:r>
          </a:p>
          <a:p>
            <a:r>
              <a:rPr lang="en-US" sz="2400" dirty="0" smtClean="0"/>
              <a:t>│ ├── pacman.py </a:t>
            </a:r>
          </a:p>
          <a:p>
            <a:r>
              <a:rPr lang="en-US" sz="2400" dirty="0" smtClean="0"/>
              <a:t>│ ├── README.txt </a:t>
            </a:r>
          </a:p>
          <a:p>
            <a:r>
              <a:rPr lang="en-US" sz="2400" dirty="0" smtClean="0"/>
              <a:t>│ └── tetris.py</a:t>
            </a:r>
            <a:r>
              <a:rPr lang="zh-CN" altLang="en-US" sz="2400" dirty="0" smtClean="0"/>
              <a:t>输入</a:t>
            </a:r>
            <a:r>
              <a:rPr lang="en-US" sz="2400" b="1" dirty="0" smtClean="0"/>
              <a:t>man tree</a:t>
            </a:r>
            <a:r>
              <a:rPr lang="zh-CN" altLang="en-US" sz="2400" dirty="0" smtClean="0"/>
              <a:t>获取</a:t>
            </a:r>
            <a:r>
              <a:rPr lang="en-US" sz="2400" dirty="0" smtClean="0"/>
              <a:t>tree</a:t>
            </a:r>
            <a:r>
              <a:rPr lang="zh-CN" altLang="en-US" sz="2400" dirty="0" smtClean="0"/>
              <a:t>的用户手册。</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142976" y="142852"/>
            <a:ext cx="3248005"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a:r>
              <a:rPr kumimoji="0" lang="en-US" altLang="zh-CN" sz="2800" b="1" i="0" u="none" strike="noStrike" cap="none" normalizeH="0" baseline="0" dirty="0" smtClean="0">
                <a:ln>
                  <a:noFill/>
                </a:ln>
                <a:solidFill>
                  <a:schemeClr val="tx1"/>
                </a:solidFill>
                <a:effectLst/>
                <a:latin typeface="黑体" pitchFamily="49" charset="-122"/>
                <a:ea typeface="黑体" pitchFamily="49" charset="-122"/>
                <a:cs typeface="宋体" pitchFamily="2" charset="-122"/>
              </a:rPr>
              <a:t>5</a:t>
            </a:r>
            <a:r>
              <a:rPr kumimoji="0" lang="zh-CN" altLang="en-US" sz="2800" b="1" i="0" u="none" strike="noStrike" cap="none" normalizeH="0" baseline="0" dirty="0" smtClean="0">
                <a:ln>
                  <a:noFill/>
                </a:ln>
                <a:solidFill>
                  <a:schemeClr val="tx1"/>
                </a:solidFill>
                <a:effectLst/>
                <a:latin typeface="黑体" pitchFamily="49" charset="-122"/>
                <a:ea typeface="黑体" pitchFamily="49" charset="-122"/>
                <a:cs typeface="宋体" pitchFamily="2" charset="-122"/>
              </a:rPr>
              <a:t>、</a:t>
            </a:r>
            <a:r>
              <a:rPr lang="zh-CN" altLang="en-US" sz="2800" b="1" dirty="0" smtClean="0"/>
              <a:t>使用</a:t>
            </a:r>
            <a:r>
              <a:rPr lang="en-US" sz="2800" b="1" dirty="0" smtClean="0"/>
              <a:t>APT</a:t>
            </a:r>
            <a:r>
              <a:rPr lang="zh-CN" altLang="en-US" sz="2800" b="1" dirty="0" smtClean="0"/>
              <a:t>卸载包</a:t>
            </a:r>
            <a:endParaRPr kumimoji="0" lang="zh-CN" sz="2800" b="1" i="0" u="none" strike="noStrike" cap="none" normalizeH="0" baseline="0" dirty="0" smtClean="0">
              <a:ln>
                <a:noFill/>
              </a:ln>
              <a:solidFill>
                <a:schemeClr val="tx1"/>
              </a:solidFill>
              <a:effectLst/>
              <a:latin typeface="黑体" pitchFamily="49" charset="-122"/>
              <a:ea typeface="黑体" pitchFamily="49" charset="-122"/>
              <a:cs typeface="宋体" pitchFamily="2" charset="-122"/>
            </a:endParaRPr>
          </a:p>
        </p:txBody>
      </p:sp>
      <p:sp>
        <p:nvSpPr>
          <p:cNvPr id="5" name="矩形 4"/>
          <p:cNvSpPr/>
          <p:nvPr/>
        </p:nvSpPr>
        <p:spPr>
          <a:xfrm>
            <a:off x="285720" y="785794"/>
            <a:ext cx="8501122" cy="3416320"/>
          </a:xfrm>
          <a:prstGeom prst="rect">
            <a:avLst/>
          </a:prstGeom>
        </p:spPr>
        <p:txBody>
          <a:bodyPr wrap="square">
            <a:spAutoFit/>
          </a:bodyPr>
          <a:lstStyle/>
          <a:p>
            <a:pPr>
              <a:buFont typeface="Wingdings" pitchFamily="2" charset="2"/>
              <a:buChar char="p"/>
            </a:pPr>
            <a:r>
              <a:rPr lang="en-US" sz="2400" b="1" dirty="0" smtClean="0"/>
              <a:t>REMOVE（</a:t>
            </a:r>
            <a:r>
              <a:rPr lang="zh-CN" altLang="en-US" sz="2400" b="1" dirty="0" smtClean="0"/>
              <a:t>卸载）</a:t>
            </a:r>
          </a:p>
          <a:p>
            <a:pPr>
              <a:buFont typeface="Wingdings" pitchFamily="2" charset="2"/>
              <a:buChar char="p"/>
            </a:pPr>
            <a:r>
              <a:rPr lang="zh-CN" altLang="en-US" sz="2400" dirty="0" smtClean="0"/>
              <a:t>你可以使用</a:t>
            </a:r>
            <a:r>
              <a:rPr lang="en-US" sz="2400" b="1" dirty="0" smtClean="0"/>
              <a:t>apt-get remove</a:t>
            </a:r>
            <a:r>
              <a:rPr lang="zh-CN" altLang="en-US" sz="2400" dirty="0" smtClean="0"/>
              <a:t>卸载一个包：</a:t>
            </a:r>
          </a:p>
          <a:p>
            <a:r>
              <a:rPr lang="en-US" sz="2400" dirty="0" err="1" smtClean="0"/>
              <a:t>sudo</a:t>
            </a:r>
            <a:r>
              <a:rPr lang="en-US" sz="2400" dirty="0" smtClean="0"/>
              <a:t> apt-get remove tree</a:t>
            </a:r>
          </a:p>
          <a:p>
            <a:pPr>
              <a:buFont typeface="Wingdings" pitchFamily="2" charset="2"/>
              <a:buChar char="p"/>
            </a:pPr>
            <a:r>
              <a:rPr lang="zh-CN" altLang="en-US" sz="2400" dirty="0" smtClean="0"/>
              <a:t>用户会被提示是否要卸载。同样，添加</a:t>
            </a:r>
            <a:r>
              <a:rPr lang="en-US" altLang="zh-CN" sz="2400" b="1" dirty="0" smtClean="0"/>
              <a:t>-</a:t>
            </a:r>
            <a:r>
              <a:rPr lang="en-US" sz="2400" b="1" dirty="0" smtClean="0"/>
              <a:t>y</a:t>
            </a:r>
            <a:r>
              <a:rPr lang="zh-CN" altLang="en-US" sz="2400" dirty="0" smtClean="0"/>
              <a:t>选项可以跳过确认步骤。</a:t>
            </a:r>
          </a:p>
          <a:p>
            <a:pPr>
              <a:buFont typeface="Wingdings" pitchFamily="2" charset="2"/>
              <a:buChar char="p"/>
            </a:pPr>
            <a:r>
              <a:rPr lang="en-US" sz="2400" b="1" dirty="0" smtClean="0"/>
              <a:t>PURGE（</a:t>
            </a:r>
            <a:r>
              <a:rPr lang="zh-CN" altLang="en-US" sz="2400" b="1" dirty="0" smtClean="0"/>
              <a:t>清除）</a:t>
            </a:r>
          </a:p>
          <a:p>
            <a:pPr>
              <a:buFont typeface="Wingdings" pitchFamily="2" charset="2"/>
              <a:buChar char="p"/>
            </a:pPr>
            <a:r>
              <a:rPr lang="zh-CN" altLang="en-US" sz="2400" dirty="0" smtClean="0"/>
              <a:t>你可以使用</a:t>
            </a:r>
            <a:r>
              <a:rPr lang="en-US" sz="2400" b="1" dirty="0" smtClean="0"/>
              <a:t>apt-get purge</a:t>
            </a:r>
            <a:r>
              <a:rPr lang="zh-CN" altLang="en-US" sz="2400" dirty="0" smtClean="0"/>
              <a:t>命令完整的移除包以及它所相关的配置文件。</a:t>
            </a:r>
          </a:p>
          <a:p>
            <a:r>
              <a:rPr lang="en-US" sz="2400" dirty="0" err="1" smtClean="0"/>
              <a:t>sudo</a:t>
            </a:r>
            <a:r>
              <a:rPr lang="en-US" sz="2400" dirty="0" smtClean="0"/>
              <a:t> apt-get purge tree</a:t>
            </a:r>
            <a:endParaRPr lang="zh-CN" altLang="en-US" sz="24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142976" y="142852"/>
            <a:ext cx="3251211"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a:r>
              <a:rPr kumimoji="0" lang="en-US" altLang="zh-CN" sz="2800" b="1" i="0" u="none" strike="noStrike" cap="none" normalizeH="0" baseline="0" dirty="0" smtClean="0">
                <a:ln>
                  <a:noFill/>
                </a:ln>
                <a:solidFill>
                  <a:schemeClr val="tx1"/>
                </a:solidFill>
                <a:effectLst/>
                <a:latin typeface="黑体" pitchFamily="49" charset="-122"/>
                <a:ea typeface="黑体" pitchFamily="49" charset="-122"/>
                <a:cs typeface="宋体" pitchFamily="2" charset="-122"/>
              </a:rPr>
              <a:t>6</a:t>
            </a:r>
            <a:r>
              <a:rPr kumimoji="0" lang="zh-CN" altLang="en-US" sz="2800" b="1" i="0" u="none" strike="noStrike" cap="none" normalizeH="0" baseline="0" dirty="0" smtClean="0">
                <a:ln>
                  <a:noFill/>
                </a:ln>
                <a:solidFill>
                  <a:schemeClr val="tx1"/>
                </a:solidFill>
                <a:effectLst/>
                <a:latin typeface="黑体" pitchFamily="49" charset="-122"/>
                <a:ea typeface="黑体" pitchFamily="49" charset="-122"/>
                <a:cs typeface="宋体" pitchFamily="2" charset="-122"/>
              </a:rPr>
              <a:t>、</a:t>
            </a:r>
            <a:r>
              <a:rPr lang="zh-CN" altLang="en-US" sz="2800" b="1" dirty="0" smtClean="0"/>
              <a:t>更新已安装软件</a:t>
            </a:r>
            <a:endParaRPr kumimoji="0" lang="zh-CN" sz="2800" b="1" i="0" u="none" strike="noStrike" cap="none" normalizeH="0" baseline="0" dirty="0" smtClean="0">
              <a:ln>
                <a:noFill/>
              </a:ln>
              <a:solidFill>
                <a:schemeClr val="tx1"/>
              </a:solidFill>
              <a:effectLst/>
              <a:latin typeface="黑体" pitchFamily="49" charset="-122"/>
              <a:ea typeface="黑体" pitchFamily="49" charset="-122"/>
              <a:cs typeface="宋体" pitchFamily="2" charset="-122"/>
            </a:endParaRPr>
          </a:p>
        </p:txBody>
      </p:sp>
      <p:sp>
        <p:nvSpPr>
          <p:cNvPr id="5" name="矩形 4"/>
          <p:cNvSpPr/>
          <p:nvPr/>
        </p:nvSpPr>
        <p:spPr>
          <a:xfrm>
            <a:off x="285720" y="785794"/>
            <a:ext cx="8501122" cy="3785652"/>
          </a:xfrm>
          <a:prstGeom prst="rect">
            <a:avLst/>
          </a:prstGeom>
        </p:spPr>
        <p:txBody>
          <a:bodyPr wrap="square">
            <a:spAutoFit/>
          </a:bodyPr>
          <a:lstStyle/>
          <a:p>
            <a:pPr>
              <a:buFont typeface="Wingdings" pitchFamily="2" charset="2"/>
              <a:buChar char="p"/>
            </a:pPr>
            <a:r>
              <a:rPr lang="zh-CN" altLang="en-US" sz="2400" dirty="0" smtClean="0"/>
              <a:t>如果有软件可以更新，你可以使用</a:t>
            </a:r>
            <a:endParaRPr lang="en-US" altLang="zh-CN" sz="2400" dirty="0" smtClean="0"/>
          </a:p>
          <a:p>
            <a:r>
              <a:rPr lang="en-US" sz="2400" b="1" dirty="0" err="1" smtClean="0"/>
              <a:t>sudo</a:t>
            </a:r>
            <a:r>
              <a:rPr lang="en-US" sz="2400" b="1" dirty="0" smtClean="0"/>
              <a:t> apt-get update</a:t>
            </a:r>
          </a:p>
          <a:p>
            <a:pPr>
              <a:buFont typeface="Wingdings" pitchFamily="2" charset="2"/>
              <a:buChar char="p"/>
            </a:pPr>
            <a:r>
              <a:rPr lang="zh-CN" altLang="en-US" sz="2400" dirty="0" smtClean="0"/>
              <a:t>获取所有更新，并使用</a:t>
            </a:r>
            <a:endParaRPr lang="en-US" altLang="zh-CN" sz="2400" dirty="0" smtClean="0"/>
          </a:p>
          <a:p>
            <a:r>
              <a:rPr lang="en-US" sz="2400" b="1" dirty="0" err="1" smtClean="0"/>
              <a:t>sudo</a:t>
            </a:r>
            <a:r>
              <a:rPr lang="en-US" sz="2400" b="1" dirty="0" smtClean="0"/>
              <a:t> apt-get upgrade</a:t>
            </a:r>
          </a:p>
          <a:p>
            <a:pPr>
              <a:buFont typeface="Wingdings" pitchFamily="2" charset="2"/>
              <a:buChar char="p"/>
            </a:pPr>
            <a:r>
              <a:rPr lang="zh-CN" altLang="en-US" sz="2400" dirty="0" smtClean="0"/>
              <a:t>安装所有可以更新的包。</a:t>
            </a:r>
            <a:endParaRPr lang="en-US" altLang="zh-CN" sz="2400" dirty="0" smtClean="0"/>
          </a:p>
          <a:p>
            <a:pPr>
              <a:buFont typeface="Wingdings" pitchFamily="2" charset="2"/>
              <a:buChar char="p"/>
            </a:pPr>
            <a:r>
              <a:rPr lang="zh-CN" altLang="en-US" sz="2400" dirty="0" smtClean="0"/>
              <a:t>如果只更新特定的软件包而不更新其它过期的软件包，你可以使用</a:t>
            </a:r>
            <a:endParaRPr lang="en-US" altLang="zh-CN" sz="2400" dirty="0" smtClean="0"/>
          </a:p>
          <a:p>
            <a:r>
              <a:rPr lang="en-US" sz="2400" b="1" dirty="0" err="1" smtClean="0"/>
              <a:t>sudo</a:t>
            </a:r>
            <a:r>
              <a:rPr lang="en-US" sz="2400" b="1" dirty="0" smtClean="0"/>
              <a:t> apt-get install </a:t>
            </a:r>
            <a:r>
              <a:rPr lang="en-US" sz="2400" b="1" dirty="0" err="1" smtClean="0"/>
              <a:t>somepackage</a:t>
            </a:r>
            <a:endParaRPr lang="en-US" sz="2400" b="1" dirty="0" smtClean="0"/>
          </a:p>
          <a:p>
            <a:pPr>
              <a:buFont typeface="Wingdings" pitchFamily="2" charset="2"/>
              <a:buChar char="p"/>
            </a:pPr>
            <a:r>
              <a:rPr lang="zh-CN" altLang="en-US" sz="2400" dirty="0" smtClean="0"/>
              <a:t>来更新（这对于存储空间不足或者下载带宽比较小的情况比较有用）。</a:t>
            </a:r>
            <a:endParaRPr lang="zh-CN" altLang="en-US" sz="24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142976" y="142852"/>
            <a:ext cx="2529860"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a:r>
              <a:rPr kumimoji="0" lang="en-US" altLang="zh-CN" sz="2800" b="1" i="0" u="none" strike="noStrike" cap="none" normalizeH="0" baseline="0" dirty="0" smtClean="0">
                <a:ln>
                  <a:noFill/>
                </a:ln>
                <a:solidFill>
                  <a:schemeClr val="tx1"/>
                </a:solidFill>
                <a:effectLst/>
                <a:latin typeface="黑体" pitchFamily="49" charset="-122"/>
                <a:ea typeface="黑体" pitchFamily="49" charset="-122"/>
                <a:cs typeface="宋体" pitchFamily="2" charset="-122"/>
              </a:rPr>
              <a:t>7</a:t>
            </a:r>
            <a:r>
              <a:rPr kumimoji="0" lang="zh-CN" altLang="en-US" sz="2800" b="1" i="0" u="none" strike="noStrike" cap="none" normalizeH="0" baseline="0" dirty="0" smtClean="0">
                <a:ln>
                  <a:noFill/>
                </a:ln>
                <a:solidFill>
                  <a:schemeClr val="tx1"/>
                </a:solidFill>
                <a:effectLst/>
                <a:latin typeface="黑体" pitchFamily="49" charset="-122"/>
                <a:ea typeface="黑体" pitchFamily="49" charset="-122"/>
                <a:cs typeface="宋体" pitchFamily="2" charset="-122"/>
              </a:rPr>
              <a:t>、</a:t>
            </a:r>
            <a:r>
              <a:rPr lang="zh-CN" altLang="en-US" sz="2800" b="1" dirty="0" smtClean="0"/>
              <a:t>查询软件包</a:t>
            </a:r>
            <a:endParaRPr kumimoji="0" lang="zh-CN" sz="2800" b="1" i="0" u="none" strike="noStrike" cap="none" normalizeH="0" baseline="0" dirty="0" smtClean="0">
              <a:ln>
                <a:noFill/>
              </a:ln>
              <a:solidFill>
                <a:schemeClr val="tx1"/>
              </a:solidFill>
              <a:effectLst/>
              <a:latin typeface="黑体" pitchFamily="49" charset="-122"/>
              <a:ea typeface="黑体" pitchFamily="49" charset="-122"/>
              <a:cs typeface="宋体" pitchFamily="2" charset="-122"/>
            </a:endParaRPr>
          </a:p>
        </p:txBody>
      </p:sp>
      <p:sp>
        <p:nvSpPr>
          <p:cNvPr id="5" name="矩形 4"/>
          <p:cNvSpPr/>
          <p:nvPr/>
        </p:nvSpPr>
        <p:spPr>
          <a:xfrm>
            <a:off x="285720" y="785794"/>
            <a:ext cx="8501122" cy="2308324"/>
          </a:xfrm>
          <a:prstGeom prst="rect">
            <a:avLst/>
          </a:prstGeom>
        </p:spPr>
        <p:txBody>
          <a:bodyPr wrap="square">
            <a:spAutoFit/>
          </a:bodyPr>
          <a:lstStyle/>
          <a:p>
            <a:pPr>
              <a:buFont typeface="Wingdings" pitchFamily="2" charset="2"/>
              <a:buChar char="p"/>
            </a:pPr>
            <a:r>
              <a:rPr lang="zh-CN" altLang="en-US" sz="2400" dirty="0" smtClean="0"/>
              <a:t>你可以使用关键字查询一个包的档案信息：</a:t>
            </a:r>
          </a:p>
          <a:p>
            <a:r>
              <a:rPr lang="en-US" sz="2400" dirty="0" smtClean="0"/>
              <a:t>apt-cache </a:t>
            </a:r>
            <a:r>
              <a:rPr lang="en-US" sz="2400" dirty="0" err="1" smtClean="0"/>
              <a:t>showpkg</a:t>
            </a:r>
            <a:r>
              <a:rPr lang="en-US" sz="2400" dirty="0" smtClean="0"/>
              <a:t> &lt;</a:t>
            </a:r>
            <a:r>
              <a:rPr lang="zh-CN" altLang="en-US" sz="2400" dirty="0" smtClean="0"/>
              <a:t>包</a:t>
            </a:r>
            <a:r>
              <a:rPr lang="en-US" altLang="zh-CN" sz="2400" dirty="0" smtClean="0"/>
              <a:t>&gt;</a:t>
            </a:r>
          </a:p>
          <a:p>
            <a:r>
              <a:rPr lang="zh-CN" altLang="en-US" sz="2400" dirty="0" smtClean="0"/>
              <a:t>例如：</a:t>
            </a:r>
            <a:endParaRPr lang="en-US" altLang="zh-CN" sz="2400" dirty="0" smtClean="0"/>
          </a:p>
          <a:p>
            <a:r>
              <a:rPr lang="en-US" sz="2400" dirty="0" smtClean="0"/>
              <a:t>Apt-cache </a:t>
            </a:r>
            <a:r>
              <a:rPr lang="en-US" sz="2400" dirty="0" err="1" smtClean="0"/>
              <a:t>showpkg</a:t>
            </a:r>
            <a:r>
              <a:rPr lang="en-US" sz="2400" dirty="0" smtClean="0"/>
              <a:t> tree</a:t>
            </a:r>
          </a:p>
          <a:p>
            <a:r>
              <a:rPr lang="zh-CN" altLang="en-US" sz="2400" dirty="0" smtClean="0"/>
              <a:t>则得到包括：包的版本描述等信息</a:t>
            </a:r>
            <a:endParaRPr lang="en-US" sz="2400" dirty="0" smtClean="0"/>
          </a:p>
          <a:p>
            <a:r>
              <a:rPr lang="zh-CN" altLang="en-US" sz="2400" dirty="0" smtClean="0"/>
              <a:t>该命令的其他参数，请见</a:t>
            </a:r>
            <a:r>
              <a:rPr lang="en-US" altLang="zh-CN" sz="2400" dirty="0" smtClean="0"/>
              <a:t>help</a:t>
            </a:r>
            <a:endParaRPr lang="en-US" sz="24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143108" y="214290"/>
            <a:ext cx="2167581"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a:r>
              <a:rPr lang="en-US" altLang="zh-CN" sz="3200" b="1" dirty="0" smtClean="0"/>
              <a:t>1.</a:t>
            </a:r>
            <a:r>
              <a:rPr lang="zh-CN" altLang="en-US" sz="3200" b="1" dirty="0" smtClean="0"/>
              <a:t>文件类型</a:t>
            </a:r>
            <a:endParaRPr kumimoji="0" lang="zh-CN" sz="3200" b="1" i="0" u="none" strike="noStrike" cap="none" normalizeH="0" baseline="0" dirty="0" smtClean="0">
              <a:ln>
                <a:noFill/>
              </a:ln>
              <a:solidFill>
                <a:schemeClr val="tx1"/>
              </a:solidFill>
              <a:effectLst/>
              <a:latin typeface="黑体" pitchFamily="49" charset="-122"/>
              <a:ea typeface="黑体" pitchFamily="49" charset="-122"/>
              <a:cs typeface="宋体" pitchFamily="2" charset="-122"/>
            </a:endParaRPr>
          </a:p>
        </p:txBody>
      </p:sp>
      <p:sp>
        <p:nvSpPr>
          <p:cNvPr id="5" name="矩形 4"/>
          <p:cNvSpPr/>
          <p:nvPr/>
        </p:nvSpPr>
        <p:spPr>
          <a:xfrm>
            <a:off x="357158" y="857232"/>
            <a:ext cx="8501122" cy="3046988"/>
          </a:xfrm>
          <a:prstGeom prst="rect">
            <a:avLst/>
          </a:prstGeom>
        </p:spPr>
        <p:txBody>
          <a:bodyPr wrap="square">
            <a:spAutoFit/>
          </a:bodyPr>
          <a:lstStyle/>
          <a:p>
            <a:r>
              <a:rPr lang="en-US" altLang="zh-CN" sz="2400" b="1" dirty="0" smtClean="0">
                <a:solidFill>
                  <a:srgbClr val="FF0000"/>
                </a:solidFill>
              </a:rPr>
              <a:t>(G)</a:t>
            </a:r>
            <a:r>
              <a:rPr lang="zh-CN" altLang="en-US" sz="2400" b="1" dirty="0" smtClean="0">
                <a:solidFill>
                  <a:srgbClr val="FF0000"/>
                </a:solidFill>
              </a:rPr>
              <a:t>、套接字（</a:t>
            </a:r>
            <a:r>
              <a:rPr lang="en-US" altLang="zh-CN" sz="2400" b="1" dirty="0" smtClean="0">
                <a:solidFill>
                  <a:srgbClr val="FF0000"/>
                </a:solidFill>
              </a:rPr>
              <a:t>sockets</a:t>
            </a:r>
            <a:r>
              <a:rPr lang="zh-CN" altLang="en-US" sz="2400" b="1" dirty="0" smtClean="0">
                <a:solidFill>
                  <a:srgbClr val="FF0000"/>
                </a:solidFill>
              </a:rPr>
              <a:t>）：</a:t>
            </a:r>
            <a:r>
              <a:rPr lang="zh-CN" altLang="en-US" sz="2400" dirty="0" smtClean="0"/>
              <a:t>这类文件通常用在网络数据连接。可以启动一个程序来监听客户端的要求，客户端就可以通过套接字来进行数据通信。第一个属性为 </a:t>
            </a:r>
            <a:r>
              <a:rPr lang="en-US" altLang="zh-CN" sz="2400" dirty="0" smtClean="0"/>
              <a:t>[s]</a:t>
            </a:r>
            <a:r>
              <a:rPr lang="zh-CN" altLang="en-US" sz="2400" dirty="0" smtClean="0"/>
              <a:t>，最常在 </a:t>
            </a:r>
            <a:r>
              <a:rPr lang="en-US" altLang="zh-CN" sz="2400" dirty="0" smtClean="0"/>
              <a:t>/</a:t>
            </a:r>
            <a:r>
              <a:rPr lang="en-US" altLang="zh-CN" sz="2400" dirty="0" err="1" smtClean="0"/>
              <a:t>var</a:t>
            </a:r>
            <a:r>
              <a:rPr lang="en-US" altLang="zh-CN" sz="2400" dirty="0" smtClean="0"/>
              <a:t>/run</a:t>
            </a:r>
            <a:r>
              <a:rPr lang="zh-CN" altLang="en-US" sz="2400" dirty="0" smtClean="0"/>
              <a:t>目录中看到这种文件类型。</a:t>
            </a:r>
          </a:p>
          <a:p>
            <a:r>
              <a:rPr lang="en-US" altLang="zh-CN" sz="2400" b="1" dirty="0" smtClean="0">
                <a:solidFill>
                  <a:srgbClr val="FF0000"/>
                </a:solidFill>
              </a:rPr>
              <a:t>(H)</a:t>
            </a:r>
            <a:r>
              <a:rPr lang="zh-CN" altLang="en-US" sz="2400" b="1" dirty="0" smtClean="0">
                <a:solidFill>
                  <a:srgbClr val="FF0000"/>
                </a:solidFill>
              </a:rPr>
              <a:t>、管道（</a:t>
            </a:r>
            <a:r>
              <a:rPr lang="en-US" altLang="zh-CN" sz="2400" b="1" dirty="0" err="1" smtClean="0">
                <a:solidFill>
                  <a:srgbClr val="FF0000"/>
                </a:solidFill>
              </a:rPr>
              <a:t>FIFO,pipe</a:t>
            </a:r>
            <a:r>
              <a:rPr lang="zh-CN" altLang="en-US" sz="2400" b="1" dirty="0" smtClean="0">
                <a:solidFill>
                  <a:srgbClr val="FF0000"/>
                </a:solidFill>
              </a:rPr>
              <a:t>）：</a:t>
            </a:r>
            <a:r>
              <a:rPr lang="en-US" altLang="zh-CN" sz="2400" dirty="0" smtClean="0"/>
              <a:t>FIFO</a:t>
            </a:r>
            <a:r>
              <a:rPr lang="zh-CN" altLang="en-US" sz="2400" dirty="0" smtClean="0"/>
              <a:t>也是一种特殊的文件类型，它主要的目的是，解决多个程序同时存取一个文件所造成的错误。</a:t>
            </a:r>
            <a:r>
              <a:rPr lang="en-US" altLang="zh-CN" sz="2400" dirty="0" smtClean="0"/>
              <a:t>FIFO</a:t>
            </a:r>
            <a:r>
              <a:rPr lang="zh-CN" altLang="en-US" sz="2400" dirty="0" smtClean="0"/>
              <a:t>是</a:t>
            </a:r>
            <a:r>
              <a:rPr lang="en-US" altLang="zh-CN" sz="2400" dirty="0" smtClean="0"/>
              <a:t>first-in-first-out</a:t>
            </a:r>
            <a:r>
              <a:rPr lang="zh-CN" altLang="en-US" sz="2400" dirty="0" smtClean="0"/>
              <a:t>（先进先出）的缩写。第一个属性为 </a:t>
            </a:r>
            <a:r>
              <a:rPr lang="en-US" altLang="zh-CN" sz="2400" dirty="0" smtClean="0"/>
              <a:t>[p]</a:t>
            </a:r>
            <a:r>
              <a:rPr lang="zh-CN" altLang="en-US" sz="2400" dirty="0" smtClean="0"/>
              <a:t>。</a:t>
            </a:r>
            <a:endParaRPr lang="zh-CN" altLang="en-US" sz="24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428596" y="642918"/>
            <a:ext cx="8001056" cy="5447645"/>
          </a:xfrm>
          <a:prstGeom prst="rect">
            <a:avLst/>
          </a:prstGeom>
        </p:spPr>
        <p:txBody>
          <a:bodyPr wrap="square">
            <a:spAutoFit/>
          </a:bodyPr>
          <a:lstStyle/>
          <a:p>
            <a:pPr lvl="0" algn="ctr"/>
            <a:r>
              <a:rPr lang="zh-CN" altLang="en-US" sz="3600" b="1" dirty="0" smtClean="0">
                <a:solidFill>
                  <a:srgbClr val="000000"/>
                </a:solidFill>
                <a:latin typeface="黑体" pitchFamily="49" charset="-122"/>
                <a:ea typeface="黑体" pitchFamily="49" charset="-122"/>
              </a:rPr>
              <a:t>树莓派的</a:t>
            </a:r>
            <a:r>
              <a:rPr lang="en-US" altLang="zh-CN" sz="3600" b="1" dirty="0" smtClean="0">
                <a:solidFill>
                  <a:srgbClr val="000000"/>
                </a:solidFill>
                <a:latin typeface="黑体" pitchFamily="49" charset="-122"/>
                <a:ea typeface="黑体" pitchFamily="49" charset="-122"/>
              </a:rPr>
              <a:t>Linux</a:t>
            </a:r>
            <a:r>
              <a:rPr lang="zh-CN" altLang="en-US" sz="3600" b="1" dirty="0" smtClean="0">
                <a:solidFill>
                  <a:srgbClr val="000000"/>
                </a:solidFill>
                <a:latin typeface="黑体" pitchFamily="49" charset="-122"/>
                <a:ea typeface="黑体" pitchFamily="49" charset="-122"/>
              </a:rPr>
              <a:t>系统介绍</a:t>
            </a:r>
            <a:endParaRPr lang="en-US" altLang="zh-CN" sz="3600" b="1" dirty="0" smtClean="0">
              <a:solidFill>
                <a:srgbClr val="000000"/>
              </a:solidFill>
              <a:latin typeface="黑体" pitchFamily="49" charset="-122"/>
              <a:ea typeface="黑体" pitchFamily="49" charset="-122"/>
            </a:endParaRPr>
          </a:p>
          <a:p>
            <a:pPr lvl="0" algn="ctr"/>
            <a:endParaRPr lang="en-US" altLang="zh-CN" sz="3600" b="1" dirty="0" smtClean="0">
              <a:solidFill>
                <a:srgbClr val="000000"/>
              </a:solidFill>
              <a:latin typeface="黑体" pitchFamily="49" charset="-122"/>
              <a:ea typeface="黑体" pitchFamily="49" charset="-122"/>
            </a:endParaRPr>
          </a:p>
          <a:p>
            <a:pPr lvl="0"/>
            <a:r>
              <a:rPr lang="en-US" altLang="zh-CN" sz="2800" b="1" dirty="0" smtClean="0">
                <a:solidFill>
                  <a:srgbClr val="000000"/>
                </a:solidFill>
                <a:latin typeface="黑体" pitchFamily="49" charset="-122"/>
                <a:ea typeface="黑体" pitchFamily="49" charset="-122"/>
              </a:rPr>
              <a:t>1</a:t>
            </a:r>
            <a:r>
              <a:rPr lang="zh-CN" altLang="en-US" sz="2800" b="1" dirty="0" smtClean="0">
                <a:solidFill>
                  <a:srgbClr val="000000"/>
                </a:solidFill>
                <a:latin typeface="黑体" pitchFamily="49" charset="-122"/>
                <a:ea typeface="黑体" pitchFamily="49" charset="-122"/>
              </a:rPr>
              <a:t>、常用命令</a:t>
            </a:r>
            <a:endParaRPr lang="en-US" altLang="zh-CN" sz="2800" b="1" dirty="0" smtClean="0">
              <a:solidFill>
                <a:srgbClr val="000000"/>
              </a:solidFill>
              <a:latin typeface="黑体" pitchFamily="49" charset="-122"/>
              <a:ea typeface="黑体" pitchFamily="49" charset="-122"/>
            </a:endParaRPr>
          </a:p>
          <a:p>
            <a:pPr lvl="0"/>
            <a:r>
              <a:rPr lang="en-US" altLang="zh-CN" sz="2800" b="1" dirty="0" smtClean="0">
                <a:solidFill>
                  <a:srgbClr val="000000"/>
                </a:solidFill>
                <a:latin typeface="黑体" pitchFamily="49" charset="-122"/>
                <a:ea typeface="黑体" pitchFamily="49" charset="-122"/>
              </a:rPr>
              <a:t>2</a:t>
            </a:r>
            <a:r>
              <a:rPr lang="zh-CN" altLang="en-US" sz="2800" b="1" dirty="0" smtClean="0">
                <a:solidFill>
                  <a:srgbClr val="000000"/>
                </a:solidFill>
                <a:latin typeface="黑体" pitchFamily="49" charset="-122"/>
                <a:ea typeface="黑体" pitchFamily="49" charset="-122"/>
              </a:rPr>
              <a:t>、文件系统结构</a:t>
            </a:r>
            <a:endParaRPr lang="en-US" altLang="zh-CN" sz="2800" b="1" dirty="0" smtClean="0">
              <a:solidFill>
                <a:srgbClr val="000000"/>
              </a:solidFill>
              <a:latin typeface="黑体" pitchFamily="49" charset="-122"/>
              <a:ea typeface="黑体" pitchFamily="49" charset="-122"/>
            </a:endParaRPr>
          </a:p>
          <a:p>
            <a:pPr lvl="0"/>
            <a:r>
              <a:rPr lang="en-US" altLang="zh-CN" sz="2800" b="1" dirty="0" smtClean="0">
                <a:solidFill>
                  <a:srgbClr val="000000"/>
                </a:solidFill>
                <a:latin typeface="黑体" pitchFamily="49" charset="-122"/>
                <a:ea typeface="黑体" pitchFamily="49" charset="-122"/>
              </a:rPr>
              <a:t>3</a:t>
            </a:r>
            <a:r>
              <a:rPr lang="zh-CN" altLang="en-US" sz="2800" b="1" dirty="0" smtClean="0">
                <a:solidFill>
                  <a:srgbClr val="000000"/>
                </a:solidFill>
                <a:latin typeface="黑体" pitchFamily="49" charset="-122"/>
                <a:ea typeface="黑体" pitchFamily="49" charset="-122"/>
              </a:rPr>
              <a:t>、用户与权限管理</a:t>
            </a:r>
            <a:endParaRPr lang="en-US" altLang="zh-CN" sz="2800" b="1" dirty="0" smtClean="0">
              <a:solidFill>
                <a:srgbClr val="000000"/>
              </a:solidFill>
              <a:latin typeface="黑体" pitchFamily="49" charset="-122"/>
              <a:ea typeface="黑体" pitchFamily="49" charset="-122"/>
            </a:endParaRPr>
          </a:p>
          <a:p>
            <a:pPr lvl="0"/>
            <a:r>
              <a:rPr lang="en-US" altLang="zh-CN" sz="2800" b="1" dirty="0" smtClean="0">
                <a:solidFill>
                  <a:srgbClr val="000000"/>
                </a:solidFill>
                <a:latin typeface="黑体" pitchFamily="49" charset="-122"/>
                <a:ea typeface="黑体" pitchFamily="49" charset="-122"/>
              </a:rPr>
              <a:t>4</a:t>
            </a:r>
            <a:r>
              <a:rPr lang="zh-CN" altLang="en-US" sz="2800" b="1" dirty="0" smtClean="0">
                <a:solidFill>
                  <a:srgbClr val="000000"/>
                </a:solidFill>
                <a:latin typeface="黑体" pitchFamily="49" charset="-122"/>
                <a:ea typeface="黑体" pitchFamily="49" charset="-122"/>
              </a:rPr>
              <a:t>、软件包管理</a:t>
            </a:r>
            <a:endParaRPr lang="en-US" altLang="zh-CN" sz="2800" b="1" dirty="0" smtClean="0">
              <a:solidFill>
                <a:srgbClr val="000000"/>
              </a:solidFill>
              <a:latin typeface="黑体" pitchFamily="49" charset="-122"/>
              <a:ea typeface="黑体" pitchFamily="49" charset="-122"/>
            </a:endParaRPr>
          </a:p>
          <a:p>
            <a:pPr lvl="0"/>
            <a:r>
              <a:rPr lang="en-US" altLang="zh-CN" sz="2800" b="1" dirty="0" smtClean="0">
                <a:solidFill>
                  <a:srgbClr val="000000"/>
                </a:solidFill>
                <a:latin typeface="黑体" pitchFamily="49" charset="-122"/>
                <a:ea typeface="黑体" pitchFamily="49" charset="-122"/>
              </a:rPr>
              <a:t>5</a:t>
            </a:r>
            <a:r>
              <a:rPr lang="zh-CN" altLang="en-US" sz="2800" b="1" dirty="0" smtClean="0">
                <a:solidFill>
                  <a:srgbClr val="000000"/>
                </a:solidFill>
                <a:latin typeface="黑体" pitchFamily="49" charset="-122"/>
                <a:ea typeface="黑体" pitchFamily="49" charset="-122"/>
              </a:rPr>
              <a:t>、文件编辑器</a:t>
            </a:r>
            <a:endParaRPr lang="en-US" altLang="zh-CN" sz="2800" b="1" dirty="0" smtClean="0">
              <a:solidFill>
                <a:srgbClr val="000000"/>
              </a:solidFill>
              <a:latin typeface="黑体" pitchFamily="49" charset="-122"/>
              <a:ea typeface="黑体" pitchFamily="49" charset="-122"/>
            </a:endParaRPr>
          </a:p>
          <a:p>
            <a:pPr lvl="0"/>
            <a:r>
              <a:rPr lang="en-US" altLang="zh-CN" sz="2800" b="1" dirty="0" smtClean="0">
                <a:solidFill>
                  <a:srgbClr val="000000"/>
                </a:solidFill>
                <a:latin typeface="黑体" pitchFamily="49" charset="-122"/>
                <a:ea typeface="黑体" pitchFamily="49" charset="-122"/>
              </a:rPr>
              <a:t>6</a:t>
            </a:r>
            <a:r>
              <a:rPr lang="zh-CN" altLang="en-US" sz="2800" b="1" dirty="0" smtClean="0">
                <a:solidFill>
                  <a:srgbClr val="000000"/>
                </a:solidFill>
                <a:latin typeface="黑体" pitchFamily="49" charset="-122"/>
                <a:ea typeface="黑体" pitchFamily="49" charset="-122"/>
              </a:rPr>
              <a:t>、使用外部设备</a:t>
            </a:r>
            <a:endParaRPr lang="en-US" altLang="zh-CN" sz="2800" b="1" dirty="0" smtClean="0">
              <a:solidFill>
                <a:srgbClr val="000000"/>
              </a:solidFill>
              <a:latin typeface="黑体" pitchFamily="49" charset="-122"/>
              <a:ea typeface="黑体" pitchFamily="49" charset="-122"/>
            </a:endParaRPr>
          </a:p>
          <a:p>
            <a:pPr lvl="0" algn="ctr"/>
            <a:endParaRPr lang="en-US" altLang="zh-CN" sz="3600" b="1" dirty="0" smtClean="0">
              <a:solidFill>
                <a:srgbClr val="000000"/>
              </a:solidFill>
              <a:latin typeface="黑体" pitchFamily="49" charset="-122"/>
              <a:ea typeface="黑体" pitchFamily="49" charset="-122"/>
            </a:endParaRPr>
          </a:p>
          <a:p>
            <a:pPr lvl="0" algn="ctr"/>
            <a:endParaRPr lang="en-US" altLang="zh-CN" sz="3600" b="1" dirty="0" smtClean="0">
              <a:solidFill>
                <a:srgbClr val="000000"/>
              </a:solidFill>
              <a:latin typeface="黑体" pitchFamily="49" charset="-122"/>
              <a:ea typeface="黑体" pitchFamily="49" charset="-122"/>
            </a:endParaRPr>
          </a:p>
          <a:p>
            <a:pPr lvl="0" algn="ctr"/>
            <a:endParaRPr lang="en-US" altLang="zh-CN" sz="3600" b="1" dirty="0" smtClean="0">
              <a:solidFill>
                <a:srgbClr val="000000"/>
              </a:solidFill>
              <a:latin typeface="黑体" pitchFamily="49" charset="-122"/>
              <a:ea typeface="黑体" pitchFamily="49" charset="-122"/>
            </a:endParaRPr>
          </a:p>
        </p:txBody>
      </p:sp>
      <p:sp>
        <p:nvSpPr>
          <p:cNvPr id="3" name="左箭头 2"/>
          <p:cNvSpPr/>
          <p:nvPr/>
        </p:nvSpPr>
        <p:spPr>
          <a:xfrm>
            <a:off x="3071802" y="3571876"/>
            <a:ext cx="785818" cy="428628"/>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228600"/>
            <a:ext cx="8229600" cy="533400"/>
          </a:xfrm>
        </p:spPr>
        <p:txBody>
          <a:bodyPr/>
          <a:lstStyle/>
          <a:p>
            <a:pPr algn="l"/>
            <a:r>
              <a:rPr lang="en-US" altLang="zh-CN" sz="3200" dirty="0" smtClean="0">
                <a:solidFill>
                  <a:schemeClr val="tx1"/>
                </a:solidFill>
                <a:latin typeface="微软雅黑" pitchFamily="34" charset="-122"/>
                <a:ea typeface="微软雅黑" pitchFamily="34" charset="-122"/>
              </a:rPr>
              <a:t>1</a:t>
            </a:r>
            <a:r>
              <a:rPr lang="zh-CN" altLang="en-US" sz="3200" dirty="0" smtClean="0">
                <a:solidFill>
                  <a:schemeClr val="tx1"/>
                </a:solidFill>
                <a:latin typeface="微软雅黑" pitchFamily="34" charset="-122"/>
                <a:ea typeface="微软雅黑" pitchFamily="34" charset="-122"/>
              </a:rPr>
              <a:t>、</a:t>
            </a:r>
            <a:r>
              <a:rPr lang="en-US" altLang="zh-CN" sz="3200" dirty="0" smtClean="0">
                <a:solidFill>
                  <a:schemeClr val="tx1"/>
                </a:solidFill>
                <a:latin typeface="微软雅黑" pitchFamily="34" charset="-122"/>
                <a:ea typeface="微软雅黑" pitchFamily="34" charset="-122"/>
              </a:rPr>
              <a:t>Linux</a:t>
            </a:r>
            <a:r>
              <a:rPr lang="zh-CN" altLang="en-US" sz="3200" dirty="0">
                <a:solidFill>
                  <a:schemeClr val="tx1"/>
                </a:solidFill>
                <a:latin typeface="微软雅黑" pitchFamily="34" charset="-122"/>
                <a:ea typeface="微软雅黑" pitchFamily="34" charset="-122"/>
              </a:rPr>
              <a:t>编辑器概述</a:t>
            </a:r>
          </a:p>
        </p:txBody>
      </p:sp>
      <p:sp>
        <p:nvSpPr>
          <p:cNvPr id="25603" name="Rectangle 3"/>
          <p:cNvSpPr>
            <a:spLocks noGrp="1" noChangeArrowheads="1"/>
          </p:cNvSpPr>
          <p:nvPr>
            <p:ph type="body" idx="1"/>
          </p:nvPr>
        </p:nvSpPr>
        <p:spPr>
          <a:xfrm>
            <a:off x="357158" y="1214422"/>
            <a:ext cx="8229600" cy="4525963"/>
          </a:xfrm>
        </p:spPr>
        <p:txBody>
          <a:bodyPr/>
          <a:lstStyle/>
          <a:p>
            <a:pPr>
              <a:buClr>
                <a:schemeClr val="bg1"/>
              </a:buClr>
              <a:buSzPct val="70000"/>
              <a:buFont typeface="Wingdings" pitchFamily="2" charset="2"/>
              <a:buChar char="p"/>
            </a:pPr>
            <a:r>
              <a:rPr lang="zh-CN" altLang="en-US" sz="2800" dirty="0">
                <a:latin typeface="微软雅黑" pitchFamily="34" charset="-122"/>
                <a:ea typeface="微软雅黑" pitchFamily="34" charset="-122"/>
              </a:rPr>
              <a:t>文本编辑器与字处理程序</a:t>
            </a:r>
          </a:p>
          <a:p>
            <a:pPr lvl="1">
              <a:buClr>
                <a:schemeClr val="bg1"/>
              </a:buClr>
              <a:buSzPct val="70000"/>
              <a:buFont typeface="Wingdings" pitchFamily="2" charset="2"/>
              <a:buChar char="p"/>
            </a:pPr>
            <a:r>
              <a:rPr lang="zh-CN" altLang="en-US" dirty="0">
                <a:latin typeface="微软雅黑" pitchFamily="34" charset="-122"/>
                <a:ea typeface="微软雅黑" pitchFamily="34" charset="-122"/>
              </a:rPr>
              <a:t>文本编辑器只处理</a:t>
            </a:r>
            <a:r>
              <a:rPr lang="en-US" altLang="zh-CN" dirty="0">
                <a:latin typeface="微软雅黑" pitchFamily="34" charset="-122"/>
                <a:ea typeface="微软雅黑" pitchFamily="34" charset="-122"/>
              </a:rPr>
              <a:t>ASCII</a:t>
            </a:r>
            <a:r>
              <a:rPr lang="zh-CN" altLang="en-US" dirty="0">
                <a:latin typeface="微软雅黑" pitchFamily="34" charset="-122"/>
                <a:ea typeface="微软雅黑" pitchFamily="34" charset="-122"/>
              </a:rPr>
              <a:t>码文件</a:t>
            </a:r>
          </a:p>
          <a:p>
            <a:pPr lvl="1">
              <a:buClr>
                <a:schemeClr val="bg1"/>
              </a:buClr>
              <a:buSzPct val="70000"/>
              <a:buFont typeface="Wingdings" pitchFamily="2" charset="2"/>
              <a:buChar char="p"/>
            </a:pPr>
            <a:r>
              <a:rPr lang="zh-CN" altLang="en-US" dirty="0">
                <a:latin typeface="微软雅黑" pitchFamily="34" charset="-122"/>
                <a:ea typeface="微软雅黑" pitchFamily="34" charset="-122"/>
              </a:rPr>
              <a:t>字处理程序进行复杂的文字编辑工作</a:t>
            </a:r>
          </a:p>
          <a:p>
            <a:pPr>
              <a:buClr>
                <a:schemeClr val="bg1"/>
              </a:buClr>
              <a:buSzPct val="70000"/>
              <a:buFont typeface="Wingdings" pitchFamily="2" charset="2"/>
              <a:buChar char="p"/>
            </a:pPr>
            <a:r>
              <a:rPr lang="zh-CN" altLang="en-US" sz="2800" dirty="0">
                <a:latin typeface="微软雅黑" pitchFamily="34" charset="-122"/>
                <a:ea typeface="微软雅黑" pitchFamily="34" charset="-122"/>
              </a:rPr>
              <a:t>文本编辑器类型</a:t>
            </a:r>
          </a:p>
          <a:p>
            <a:pPr lvl="1">
              <a:buClr>
                <a:schemeClr val="bg1"/>
              </a:buClr>
              <a:buSzPct val="70000"/>
              <a:buFont typeface="Wingdings" pitchFamily="2" charset="2"/>
              <a:buChar char="p"/>
            </a:pPr>
            <a:r>
              <a:rPr lang="zh-CN" altLang="en-US" dirty="0">
                <a:latin typeface="微软雅黑" pitchFamily="34" charset="-122"/>
                <a:ea typeface="微软雅黑" pitchFamily="34" charset="-122"/>
              </a:rPr>
              <a:t>行编辑器</a:t>
            </a:r>
          </a:p>
          <a:p>
            <a:pPr lvl="1">
              <a:buClr>
                <a:schemeClr val="bg1"/>
              </a:buClr>
              <a:buSzPct val="70000"/>
              <a:buFont typeface="Wingdings" pitchFamily="2" charset="2"/>
              <a:buChar char="p"/>
            </a:pPr>
            <a:r>
              <a:rPr lang="zh-CN" altLang="en-US" dirty="0">
                <a:latin typeface="微软雅黑" pitchFamily="34" charset="-122"/>
                <a:ea typeface="微软雅黑" pitchFamily="34" charset="-122"/>
              </a:rPr>
              <a:t>全屏幕编辑器</a:t>
            </a:r>
          </a:p>
          <a:p>
            <a:pPr>
              <a:buClr>
                <a:schemeClr val="bg1"/>
              </a:buClr>
              <a:buSzPct val="70000"/>
              <a:buFont typeface="Wingdings" pitchFamily="2" charset="2"/>
              <a:buChar char="p"/>
            </a:pPr>
            <a:r>
              <a:rPr lang="zh-CN" altLang="en-US" sz="2800" dirty="0">
                <a:latin typeface="微软雅黑" pitchFamily="34" charset="-122"/>
                <a:ea typeface="微软雅黑" pitchFamily="34" charset="-122"/>
              </a:rPr>
              <a:t>流行的文本编辑器</a:t>
            </a:r>
          </a:p>
          <a:p>
            <a:pPr>
              <a:buClr>
                <a:schemeClr val="bg1"/>
              </a:buClr>
              <a:buSzPct val="70000"/>
              <a:buFont typeface="Wingdings" pitchFamily="2" charset="2"/>
              <a:buChar char="p"/>
            </a:pPr>
            <a:r>
              <a:rPr lang="zh-CN" altLang="en-US" sz="2800" dirty="0">
                <a:latin typeface="微软雅黑" pitchFamily="34" charset="-122"/>
                <a:ea typeface="微软雅黑" pitchFamily="34" charset="-122"/>
              </a:rPr>
              <a:t>   </a:t>
            </a:r>
            <a:r>
              <a:rPr lang="en-US" altLang="zh-CN" sz="2800" dirty="0">
                <a:latin typeface="微软雅黑" pitchFamily="34" charset="-122"/>
                <a:ea typeface="微软雅黑" pitchFamily="34" charset="-122"/>
              </a:rPr>
              <a:t>vim</a:t>
            </a:r>
            <a:r>
              <a:rPr lang="zh-CN" altLang="en-US" sz="2800" dirty="0">
                <a:latin typeface="微软雅黑" pitchFamily="34" charset="-122"/>
                <a:ea typeface="微软雅黑" pitchFamily="34" charset="-122"/>
              </a:rPr>
              <a:t>、</a:t>
            </a:r>
            <a:r>
              <a:rPr lang="en-US" altLang="zh-CN" sz="2800" dirty="0" err="1">
                <a:latin typeface="微软雅黑" pitchFamily="34" charset="-122"/>
                <a:ea typeface="微软雅黑" pitchFamily="34" charset="-122"/>
              </a:rPr>
              <a:t>emacs</a:t>
            </a:r>
            <a:r>
              <a:rPr lang="zh-CN" altLang="en-US" sz="2800" dirty="0">
                <a:latin typeface="微软雅黑" pitchFamily="34" charset="-122"/>
                <a:ea typeface="微软雅黑" pitchFamily="34" charset="-122"/>
              </a:rPr>
              <a:t>、</a:t>
            </a:r>
            <a:r>
              <a:rPr lang="en-US" altLang="zh-CN" sz="2800" dirty="0" err="1">
                <a:latin typeface="微软雅黑" pitchFamily="34" charset="-122"/>
                <a:ea typeface="微软雅黑" pitchFamily="34" charset="-122"/>
              </a:rPr>
              <a:t>pico</a:t>
            </a:r>
            <a:r>
              <a:rPr lang="zh-CN" altLang="en-US" sz="2800" dirty="0">
                <a:latin typeface="微软雅黑" pitchFamily="34" charset="-122"/>
                <a:ea typeface="微软雅黑" pitchFamily="34" charset="-122"/>
              </a:rPr>
              <a:t>、</a:t>
            </a:r>
            <a:r>
              <a:rPr lang="en-US" altLang="zh-CN" sz="2800" dirty="0" err="1">
                <a:latin typeface="微软雅黑" pitchFamily="34" charset="-122"/>
                <a:ea typeface="微软雅黑" pitchFamily="34" charset="-122"/>
              </a:rPr>
              <a:t>nano</a:t>
            </a:r>
            <a:r>
              <a:rPr lang="zh-CN" altLang="en-US" sz="2800" dirty="0">
                <a:latin typeface="微软雅黑" pitchFamily="34" charset="-122"/>
                <a:ea typeface="微软雅黑" pitchFamily="34" charset="-122"/>
              </a:rPr>
              <a:t>、</a:t>
            </a:r>
            <a:r>
              <a:rPr lang="en-US" altLang="zh-CN" sz="2800" dirty="0" err="1">
                <a:latin typeface="微软雅黑" pitchFamily="34" charset="-122"/>
                <a:ea typeface="微软雅黑" pitchFamily="34" charset="-122"/>
              </a:rPr>
              <a:t>joe</a:t>
            </a:r>
            <a:r>
              <a:rPr lang="zh-CN" altLang="en-US" sz="2800" dirty="0">
                <a:latin typeface="微软雅黑" pitchFamily="34" charset="-122"/>
                <a:ea typeface="微软雅黑" pitchFamily="34" charset="-122"/>
              </a:rPr>
              <a:t>、</a:t>
            </a:r>
            <a:r>
              <a:rPr lang="en-US" altLang="zh-CN" sz="2800" dirty="0" err="1">
                <a:latin typeface="微软雅黑" pitchFamily="34" charset="-122"/>
                <a:ea typeface="微软雅黑" pitchFamily="34" charset="-122"/>
              </a:rPr>
              <a:t>jed</a:t>
            </a:r>
            <a:r>
              <a:rPr lang="en-US" altLang="zh-CN" sz="2800" dirty="0" smtClean="0">
                <a:latin typeface="微软雅黑" pitchFamily="34" charset="-122"/>
                <a:ea typeface="微软雅黑" pitchFamily="34" charset="-122"/>
              </a:rPr>
              <a:t>…</a:t>
            </a:r>
          </a:p>
          <a:p>
            <a:pPr>
              <a:buClr>
                <a:schemeClr val="bg1"/>
              </a:buClr>
              <a:buSzPct val="70000"/>
              <a:buFont typeface="Wingdings" pitchFamily="2" charset="2"/>
              <a:buChar char="p"/>
            </a:pPr>
            <a:r>
              <a:rPr lang="en-US" altLang="zh-CN" sz="2800" dirty="0" smtClean="0">
                <a:latin typeface="微软雅黑" pitchFamily="34" charset="-122"/>
                <a:ea typeface="微软雅黑" pitchFamily="34" charset="-122"/>
              </a:rPr>
              <a:t>    </a:t>
            </a:r>
            <a:r>
              <a:rPr lang="zh-CN" altLang="en-US" sz="2800" dirty="0" smtClean="0">
                <a:latin typeface="微软雅黑" pitchFamily="34" charset="-122"/>
                <a:ea typeface="微软雅黑" pitchFamily="34" charset="-122"/>
              </a:rPr>
              <a:t>在树莓派上，</a:t>
            </a:r>
            <a:r>
              <a:rPr lang="en-US" altLang="zh-CN" sz="2800" dirty="0" smtClean="0">
                <a:latin typeface="微软雅黑" pitchFamily="34" charset="-122"/>
                <a:ea typeface="微软雅黑" pitchFamily="34" charset="-122"/>
              </a:rPr>
              <a:t>vi</a:t>
            </a:r>
            <a:r>
              <a:rPr lang="zh-CN" altLang="en-US" sz="2800" dirty="0" smtClean="0">
                <a:latin typeface="微软雅黑" pitchFamily="34" charset="-122"/>
                <a:ea typeface="微软雅黑" pitchFamily="34" charset="-122"/>
              </a:rPr>
              <a:t>是预装的，其他则不是</a:t>
            </a:r>
            <a:endParaRPr lang="en-US" altLang="zh-CN" sz="2800" dirty="0">
              <a:latin typeface="微软雅黑" pitchFamily="34" charset="-122"/>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blinds(horizontal)">
                                      <p:cBhvr>
                                        <p:cTn id="7" dur="5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blinds(horizontal)">
                                      <p:cBhvr>
                                        <p:cTn id="12" dur="5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blinds(horizontal)">
                                      <p:cBhvr>
                                        <p:cTn id="17" dur="500"/>
                                        <p:tgtEl>
                                          <p:spTgt spid="2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blinds(horizontal)">
                                      <p:cBhvr>
                                        <p:cTn id="22" dur="500"/>
                                        <p:tgtEl>
                                          <p:spTgt spid="256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5603">
                                            <p:txEl>
                                              <p:pRg st="4" end="4"/>
                                            </p:txEl>
                                          </p:spTgt>
                                        </p:tgtEl>
                                        <p:attrNameLst>
                                          <p:attrName>style.visibility</p:attrName>
                                        </p:attrNameLst>
                                      </p:cBhvr>
                                      <p:to>
                                        <p:strVal val="visible"/>
                                      </p:to>
                                    </p:set>
                                    <p:animEffect transition="in" filter="blinds(horizontal)">
                                      <p:cBhvr>
                                        <p:cTn id="27" dur="500"/>
                                        <p:tgtEl>
                                          <p:spTgt spid="256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5603">
                                            <p:txEl>
                                              <p:pRg st="5" end="5"/>
                                            </p:txEl>
                                          </p:spTgt>
                                        </p:tgtEl>
                                        <p:attrNameLst>
                                          <p:attrName>style.visibility</p:attrName>
                                        </p:attrNameLst>
                                      </p:cBhvr>
                                      <p:to>
                                        <p:strVal val="visible"/>
                                      </p:to>
                                    </p:set>
                                    <p:animEffect transition="in" filter="blinds(horizontal)">
                                      <p:cBhvr>
                                        <p:cTn id="32" dur="500"/>
                                        <p:tgtEl>
                                          <p:spTgt spid="2560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5603">
                                            <p:txEl>
                                              <p:pRg st="6" end="6"/>
                                            </p:txEl>
                                          </p:spTgt>
                                        </p:tgtEl>
                                        <p:attrNameLst>
                                          <p:attrName>style.visibility</p:attrName>
                                        </p:attrNameLst>
                                      </p:cBhvr>
                                      <p:to>
                                        <p:strVal val="visible"/>
                                      </p:to>
                                    </p:set>
                                    <p:animEffect transition="in" filter="blinds(horizontal)">
                                      <p:cBhvr>
                                        <p:cTn id="37" dur="500"/>
                                        <p:tgtEl>
                                          <p:spTgt spid="2560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5603">
                                            <p:txEl>
                                              <p:pRg st="7" end="7"/>
                                            </p:txEl>
                                          </p:spTgt>
                                        </p:tgtEl>
                                        <p:attrNameLst>
                                          <p:attrName>style.visibility</p:attrName>
                                        </p:attrNameLst>
                                      </p:cBhvr>
                                      <p:to>
                                        <p:strVal val="visible"/>
                                      </p:to>
                                    </p:set>
                                    <p:animEffect transition="in" filter="blinds(horizontal)">
                                      <p:cBhvr>
                                        <p:cTn id="42" dur="500"/>
                                        <p:tgtEl>
                                          <p:spTgt spid="2560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5603">
                                            <p:txEl>
                                              <p:pRg st="8" end="8"/>
                                            </p:txEl>
                                          </p:spTgt>
                                        </p:tgtEl>
                                        <p:attrNameLst>
                                          <p:attrName>style.visibility</p:attrName>
                                        </p:attrNameLst>
                                      </p:cBhvr>
                                      <p:to>
                                        <p:strVal val="visible"/>
                                      </p:to>
                                    </p:set>
                                    <p:animEffect transition="in" filter="blinds(horizontal)">
                                      <p:cBhvr>
                                        <p:cTn id="47" dur="500"/>
                                        <p:tgtEl>
                                          <p:spTgt spid="256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09600" y="228600"/>
            <a:ext cx="8229600" cy="487363"/>
          </a:xfrm>
        </p:spPr>
        <p:txBody>
          <a:bodyPr/>
          <a:lstStyle/>
          <a:p>
            <a:pPr algn="l"/>
            <a:r>
              <a:rPr lang="en-US" altLang="zh-CN" sz="3600" dirty="0" smtClean="0">
                <a:solidFill>
                  <a:schemeClr val="tx1"/>
                </a:solidFill>
                <a:latin typeface="微软雅黑" pitchFamily="34" charset="-122"/>
                <a:ea typeface="微软雅黑" pitchFamily="34" charset="-122"/>
              </a:rPr>
              <a:t>2</a:t>
            </a:r>
            <a:r>
              <a:rPr lang="zh-CN" altLang="en-US" sz="3600" dirty="0" smtClean="0">
                <a:solidFill>
                  <a:schemeClr val="tx1"/>
                </a:solidFill>
                <a:latin typeface="微软雅黑" pitchFamily="34" charset="-122"/>
                <a:ea typeface="微软雅黑" pitchFamily="34" charset="-122"/>
              </a:rPr>
              <a:t>、</a:t>
            </a:r>
            <a:r>
              <a:rPr lang="en-US" altLang="zh-CN" sz="3600" dirty="0" smtClean="0">
                <a:solidFill>
                  <a:schemeClr val="tx1"/>
                </a:solidFill>
                <a:latin typeface="微软雅黑" pitchFamily="34" charset="-122"/>
                <a:ea typeface="微软雅黑" pitchFamily="34" charset="-122"/>
              </a:rPr>
              <a:t>Vi </a:t>
            </a:r>
            <a:r>
              <a:rPr lang="zh-CN" altLang="en-US" sz="3600" dirty="0">
                <a:solidFill>
                  <a:schemeClr val="tx1"/>
                </a:solidFill>
                <a:latin typeface="微软雅黑" pitchFamily="34" charset="-122"/>
                <a:ea typeface="微软雅黑" pitchFamily="34" charset="-122"/>
              </a:rPr>
              <a:t>简介</a:t>
            </a:r>
          </a:p>
        </p:txBody>
      </p:sp>
      <p:sp>
        <p:nvSpPr>
          <p:cNvPr id="59395" name="Rectangle 3"/>
          <p:cNvSpPr>
            <a:spLocks noGrp="1" noChangeArrowheads="1"/>
          </p:cNvSpPr>
          <p:nvPr>
            <p:ph type="body" idx="1"/>
          </p:nvPr>
        </p:nvSpPr>
        <p:spPr>
          <a:xfrm>
            <a:off x="428596" y="1357298"/>
            <a:ext cx="8229600" cy="4525962"/>
          </a:xfrm>
        </p:spPr>
        <p:txBody>
          <a:bodyPr/>
          <a:lstStyle/>
          <a:p>
            <a:pPr>
              <a:lnSpc>
                <a:spcPct val="90000"/>
              </a:lnSpc>
              <a:buClr>
                <a:schemeClr val="bg1"/>
              </a:buClr>
              <a:buSzPct val="70000"/>
              <a:buFont typeface="Wingdings" pitchFamily="2" charset="2"/>
              <a:buChar char="n"/>
            </a:pPr>
            <a:r>
              <a:rPr lang="en-US" altLang="zh-CN" sz="2800" dirty="0">
                <a:latin typeface="微软雅黑" pitchFamily="34" charset="-122"/>
                <a:ea typeface="微软雅黑" pitchFamily="34" charset="-122"/>
              </a:rPr>
              <a:t>Vi </a:t>
            </a:r>
            <a:r>
              <a:rPr lang="zh-CN" altLang="en-US" sz="2800" dirty="0">
                <a:latin typeface="微软雅黑" pitchFamily="34" charset="-122"/>
                <a:ea typeface="微软雅黑" pitchFamily="34" charset="-122"/>
              </a:rPr>
              <a:t>是 </a:t>
            </a:r>
            <a:r>
              <a:rPr lang="en-US" altLang="zh-CN" sz="2800" dirty="0">
                <a:latin typeface="微软雅黑" pitchFamily="34" charset="-122"/>
                <a:ea typeface="微软雅黑" pitchFamily="34" charset="-122"/>
              </a:rPr>
              <a:t>Unix </a:t>
            </a:r>
            <a:r>
              <a:rPr lang="zh-CN" altLang="en-US" sz="2800" dirty="0">
                <a:latin typeface="微软雅黑" pitchFamily="34" charset="-122"/>
                <a:ea typeface="微软雅黑" pitchFamily="34" charset="-122"/>
              </a:rPr>
              <a:t>世界里极为普遍的全屏幕文本编辑器，几乎可以说任何一台 </a:t>
            </a:r>
            <a:r>
              <a:rPr lang="en-US" altLang="zh-CN" sz="2800" dirty="0">
                <a:latin typeface="微软雅黑" pitchFamily="34" charset="-122"/>
                <a:ea typeface="微软雅黑" pitchFamily="34" charset="-122"/>
              </a:rPr>
              <a:t>Unix </a:t>
            </a:r>
            <a:r>
              <a:rPr lang="zh-CN" altLang="en-US" sz="2800" dirty="0">
                <a:latin typeface="微软雅黑" pitchFamily="34" charset="-122"/>
                <a:ea typeface="微软雅黑" pitchFamily="34" charset="-122"/>
              </a:rPr>
              <a:t>机器都 会提供这套软体。</a:t>
            </a:r>
            <a:r>
              <a:rPr lang="en-US" altLang="zh-CN" sz="2800" dirty="0">
                <a:latin typeface="微软雅黑" pitchFamily="34" charset="-122"/>
                <a:ea typeface="微软雅黑" pitchFamily="34" charset="-122"/>
              </a:rPr>
              <a:t>Linux </a:t>
            </a:r>
            <a:r>
              <a:rPr lang="zh-CN" altLang="en-US" sz="2800" dirty="0">
                <a:latin typeface="微软雅黑" pitchFamily="34" charset="-122"/>
                <a:ea typeface="微软雅黑" pitchFamily="34" charset="-122"/>
              </a:rPr>
              <a:t>当然也有。</a:t>
            </a:r>
          </a:p>
          <a:p>
            <a:pPr>
              <a:lnSpc>
                <a:spcPct val="90000"/>
              </a:lnSpc>
              <a:buClr>
                <a:schemeClr val="bg1"/>
              </a:buClr>
              <a:buSzPct val="70000"/>
              <a:buFont typeface="Wingdings" pitchFamily="2" charset="2"/>
              <a:buChar char="n"/>
            </a:pPr>
            <a:endParaRPr lang="zh-CN" altLang="en-US" sz="2800" dirty="0">
              <a:latin typeface="微软雅黑" pitchFamily="34" charset="-122"/>
              <a:ea typeface="微软雅黑" pitchFamily="34" charset="-122"/>
            </a:endParaRPr>
          </a:p>
          <a:p>
            <a:pPr>
              <a:lnSpc>
                <a:spcPct val="90000"/>
              </a:lnSpc>
              <a:buClr>
                <a:schemeClr val="bg1"/>
              </a:buClr>
              <a:buSzPct val="70000"/>
              <a:buFont typeface="Wingdings" pitchFamily="2" charset="2"/>
              <a:buChar char="n"/>
            </a:pPr>
            <a:r>
              <a:rPr lang="zh-CN" altLang="en-US" sz="2800" dirty="0">
                <a:latin typeface="微软雅黑" pitchFamily="34" charset="-122"/>
                <a:ea typeface="微软雅黑" pitchFamily="34" charset="-122"/>
              </a:rPr>
              <a:t>熟悉 </a:t>
            </a:r>
            <a:r>
              <a:rPr lang="en-US" altLang="zh-CN" sz="2800" dirty="0">
                <a:latin typeface="微软雅黑" pitchFamily="34" charset="-122"/>
                <a:ea typeface="微软雅黑" pitchFamily="34" charset="-122"/>
              </a:rPr>
              <a:t>DOS </a:t>
            </a:r>
            <a:r>
              <a:rPr lang="zh-CN" altLang="en-US" sz="2800" dirty="0">
                <a:latin typeface="微软雅黑" pitchFamily="34" charset="-122"/>
                <a:ea typeface="微软雅黑" pitchFamily="34" charset="-122"/>
              </a:rPr>
              <a:t>下的文书处理后，也许会感到 </a:t>
            </a:r>
            <a:r>
              <a:rPr lang="en-US" altLang="zh-CN" sz="2800" dirty="0">
                <a:latin typeface="微软雅黑" pitchFamily="34" charset="-122"/>
                <a:ea typeface="微软雅黑" pitchFamily="34" charset="-122"/>
              </a:rPr>
              <a:t>vi </a:t>
            </a:r>
            <a:r>
              <a:rPr lang="zh-CN" altLang="en-US" sz="2800" dirty="0">
                <a:latin typeface="微软雅黑" pitchFamily="34" charset="-122"/>
                <a:ea typeface="微软雅黑" pitchFamily="34" charset="-122"/>
              </a:rPr>
              <a:t>并不好用；</a:t>
            </a:r>
            <a:r>
              <a:rPr lang="en-US" altLang="zh-CN" sz="2800" dirty="0">
                <a:latin typeface="微软雅黑" pitchFamily="34" charset="-122"/>
                <a:ea typeface="微软雅黑" pitchFamily="34" charset="-122"/>
              </a:rPr>
              <a:t>Unix </a:t>
            </a:r>
            <a:r>
              <a:rPr lang="zh-CN" altLang="en-US" sz="2800" dirty="0">
                <a:latin typeface="微软雅黑" pitchFamily="34" charset="-122"/>
                <a:ea typeface="微软雅黑" pitchFamily="34" charset="-122"/>
              </a:rPr>
              <a:t>上也已经发展出许多更新、更好用的文书编辑器，但是并不一定每一台 </a:t>
            </a:r>
            <a:r>
              <a:rPr lang="en-US" altLang="zh-CN" sz="2800" dirty="0">
                <a:latin typeface="微软雅黑" pitchFamily="34" charset="-122"/>
                <a:ea typeface="微软雅黑" pitchFamily="34" charset="-122"/>
              </a:rPr>
              <a:t>Unix </a:t>
            </a:r>
            <a:r>
              <a:rPr lang="zh-CN" altLang="en-US" sz="2800" dirty="0">
                <a:latin typeface="微软雅黑" pitchFamily="34" charset="-122"/>
                <a:ea typeface="微软雅黑" pitchFamily="34" charset="-122"/>
              </a:rPr>
              <a:t>机器上都会安装这些额外的软体。所以，学习 </a:t>
            </a:r>
            <a:r>
              <a:rPr lang="en-US" altLang="zh-CN" sz="2800" dirty="0">
                <a:latin typeface="微软雅黑" pitchFamily="34" charset="-122"/>
                <a:ea typeface="微软雅黑" pitchFamily="34" charset="-122"/>
              </a:rPr>
              <a:t>vi </a:t>
            </a:r>
            <a:r>
              <a:rPr lang="zh-CN" altLang="en-US" sz="2800" dirty="0">
                <a:latin typeface="微软雅黑" pitchFamily="34" charset="-122"/>
                <a:ea typeface="微软雅黑" pitchFamily="34" charset="-122"/>
              </a:rPr>
              <a:t>的基本操作还是有好处，让你在各个不同的机器上得心应手。 </a:t>
            </a:r>
            <a:br>
              <a:rPr lang="zh-CN" altLang="en-US" sz="2800" dirty="0">
                <a:latin typeface="微软雅黑" pitchFamily="34" charset="-122"/>
                <a:ea typeface="微软雅黑" pitchFamily="34" charset="-122"/>
              </a:rPr>
            </a:br>
            <a:endParaRPr lang="zh-CN" altLang="en-US" sz="2800" dirty="0">
              <a:latin typeface="微软雅黑" pitchFamily="34" charset="-122"/>
              <a:ea typeface="微软雅黑" pitchFamily="34" charset="-122"/>
            </a:endParaRPr>
          </a:p>
          <a:p>
            <a:pPr>
              <a:lnSpc>
                <a:spcPct val="90000"/>
              </a:lnSpc>
              <a:buClr>
                <a:schemeClr val="bg1"/>
              </a:buClr>
              <a:buSzPct val="70000"/>
              <a:buFont typeface="Wingdings" pitchFamily="2" charset="2"/>
              <a:buNone/>
            </a:pPr>
            <a:endParaRPr lang="en-US" altLang="zh-CN" sz="2800" dirty="0">
              <a:latin typeface="微软雅黑" pitchFamily="34" charset="-122"/>
              <a:ea typeface="微软雅黑" pitchFamily="34"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09600" y="198438"/>
            <a:ext cx="8229600" cy="563562"/>
          </a:xfrm>
        </p:spPr>
        <p:txBody>
          <a:bodyPr/>
          <a:lstStyle/>
          <a:p>
            <a:pPr algn="l"/>
            <a:r>
              <a:rPr lang="en-US" altLang="zh-CN" sz="3600" dirty="0" smtClean="0">
                <a:solidFill>
                  <a:schemeClr val="tx1"/>
                </a:solidFill>
                <a:latin typeface="微软雅黑" pitchFamily="34" charset="-122"/>
                <a:ea typeface="微软雅黑" pitchFamily="34" charset="-122"/>
              </a:rPr>
              <a:t>3</a:t>
            </a:r>
            <a:r>
              <a:rPr lang="zh-CN" altLang="en-US" sz="3600" dirty="0" smtClean="0">
                <a:solidFill>
                  <a:schemeClr val="tx1"/>
                </a:solidFill>
                <a:latin typeface="微软雅黑" pitchFamily="34" charset="-122"/>
                <a:ea typeface="微软雅黑" pitchFamily="34" charset="-122"/>
              </a:rPr>
              <a:t>、</a:t>
            </a:r>
            <a:r>
              <a:rPr lang="en-US" altLang="zh-CN" sz="3600" dirty="0" smtClean="0">
                <a:solidFill>
                  <a:schemeClr val="tx1"/>
                </a:solidFill>
                <a:latin typeface="微软雅黑" pitchFamily="34" charset="-122"/>
                <a:ea typeface="微软雅黑" pitchFamily="34" charset="-122"/>
              </a:rPr>
              <a:t>Vi </a:t>
            </a:r>
            <a:r>
              <a:rPr lang="zh-CN" altLang="en-US" sz="3600" dirty="0">
                <a:solidFill>
                  <a:schemeClr val="tx1"/>
                </a:solidFill>
                <a:latin typeface="微软雅黑" pitchFamily="34" charset="-122"/>
                <a:ea typeface="微软雅黑" pitchFamily="34" charset="-122"/>
              </a:rPr>
              <a:t>的特点</a:t>
            </a:r>
          </a:p>
        </p:txBody>
      </p:sp>
      <p:sp>
        <p:nvSpPr>
          <p:cNvPr id="33795" name="Rectangle 3"/>
          <p:cNvSpPr>
            <a:spLocks noGrp="1" noChangeArrowheads="1"/>
          </p:cNvSpPr>
          <p:nvPr>
            <p:ph type="body" idx="1"/>
          </p:nvPr>
        </p:nvSpPr>
        <p:spPr>
          <a:xfrm>
            <a:off x="457200" y="1600200"/>
            <a:ext cx="8229600" cy="3581400"/>
          </a:xfrm>
        </p:spPr>
        <p:txBody>
          <a:bodyPr/>
          <a:lstStyle/>
          <a:p>
            <a:pPr>
              <a:buClr>
                <a:schemeClr val="bg1"/>
              </a:buClr>
              <a:buSzPct val="70000"/>
              <a:buFont typeface="Wingdings" pitchFamily="2" charset="2"/>
              <a:buChar char="n"/>
            </a:pPr>
            <a:r>
              <a:rPr lang="zh-CN" altLang="en-US" dirty="0">
                <a:latin typeface="微软雅黑" pitchFamily="34" charset="-122"/>
                <a:ea typeface="微软雅黑" pitchFamily="34" charset="-122"/>
              </a:rPr>
              <a:t>纯文本编辑器</a:t>
            </a:r>
          </a:p>
          <a:p>
            <a:pPr>
              <a:buClr>
                <a:schemeClr val="bg1"/>
              </a:buClr>
              <a:buSzPct val="70000"/>
              <a:buFont typeface="Wingdings" pitchFamily="2" charset="2"/>
              <a:buChar char="n"/>
            </a:pPr>
            <a:r>
              <a:rPr lang="zh-CN" altLang="en-US" dirty="0">
                <a:latin typeface="微软雅黑" pitchFamily="34" charset="-122"/>
                <a:ea typeface="微软雅黑" pitchFamily="34" charset="-122"/>
              </a:rPr>
              <a:t>全屏幕编辑器</a:t>
            </a:r>
          </a:p>
          <a:p>
            <a:pPr>
              <a:buClr>
                <a:schemeClr val="bg1"/>
              </a:buClr>
              <a:buSzPct val="70000"/>
              <a:buFont typeface="Wingdings" pitchFamily="2" charset="2"/>
              <a:buChar char="n"/>
            </a:pPr>
            <a:r>
              <a:rPr lang="zh-CN" altLang="en-US" dirty="0">
                <a:latin typeface="微软雅黑" pitchFamily="34" charset="-122"/>
                <a:ea typeface="微软雅黑" pitchFamily="34" charset="-122"/>
              </a:rPr>
              <a:t>工作于</a:t>
            </a:r>
            <a:r>
              <a:rPr lang="en-US" altLang="zh-CN" dirty="0">
                <a:latin typeface="微软雅黑" pitchFamily="34" charset="-122"/>
                <a:ea typeface="微软雅黑" pitchFamily="34" charset="-122"/>
              </a:rPr>
              <a:t>3</a:t>
            </a:r>
            <a:r>
              <a:rPr lang="zh-CN" altLang="en-US" dirty="0">
                <a:latin typeface="微软雅黑" pitchFamily="34" charset="-122"/>
                <a:ea typeface="微软雅黑" pitchFamily="34" charset="-122"/>
              </a:rPr>
              <a:t>种模式</a:t>
            </a:r>
          </a:p>
          <a:p>
            <a:pPr>
              <a:buClr>
                <a:schemeClr val="bg1"/>
              </a:buClr>
              <a:buSzPct val="70000"/>
              <a:buFont typeface="Wingdings" pitchFamily="2" charset="2"/>
              <a:buChar char="n"/>
            </a:pPr>
            <a:r>
              <a:rPr lang="zh-CN" altLang="en-US" dirty="0">
                <a:latin typeface="微软雅黑" pitchFamily="34" charset="-122"/>
                <a:ea typeface="微软雅黑" pitchFamily="34" charset="-122"/>
              </a:rPr>
              <a:t>通过命令进行编辑操作</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blinds(horizontal)">
                                      <p:cBhvr>
                                        <p:cTn id="7" dur="500"/>
                                        <p:tgtEl>
                                          <p:spTgt spid="33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795">
                                            <p:txEl>
                                              <p:pRg st="1" end="1"/>
                                            </p:txEl>
                                          </p:spTgt>
                                        </p:tgtEl>
                                        <p:attrNameLst>
                                          <p:attrName>style.visibility</p:attrName>
                                        </p:attrNameLst>
                                      </p:cBhvr>
                                      <p:to>
                                        <p:strVal val="visible"/>
                                      </p:to>
                                    </p:set>
                                    <p:animEffect transition="in" filter="blinds(horizontal)">
                                      <p:cBhvr>
                                        <p:cTn id="12" dur="500"/>
                                        <p:tgtEl>
                                          <p:spTgt spid="337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795">
                                            <p:txEl>
                                              <p:pRg st="2" end="2"/>
                                            </p:txEl>
                                          </p:spTgt>
                                        </p:tgtEl>
                                        <p:attrNameLst>
                                          <p:attrName>style.visibility</p:attrName>
                                        </p:attrNameLst>
                                      </p:cBhvr>
                                      <p:to>
                                        <p:strVal val="visible"/>
                                      </p:to>
                                    </p:set>
                                    <p:animEffect transition="in" filter="blinds(horizontal)">
                                      <p:cBhvr>
                                        <p:cTn id="17" dur="500"/>
                                        <p:tgtEl>
                                          <p:spTgt spid="337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3795">
                                            <p:txEl>
                                              <p:pRg st="3" end="3"/>
                                            </p:txEl>
                                          </p:spTgt>
                                        </p:tgtEl>
                                        <p:attrNameLst>
                                          <p:attrName>style.visibility</p:attrName>
                                        </p:attrNameLst>
                                      </p:cBhvr>
                                      <p:to>
                                        <p:strVal val="visible"/>
                                      </p:to>
                                    </p:set>
                                    <p:animEffect transition="in" filter="blinds(horizontal)">
                                      <p:cBhvr>
                                        <p:cTn id="22" dur="500"/>
                                        <p:tgtEl>
                                          <p:spTgt spid="33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198438"/>
            <a:ext cx="8229600" cy="563562"/>
          </a:xfrm>
        </p:spPr>
        <p:txBody>
          <a:bodyPr/>
          <a:lstStyle/>
          <a:p>
            <a:pPr algn="l"/>
            <a:r>
              <a:rPr lang="en-US" altLang="zh-CN" sz="3600" dirty="0" smtClean="0">
                <a:solidFill>
                  <a:schemeClr val="tx1"/>
                </a:solidFill>
                <a:latin typeface="微软雅黑" pitchFamily="34" charset="-122"/>
                <a:ea typeface="微软雅黑" pitchFamily="34" charset="-122"/>
              </a:rPr>
              <a:t>4</a:t>
            </a:r>
            <a:r>
              <a:rPr lang="zh-CN" altLang="en-US" sz="3600" dirty="0" smtClean="0">
                <a:solidFill>
                  <a:schemeClr val="tx1"/>
                </a:solidFill>
                <a:latin typeface="微软雅黑" pitchFamily="34" charset="-122"/>
                <a:ea typeface="微软雅黑" pitchFamily="34" charset="-122"/>
              </a:rPr>
              <a:t>、</a:t>
            </a:r>
            <a:r>
              <a:rPr lang="en-US" altLang="zh-CN" sz="3600" dirty="0" smtClean="0">
                <a:solidFill>
                  <a:schemeClr val="tx1"/>
                </a:solidFill>
                <a:latin typeface="微软雅黑" pitchFamily="34" charset="-122"/>
                <a:ea typeface="微软雅黑" pitchFamily="34" charset="-122"/>
              </a:rPr>
              <a:t>Vi </a:t>
            </a:r>
            <a:r>
              <a:rPr lang="zh-CN" altLang="en-US" sz="3600" dirty="0">
                <a:solidFill>
                  <a:schemeClr val="tx1"/>
                </a:solidFill>
                <a:latin typeface="微软雅黑" pitchFamily="34" charset="-122"/>
                <a:ea typeface="微软雅黑" pitchFamily="34" charset="-122"/>
              </a:rPr>
              <a:t>的模式</a:t>
            </a:r>
          </a:p>
        </p:txBody>
      </p:sp>
      <p:sp>
        <p:nvSpPr>
          <p:cNvPr id="34819" name="Rectangle 3"/>
          <p:cNvSpPr>
            <a:spLocks noGrp="1" noChangeArrowheads="1"/>
          </p:cNvSpPr>
          <p:nvPr>
            <p:ph type="body" idx="1"/>
          </p:nvPr>
        </p:nvSpPr>
        <p:spPr/>
        <p:txBody>
          <a:bodyPr/>
          <a:lstStyle/>
          <a:p>
            <a:pPr>
              <a:buClr>
                <a:schemeClr val="bg1"/>
              </a:buClr>
              <a:buSzPct val="70000"/>
              <a:buFont typeface="Wingdings" pitchFamily="2" charset="2"/>
              <a:buChar char="n"/>
            </a:pPr>
            <a:r>
              <a:rPr lang="zh-CN" altLang="en-US" dirty="0">
                <a:ea typeface="微软雅黑" pitchFamily="34" charset="-122"/>
              </a:rPr>
              <a:t>三种模式</a:t>
            </a:r>
          </a:p>
          <a:p>
            <a:pPr lvl="1">
              <a:buClr>
                <a:schemeClr val="bg1"/>
              </a:buClr>
              <a:buSzPct val="70000"/>
              <a:buFont typeface="Wingdings" pitchFamily="2" charset="2"/>
              <a:buChar char="n"/>
            </a:pPr>
            <a:r>
              <a:rPr lang="zh-CN" altLang="en-US" dirty="0">
                <a:ea typeface="微软雅黑" pitchFamily="34" charset="-122"/>
              </a:rPr>
              <a:t>命令模式</a:t>
            </a:r>
          </a:p>
          <a:p>
            <a:pPr lvl="1">
              <a:buClr>
                <a:schemeClr val="bg1"/>
              </a:buClr>
              <a:buSzPct val="70000"/>
              <a:buFont typeface="Wingdings" pitchFamily="2" charset="2"/>
              <a:buChar char="n"/>
            </a:pPr>
            <a:r>
              <a:rPr lang="zh-CN" altLang="en-US" dirty="0">
                <a:ea typeface="微软雅黑" pitchFamily="34" charset="-122"/>
              </a:rPr>
              <a:t>输入模式</a:t>
            </a:r>
          </a:p>
          <a:p>
            <a:pPr lvl="1">
              <a:buClr>
                <a:schemeClr val="bg1"/>
              </a:buClr>
              <a:buSzPct val="70000"/>
              <a:buFont typeface="Wingdings" pitchFamily="2" charset="2"/>
              <a:buChar char="n"/>
            </a:pPr>
            <a:r>
              <a:rPr lang="zh-CN" altLang="en-US" dirty="0">
                <a:ea typeface="微软雅黑" pitchFamily="34" charset="-122"/>
              </a:rPr>
              <a:t>末行模式</a:t>
            </a:r>
          </a:p>
        </p:txBody>
      </p:sp>
      <p:sp>
        <p:nvSpPr>
          <p:cNvPr id="34820" name="Rectangle 4"/>
          <p:cNvSpPr>
            <a:spLocks noChangeArrowheads="1"/>
          </p:cNvSpPr>
          <p:nvPr/>
        </p:nvSpPr>
        <p:spPr bwMode="auto">
          <a:xfrm>
            <a:off x="685800" y="2286000"/>
            <a:ext cx="181822" cy="371513"/>
          </a:xfrm>
          <a:prstGeom prst="rect">
            <a:avLst/>
          </a:prstGeom>
          <a:noFill/>
          <a:ln w="25400">
            <a:noFill/>
            <a:miter lim="800000"/>
            <a:headEnd/>
            <a:tailEnd/>
          </a:ln>
          <a:effectLst/>
        </p:spPr>
        <p:txBody>
          <a:bodyPr wrap="none" lIns="90000" tIns="46800" rIns="90000" bIns="46800" anchor="ctr">
            <a:spAutoFit/>
          </a:bodyPr>
          <a:lstStyle/>
          <a:p>
            <a:endParaRPr lang="zh-CN" altLang="en-US"/>
          </a:p>
        </p:txBody>
      </p:sp>
      <p:sp>
        <p:nvSpPr>
          <p:cNvPr id="34821" name="Text Box 5"/>
          <p:cNvSpPr txBox="1">
            <a:spLocks noChangeArrowheads="1"/>
          </p:cNvSpPr>
          <p:nvPr/>
        </p:nvSpPr>
        <p:spPr bwMode="auto">
          <a:xfrm>
            <a:off x="5105400" y="2209800"/>
            <a:ext cx="914400" cy="340735"/>
          </a:xfrm>
          <a:prstGeom prst="rect">
            <a:avLst/>
          </a:prstGeom>
          <a:solidFill>
            <a:srgbClr val="99CC00"/>
          </a:solidFill>
          <a:ln w="25400">
            <a:solidFill>
              <a:schemeClr val="tx1"/>
            </a:solidFill>
            <a:miter lim="800000"/>
            <a:headEnd/>
            <a:tailEnd/>
          </a:ln>
          <a:effectLst/>
        </p:spPr>
        <p:txBody>
          <a:bodyPr lIns="90000" tIns="46800" rIns="90000" bIns="46800">
            <a:spAutoFit/>
          </a:bodyPr>
          <a:lstStyle/>
          <a:p>
            <a:pPr marL="342900" indent="-342900">
              <a:lnSpc>
                <a:spcPct val="80000"/>
              </a:lnSpc>
              <a:spcBef>
                <a:spcPct val="50000"/>
              </a:spcBef>
            </a:pPr>
            <a:r>
              <a:rPr lang="en-US" altLang="zh-CN" sz="2000" b="1">
                <a:ea typeface="楷体_GB2312" pitchFamily="49" charset="-122"/>
              </a:rPr>
              <a:t>Linux</a:t>
            </a:r>
          </a:p>
        </p:txBody>
      </p:sp>
      <p:sp>
        <p:nvSpPr>
          <p:cNvPr id="34822" name="Text Box 6"/>
          <p:cNvSpPr txBox="1">
            <a:spLocks noChangeArrowheads="1"/>
          </p:cNvSpPr>
          <p:nvPr/>
        </p:nvSpPr>
        <p:spPr bwMode="auto">
          <a:xfrm>
            <a:off x="5943600" y="2743200"/>
            <a:ext cx="838200" cy="316113"/>
          </a:xfrm>
          <a:prstGeom prst="rect">
            <a:avLst/>
          </a:prstGeom>
          <a:noFill/>
          <a:ln w="25400">
            <a:noFill/>
            <a:miter lim="800000"/>
            <a:headEnd/>
            <a:tailEnd/>
          </a:ln>
          <a:effectLst/>
        </p:spPr>
        <p:txBody>
          <a:bodyPr lIns="90000" tIns="46800" rIns="90000" bIns="46800">
            <a:spAutoFit/>
          </a:bodyPr>
          <a:lstStyle/>
          <a:p>
            <a:pPr marL="342900" indent="-342900">
              <a:lnSpc>
                <a:spcPct val="80000"/>
              </a:lnSpc>
              <a:spcBef>
                <a:spcPct val="50000"/>
              </a:spcBef>
            </a:pPr>
            <a:r>
              <a:rPr lang="zh-CN" altLang="en-US" b="1">
                <a:ea typeface="楷体_GB2312" pitchFamily="49" charset="-122"/>
              </a:rPr>
              <a:t>退出</a:t>
            </a:r>
            <a:r>
              <a:rPr lang="en-US" altLang="zh-CN" b="1">
                <a:ea typeface="楷体_GB2312" pitchFamily="49" charset="-122"/>
              </a:rPr>
              <a:t>vi</a:t>
            </a:r>
          </a:p>
        </p:txBody>
      </p:sp>
      <p:sp>
        <p:nvSpPr>
          <p:cNvPr id="34823" name="Text Box 7"/>
          <p:cNvSpPr txBox="1">
            <a:spLocks noChangeArrowheads="1"/>
          </p:cNvSpPr>
          <p:nvPr/>
        </p:nvSpPr>
        <p:spPr bwMode="auto">
          <a:xfrm>
            <a:off x="4343400" y="2743200"/>
            <a:ext cx="990600" cy="316113"/>
          </a:xfrm>
          <a:prstGeom prst="rect">
            <a:avLst/>
          </a:prstGeom>
          <a:noFill/>
          <a:ln w="25400">
            <a:noFill/>
            <a:miter lim="800000"/>
            <a:headEnd/>
            <a:tailEnd/>
          </a:ln>
          <a:effectLst/>
        </p:spPr>
        <p:txBody>
          <a:bodyPr lIns="90000" tIns="46800" rIns="90000" bIns="46800">
            <a:spAutoFit/>
          </a:bodyPr>
          <a:lstStyle/>
          <a:p>
            <a:pPr marL="342900" indent="-342900">
              <a:lnSpc>
                <a:spcPct val="80000"/>
              </a:lnSpc>
              <a:spcBef>
                <a:spcPct val="50000"/>
              </a:spcBef>
            </a:pPr>
            <a:r>
              <a:rPr lang="en-US" altLang="zh-CN" b="1">
                <a:ea typeface="楷体_GB2312" pitchFamily="49" charset="-122"/>
              </a:rPr>
              <a:t>vi file</a:t>
            </a:r>
          </a:p>
        </p:txBody>
      </p:sp>
      <p:grpSp>
        <p:nvGrpSpPr>
          <p:cNvPr id="2" name="Group 8"/>
          <p:cNvGrpSpPr>
            <a:grpSpLocks/>
          </p:cNvGrpSpPr>
          <p:nvPr/>
        </p:nvGrpSpPr>
        <p:grpSpPr bwMode="auto">
          <a:xfrm>
            <a:off x="6096000" y="5410205"/>
            <a:ext cx="1600200" cy="522288"/>
            <a:chOff x="3408" y="3216"/>
            <a:chExt cx="1008" cy="329"/>
          </a:xfrm>
        </p:grpSpPr>
        <p:sp>
          <p:nvSpPr>
            <p:cNvPr id="34825" name="Oval 9"/>
            <p:cNvSpPr>
              <a:spLocks noChangeArrowheads="1"/>
            </p:cNvSpPr>
            <p:nvPr/>
          </p:nvSpPr>
          <p:spPr bwMode="auto">
            <a:xfrm>
              <a:off x="3408" y="3216"/>
              <a:ext cx="161" cy="329"/>
            </a:xfrm>
            <a:prstGeom prst="ellipse">
              <a:avLst/>
            </a:prstGeom>
            <a:solidFill>
              <a:srgbClr val="33CCCC"/>
            </a:solidFill>
            <a:ln w="25400">
              <a:solidFill>
                <a:schemeClr val="tx1"/>
              </a:solidFill>
              <a:round/>
              <a:headEnd/>
              <a:tailEnd/>
            </a:ln>
            <a:effectLst/>
          </p:spPr>
          <p:txBody>
            <a:bodyPr wrap="none" lIns="90000" tIns="46800" rIns="90000" bIns="46800" anchor="ctr">
              <a:spAutoFit/>
            </a:bodyPr>
            <a:lstStyle/>
            <a:p>
              <a:endParaRPr lang="zh-CN" altLang="en-US"/>
            </a:p>
          </p:txBody>
        </p:sp>
        <p:sp>
          <p:nvSpPr>
            <p:cNvPr id="34826" name="Text Box 10"/>
            <p:cNvSpPr txBox="1">
              <a:spLocks noChangeArrowheads="1"/>
            </p:cNvSpPr>
            <p:nvPr/>
          </p:nvSpPr>
          <p:spPr bwMode="auto">
            <a:xfrm>
              <a:off x="3456" y="3264"/>
              <a:ext cx="960" cy="215"/>
            </a:xfrm>
            <a:prstGeom prst="rect">
              <a:avLst/>
            </a:prstGeom>
            <a:noFill/>
            <a:ln w="25400">
              <a:noFill/>
              <a:miter lim="800000"/>
              <a:headEnd/>
              <a:tailEnd/>
            </a:ln>
            <a:effectLst/>
          </p:spPr>
          <p:txBody>
            <a:bodyPr lIns="90000" tIns="46800" rIns="90000" bIns="46800">
              <a:spAutoFit/>
            </a:bodyPr>
            <a:lstStyle/>
            <a:p>
              <a:pPr marL="342900" indent="-342900">
                <a:lnSpc>
                  <a:spcPct val="80000"/>
                </a:lnSpc>
                <a:spcBef>
                  <a:spcPct val="50000"/>
                </a:spcBef>
              </a:pPr>
              <a:r>
                <a:rPr lang="zh-CN" altLang="en-US" sz="2000" b="1">
                  <a:ea typeface="楷体_GB2312" pitchFamily="49" charset="-122"/>
                </a:rPr>
                <a:t>末行模式</a:t>
              </a:r>
            </a:p>
          </p:txBody>
        </p:sp>
      </p:grpSp>
      <p:grpSp>
        <p:nvGrpSpPr>
          <p:cNvPr id="3" name="Group 11"/>
          <p:cNvGrpSpPr>
            <a:grpSpLocks/>
          </p:cNvGrpSpPr>
          <p:nvPr/>
        </p:nvGrpSpPr>
        <p:grpSpPr bwMode="auto">
          <a:xfrm>
            <a:off x="3048000" y="5410205"/>
            <a:ext cx="1600200" cy="522288"/>
            <a:chOff x="1488" y="3216"/>
            <a:chExt cx="1008" cy="329"/>
          </a:xfrm>
        </p:grpSpPr>
        <p:sp>
          <p:nvSpPr>
            <p:cNvPr id="34828" name="Oval 12"/>
            <p:cNvSpPr>
              <a:spLocks noChangeArrowheads="1"/>
            </p:cNvSpPr>
            <p:nvPr/>
          </p:nvSpPr>
          <p:spPr bwMode="auto">
            <a:xfrm>
              <a:off x="1488" y="3216"/>
              <a:ext cx="161" cy="329"/>
            </a:xfrm>
            <a:prstGeom prst="ellipse">
              <a:avLst/>
            </a:prstGeom>
            <a:solidFill>
              <a:srgbClr val="00CCFF"/>
            </a:solidFill>
            <a:ln w="25400">
              <a:solidFill>
                <a:schemeClr val="tx1"/>
              </a:solidFill>
              <a:round/>
              <a:headEnd/>
              <a:tailEnd/>
            </a:ln>
            <a:effectLst/>
          </p:spPr>
          <p:txBody>
            <a:bodyPr wrap="none" lIns="90000" tIns="46800" rIns="90000" bIns="46800" anchor="ctr">
              <a:spAutoFit/>
            </a:bodyPr>
            <a:lstStyle/>
            <a:p>
              <a:endParaRPr lang="zh-CN" altLang="en-US"/>
            </a:p>
          </p:txBody>
        </p:sp>
        <p:sp>
          <p:nvSpPr>
            <p:cNvPr id="34829" name="Text Box 13"/>
            <p:cNvSpPr txBox="1">
              <a:spLocks noChangeArrowheads="1"/>
            </p:cNvSpPr>
            <p:nvPr/>
          </p:nvSpPr>
          <p:spPr bwMode="auto">
            <a:xfrm>
              <a:off x="1536" y="3264"/>
              <a:ext cx="960" cy="215"/>
            </a:xfrm>
            <a:prstGeom prst="rect">
              <a:avLst/>
            </a:prstGeom>
            <a:noFill/>
            <a:ln w="25400">
              <a:noFill/>
              <a:miter lim="800000"/>
              <a:headEnd/>
              <a:tailEnd/>
            </a:ln>
            <a:effectLst/>
          </p:spPr>
          <p:txBody>
            <a:bodyPr lIns="90000" tIns="46800" rIns="90000" bIns="46800">
              <a:spAutoFit/>
            </a:bodyPr>
            <a:lstStyle/>
            <a:p>
              <a:pPr marL="342900" indent="-342900">
                <a:lnSpc>
                  <a:spcPct val="80000"/>
                </a:lnSpc>
                <a:spcBef>
                  <a:spcPct val="50000"/>
                </a:spcBef>
              </a:pPr>
              <a:r>
                <a:rPr lang="zh-CN" altLang="en-US" sz="2000" b="1">
                  <a:ea typeface="楷体_GB2312" pitchFamily="49" charset="-122"/>
                </a:rPr>
                <a:t>输入模式</a:t>
              </a:r>
            </a:p>
          </p:txBody>
        </p:sp>
      </p:grpSp>
      <p:sp>
        <p:nvSpPr>
          <p:cNvPr id="34830" name="Line 14"/>
          <p:cNvSpPr>
            <a:spLocks noChangeShapeType="1"/>
          </p:cNvSpPr>
          <p:nvPr/>
        </p:nvSpPr>
        <p:spPr bwMode="auto">
          <a:xfrm>
            <a:off x="5334000" y="2590800"/>
            <a:ext cx="0" cy="533400"/>
          </a:xfrm>
          <a:prstGeom prst="line">
            <a:avLst/>
          </a:prstGeom>
          <a:noFill/>
          <a:ln w="38100">
            <a:solidFill>
              <a:srgbClr val="00CCFF"/>
            </a:solidFill>
            <a:round/>
            <a:headEnd/>
            <a:tailEnd type="triangle" w="med" len="med"/>
          </a:ln>
          <a:effectLst>
            <a:outerShdw dist="35921" dir="2700000" algn="ctr" rotWithShape="0">
              <a:schemeClr val="bg2"/>
            </a:outerShdw>
          </a:effectLst>
        </p:spPr>
        <p:txBody>
          <a:bodyPr lIns="90000" tIns="46800" rIns="90000" bIns="46800">
            <a:spAutoFit/>
          </a:bodyPr>
          <a:lstStyle/>
          <a:p>
            <a:endParaRPr lang="zh-CN" altLang="en-US"/>
          </a:p>
        </p:txBody>
      </p:sp>
      <p:sp>
        <p:nvSpPr>
          <p:cNvPr id="34831" name="Line 15"/>
          <p:cNvSpPr>
            <a:spLocks noChangeShapeType="1"/>
          </p:cNvSpPr>
          <p:nvPr/>
        </p:nvSpPr>
        <p:spPr bwMode="auto">
          <a:xfrm flipV="1">
            <a:off x="5715000" y="2590800"/>
            <a:ext cx="0" cy="533400"/>
          </a:xfrm>
          <a:prstGeom prst="line">
            <a:avLst/>
          </a:prstGeom>
          <a:noFill/>
          <a:ln w="38100">
            <a:solidFill>
              <a:srgbClr val="00CCFF"/>
            </a:solidFill>
            <a:round/>
            <a:headEnd/>
            <a:tailEnd type="triangle" w="med" len="med"/>
          </a:ln>
          <a:effectLst>
            <a:outerShdw dist="35921" dir="2700000" algn="ctr" rotWithShape="0">
              <a:schemeClr val="bg2"/>
            </a:outerShdw>
          </a:effectLst>
        </p:spPr>
        <p:txBody>
          <a:bodyPr lIns="90000" tIns="46800" rIns="90000" bIns="46800">
            <a:spAutoFit/>
          </a:bodyPr>
          <a:lstStyle/>
          <a:p>
            <a:endParaRPr lang="zh-CN" altLang="en-US"/>
          </a:p>
        </p:txBody>
      </p:sp>
      <p:grpSp>
        <p:nvGrpSpPr>
          <p:cNvPr id="4" name="Group 16"/>
          <p:cNvGrpSpPr>
            <a:grpSpLocks/>
          </p:cNvGrpSpPr>
          <p:nvPr/>
        </p:nvGrpSpPr>
        <p:grpSpPr bwMode="auto">
          <a:xfrm>
            <a:off x="6019800" y="3657600"/>
            <a:ext cx="990600" cy="1752600"/>
            <a:chOff x="3360" y="2112"/>
            <a:chExt cx="624" cy="1104"/>
          </a:xfrm>
        </p:grpSpPr>
        <p:sp>
          <p:nvSpPr>
            <p:cNvPr id="34833" name="Line 17"/>
            <p:cNvSpPr>
              <a:spLocks noChangeShapeType="1"/>
            </p:cNvSpPr>
            <p:nvPr/>
          </p:nvSpPr>
          <p:spPr bwMode="auto">
            <a:xfrm>
              <a:off x="3360" y="2112"/>
              <a:ext cx="624" cy="1104"/>
            </a:xfrm>
            <a:prstGeom prst="line">
              <a:avLst/>
            </a:prstGeom>
            <a:noFill/>
            <a:ln w="38100">
              <a:solidFill>
                <a:srgbClr val="00CCFF"/>
              </a:solidFill>
              <a:round/>
              <a:headEnd/>
              <a:tailEnd type="triangle" w="med" len="med"/>
            </a:ln>
            <a:effectLst>
              <a:outerShdw dist="35921" dir="2700000" algn="ctr" rotWithShape="0">
                <a:schemeClr val="bg2"/>
              </a:outerShdw>
            </a:effectLst>
          </p:spPr>
          <p:txBody>
            <a:bodyPr lIns="90000" tIns="46800" rIns="90000" bIns="46800">
              <a:spAutoFit/>
            </a:bodyPr>
            <a:lstStyle/>
            <a:p>
              <a:endParaRPr lang="zh-CN" altLang="en-US"/>
            </a:p>
          </p:txBody>
        </p:sp>
        <p:sp>
          <p:nvSpPr>
            <p:cNvPr id="34834" name="Text Box 18"/>
            <p:cNvSpPr txBox="1">
              <a:spLocks noChangeArrowheads="1"/>
            </p:cNvSpPr>
            <p:nvPr/>
          </p:nvSpPr>
          <p:spPr bwMode="auto">
            <a:xfrm rot="19899858">
              <a:off x="3551" y="2160"/>
              <a:ext cx="239" cy="624"/>
            </a:xfrm>
            <a:prstGeom prst="rect">
              <a:avLst/>
            </a:prstGeom>
            <a:noFill/>
            <a:ln w="25400">
              <a:noFill/>
              <a:miter lim="800000"/>
              <a:headEnd/>
              <a:tailEnd/>
            </a:ln>
            <a:effectLst/>
          </p:spPr>
          <p:txBody>
            <a:bodyPr vert="eaVert" lIns="90000" tIns="46800" rIns="90000" bIns="46800">
              <a:spAutoFit/>
            </a:bodyPr>
            <a:lstStyle/>
            <a:p>
              <a:pPr marL="342900" indent="-342900">
                <a:lnSpc>
                  <a:spcPct val="80000"/>
                </a:lnSpc>
                <a:spcBef>
                  <a:spcPct val="50000"/>
                </a:spcBef>
              </a:pPr>
              <a:r>
                <a:rPr lang="zh-CN" altLang="en-US" sz="1600" b="1">
                  <a:ea typeface="楷体_GB2312" pitchFamily="49" charset="-122"/>
                </a:rPr>
                <a:t>转义命令</a:t>
              </a:r>
            </a:p>
          </p:txBody>
        </p:sp>
      </p:grpSp>
      <p:grpSp>
        <p:nvGrpSpPr>
          <p:cNvPr id="5" name="Group 19"/>
          <p:cNvGrpSpPr>
            <a:grpSpLocks/>
          </p:cNvGrpSpPr>
          <p:nvPr/>
        </p:nvGrpSpPr>
        <p:grpSpPr bwMode="auto">
          <a:xfrm>
            <a:off x="4114800" y="3657600"/>
            <a:ext cx="1143000" cy="1816100"/>
            <a:chOff x="2160" y="2112"/>
            <a:chExt cx="720" cy="1144"/>
          </a:xfrm>
        </p:grpSpPr>
        <p:sp>
          <p:nvSpPr>
            <p:cNvPr id="34836" name="Line 20"/>
            <p:cNvSpPr>
              <a:spLocks noChangeShapeType="1"/>
            </p:cNvSpPr>
            <p:nvPr/>
          </p:nvSpPr>
          <p:spPr bwMode="auto">
            <a:xfrm flipV="1">
              <a:off x="2160" y="2112"/>
              <a:ext cx="720" cy="1104"/>
            </a:xfrm>
            <a:prstGeom prst="line">
              <a:avLst/>
            </a:prstGeom>
            <a:noFill/>
            <a:ln w="38100">
              <a:solidFill>
                <a:srgbClr val="00CCFF"/>
              </a:solidFill>
              <a:round/>
              <a:headEnd/>
              <a:tailEnd type="triangle" w="med" len="med"/>
            </a:ln>
            <a:effectLst>
              <a:outerShdw dist="35921" dir="2700000" algn="ctr" rotWithShape="0">
                <a:schemeClr val="bg2"/>
              </a:outerShdw>
            </a:effectLst>
          </p:spPr>
          <p:txBody>
            <a:bodyPr lIns="90000" tIns="46800" rIns="90000" bIns="46800">
              <a:spAutoFit/>
            </a:bodyPr>
            <a:lstStyle/>
            <a:p>
              <a:endParaRPr lang="zh-CN" altLang="en-US"/>
            </a:p>
          </p:txBody>
        </p:sp>
        <p:sp>
          <p:nvSpPr>
            <p:cNvPr id="34837" name="Text Box 21"/>
            <p:cNvSpPr txBox="1">
              <a:spLocks noChangeArrowheads="1"/>
            </p:cNvSpPr>
            <p:nvPr/>
          </p:nvSpPr>
          <p:spPr bwMode="auto">
            <a:xfrm rot="1977989">
              <a:off x="2399" y="2400"/>
              <a:ext cx="239" cy="856"/>
            </a:xfrm>
            <a:prstGeom prst="rect">
              <a:avLst/>
            </a:prstGeom>
            <a:noFill/>
            <a:ln w="25400">
              <a:noFill/>
              <a:miter lim="800000"/>
              <a:headEnd/>
              <a:tailEnd/>
            </a:ln>
            <a:effectLst/>
          </p:spPr>
          <p:txBody>
            <a:bodyPr vert="eaVert" lIns="90000" tIns="46800" rIns="90000" bIns="46800">
              <a:spAutoFit/>
            </a:bodyPr>
            <a:lstStyle/>
            <a:p>
              <a:pPr marL="342900" indent="-342900">
                <a:lnSpc>
                  <a:spcPct val="80000"/>
                </a:lnSpc>
                <a:spcBef>
                  <a:spcPct val="50000"/>
                </a:spcBef>
              </a:pPr>
              <a:r>
                <a:rPr lang="zh-CN" altLang="en-US" sz="1600" b="1">
                  <a:ea typeface="楷体_GB2312" pitchFamily="49" charset="-122"/>
                </a:rPr>
                <a:t>按</a:t>
              </a:r>
              <a:r>
                <a:rPr lang="en-US" altLang="zh-CN" sz="1600" b="1">
                  <a:ea typeface="楷体_GB2312" pitchFamily="49" charset="-122"/>
                </a:rPr>
                <a:t>[Esc]</a:t>
              </a:r>
              <a:r>
                <a:rPr lang="zh-CN" altLang="en-US" sz="1600" b="1">
                  <a:ea typeface="楷体_GB2312" pitchFamily="49" charset="-122"/>
                </a:rPr>
                <a:t>键</a:t>
              </a:r>
            </a:p>
          </p:txBody>
        </p:sp>
      </p:grpSp>
      <p:grpSp>
        <p:nvGrpSpPr>
          <p:cNvPr id="6" name="Group 22"/>
          <p:cNvGrpSpPr>
            <a:grpSpLocks/>
          </p:cNvGrpSpPr>
          <p:nvPr/>
        </p:nvGrpSpPr>
        <p:grpSpPr bwMode="auto">
          <a:xfrm>
            <a:off x="3733800" y="3581400"/>
            <a:ext cx="1219200" cy="1828800"/>
            <a:chOff x="1920" y="2064"/>
            <a:chExt cx="768" cy="1152"/>
          </a:xfrm>
        </p:grpSpPr>
        <p:sp>
          <p:nvSpPr>
            <p:cNvPr id="34839" name="Line 23"/>
            <p:cNvSpPr>
              <a:spLocks noChangeShapeType="1"/>
            </p:cNvSpPr>
            <p:nvPr/>
          </p:nvSpPr>
          <p:spPr bwMode="auto">
            <a:xfrm flipH="1">
              <a:off x="1920" y="2064"/>
              <a:ext cx="768" cy="1152"/>
            </a:xfrm>
            <a:prstGeom prst="line">
              <a:avLst/>
            </a:prstGeom>
            <a:noFill/>
            <a:ln w="38100">
              <a:solidFill>
                <a:srgbClr val="33CCCC"/>
              </a:solidFill>
              <a:round/>
              <a:headEnd/>
              <a:tailEnd type="triangle" w="med" len="med"/>
            </a:ln>
            <a:effectLst>
              <a:outerShdw dist="35921" dir="2700000" algn="ctr" rotWithShape="0">
                <a:schemeClr val="bg2"/>
              </a:outerShdw>
            </a:effectLst>
          </p:spPr>
          <p:txBody>
            <a:bodyPr lIns="90000" tIns="46800" rIns="90000" bIns="46800">
              <a:spAutoFit/>
            </a:bodyPr>
            <a:lstStyle/>
            <a:p>
              <a:endParaRPr lang="zh-CN" altLang="en-US"/>
            </a:p>
          </p:txBody>
        </p:sp>
        <p:sp>
          <p:nvSpPr>
            <p:cNvPr id="34840" name="Text Box 24"/>
            <p:cNvSpPr txBox="1">
              <a:spLocks noChangeArrowheads="1"/>
            </p:cNvSpPr>
            <p:nvPr/>
          </p:nvSpPr>
          <p:spPr bwMode="auto">
            <a:xfrm rot="2098411">
              <a:off x="2159" y="2112"/>
              <a:ext cx="239" cy="856"/>
            </a:xfrm>
            <a:prstGeom prst="rect">
              <a:avLst/>
            </a:prstGeom>
            <a:noFill/>
            <a:ln w="25400">
              <a:noFill/>
              <a:miter lim="800000"/>
              <a:headEnd/>
              <a:tailEnd/>
            </a:ln>
            <a:effectLst/>
          </p:spPr>
          <p:txBody>
            <a:bodyPr vert="eaVert" lIns="90000" tIns="46800" rIns="90000" bIns="46800">
              <a:spAutoFit/>
            </a:bodyPr>
            <a:lstStyle/>
            <a:p>
              <a:pPr marL="342900" indent="-342900">
                <a:lnSpc>
                  <a:spcPct val="80000"/>
                </a:lnSpc>
                <a:spcBef>
                  <a:spcPct val="50000"/>
                </a:spcBef>
              </a:pPr>
              <a:r>
                <a:rPr lang="zh-CN" altLang="en-US" sz="1600" b="1">
                  <a:ea typeface="楷体_GB2312" pitchFamily="49" charset="-122"/>
                </a:rPr>
                <a:t>文本输入命令</a:t>
              </a:r>
            </a:p>
          </p:txBody>
        </p:sp>
      </p:grpSp>
      <p:grpSp>
        <p:nvGrpSpPr>
          <p:cNvPr id="7" name="Group 25"/>
          <p:cNvGrpSpPr>
            <a:grpSpLocks/>
          </p:cNvGrpSpPr>
          <p:nvPr/>
        </p:nvGrpSpPr>
        <p:grpSpPr bwMode="auto">
          <a:xfrm>
            <a:off x="5638800" y="3657600"/>
            <a:ext cx="914400" cy="2097088"/>
            <a:chOff x="3120" y="2112"/>
            <a:chExt cx="576" cy="1321"/>
          </a:xfrm>
        </p:grpSpPr>
        <p:sp>
          <p:nvSpPr>
            <p:cNvPr id="34842" name="Line 26"/>
            <p:cNvSpPr>
              <a:spLocks noChangeShapeType="1"/>
            </p:cNvSpPr>
            <p:nvPr/>
          </p:nvSpPr>
          <p:spPr bwMode="auto">
            <a:xfrm flipH="1" flipV="1">
              <a:off x="3120" y="2112"/>
              <a:ext cx="576" cy="1104"/>
            </a:xfrm>
            <a:prstGeom prst="line">
              <a:avLst/>
            </a:prstGeom>
            <a:noFill/>
            <a:ln w="38100">
              <a:solidFill>
                <a:srgbClr val="00CCFF"/>
              </a:solidFill>
              <a:round/>
              <a:headEnd/>
              <a:tailEnd type="triangle" w="med" len="med"/>
            </a:ln>
            <a:effectLst>
              <a:outerShdw dist="35921" dir="2700000" algn="ctr" rotWithShape="0">
                <a:schemeClr val="bg2"/>
              </a:outerShdw>
            </a:effectLst>
          </p:spPr>
          <p:txBody>
            <a:bodyPr lIns="90000" tIns="46800" rIns="90000" bIns="46800">
              <a:spAutoFit/>
            </a:bodyPr>
            <a:lstStyle/>
            <a:p>
              <a:endParaRPr lang="zh-CN" altLang="en-US"/>
            </a:p>
          </p:txBody>
        </p:sp>
        <p:sp>
          <p:nvSpPr>
            <p:cNvPr id="34843" name="Text Box 27"/>
            <p:cNvSpPr txBox="1">
              <a:spLocks noChangeArrowheads="1"/>
            </p:cNvSpPr>
            <p:nvPr/>
          </p:nvSpPr>
          <p:spPr bwMode="auto">
            <a:xfrm rot="19953823">
              <a:off x="3263" y="2160"/>
              <a:ext cx="223" cy="1273"/>
            </a:xfrm>
            <a:prstGeom prst="rect">
              <a:avLst/>
            </a:prstGeom>
            <a:noFill/>
            <a:ln w="25400">
              <a:noFill/>
              <a:miter lim="800000"/>
              <a:headEnd/>
              <a:tailEnd/>
            </a:ln>
            <a:effectLst/>
          </p:spPr>
          <p:txBody>
            <a:bodyPr vert="eaVert" lIns="90000" tIns="46800" rIns="90000" bIns="46800">
              <a:spAutoFit/>
            </a:bodyPr>
            <a:lstStyle/>
            <a:p>
              <a:pPr marL="342900" indent="-342900">
                <a:lnSpc>
                  <a:spcPct val="80000"/>
                </a:lnSpc>
                <a:spcBef>
                  <a:spcPct val="50000"/>
                </a:spcBef>
              </a:pPr>
              <a:r>
                <a:rPr lang="zh-CN" altLang="en-US" sz="1400" b="1">
                  <a:ea typeface="楷体_GB2312" pitchFamily="49" charset="-122"/>
                </a:rPr>
                <a:t>执行完毕或按</a:t>
              </a:r>
              <a:r>
                <a:rPr lang="en-US" altLang="zh-CN" sz="1400" b="1">
                  <a:ea typeface="楷体_GB2312" pitchFamily="49" charset="-122"/>
                </a:rPr>
                <a:t>[Esc]</a:t>
              </a:r>
              <a:r>
                <a:rPr lang="zh-CN" altLang="en-US" sz="1400" b="1">
                  <a:ea typeface="楷体_GB2312" pitchFamily="49" charset="-122"/>
                </a:rPr>
                <a:t>键</a:t>
              </a:r>
            </a:p>
          </p:txBody>
        </p:sp>
      </p:grpSp>
      <p:grpSp>
        <p:nvGrpSpPr>
          <p:cNvPr id="8" name="Group 28"/>
          <p:cNvGrpSpPr>
            <a:grpSpLocks/>
          </p:cNvGrpSpPr>
          <p:nvPr/>
        </p:nvGrpSpPr>
        <p:grpSpPr bwMode="auto">
          <a:xfrm>
            <a:off x="4800600" y="3124203"/>
            <a:ext cx="1600200" cy="522288"/>
            <a:chOff x="2592" y="1776"/>
            <a:chExt cx="1008" cy="329"/>
          </a:xfrm>
        </p:grpSpPr>
        <p:sp>
          <p:nvSpPr>
            <p:cNvPr id="34845" name="Oval 29"/>
            <p:cNvSpPr>
              <a:spLocks noChangeArrowheads="1"/>
            </p:cNvSpPr>
            <p:nvPr/>
          </p:nvSpPr>
          <p:spPr bwMode="auto">
            <a:xfrm>
              <a:off x="2592" y="1776"/>
              <a:ext cx="161" cy="329"/>
            </a:xfrm>
            <a:prstGeom prst="ellipse">
              <a:avLst/>
            </a:prstGeom>
            <a:solidFill>
              <a:srgbClr val="FF9900"/>
            </a:solidFill>
            <a:ln w="25400">
              <a:solidFill>
                <a:schemeClr val="tx1"/>
              </a:solidFill>
              <a:round/>
              <a:headEnd/>
              <a:tailEnd/>
            </a:ln>
            <a:effectLst/>
          </p:spPr>
          <p:txBody>
            <a:bodyPr wrap="none" lIns="90000" tIns="46800" rIns="90000" bIns="46800" anchor="ctr">
              <a:spAutoFit/>
            </a:bodyPr>
            <a:lstStyle/>
            <a:p>
              <a:endParaRPr lang="zh-CN" altLang="en-US"/>
            </a:p>
          </p:txBody>
        </p:sp>
        <p:sp>
          <p:nvSpPr>
            <p:cNvPr id="34846" name="Text Box 30"/>
            <p:cNvSpPr txBox="1">
              <a:spLocks noChangeArrowheads="1"/>
            </p:cNvSpPr>
            <p:nvPr/>
          </p:nvSpPr>
          <p:spPr bwMode="auto">
            <a:xfrm>
              <a:off x="2640" y="1824"/>
              <a:ext cx="960" cy="215"/>
            </a:xfrm>
            <a:prstGeom prst="rect">
              <a:avLst/>
            </a:prstGeom>
            <a:noFill/>
            <a:ln w="25400">
              <a:noFill/>
              <a:miter lim="800000"/>
              <a:headEnd/>
              <a:tailEnd/>
            </a:ln>
            <a:effectLst/>
          </p:spPr>
          <p:txBody>
            <a:bodyPr lIns="90000" tIns="46800" rIns="90000" bIns="46800">
              <a:spAutoFit/>
            </a:bodyPr>
            <a:lstStyle/>
            <a:p>
              <a:pPr marL="342900" indent="-342900">
                <a:lnSpc>
                  <a:spcPct val="80000"/>
                </a:lnSpc>
                <a:spcBef>
                  <a:spcPct val="50000"/>
                </a:spcBef>
              </a:pPr>
              <a:r>
                <a:rPr lang="zh-CN" altLang="en-US" sz="2000" b="1">
                  <a:ea typeface="楷体_GB2312" pitchFamily="49" charset="-122"/>
                </a:rPr>
                <a:t>命令模式</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blinds(horizontal)">
                                      <p:cBhvr>
                                        <p:cTn id="7" dur="500"/>
                                        <p:tgtEl>
                                          <p:spTgt spid="34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blinds(horizontal)">
                                      <p:cBhvr>
                                        <p:cTn id="12" dur="500"/>
                                        <p:tgtEl>
                                          <p:spTgt spid="348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4819">
                                            <p:txEl>
                                              <p:pRg st="2" end="2"/>
                                            </p:txEl>
                                          </p:spTgt>
                                        </p:tgtEl>
                                        <p:attrNameLst>
                                          <p:attrName>style.visibility</p:attrName>
                                        </p:attrNameLst>
                                      </p:cBhvr>
                                      <p:to>
                                        <p:strVal val="visible"/>
                                      </p:to>
                                    </p:set>
                                    <p:animEffect transition="in" filter="blinds(horizontal)">
                                      <p:cBhvr>
                                        <p:cTn id="17" dur="500"/>
                                        <p:tgtEl>
                                          <p:spTgt spid="348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4819">
                                            <p:txEl>
                                              <p:pRg st="3" end="3"/>
                                            </p:txEl>
                                          </p:spTgt>
                                        </p:tgtEl>
                                        <p:attrNameLst>
                                          <p:attrName>style.visibility</p:attrName>
                                        </p:attrNameLst>
                                      </p:cBhvr>
                                      <p:to>
                                        <p:strVal val="visible"/>
                                      </p:to>
                                    </p:set>
                                    <p:animEffect transition="in" filter="blinds(horizontal)">
                                      <p:cBhvr>
                                        <p:cTn id="22" dur="500"/>
                                        <p:tgtEl>
                                          <p:spTgt spid="348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4821"/>
                                        </p:tgtEl>
                                        <p:attrNameLst>
                                          <p:attrName>style.visibility</p:attrName>
                                        </p:attrNameLst>
                                      </p:cBhvr>
                                      <p:to>
                                        <p:strVal val="visible"/>
                                      </p:to>
                                    </p:set>
                                    <p:animEffect transition="in" filter="blinds(horizontal)">
                                      <p:cBhvr>
                                        <p:cTn id="27" dur="500"/>
                                        <p:tgtEl>
                                          <p:spTgt spid="348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4830"/>
                                        </p:tgtEl>
                                        <p:attrNameLst>
                                          <p:attrName>style.visibility</p:attrName>
                                        </p:attrNameLst>
                                      </p:cBhvr>
                                      <p:to>
                                        <p:strVal val="visible"/>
                                      </p:to>
                                    </p:set>
                                    <p:animEffect transition="in" filter="wipe(up)">
                                      <p:cBhvr>
                                        <p:cTn id="32" dur="500"/>
                                        <p:tgtEl>
                                          <p:spTgt spid="34830"/>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4823"/>
                                        </p:tgtEl>
                                        <p:attrNameLst>
                                          <p:attrName>style.visibility</p:attrName>
                                        </p:attrNameLst>
                                      </p:cBhvr>
                                      <p:to>
                                        <p:strVal val="visible"/>
                                      </p:to>
                                    </p:set>
                                    <p:animEffect transition="in" filter="blinds(horizontal)">
                                      <p:cBhvr>
                                        <p:cTn id="35" dur="500"/>
                                        <p:tgtEl>
                                          <p:spTgt spid="34823"/>
                                        </p:tgtEl>
                                      </p:cBhvr>
                                    </p:animEffect>
                                  </p:childTnLst>
                                </p:cTn>
                              </p:par>
                            </p:childTnLst>
                          </p:cTn>
                        </p:par>
                        <p:par>
                          <p:cTn id="36" fill="hold">
                            <p:stCondLst>
                              <p:cond delay="500"/>
                            </p:stCondLst>
                            <p:childTnLst>
                              <p:par>
                                <p:cTn id="37" presetID="3" presetClass="entr" presetSubtype="10"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blinds(horizontal)">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up)">
                                      <p:cBhvr>
                                        <p:cTn id="44" dur="1000"/>
                                        <p:tgtEl>
                                          <p:spTgt spid="6"/>
                                        </p:tgtEl>
                                      </p:cBhvr>
                                    </p:animEffect>
                                  </p:childTnLst>
                                </p:cTn>
                              </p:par>
                            </p:childTnLst>
                          </p:cTn>
                        </p:par>
                        <p:par>
                          <p:cTn id="45" fill="hold">
                            <p:stCondLst>
                              <p:cond delay="1000"/>
                            </p:stCondLst>
                            <p:childTnLst>
                              <p:par>
                                <p:cTn id="46" presetID="3" presetClass="entr" presetSubtype="10" fill="hold" nodeType="after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blinds(horizontal)">
                                      <p:cBhvr>
                                        <p:cTn id="48" dur="500"/>
                                        <p:tgtEl>
                                          <p:spTgt spid="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wipe(down)">
                                      <p:cBhvr>
                                        <p:cTn id="53" dur="1000"/>
                                        <p:tgtEl>
                                          <p:spTgt spid="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wipe(up)">
                                      <p:cBhvr>
                                        <p:cTn id="58" dur="1000"/>
                                        <p:tgtEl>
                                          <p:spTgt spid="4"/>
                                        </p:tgtEl>
                                      </p:cBhvr>
                                    </p:animEffect>
                                  </p:childTnLst>
                                </p:cTn>
                              </p:par>
                            </p:childTnLst>
                          </p:cTn>
                        </p:par>
                        <p:par>
                          <p:cTn id="59" fill="hold">
                            <p:stCondLst>
                              <p:cond delay="1000"/>
                            </p:stCondLst>
                            <p:childTnLst>
                              <p:par>
                                <p:cTn id="60" presetID="3" presetClass="entr" presetSubtype="10" fill="hold" nodeType="after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blinds(horizontal)">
                                      <p:cBhvr>
                                        <p:cTn id="62" dur="500"/>
                                        <p:tgtEl>
                                          <p:spTgt spid="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wipe(down)">
                                      <p:cBhvr>
                                        <p:cTn id="67" dur="1000"/>
                                        <p:tgtEl>
                                          <p:spTgt spid="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4831"/>
                                        </p:tgtEl>
                                        <p:attrNameLst>
                                          <p:attrName>style.visibility</p:attrName>
                                        </p:attrNameLst>
                                      </p:cBhvr>
                                      <p:to>
                                        <p:strVal val="visible"/>
                                      </p:to>
                                    </p:set>
                                    <p:animEffect transition="in" filter="wipe(down)">
                                      <p:cBhvr>
                                        <p:cTn id="72" dur="1000"/>
                                        <p:tgtEl>
                                          <p:spTgt spid="34831"/>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34822"/>
                                        </p:tgtEl>
                                        <p:attrNameLst>
                                          <p:attrName>style.visibility</p:attrName>
                                        </p:attrNameLst>
                                      </p:cBhvr>
                                      <p:to>
                                        <p:strVal val="visible"/>
                                      </p:to>
                                    </p:set>
                                    <p:animEffect transition="in" filter="blinds(horizontal)">
                                      <p:cBhvr>
                                        <p:cTn id="75" dur="500"/>
                                        <p:tgtEl>
                                          <p:spTgt spid="34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P spid="34821" grpId="0" animBg="1"/>
      <p:bldP spid="34822" grpId="0"/>
      <p:bldP spid="34823" grpId="0"/>
      <p:bldP spid="34830" grpId="0" animBg="1"/>
      <p:bldP spid="34831"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0" y="152400"/>
            <a:ext cx="8229600" cy="639763"/>
          </a:xfrm>
        </p:spPr>
        <p:txBody>
          <a:bodyPr/>
          <a:lstStyle/>
          <a:p>
            <a:pPr algn="l"/>
            <a:r>
              <a:rPr lang="en-US" altLang="zh-CN" sz="3600" dirty="0" smtClean="0">
                <a:solidFill>
                  <a:schemeClr val="tx1"/>
                </a:solidFill>
                <a:latin typeface="微软雅黑" pitchFamily="34" charset="-122"/>
                <a:ea typeface="微软雅黑" pitchFamily="34" charset="-122"/>
              </a:rPr>
              <a:t>4</a:t>
            </a:r>
            <a:r>
              <a:rPr lang="zh-CN" altLang="en-US" sz="3600" dirty="0" smtClean="0">
                <a:solidFill>
                  <a:schemeClr val="tx1"/>
                </a:solidFill>
                <a:latin typeface="微软雅黑" pitchFamily="34" charset="-122"/>
                <a:ea typeface="微软雅黑" pitchFamily="34" charset="-122"/>
              </a:rPr>
              <a:t>、</a:t>
            </a:r>
            <a:r>
              <a:rPr lang="en-US" altLang="zh-CN" sz="3600" dirty="0" smtClean="0">
                <a:solidFill>
                  <a:schemeClr val="tx1"/>
                </a:solidFill>
                <a:latin typeface="微软雅黑" pitchFamily="34" charset="-122"/>
                <a:ea typeface="微软雅黑" pitchFamily="34" charset="-122"/>
              </a:rPr>
              <a:t>Vi </a:t>
            </a:r>
            <a:r>
              <a:rPr lang="zh-CN" altLang="en-US" sz="3600" dirty="0">
                <a:solidFill>
                  <a:schemeClr val="tx1"/>
                </a:solidFill>
                <a:latin typeface="微软雅黑" pitchFamily="34" charset="-122"/>
                <a:ea typeface="微软雅黑" pitchFamily="34" charset="-122"/>
              </a:rPr>
              <a:t>的模式</a:t>
            </a:r>
          </a:p>
        </p:txBody>
      </p:sp>
      <p:sp>
        <p:nvSpPr>
          <p:cNvPr id="35843" name="Rectangle 3"/>
          <p:cNvSpPr>
            <a:spLocks noGrp="1" noChangeArrowheads="1"/>
          </p:cNvSpPr>
          <p:nvPr>
            <p:ph type="body" idx="1"/>
          </p:nvPr>
        </p:nvSpPr>
        <p:spPr/>
        <p:txBody>
          <a:bodyPr/>
          <a:lstStyle/>
          <a:p>
            <a:pPr>
              <a:buClr>
                <a:schemeClr val="bg1"/>
              </a:buClr>
              <a:buSzPct val="70000"/>
              <a:buFont typeface="Wingdings" pitchFamily="2" charset="2"/>
              <a:buChar char="n"/>
            </a:pPr>
            <a:r>
              <a:rPr lang="zh-CN" altLang="en-US">
                <a:ea typeface="微软雅黑" pitchFamily="34" charset="-122"/>
              </a:rPr>
              <a:t>命令模式</a:t>
            </a:r>
          </a:p>
        </p:txBody>
      </p:sp>
      <p:pic>
        <p:nvPicPr>
          <p:cNvPr id="35844" name="Picture 4"/>
          <p:cNvPicPr>
            <a:picLocks noChangeAspect="1" noChangeArrowheads="1"/>
          </p:cNvPicPr>
          <p:nvPr/>
        </p:nvPicPr>
        <p:blipFill>
          <a:blip r:embed="rId2"/>
          <a:srcRect t="12502" r="2362" b="22935"/>
          <a:stretch>
            <a:fillRect/>
          </a:stretch>
        </p:blipFill>
        <p:spPr bwMode="auto">
          <a:xfrm>
            <a:off x="1447800" y="2514600"/>
            <a:ext cx="6551613" cy="3248025"/>
          </a:xfrm>
          <a:prstGeom prst="rect">
            <a:avLst/>
          </a:prstGeom>
          <a:noFill/>
          <a:ln w="25400">
            <a:solidFill>
              <a:schemeClr val="tx1"/>
            </a:solidFill>
            <a:miter lim="800000"/>
            <a:headEnd/>
            <a:tailEnd/>
          </a:ln>
          <a:effectLst/>
        </p:spPr>
      </p:pic>
      <p:grpSp>
        <p:nvGrpSpPr>
          <p:cNvPr id="2" name="Group 5"/>
          <p:cNvGrpSpPr>
            <a:grpSpLocks/>
          </p:cNvGrpSpPr>
          <p:nvPr/>
        </p:nvGrpSpPr>
        <p:grpSpPr bwMode="auto">
          <a:xfrm>
            <a:off x="1524000" y="5715000"/>
            <a:ext cx="6400800" cy="609600"/>
            <a:chOff x="432" y="3360"/>
            <a:chExt cx="4032" cy="384"/>
          </a:xfrm>
        </p:grpSpPr>
        <p:sp>
          <p:nvSpPr>
            <p:cNvPr id="35846" name="Line 6"/>
            <p:cNvSpPr>
              <a:spLocks noChangeShapeType="1"/>
            </p:cNvSpPr>
            <p:nvPr/>
          </p:nvSpPr>
          <p:spPr bwMode="auto">
            <a:xfrm>
              <a:off x="432" y="3360"/>
              <a:ext cx="4032" cy="0"/>
            </a:xfrm>
            <a:prstGeom prst="line">
              <a:avLst/>
            </a:prstGeom>
            <a:noFill/>
            <a:ln w="25400">
              <a:solidFill>
                <a:srgbClr val="FF0000"/>
              </a:solidFill>
              <a:round/>
              <a:headEnd/>
              <a:tailEnd/>
            </a:ln>
            <a:effectLst/>
          </p:spPr>
          <p:txBody>
            <a:bodyPr lIns="90000" tIns="46800" rIns="90000" bIns="46800">
              <a:spAutoFit/>
            </a:bodyPr>
            <a:lstStyle/>
            <a:p>
              <a:endParaRPr lang="zh-CN" altLang="en-US"/>
            </a:p>
          </p:txBody>
        </p:sp>
        <p:sp>
          <p:nvSpPr>
            <p:cNvPr id="35847" name="AutoShape 7"/>
            <p:cNvSpPr>
              <a:spLocks/>
            </p:cNvSpPr>
            <p:nvPr/>
          </p:nvSpPr>
          <p:spPr bwMode="auto">
            <a:xfrm>
              <a:off x="2112" y="3480"/>
              <a:ext cx="816" cy="264"/>
            </a:xfrm>
            <a:prstGeom prst="borderCallout2">
              <a:avLst>
                <a:gd name="adj1" fmla="val 27273"/>
                <a:gd name="adj2" fmla="val -5884"/>
                <a:gd name="adj3" fmla="val 27273"/>
                <a:gd name="adj4" fmla="val -60662"/>
                <a:gd name="adj5" fmla="val -45454"/>
                <a:gd name="adj6" fmla="val -117648"/>
              </a:avLst>
            </a:prstGeom>
            <a:solidFill>
              <a:srgbClr val="FFCC99"/>
            </a:solidFill>
            <a:ln w="12700">
              <a:solidFill>
                <a:srgbClr val="FF6600"/>
              </a:solidFill>
              <a:miter lim="800000"/>
              <a:headEnd/>
              <a:tailEnd/>
            </a:ln>
            <a:effectLst>
              <a:outerShdw dist="107763" dir="2700000" algn="ctr" rotWithShape="0">
                <a:schemeClr val="bg2">
                  <a:alpha val="50000"/>
                </a:schemeClr>
              </a:outerShdw>
            </a:effectLst>
          </p:spPr>
          <p:txBody>
            <a:bodyPr lIns="90000" tIns="46800" rIns="90000" bIns="46800"/>
            <a:lstStyle/>
            <a:p>
              <a:pPr marL="342900" indent="-342900" algn="ctr">
                <a:lnSpc>
                  <a:spcPct val="80000"/>
                </a:lnSpc>
                <a:spcBef>
                  <a:spcPct val="50000"/>
                </a:spcBef>
              </a:pPr>
              <a:r>
                <a:rPr lang="zh-CN" altLang="en-US" sz="2000" b="1">
                  <a:effectLst>
                    <a:outerShdw blurRad="38100" dist="38100" dir="2700000" algn="tl">
                      <a:srgbClr val="000000"/>
                    </a:outerShdw>
                  </a:effectLst>
                  <a:ea typeface="楷体_GB2312" pitchFamily="49" charset="-122"/>
                </a:rPr>
                <a:t>状态栏</a:t>
              </a:r>
            </a:p>
          </p:txBody>
        </p:sp>
      </p:grpSp>
      <p:grpSp>
        <p:nvGrpSpPr>
          <p:cNvPr id="3" name="Group 8"/>
          <p:cNvGrpSpPr>
            <a:grpSpLocks/>
          </p:cNvGrpSpPr>
          <p:nvPr/>
        </p:nvGrpSpPr>
        <p:grpSpPr bwMode="auto">
          <a:xfrm>
            <a:off x="1981200" y="2667000"/>
            <a:ext cx="5486400" cy="533400"/>
            <a:chOff x="720" y="1440"/>
            <a:chExt cx="3456" cy="336"/>
          </a:xfrm>
        </p:grpSpPr>
        <p:sp>
          <p:nvSpPr>
            <p:cNvPr id="35849" name="Oval 9"/>
            <p:cNvSpPr>
              <a:spLocks noChangeArrowheads="1"/>
            </p:cNvSpPr>
            <p:nvPr/>
          </p:nvSpPr>
          <p:spPr bwMode="auto">
            <a:xfrm>
              <a:off x="720" y="1440"/>
              <a:ext cx="161" cy="329"/>
            </a:xfrm>
            <a:prstGeom prst="ellipse">
              <a:avLst/>
            </a:prstGeom>
            <a:noFill/>
            <a:ln w="25400">
              <a:solidFill>
                <a:srgbClr val="FF0000"/>
              </a:solidFill>
              <a:round/>
              <a:headEnd/>
              <a:tailEnd/>
            </a:ln>
            <a:effectLst/>
          </p:spPr>
          <p:txBody>
            <a:bodyPr wrap="none" lIns="90000" tIns="46800" rIns="90000" bIns="46800" anchor="ctr">
              <a:spAutoFit/>
            </a:bodyPr>
            <a:lstStyle/>
            <a:p>
              <a:endParaRPr lang="zh-CN" altLang="en-US"/>
            </a:p>
          </p:txBody>
        </p:sp>
        <p:sp>
          <p:nvSpPr>
            <p:cNvPr id="35850" name="AutoShape 10"/>
            <p:cNvSpPr>
              <a:spLocks/>
            </p:cNvSpPr>
            <p:nvPr/>
          </p:nvSpPr>
          <p:spPr bwMode="auto">
            <a:xfrm>
              <a:off x="3408" y="1536"/>
              <a:ext cx="768" cy="240"/>
            </a:xfrm>
            <a:prstGeom prst="borderCallout2">
              <a:avLst>
                <a:gd name="adj1" fmla="val 30000"/>
                <a:gd name="adj2" fmla="val -6250"/>
                <a:gd name="adj3" fmla="val 30000"/>
                <a:gd name="adj4" fmla="val -73569"/>
                <a:gd name="adj5" fmla="val 46250"/>
                <a:gd name="adj6" fmla="val -143361"/>
              </a:avLst>
            </a:prstGeom>
            <a:solidFill>
              <a:srgbClr val="FFCC99"/>
            </a:solidFill>
            <a:ln w="12700">
              <a:solidFill>
                <a:srgbClr val="FF6600"/>
              </a:solidFill>
              <a:miter lim="800000"/>
              <a:headEnd/>
              <a:tailEnd/>
            </a:ln>
            <a:effectLst>
              <a:outerShdw dist="107763" dir="2700000" algn="ctr" rotWithShape="0">
                <a:schemeClr val="bg2">
                  <a:alpha val="50000"/>
                </a:schemeClr>
              </a:outerShdw>
            </a:effectLst>
          </p:spPr>
          <p:txBody>
            <a:bodyPr lIns="90000" tIns="46800" rIns="90000" bIns="46800"/>
            <a:lstStyle/>
            <a:p>
              <a:pPr marL="342900" indent="-342900" algn="ctr">
                <a:lnSpc>
                  <a:spcPct val="80000"/>
                </a:lnSpc>
                <a:spcBef>
                  <a:spcPct val="50000"/>
                </a:spcBef>
              </a:pPr>
              <a:r>
                <a:rPr lang="zh-CN" altLang="en-US" sz="2000" b="1">
                  <a:effectLst>
                    <a:outerShdw blurRad="38100" dist="38100" dir="2700000" algn="tl">
                      <a:srgbClr val="000000"/>
                    </a:outerShdw>
                  </a:effectLst>
                  <a:ea typeface="楷体_GB2312" pitchFamily="49" charset="-122"/>
                </a:rPr>
                <a:t>编辑区</a:t>
              </a:r>
            </a:p>
          </p:txBody>
        </p:sp>
      </p:grpSp>
      <p:sp>
        <p:nvSpPr>
          <p:cNvPr id="35851" name="Oval 11"/>
          <p:cNvSpPr>
            <a:spLocks noChangeArrowheads="1"/>
          </p:cNvSpPr>
          <p:nvPr/>
        </p:nvSpPr>
        <p:spPr bwMode="auto">
          <a:xfrm>
            <a:off x="2286000" y="3962400"/>
            <a:ext cx="255677" cy="522418"/>
          </a:xfrm>
          <a:prstGeom prst="ellipse">
            <a:avLst/>
          </a:prstGeom>
          <a:noFill/>
          <a:ln w="25400">
            <a:solidFill>
              <a:srgbClr val="FF0000"/>
            </a:solidFill>
            <a:round/>
            <a:headEnd/>
            <a:tailEnd/>
          </a:ln>
          <a:effectLst/>
        </p:spPr>
        <p:txBody>
          <a:bodyPr wrap="none" lIns="90000" tIns="46800" rIns="90000" bIns="46800" anchor="ctr">
            <a:spAutoFit/>
          </a:bodyPr>
          <a:lstStyle/>
          <a:p>
            <a:endParaRPr lang="zh-CN" altLang="en-US"/>
          </a:p>
        </p:txBody>
      </p:sp>
      <p:sp>
        <p:nvSpPr>
          <p:cNvPr id="35852" name="Text Box 12"/>
          <p:cNvSpPr txBox="1">
            <a:spLocks noChangeArrowheads="1"/>
          </p:cNvSpPr>
          <p:nvPr/>
        </p:nvSpPr>
        <p:spPr bwMode="auto">
          <a:xfrm>
            <a:off x="2808288" y="4351338"/>
            <a:ext cx="1670050" cy="340735"/>
          </a:xfrm>
          <a:prstGeom prst="rect">
            <a:avLst/>
          </a:prstGeom>
          <a:noFill/>
          <a:ln w="25400">
            <a:noFill/>
            <a:miter lim="800000"/>
            <a:headEnd/>
            <a:tailEnd/>
          </a:ln>
          <a:effectLst/>
        </p:spPr>
        <p:txBody>
          <a:bodyPr lIns="90000" tIns="46800" rIns="90000" bIns="46800">
            <a:spAutoFit/>
          </a:bodyPr>
          <a:lstStyle/>
          <a:p>
            <a:pPr marL="342900" indent="-342900" algn="ctr">
              <a:lnSpc>
                <a:spcPct val="80000"/>
              </a:lnSpc>
              <a:spcBef>
                <a:spcPct val="50000"/>
              </a:spcBef>
            </a:pPr>
            <a:r>
              <a:rPr lang="zh-CN" altLang="en-US" sz="2000" b="1">
                <a:effectLst>
                  <a:outerShdw blurRad="38100" dist="38100" dir="2700000" algn="tl">
                    <a:srgbClr val="C0C0C0"/>
                  </a:outerShdw>
                </a:effectLst>
                <a:ea typeface="楷体_GB2312" pitchFamily="49" charset="-122"/>
              </a:rPr>
              <a:t>空白区</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blinds(horizontal)">
                                      <p:cBhvr>
                                        <p:cTn id="7" dur="500"/>
                                        <p:tgtEl>
                                          <p:spTgt spid="35843">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5844"/>
                                        </p:tgtEl>
                                        <p:attrNameLst>
                                          <p:attrName>style.visibility</p:attrName>
                                        </p:attrNameLst>
                                      </p:cBhvr>
                                      <p:to>
                                        <p:strVal val="visible"/>
                                      </p:to>
                                    </p:set>
                                    <p:animEffect transition="in" filter="blinds(horizontal)">
                                      <p:cBhvr>
                                        <p:cTn id="11" dur="500"/>
                                        <p:tgtEl>
                                          <p:spTgt spid="3584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1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0" presetClass="entr" presetSubtype="0" fill="hold" grpId="0" nodeType="clickEffect">
                                  <p:stCondLst>
                                    <p:cond delay="0"/>
                                  </p:stCondLst>
                                  <p:childTnLst>
                                    <p:set>
                                      <p:cBhvr>
                                        <p:cTn id="20" dur="1" fill="hold">
                                          <p:stCondLst>
                                            <p:cond delay="0"/>
                                          </p:stCondLst>
                                        </p:cTn>
                                        <p:tgtEl>
                                          <p:spTgt spid="35851"/>
                                        </p:tgtEl>
                                        <p:attrNameLst>
                                          <p:attrName>style.visibility</p:attrName>
                                        </p:attrNameLst>
                                      </p:cBhvr>
                                      <p:to>
                                        <p:strVal val="visible"/>
                                      </p:to>
                                    </p:set>
                                    <p:animEffect transition="in" filter="wedge">
                                      <p:cBhvr>
                                        <p:cTn id="21" dur="2000"/>
                                        <p:tgtEl>
                                          <p:spTgt spid="35851"/>
                                        </p:tgtEl>
                                      </p:cBhvr>
                                    </p:animEffect>
                                  </p:childTnLst>
                                </p:cTn>
                              </p:par>
                            </p:childTnLst>
                          </p:cTn>
                        </p:par>
                        <p:par>
                          <p:cTn id="22" fill="hold">
                            <p:stCondLst>
                              <p:cond delay="2000"/>
                            </p:stCondLst>
                            <p:childTnLst>
                              <p:par>
                                <p:cTn id="23" presetID="3" presetClass="entr" presetSubtype="10" fill="hold" grpId="0" nodeType="afterEffect">
                                  <p:stCondLst>
                                    <p:cond delay="0"/>
                                  </p:stCondLst>
                                  <p:childTnLst>
                                    <p:set>
                                      <p:cBhvr>
                                        <p:cTn id="24" dur="1" fill="hold">
                                          <p:stCondLst>
                                            <p:cond delay="0"/>
                                          </p:stCondLst>
                                        </p:cTn>
                                        <p:tgtEl>
                                          <p:spTgt spid="35852"/>
                                        </p:tgtEl>
                                        <p:attrNameLst>
                                          <p:attrName>style.visibility</p:attrName>
                                        </p:attrNameLst>
                                      </p:cBhvr>
                                      <p:to>
                                        <p:strVal val="visible"/>
                                      </p:to>
                                    </p:set>
                                    <p:animEffect transition="in" filter="blinds(horizontal)">
                                      <p:cBhvr>
                                        <p:cTn id="25" dur="500"/>
                                        <p:tgtEl>
                                          <p:spTgt spid="3585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left)">
                                      <p:cBhvr>
                                        <p:cTn id="3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P spid="35851" grpId="0" animBg="1"/>
      <p:bldP spid="3585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533400" y="1676400"/>
            <a:ext cx="8229600" cy="4525963"/>
          </a:xfrm>
        </p:spPr>
        <p:txBody>
          <a:bodyPr/>
          <a:lstStyle/>
          <a:p>
            <a:pPr>
              <a:buSzPct val="70000"/>
              <a:buFont typeface="Wingdings" pitchFamily="2" charset="2"/>
              <a:buChar char="n"/>
            </a:pPr>
            <a:r>
              <a:rPr lang="zh-CN" altLang="en-US">
                <a:ea typeface="微软雅黑" pitchFamily="34" charset="-122"/>
              </a:rPr>
              <a:t>输入模式</a:t>
            </a:r>
          </a:p>
        </p:txBody>
      </p:sp>
      <p:pic>
        <p:nvPicPr>
          <p:cNvPr id="36868" name="Picture 4"/>
          <p:cNvPicPr>
            <a:picLocks noChangeAspect="1" noChangeArrowheads="1"/>
          </p:cNvPicPr>
          <p:nvPr/>
        </p:nvPicPr>
        <p:blipFill>
          <a:blip r:embed="rId2"/>
          <a:srcRect t="12502" r="3137" b="21854"/>
          <a:stretch>
            <a:fillRect/>
          </a:stretch>
        </p:blipFill>
        <p:spPr bwMode="auto">
          <a:xfrm>
            <a:off x="1752600" y="2590800"/>
            <a:ext cx="6096000" cy="3049588"/>
          </a:xfrm>
          <a:prstGeom prst="rect">
            <a:avLst/>
          </a:prstGeom>
          <a:noFill/>
          <a:ln w="25400">
            <a:solidFill>
              <a:schemeClr val="tx1"/>
            </a:solidFill>
            <a:miter lim="800000"/>
            <a:headEnd/>
            <a:tailEnd/>
          </a:ln>
          <a:effectLst/>
        </p:spPr>
      </p:pic>
      <p:grpSp>
        <p:nvGrpSpPr>
          <p:cNvPr id="2" name="Group 5"/>
          <p:cNvGrpSpPr>
            <a:grpSpLocks/>
          </p:cNvGrpSpPr>
          <p:nvPr/>
        </p:nvGrpSpPr>
        <p:grpSpPr bwMode="auto">
          <a:xfrm>
            <a:off x="1752600" y="4610102"/>
            <a:ext cx="3352800" cy="1169988"/>
            <a:chOff x="624" y="2712"/>
            <a:chExt cx="2112" cy="737"/>
          </a:xfrm>
        </p:grpSpPr>
        <p:sp>
          <p:nvSpPr>
            <p:cNvPr id="36870" name="Oval 6"/>
            <p:cNvSpPr>
              <a:spLocks noChangeArrowheads="1"/>
            </p:cNvSpPr>
            <p:nvPr/>
          </p:nvSpPr>
          <p:spPr bwMode="auto">
            <a:xfrm>
              <a:off x="624" y="3120"/>
              <a:ext cx="161" cy="329"/>
            </a:xfrm>
            <a:prstGeom prst="ellipse">
              <a:avLst/>
            </a:prstGeom>
            <a:noFill/>
            <a:ln w="25400">
              <a:solidFill>
                <a:srgbClr val="FF0000"/>
              </a:solidFill>
              <a:round/>
              <a:headEnd/>
              <a:tailEnd/>
            </a:ln>
            <a:effectLst/>
          </p:spPr>
          <p:txBody>
            <a:bodyPr wrap="none" lIns="90000" tIns="46800" rIns="90000" bIns="46800" anchor="ctr">
              <a:spAutoFit/>
            </a:bodyPr>
            <a:lstStyle/>
            <a:p>
              <a:endParaRPr lang="zh-CN" altLang="en-US"/>
            </a:p>
          </p:txBody>
        </p:sp>
        <p:sp>
          <p:nvSpPr>
            <p:cNvPr id="36871" name="AutoShape 7"/>
            <p:cNvSpPr>
              <a:spLocks/>
            </p:cNvSpPr>
            <p:nvPr/>
          </p:nvSpPr>
          <p:spPr bwMode="auto">
            <a:xfrm>
              <a:off x="1632" y="2712"/>
              <a:ext cx="1104" cy="264"/>
            </a:xfrm>
            <a:prstGeom prst="borderCallout2">
              <a:avLst>
                <a:gd name="adj1" fmla="val 27273"/>
                <a:gd name="adj2" fmla="val -4347"/>
                <a:gd name="adj3" fmla="val 27273"/>
                <a:gd name="adj4" fmla="val -34241"/>
                <a:gd name="adj5" fmla="val 154546"/>
                <a:gd name="adj6" fmla="val -65218"/>
              </a:avLst>
            </a:prstGeom>
            <a:solidFill>
              <a:srgbClr val="FFCC99"/>
            </a:solidFill>
            <a:ln w="12700">
              <a:solidFill>
                <a:srgbClr val="FF6600"/>
              </a:solidFill>
              <a:miter lim="800000"/>
              <a:headEnd/>
              <a:tailEnd/>
            </a:ln>
            <a:effectLst>
              <a:outerShdw dist="107763" dir="2700000" algn="ctr" rotWithShape="0">
                <a:schemeClr val="bg2">
                  <a:alpha val="50000"/>
                </a:schemeClr>
              </a:outerShdw>
            </a:effectLst>
          </p:spPr>
          <p:txBody>
            <a:bodyPr lIns="90000" tIns="46800" rIns="90000" bIns="46800"/>
            <a:lstStyle/>
            <a:p>
              <a:pPr marL="342900" indent="-342900" algn="ctr">
                <a:lnSpc>
                  <a:spcPct val="80000"/>
                </a:lnSpc>
                <a:spcBef>
                  <a:spcPct val="50000"/>
                </a:spcBef>
              </a:pPr>
              <a:r>
                <a:rPr lang="zh-CN" altLang="en-US" sz="2000" b="1">
                  <a:effectLst>
                    <a:outerShdw blurRad="38100" dist="38100" dir="2700000" algn="tl">
                      <a:srgbClr val="000000"/>
                    </a:outerShdw>
                  </a:effectLst>
                  <a:ea typeface="楷体_GB2312" pitchFamily="49" charset="-122"/>
                </a:rPr>
                <a:t>输入模式标志</a:t>
              </a:r>
            </a:p>
          </p:txBody>
        </p:sp>
      </p:grpSp>
      <p:sp>
        <p:nvSpPr>
          <p:cNvPr id="36873" name="Rectangle 9"/>
          <p:cNvSpPr>
            <a:spLocks noGrp="1" noChangeArrowheads="1"/>
          </p:cNvSpPr>
          <p:nvPr>
            <p:ph type="title"/>
          </p:nvPr>
        </p:nvSpPr>
        <p:spPr>
          <a:xfrm>
            <a:off x="685800" y="152400"/>
            <a:ext cx="8229600" cy="639763"/>
          </a:xfrm>
          <a:noFill/>
          <a:ln/>
        </p:spPr>
        <p:txBody>
          <a:bodyPr/>
          <a:lstStyle/>
          <a:p>
            <a:pPr algn="l"/>
            <a:r>
              <a:rPr lang="en-US" altLang="zh-CN" sz="3600" dirty="0" smtClean="0">
                <a:solidFill>
                  <a:schemeClr val="tx1"/>
                </a:solidFill>
                <a:latin typeface="微软雅黑" pitchFamily="34" charset="-122"/>
                <a:ea typeface="微软雅黑" pitchFamily="34" charset="-122"/>
              </a:rPr>
              <a:t>4</a:t>
            </a:r>
            <a:r>
              <a:rPr lang="zh-CN" altLang="en-US" sz="3600" dirty="0" smtClean="0">
                <a:solidFill>
                  <a:schemeClr val="tx1"/>
                </a:solidFill>
                <a:latin typeface="微软雅黑" pitchFamily="34" charset="-122"/>
                <a:ea typeface="微软雅黑" pitchFamily="34" charset="-122"/>
              </a:rPr>
              <a:t>、</a:t>
            </a:r>
            <a:r>
              <a:rPr lang="en-US" altLang="zh-CN" sz="3600" dirty="0" smtClean="0">
                <a:solidFill>
                  <a:schemeClr val="tx1"/>
                </a:solidFill>
                <a:latin typeface="微软雅黑" pitchFamily="34" charset="-122"/>
                <a:ea typeface="微软雅黑" pitchFamily="34" charset="-122"/>
              </a:rPr>
              <a:t>Vi </a:t>
            </a:r>
            <a:r>
              <a:rPr lang="zh-CN" altLang="en-US" sz="3600" dirty="0">
                <a:solidFill>
                  <a:schemeClr val="tx1"/>
                </a:solidFill>
                <a:latin typeface="微软雅黑" pitchFamily="34" charset="-122"/>
                <a:ea typeface="微软雅黑" pitchFamily="34" charset="-122"/>
              </a:rPr>
              <a:t>的模式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blinds(horizontal)">
                                      <p:cBhvr>
                                        <p:cTn id="7" dur="500"/>
                                        <p:tgtEl>
                                          <p:spTgt spid="36867">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6868"/>
                                        </p:tgtEl>
                                        <p:attrNameLst>
                                          <p:attrName>style.visibility</p:attrName>
                                        </p:attrNameLst>
                                      </p:cBhvr>
                                      <p:to>
                                        <p:strVal val="visible"/>
                                      </p:to>
                                    </p:set>
                                    <p:animEffect transition="in" filter="blinds(horizontal)">
                                      <p:cBhvr>
                                        <p:cTn id="11" dur="500"/>
                                        <p:tgtEl>
                                          <p:spTgt spid="3686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a:xfrm>
            <a:off x="457200" y="1874838"/>
            <a:ext cx="8229600" cy="4525962"/>
          </a:xfrm>
        </p:spPr>
        <p:txBody>
          <a:bodyPr/>
          <a:lstStyle/>
          <a:p>
            <a:pPr>
              <a:buClr>
                <a:schemeClr val="bg1"/>
              </a:buClr>
              <a:buSzPct val="70000"/>
              <a:buFont typeface="Wingdings" pitchFamily="2" charset="2"/>
              <a:buChar char="n"/>
            </a:pPr>
            <a:r>
              <a:rPr lang="zh-CN" altLang="en-US">
                <a:ea typeface="微软雅黑" pitchFamily="34" charset="-122"/>
              </a:rPr>
              <a:t>末行模式</a:t>
            </a:r>
          </a:p>
        </p:txBody>
      </p:sp>
      <p:pic>
        <p:nvPicPr>
          <p:cNvPr id="37892" name="Picture 4"/>
          <p:cNvPicPr>
            <a:picLocks noChangeAspect="1" noChangeArrowheads="1"/>
          </p:cNvPicPr>
          <p:nvPr/>
        </p:nvPicPr>
        <p:blipFill>
          <a:blip r:embed="rId2"/>
          <a:srcRect t="22935" r="28903" b="22935"/>
          <a:stretch>
            <a:fillRect/>
          </a:stretch>
        </p:blipFill>
        <p:spPr bwMode="auto">
          <a:xfrm>
            <a:off x="2057400" y="2819400"/>
            <a:ext cx="5562600" cy="2817813"/>
          </a:xfrm>
          <a:prstGeom prst="rect">
            <a:avLst/>
          </a:prstGeom>
          <a:noFill/>
          <a:ln w="25400">
            <a:solidFill>
              <a:schemeClr val="tx1"/>
            </a:solidFill>
            <a:miter lim="800000"/>
            <a:headEnd/>
            <a:tailEnd/>
          </a:ln>
          <a:effectLst/>
        </p:spPr>
      </p:pic>
      <p:grpSp>
        <p:nvGrpSpPr>
          <p:cNvPr id="2" name="Group 5"/>
          <p:cNvGrpSpPr>
            <a:grpSpLocks/>
          </p:cNvGrpSpPr>
          <p:nvPr/>
        </p:nvGrpSpPr>
        <p:grpSpPr bwMode="auto">
          <a:xfrm>
            <a:off x="1981200" y="4914902"/>
            <a:ext cx="3276600" cy="941388"/>
            <a:chOff x="768" y="2712"/>
            <a:chExt cx="2064" cy="593"/>
          </a:xfrm>
        </p:grpSpPr>
        <p:sp>
          <p:nvSpPr>
            <p:cNvPr id="37894" name="Oval 6"/>
            <p:cNvSpPr>
              <a:spLocks noChangeArrowheads="1"/>
            </p:cNvSpPr>
            <p:nvPr/>
          </p:nvSpPr>
          <p:spPr bwMode="auto">
            <a:xfrm>
              <a:off x="768" y="2976"/>
              <a:ext cx="161" cy="329"/>
            </a:xfrm>
            <a:prstGeom prst="ellipse">
              <a:avLst/>
            </a:prstGeom>
            <a:noFill/>
            <a:ln w="25400">
              <a:solidFill>
                <a:srgbClr val="FF0000"/>
              </a:solidFill>
              <a:round/>
              <a:headEnd/>
              <a:tailEnd/>
            </a:ln>
            <a:effectLst/>
          </p:spPr>
          <p:txBody>
            <a:bodyPr wrap="none" lIns="90000" tIns="46800" rIns="90000" bIns="46800" anchor="ctr">
              <a:spAutoFit/>
            </a:bodyPr>
            <a:lstStyle/>
            <a:p>
              <a:endParaRPr lang="zh-CN" altLang="en-US"/>
            </a:p>
          </p:txBody>
        </p:sp>
        <p:sp>
          <p:nvSpPr>
            <p:cNvPr id="37895" name="AutoShape 7"/>
            <p:cNvSpPr>
              <a:spLocks/>
            </p:cNvSpPr>
            <p:nvPr/>
          </p:nvSpPr>
          <p:spPr bwMode="auto">
            <a:xfrm>
              <a:off x="1680" y="2712"/>
              <a:ext cx="1152" cy="264"/>
            </a:xfrm>
            <a:prstGeom prst="borderCallout2">
              <a:avLst>
                <a:gd name="adj1" fmla="val 27273"/>
                <a:gd name="adj2" fmla="val -4167"/>
                <a:gd name="adj3" fmla="val 27273"/>
                <a:gd name="adj4" fmla="val -32815"/>
                <a:gd name="adj5" fmla="val 100000"/>
                <a:gd name="adj6" fmla="val -62500"/>
              </a:avLst>
            </a:prstGeom>
            <a:solidFill>
              <a:srgbClr val="FFCC99"/>
            </a:solidFill>
            <a:ln w="12700">
              <a:solidFill>
                <a:srgbClr val="FF6600"/>
              </a:solidFill>
              <a:miter lim="800000"/>
              <a:headEnd/>
              <a:tailEnd/>
            </a:ln>
            <a:effectLst>
              <a:outerShdw dist="107763" dir="2700000" algn="ctr" rotWithShape="0">
                <a:schemeClr val="bg2">
                  <a:alpha val="50000"/>
                </a:schemeClr>
              </a:outerShdw>
            </a:effectLst>
          </p:spPr>
          <p:txBody>
            <a:bodyPr lIns="90000" tIns="46800" rIns="90000" bIns="46800"/>
            <a:lstStyle/>
            <a:p>
              <a:pPr marL="342900" indent="-342900" algn="ctr">
                <a:lnSpc>
                  <a:spcPct val="80000"/>
                </a:lnSpc>
                <a:spcBef>
                  <a:spcPct val="50000"/>
                </a:spcBef>
              </a:pPr>
              <a:r>
                <a:rPr lang="zh-CN" altLang="en-US" sz="2000" b="1">
                  <a:effectLst>
                    <a:outerShdw blurRad="38100" dist="38100" dir="2700000" algn="tl">
                      <a:srgbClr val="000000"/>
                    </a:outerShdw>
                  </a:effectLst>
                  <a:ea typeface="楷体_GB2312" pitchFamily="49" charset="-122"/>
                </a:rPr>
                <a:t>末行模式标志</a:t>
              </a:r>
            </a:p>
          </p:txBody>
        </p:sp>
      </p:grpSp>
      <p:sp>
        <p:nvSpPr>
          <p:cNvPr id="37897" name="Rectangle 9"/>
          <p:cNvSpPr>
            <a:spLocks noGrp="1" noChangeArrowheads="1"/>
          </p:cNvSpPr>
          <p:nvPr>
            <p:ph type="title"/>
          </p:nvPr>
        </p:nvSpPr>
        <p:spPr>
          <a:xfrm>
            <a:off x="685800" y="152400"/>
            <a:ext cx="8229600" cy="639763"/>
          </a:xfrm>
          <a:noFill/>
          <a:ln/>
        </p:spPr>
        <p:txBody>
          <a:bodyPr/>
          <a:lstStyle/>
          <a:p>
            <a:pPr algn="l"/>
            <a:r>
              <a:rPr lang="en-US" altLang="zh-CN" sz="3600" dirty="0" smtClean="0">
                <a:solidFill>
                  <a:schemeClr val="tx1"/>
                </a:solidFill>
                <a:latin typeface="微软雅黑" pitchFamily="34" charset="-122"/>
                <a:ea typeface="微软雅黑" pitchFamily="34" charset="-122"/>
              </a:rPr>
              <a:t>4</a:t>
            </a:r>
            <a:r>
              <a:rPr lang="zh-CN" altLang="en-US" sz="3600" dirty="0" smtClean="0">
                <a:solidFill>
                  <a:schemeClr val="tx1"/>
                </a:solidFill>
                <a:latin typeface="微软雅黑" pitchFamily="34" charset="-122"/>
                <a:ea typeface="微软雅黑" pitchFamily="34" charset="-122"/>
              </a:rPr>
              <a:t>、</a:t>
            </a:r>
            <a:r>
              <a:rPr lang="en-US" altLang="zh-CN" sz="3600" dirty="0" smtClean="0">
                <a:solidFill>
                  <a:schemeClr val="tx1"/>
                </a:solidFill>
                <a:latin typeface="微软雅黑" pitchFamily="34" charset="-122"/>
                <a:ea typeface="微软雅黑" pitchFamily="34" charset="-122"/>
              </a:rPr>
              <a:t>Vi </a:t>
            </a:r>
            <a:r>
              <a:rPr lang="zh-CN" altLang="en-US" sz="3600" dirty="0">
                <a:solidFill>
                  <a:schemeClr val="tx1"/>
                </a:solidFill>
                <a:latin typeface="微软雅黑" pitchFamily="34" charset="-122"/>
                <a:ea typeface="微软雅黑" pitchFamily="34" charset="-122"/>
              </a:rPr>
              <a:t>的模式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blinds(horizontal)">
                                      <p:cBhvr>
                                        <p:cTn id="7" dur="500"/>
                                        <p:tgtEl>
                                          <p:spTgt spid="37891">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7892"/>
                                        </p:tgtEl>
                                        <p:attrNameLst>
                                          <p:attrName>style.visibility</p:attrName>
                                        </p:attrNameLst>
                                      </p:cBhvr>
                                      <p:to>
                                        <p:strVal val="visible"/>
                                      </p:to>
                                    </p:set>
                                    <p:animEffect transition="in" filter="blinds(horizontal)">
                                      <p:cBhvr>
                                        <p:cTn id="11" dur="500"/>
                                        <p:tgtEl>
                                          <p:spTgt spid="3789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5800" y="198438"/>
            <a:ext cx="8229600" cy="563562"/>
          </a:xfrm>
        </p:spPr>
        <p:txBody>
          <a:bodyPr/>
          <a:lstStyle/>
          <a:p>
            <a:pPr algn="l"/>
            <a:r>
              <a:rPr lang="en-US" altLang="zh-CN" sz="3600" dirty="0" smtClean="0">
                <a:solidFill>
                  <a:schemeClr val="tx1"/>
                </a:solidFill>
                <a:latin typeface="微软雅黑" pitchFamily="34" charset="-122"/>
                <a:ea typeface="微软雅黑" pitchFamily="34" charset="-122"/>
              </a:rPr>
              <a:t>5</a:t>
            </a:r>
            <a:r>
              <a:rPr lang="zh-CN" altLang="en-US" sz="3600" dirty="0" smtClean="0">
                <a:solidFill>
                  <a:schemeClr val="tx1"/>
                </a:solidFill>
                <a:latin typeface="微软雅黑" pitchFamily="34" charset="-122"/>
                <a:ea typeface="微软雅黑" pitchFamily="34" charset="-122"/>
              </a:rPr>
              <a:t>、</a:t>
            </a:r>
            <a:r>
              <a:rPr lang="en-US" altLang="zh-CN" sz="3600" dirty="0" smtClean="0">
                <a:solidFill>
                  <a:schemeClr val="tx1"/>
                </a:solidFill>
                <a:latin typeface="微软雅黑" pitchFamily="34" charset="-122"/>
                <a:ea typeface="微软雅黑" pitchFamily="34" charset="-122"/>
              </a:rPr>
              <a:t>Vi </a:t>
            </a:r>
            <a:r>
              <a:rPr lang="zh-CN" altLang="en-US" sz="3600" dirty="0">
                <a:solidFill>
                  <a:schemeClr val="tx1"/>
                </a:solidFill>
                <a:latin typeface="微软雅黑" pitchFamily="34" charset="-122"/>
                <a:ea typeface="微软雅黑" pitchFamily="34" charset="-122"/>
              </a:rPr>
              <a:t>的命令</a:t>
            </a:r>
          </a:p>
        </p:txBody>
      </p:sp>
      <p:sp>
        <p:nvSpPr>
          <p:cNvPr id="38915" name="Rectangle 3"/>
          <p:cNvSpPr>
            <a:spLocks noGrp="1" noChangeArrowheads="1"/>
          </p:cNvSpPr>
          <p:nvPr>
            <p:ph type="body" idx="1"/>
          </p:nvPr>
        </p:nvSpPr>
        <p:spPr>
          <a:xfrm>
            <a:off x="533400" y="1798638"/>
            <a:ext cx="8077200" cy="4525962"/>
          </a:xfrm>
        </p:spPr>
        <p:txBody>
          <a:bodyPr/>
          <a:lstStyle/>
          <a:p>
            <a:pPr>
              <a:buClr>
                <a:schemeClr val="bg1"/>
              </a:buClr>
              <a:buSzPct val="70000"/>
              <a:buFont typeface="Wingdings" pitchFamily="2" charset="2"/>
              <a:buChar char="n"/>
            </a:pPr>
            <a:r>
              <a:rPr lang="zh-CN" altLang="en-US">
                <a:ea typeface="微软雅黑" pitchFamily="34" charset="-122"/>
              </a:rPr>
              <a:t>命令模式下的操作命令</a:t>
            </a:r>
          </a:p>
          <a:p>
            <a:pPr>
              <a:buClr>
                <a:schemeClr val="bg1"/>
              </a:buClr>
              <a:buSzPct val="70000"/>
              <a:buFont typeface="Wingdings" pitchFamily="2" charset="2"/>
              <a:buChar char="n"/>
            </a:pPr>
            <a:r>
              <a:rPr lang="zh-CN" altLang="en-US">
                <a:ea typeface="微软雅黑" pitchFamily="34" charset="-122"/>
              </a:rPr>
              <a:t>输入模式下的操作命令</a:t>
            </a:r>
          </a:p>
          <a:p>
            <a:pPr>
              <a:buClr>
                <a:schemeClr val="bg1"/>
              </a:buClr>
              <a:buSzPct val="70000"/>
              <a:buFont typeface="Wingdings" pitchFamily="2" charset="2"/>
              <a:buChar char="n"/>
            </a:pPr>
            <a:r>
              <a:rPr lang="zh-CN" altLang="en-US">
                <a:ea typeface="微软雅黑" pitchFamily="34" charset="-122"/>
              </a:rPr>
              <a:t>末行模式下的操作命令</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blinds(horizontal)">
                                      <p:cBhvr>
                                        <p:cTn id="7" dur="5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blinds(horizontal)">
                                      <p:cBhvr>
                                        <p:cTn id="12" dur="500"/>
                                        <p:tgtEl>
                                          <p:spTgt spid="389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8915">
                                            <p:txEl>
                                              <p:pRg st="2" end="2"/>
                                            </p:txEl>
                                          </p:spTgt>
                                        </p:tgtEl>
                                        <p:attrNameLst>
                                          <p:attrName>style.visibility</p:attrName>
                                        </p:attrNameLst>
                                      </p:cBhvr>
                                      <p:to>
                                        <p:strVal val="visible"/>
                                      </p:to>
                                    </p:set>
                                    <p:animEffect transition="in" filter="blinds(horizontal)">
                                      <p:cBhvr>
                                        <p:cTn id="17" dur="500"/>
                                        <p:tgtEl>
                                          <p:spTgt spid="389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762000" y="122238"/>
            <a:ext cx="8229600" cy="715962"/>
          </a:xfrm>
        </p:spPr>
        <p:txBody>
          <a:bodyPr/>
          <a:lstStyle/>
          <a:p>
            <a:pPr algn="l"/>
            <a:r>
              <a:rPr lang="en-US" altLang="zh-CN" sz="3600" dirty="0" smtClean="0">
                <a:solidFill>
                  <a:schemeClr val="tx1"/>
                </a:solidFill>
                <a:ea typeface="微软雅黑" pitchFamily="34" charset="-122"/>
              </a:rPr>
              <a:t>6</a:t>
            </a:r>
            <a:r>
              <a:rPr lang="zh-CN" altLang="en-US" sz="3600" dirty="0" smtClean="0">
                <a:solidFill>
                  <a:schemeClr val="tx1"/>
                </a:solidFill>
                <a:ea typeface="微软雅黑" pitchFamily="34" charset="-122"/>
              </a:rPr>
              <a:t>、命令</a:t>
            </a:r>
            <a:r>
              <a:rPr lang="zh-CN" altLang="en-US" sz="3600" dirty="0">
                <a:solidFill>
                  <a:schemeClr val="tx1"/>
                </a:solidFill>
                <a:ea typeface="微软雅黑" pitchFamily="34" charset="-122"/>
              </a:rPr>
              <a:t>模式下的操作命令</a:t>
            </a:r>
          </a:p>
        </p:txBody>
      </p:sp>
      <p:sp>
        <p:nvSpPr>
          <p:cNvPr id="39939" name="Rectangle 3"/>
          <p:cNvSpPr>
            <a:spLocks noGrp="1" noChangeArrowheads="1"/>
          </p:cNvSpPr>
          <p:nvPr>
            <p:ph type="body" idx="1"/>
          </p:nvPr>
        </p:nvSpPr>
        <p:spPr>
          <a:xfrm>
            <a:off x="457200" y="1722438"/>
            <a:ext cx="8229600" cy="4525962"/>
          </a:xfrm>
        </p:spPr>
        <p:txBody>
          <a:bodyPr/>
          <a:lstStyle/>
          <a:p>
            <a:pPr>
              <a:buClr>
                <a:schemeClr val="bg1"/>
              </a:buClr>
              <a:buSzPct val="70000"/>
              <a:buFont typeface="Wingdings" pitchFamily="2" charset="2"/>
              <a:buChar char="n"/>
            </a:pPr>
            <a:r>
              <a:rPr lang="zh-CN" altLang="en-US">
                <a:ea typeface="微软雅黑" pitchFamily="34" charset="-122"/>
              </a:rPr>
              <a:t>光标控制 </a:t>
            </a:r>
            <a:r>
              <a:rPr lang="en-US" altLang="zh-CN">
                <a:ea typeface="微软雅黑" pitchFamily="34" charset="-122"/>
              </a:rPr>
              <a:t>k j h l H M L gg GG 0 $ nG</a:t>
            </a:r>
          </a:p>
          <a:p>
            <a:pPr>
              <a:buClr>
                <a:schemeClr val="bg1"/>
              </a:buClr>
              <a:buSzPct val="70000"/>
              <a:buFont typeface="Wingdings" pitchFamily="2" charset="2"/>
              <a:buChar char="n"/>
            </a:pPr>
            <a:r>
              <a:rPr lang="zh-CN" altLang="en-US">
                <a:ea typeface="微软雅黑" pitchFamily="34" charset="-122"/>
              </a:rPr>
              <a:t>替换和删除 </a:t>
            </a:r>
            <a:r>
              <a:rPr lang="en-US" altLang="zh-CN">
                <a:ea typeface="微软雅黑" pitchFamily="34" charset="-122"/>
              </a:rPr>
              <a:t>r x nx dd ndd dG</a:t>
            </a:r>
          </a:p>
          <a:p>
            <a:pPr>
              <a:buClr>
                <a:schemeClr val="bg1"/>
              </a:buClr>
              <a:buSzPct val="70000"/>
              <a:buFont typeface="Wingdings" pitchFamily="2" charset="2"/>
              <a:buChar char="n"/>
            </a:pPr>
            <a:r>
              <a:rPr lang="zh-CN" altLang="en-US">
                <a:ea typeface="微软雅黑" pitchFamily="34" charset="-122"/>
              </a:rPr>
              <a:t>复制粘贴 </a:t>
            </a:r>
            <a:r>
              <a:rPr lang="en-US" altLang="zh-CN" sz="2400">
                <a:ea typeface="微软雅黑" pitchFamily="34" charset="-122"/>
              </a:rPr>
              <a:t>yy nyy p(</a:t>
            </a:r>
            <a:r>
              <a:rPr lang="zh-CN" altLang="en-US" sz="2400">
                <a:ea typeface="微软雅黑" pitchFamily="34" charset="-122"/>
              </a:rPr>
              <a:t>粘贴到光标下</a:t>
            </a:r>
            <a:r>
              <a:rPr lang="en-US" altLang="zh-CN" sz="2400">
                <a:ea typeface="微软雅黑" pitchFamily="34" charset="-122"/>
              </a:rPr>
              <a:t>) P (</a:t>
            </a:r>
            <a:r>
              <a:rPr lang="zh-CN" altLang="en-US" sz="2400">
                <a:ea typeface="微软雅黑" pitchFamily="34" charset="-122"/>
              </a:rPr>
              <a:t>粘贴到光标上</a:t>
            </a:r>
            <a:r>
              <a:rPr lang="en-US" altLang="zh-CN" sz="2400">
                <a:ea typeface="微软雅黑" pitchFamily="34" charset="-122"/>
              </a:rPr>
              <a:t>)  </a:t>
            </a:r>
          </a:p>
          <a:p>
            <a:pPr>
              <a:buClr>
                <a:schemeClr val="bg1"/>
              </a:buClr>
              <a:buSzPct val="70000"/>
              <a:buFont typeface="Wingdings" pitchFamily="2" charset="2"/>
              <a:buChar char="n"/>
            </a:pPr>
            <a:r>
              <a:rPr lang="zh-CN" altLang="en-US">
                <a:ea typeface="微软雅黑" pitchFamily="34" charset="-122"/>
              </a:rPr>
              <a:t>搜索 </a:t>
            </a:r>
            <a:r>
              <a:rPr lang="en-US" altLang="zh-CN">
                <a:ea typeface="微软雅黑" pitchFamily="34" charset="-122"/>
              </a:rPr>
              <a:t>/ </a:t>
            </a:r>
          </a:p>
          <a:p>
            <a:pPr>
              <a:buClr>
                <a:schemeClr val="bg1"/>
              </a:buClr>
              <a:buSzPct val="70000"/>
              <a:buFont typeface="Wingdings" pitchFamily="2" charset="2"/>
              <a:buChar char="n"/>
            </a:pPr>
            <a:r>
              <a:rPr lang="zh-CN" altLang="en-US">
                <a:ea typeface="微软雅黑" pitchFamily="34" charset="-122"/>
              </a:rPr>
              <a:t>撤销 </a:t>
            </a:r>
            <a:r>
              <a:rPr lang="en-US" altLang="zh-CN">
                <a:ea typeface="微软雅黑" pitchFamily="34" charset="-122"/>
              </a:rPr>
              <a:t>u</a:t>
            </a:r>
          </a:p>
          <a:p>
            <a:pPr>
              <a:buClr>
                <a:schemeClr val="bg1"/>
              </a:buClr>
              <a:buSzPct val="70000"/>
              <a:buFont typeface="Wingdings" pitchFamily="2" charset="2"/>
              <a:buChar char="n"/>
            </a:pPr>
            <a:r>
              <a:rPr lang="zh-CN" altLang="en-US">
                <a:ea typeface="微软雅黑" pitchFamily="34" charset="-122"/>
              </a:rPr>
              <a:t>退出 </a:t>
            </a:r>
            <a:r>
              <a:rPr lang="en-US" altLang="zh-CN" sz="2400">
                <a:ea typeface="微软雅黑" pitchFamily="34" charset="-122"/>
              </a:rPr>
              <a:t>ZZ(</a:t>
            </a:r>
            <a:r>
              <a:rPr lang="zh-CN" altLang="en-US" sz="2400">
                <a:ea typeface="微软雅黑" pitchFamily="34" charset="-122"/>
              </a:rPr>
              <a:t>保存退出</a:t>
            </a:r>
            <a:r>
              <a:rPr lang="en-US" altLang="zh-CN" sz="2400">
                <a:ea typeface="微软雅黑" pitchFamily="34" charset="-122"/>
              </a:rPr>
              <a:t>) ZQ(</a:t>
            </a:r>
            <a:r>
              <a:rPr lang="zh-CN" altLang="en-US" sz="2400">
                <a:ea typeface="微软雅黑" pitchFamily="34" charset="-122"/>
              </a:rPr>
              <a:t>退出不保存</a:t>
            </a:r>
            <a:r>
              <a:rPr lang="en-US" altLang="zh-CN" sz="2400">
                <a:ea typeface="微软雅黑" pitchFamily="34" charset="-122"/>
              </a:rPr>
              <a:t>)</a:t>
            </a:r>
          </a:p>
          <a:p>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blinds(horizontal)">
                                      <p:cBhvr>
                                        <p:cTn id="7" dur="500"/>
                                        <p:tgtEl>
                                          <p:spTgt spid="399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939">
                                            <p:txEl>
                                              <p:pRg st="1" end="1"/>
                                            </p:txEl>
                                          </p:spTgt>
                                        </p:tgtEl>
                                        <p:attrNameLst>
                                          <p:attrName>style.visibility</p:attrName>
                                        </p:attrNameLst>
                                      </p:cBhvr>
                                      <p:to>
                                        <p:strVal val="visible"/>
                                      </p:to>
                                    </p:set>
                                    <p:animEffect transition="in" filter="blinds(horizontal)">
                                      <p:cBhvr>
                                        <p:cTn id="12" dur="500"/>
                                        <p:tgtEl>
                                          <p:spTgt spid="399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9939">
                                            <p:txEl>
                                              <p:pRg st="2" end="2"/>
                                            </p:txEl>
                                          </p:spTgt>
                                        </p:tgtEl>
                                        <p:attrNameLst>
                                          <p:attrName>style.visibility</p:attrName>
                                        </p:attrNameLst>
                                      </p:cBhvr>
                                      <p:to>
                                        <p:strVal val="visible"/>
                                      </p:to>
                                    </p:set>
                                    <p:animEffect transition="in" filter="blinds(horizontal)">
                                      <p:cBhvr>
                                        <p:cTn id="17" dur="500"/>
                                        <p:tgtEl>
                                          <p:spTgt spid="399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9939">
                                            <p:txEl>
                                              <p:pRg st="3" end="3"/>
                                            </p:txEl>
                                          </p:spTgt>
                                        </p:tgtEl>
                                        <p:attrNameLst>
                                          <p:attrName>style.visibility</p:attrName>
                                        </p:attrNameLst>
                                      </p:cBhvr>
                                      <p:to>
                                        <p:strVal val="visible"/>
                                      </p:to>
                                    </p:set>
                                    <p:animEffect transition="in" filter="blinds(horizontal)">
                                      <p:cBhvr>
                                        <p:cTn id="22" dur="500"/>
                                        <p:tgtEl>
                                          <p:spTgt spid="399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9939">
                                            <p:txEl>
                                              <p:pRg st="4" end="4"/>
                                            </p:txEl>
                                          </p:spTgt>
                                        </p:tgtEl>
                                        <p:attrNameLst>
                                          <p:attrName>style.visibility</p:attrName>
                                        </p:attrNameLst>
                                      </p:cBhvr>
                                      <p:to>
                                        <p:strVal val="visible"/>
                                      </p:to>
                                    </p:set>
                                    <p:animEffect transition="in" filter="blinds(horizontal)">
                                      <p:cBhvr>
                                        <p:cTn id="27" dur="500"/>
                                        <p:tgtEl>
                                          <p:spTgt spid="399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9939">
                                            <p:txEl>
                                              <p:pRg st="5" end="5"/>
                                            </p:txEl>
                                          </p:spTgt>
                                        </p:tgtEl>
                                        <p:attrNameLst>
                                          <p:attrName>style.visibility</p:attrName>
                                        </p:attrNameLst>
                                      </p:cBhvr>
                                      <p:to>
                                        <p:strVal val="visible"/>
                                      </p:to>
                                    </p:set>
                                    <p:animEffect transition="in" filter="blinds(horizontal)">
                                      <p:cBhvr>
                                        <p:cTn id="32" dur="500"/>
                                        <p:tgtEl>
                                          <p:spTgt spid="399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357290" y="214290"/>
            <a:ext cx="2348720"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a:r>
              <a:rPr lang="zh-CN" altLang="en-US" sz="2800" b="1" dirty="0" smtClean="0"/>
              <a:t>查看文件类型</a:t>
            </a:r>
            <a:endParaRPr kumimoji="0" lang="zh-CN" sz="2800" b="1" i="0" u="none" strike="noStrike" cap="none" normalizeH="0" baseline="0" dirty="0" smtClean="0">
              <a:ln>
                <a:noFill/>
              </a:ln>
              <a:solidFill>
                <a:schemeClr val="tx1"/>
              </a:solidFill>
              <a:effectLst/>
              <a:latin typeface="黑体" pitchFamily="49" charset="-122"/>
              <a:ea typeface="黑体" pitchFamily="49" charset="-122"/>
              <a:cs typeface="宋体" pitchFamily="2" charset="-122"/>
            </a:endParaRPr>
          </a:p>
        </p:txBody>
      </p:sp>
      <p:sp>
        <p:nvSpPr>
          <p:cNvPr id="5" name="矩形 4"/>
          <p:cNvSpPr/>
          <p:nvPr/>
        </p:nvSpPr>
        <p:spPr>
          <a:xfrm>
            <a:off x="357158" y="785794"/>
            <a:ext cx="8501122" cy="4154984"/>
          </a:xfrm>
          <a:prstGeom prst="rect">
            <a:avLst/>
          </a:prstGeom>
        </p:spPr>
        <p:txBody>
          <a:bodyPr wrap="square">
            <a:spAutoFit/>
          </a:bodyPr>
          <a:lstStyle/>
          <a:p>
            <a:r>
              <a:rPr lang="zh-CN" altLang="en-US" sz="2400" dirty="0" smtClean="0"/>
              <a:t>各种文件类型及代表字符如下：</a:t>
            </a:r>
          </a:p>
          <a:p>
            <a:r>
              <a:rPr lang="en-US" sz="2400" dirty="0" smtClean="0"/>
              <a:t>-</a:t>
            </a:r>
            <a:r>
              <a:rPr lang="zh-CN" altLang="en-US" sz="2400" dirty="0" smtClean="0"/>
              <a:t>：普通文件</a:t>
            </a:r>
            <a:r>
              <a:rPr lang="en-US" sz="2400" dirty="0" smtClean="0"/>
              <a:t>     </a:t>
            </a:r>
            <a:endParaRPr lang="zh-CN" altLang="en-US" sz="2400" dirty="0" smtClean="0"/>
          </a:p>
          <a:p>
            <a:r>
              <a:rPr lang="en-US" sz="2400" dirty="0" smtClean="0"/>
              <a:t>b</a:t>
            </a:r>
            <a:r>
              <a:rPr lang="zh-CN" altLang="en-US" sz="2400" dirty="0" smtClean="0"/>
              <a:t>：块文件设备，是特殊的文件类型</a:t>
            </a:r>
          </a:p>
          <a:p>
            <a:r>
              <a:rPr lang="en-US" sz="2400" dirty="0" smtClean="0"/>
              <a:t>d</a:t>
            </a:r>
            <a:r>
              <a:rPr lang="zh-CN" altLang="en-US" sz="2400" dirty="0" smtClean="0"/>
              <a:t>：目录文件</a:t>
            </a:r>
            <a:r>
              <a:rPr lang="en-US" sz="2400" dirty="0" smtClean="0"/>
              <a:t> </a:t>
            </a:r>
            <a:r>
              <a:rPr lang="zh-CN" altLang="en-US" sz="2400" dirty="0" smtClean="0"/>
              <a:t>，事实上在</a:t>
            </a:r>
            <a:r>
              <a:rPr lang="en-US" sz="2400" dirty="0" smtClean="0"/>
              <a:t>ext2fs</a:t>
            </a:r>
            <a:r>
              <a:rPr lang="zh-CN" altLang="en-US" sz="2400" dirty="0" smtClean="0"/>
              <a:t>中，目录是一个特殊的文件</a:t>
            </a:r>
          </a:p>
          <a:p>
            <a:r>
              <a:rPr lang="en-US" sz="2400" dirty="0" smtClean="0"/>
              <a:t>c</a:t>
            </a:r>
            <a:r>
              <a:rPr lang="zh-CN" altLang="en-US" sz="2400" dirty="0" smtClean="0"/>
              <a:t>：字符文件设备</a:t>
            </a:r>
            <a:r>
              <a:rPr lang="en-US" sz="2400" dirty="0" smtClean="0"/>
              <a:t> </a:t>
            </a:r>
            <a:r>
              <a:rPr lang="zh-CN" altLang="en-US" sz="2400" dirty="0" smtClean="0"/>
              <a:t>，是特殊的文件类型</a:t>
            </a:r>
          </a:p>
          <a:p>
            <a:r>
              <a:rPr lang="en-US" sz="2400" dirty="0" smtClean="0"/>
              <a:t>l</a:t>
            </a:r>
            <a:r>
              <a:rPr lang="zh-CN" altLang="en-US" sz="2400" dirty="0" smtClean="0"/>
              <a:t>：符号链接文件，实际上它指向另一个文件</a:t>
            </a:r>
          </a:p>
          <a:p>
            <a:r>
              <a:rPr lang="en-US" sz="2400" dirty="0" smtClean="0"/>
              <a:t>s</a:t>
            </a:r>
            <a:r>
              <a:rPr lang="zh-CN" altLang="en-US" sz="2400" dirty="0" smtClean="0"/>
              <a:t>、</a:t>
            </a:r>
            <a:r>
              <a:rPr lang="en-US" sz="2400" dirty="0" smtClean="0"/>
              <a:t>p</a:t>
            </a:r>
            <a:r>
              <a:rPr lang="zh-CN" altLang="en-US" sz="2400" dirty="0" smtClean="0"/>
              <a:t>：管道文件，这些文件关系到系统的数据结构和管道，通常很少见到</a:t>
            </a:r>
          </a:p>
          <a:p>
            <a:r>
              <a:rPr lang="zh-CN" altLang="en-US" sz="2400" dirty="0" smtClean="0"/>
              <a:t>第一列的其余</a:t>
            </a:r>
            <a:r>
              <a:rPr lang="en-US" sz="2400" dirty="0" smtClean="0"/>
              <a:t>9</a:t>
            </a:r>
            <a:r>
              <a:rPr lang="zh-CN" altLang="en-US" sz="2400" dirty="0" smtClean="0"/>
              <a:t>个字母可分为三组，</a:t>
            </a:r>
            <a:r>
              <a:rPr lang="en-US" sz="2400" dirty="0" smtClean="0"/>
              <a:t>3</a:t>
            </a:r>
            <a:r>
              <a:rPr lang="zh-CN" altLang="en-US" sz="2400" dirty="0" smtClean="0"/>
              <a:t>个字母一组，这</a:t>
            </a:r>
            <a:r>
              <a:rPr lang="en-US" sz="2400" dirty="0" smtClean="0"/>
              <a:t>3</a:t>
            </a:r>
            <a:r>
              <a:rPr lang="zh-CN" altLang="en-US" sz="2400" dirty="0" smtClean="0"/>
              <a:t>组分别代表：文件属主的权限、文件所属组的权限和其他用户的权限。每组中的</a:t>
            </a:r>
            <a:r>
              <a:rPr lang="en-US" sz="2400" dirty="0" smtClean="0"/>
              <a:t>3</a:t>
            </a:r>
            <a:r>
              <a:rPr lang="zh-CN" altLang="en-US" sz="2400" dirty="0" smtClean="0"/>
              <a:t>个栏位分别表示读、 写、执行权限。</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62000" y="152400"/>
            <a:ext cx="8229600" cy="639763"/>
          </a:xfrm>
        </p:spPr>
        <p:txBody>
          <a:bodyPr/>
          <a:lstStyle/>
          <a:p>
            <a:pPr algn="l"/>
            <a:r>
              <a:rPr lang="en-US" altLang="zh-CN" sz="3600" dirty="0" smtClean="0">
                <a:solidFill>
                  <a:schemeClr val="tx1"/>
                </a:solidFill>
                <a:ea typeface="微软雅黑" pitchFamily="34" charset="-122"/>
              </a:rPr>
              <a:t>7</a:t>
            </a:r>
            <a:r>
              <a:rPr lang="zh-CN" altLang="en-US" sz="3600" dirty="0" smtClean="0">
                <a:solidFill>
                  <a:schemeClr val="tx1"/>
                </a:solidFill>
                <a:ea typeface="微软雅黑" pitchFamily="34" charset="-122"/>
              </a:rPr>
              <a:t>、输入</a:t>
            </a:r>
            <a:r>
              <a:rPr lang="zh-CN" altLang="en-US" sz="3600" dirty="0">
                <a:solidFill>
                  <a:schemeClr val="tx1"/>
                </a:solidFill>
                <a:ea typeface="微软雅黑" pitchFamily="34" charset="-122"/>
              </a:rPr>
              <a:t>模式下的操作命令</a:t>
            </a:r>
          </a:p>
        </p:txBody>
      </p:sp>
      <p:sp>
        <p:nvSpPr>
          <p:cNvPr id="40963" name="Rectangle 3"/>
          <p:cNvSpPr>
            <a:spLocks noGrp="1" noChangeArrowheads="1"/>
          </p:cNvSpPr>
          <p:nvPr>
            <p:ph type="body" idx="1"/>
          </p:nvPr>
        </p:nvSpPr>
        <p:spPr>
          <a:xfrm>
            <a:off x="533400" y="1600200"/>
            <a:ext cx="8229600" cy="4525963"/>
          </a:xfrm>
        </p:spPr>
        <p:txBody>
          <a:bodyPr/>
          <a:lstStyle/>
          <a:p>
            <a:pPr>
              <a:buClr>
                <a:schemeClr val="bg1"/>
              </a:buClr>
              <a:buSzPct val="70000"/>
              <a:buFont typeface="Wingdings" pitchFamily="2" charset="2"/>
              <a:buChar char="n"/>
            </a:pPr>
            <a:r>
              <a:rPr lang="zh-CN" altLang="en-US">
                <a:ea typeface="微软雅黑" pitchFamily="34" charset="-122"/>
              </a:rPr>
              <a:t>进入输入模式 </a:t>
            </a:r>
          </a:p>
          <a:p>
            <a:pPr>
              <a:buClr>
                <a:schemeClr val="bg1"/>
              </a:buClr>
              <a:buSzPct val="70000"/>
              <a:buFont typeface="Wingdings" pitchFamily="2" charset="2"/>
              <a:buChar char="n"/>
            </a:pPr>
            <a:endParaRPr lang="zh-CN" altLang="en-US">
              <a:ea typeface="微软雅黑" pitchFamily="34" charset="-122"/>
            </a:endParaRPr>
          </a:p>
          <a:p>
            <a:pPr>
              <a:buClr>
                <a:schemeClr val="bg1"/>
              </a:buClr>
              <a:buSzPct val="70000"/>
              <a:buFont typeface="Wingdings" pitchFamily="2" charset="2"/>
              <a:buNone/>
            </a:pPr>
            <a:r>
              <a:rPr lang="zh-CN" altLang="en-US" sz="2400">
                <a:ea typeface="微软雅黑" pitchFamily="34" charset="-122"/>
              </a:rPr>
              <a:t>  </a:t>
            </a:r>
            <a:r>
              <a:rPr lang="en-US" altLang="zh-CN" sz="2400">
                <a:ea typeface="微软雅黑" pitchFamily="34" charset="-122"/>
              </a:rPr>
              <a:t>i (</a:t>
            </a:r>
            <a:r>
              <a:rPr lang="zh-CN" altLang="en-US" sz="2400">
                <a:ea typeface="微软雅黑" pitchFamily="34" charset="-122"/>
              </a:rPr>
              <a:t>左插入</a:t>
            </a:r>
            <a:r>
              <a:rPr lang="en-US" altLang="zh-CN" sz="2400">
                <a:ea typeface="微软雅黑" pitchFamily="34" charset="-122"/>
              </a:rPr>
              <a:t>)</a:t>
            </a:r>
          </a:p>
          <a:p>
            <a:pPr>
              <a:buClr>
                <a:schemeClr val="bg1"/>
              </a:buClr>
              <a:buSzPct val="70000"/>
              <a:buFont typeface="Wingdings" pitchFamily="2" charset="2"/>
              <a:buNone/>
            </a:pPr>
            <a:r>
              <a:rPr lang="en-US" altLang="zh-CN" sz="2400">
                <a:ea typeface="微软雅黑" pitchFamily="34" charset="-122"/>
              </a:rPr>
              <a:t> a(</a:t>
            </a:r>
            <a:r>
              <a:rPr lang="zh-CN" altLang="en-US" sz="2400">
                <a:ea typeface="微软雅黑" pitchFamily="34" charset="-122"/>
              </a:rPr>
              <a:t>右插入</a:t>
            </a:r>
            <a:r>
              <a:rPr lang="en-US" altLang="zh-CN" sz="2400">
                <a:ea typeface="微软雅黑" pitchFamily="34" charset="-122"/>
              </a:rPr>
              <a:t>) </a:t>
            </a:r>
          </a:p>
          <a:p>
            <a:pPr>
              <a:buClr>
                <a:schemeClr val="bg1"/>
              </a:buClr>
              <a:buSzPct val="70000"/>
              <a:buFont typeface="Wingdings" pitchFamily="2" charset="2"/>
              <a:buNone/>
            </a:pPr>
            <a:r>
              <a:rPr lang="en-US" altLang="zh-CN" sz="2400">
                <a:ea typeface="微软雅黑" pitchFamily="34" charset="-122"/>
              </a:rPr>
              <a:t> o(</a:t>
            </a:r>
            <a:r>
              <a:rPr lang="zh-CN" altLang="en-US" sz="2400">
                <a:ea typeface="微软雅黑" pitchFamily="34" charset="-122"/>
              </a:rPr>
              <a:t>下一行插入</a:t>
            </a:r>
            <a:r>
              <a:rPr lang="en-US" altLang="zh-CN" sz="2400">
                <a:ea typeface="微软雅黑" pitchFamily="34" charset="-122"/>
              </a:rPr>
              <a:t>)</a:t>
            </a:r>
          </a:p>
          <a:p>
            <a:pPr>
              <a:buClr>
                <a:schemeClr val="bg1"/>
              </a:buClr>
              <a:buSzPct val="70000"/>
              <a:buFont typeface="Wingdings" pitchFamily="2" charset="2"/>
              <a:buNone/>
            </a:pPr>
            <a:endParaRPr lang="en-US" altLang="zh-CN" sz="2400">
              <a:ea typeface="微软雅黑" pitchFamily="34" charset="-122"/>
            </a:endParaRPr>
          </a:p>
          <a:p>
            <a:pPr>
              <a:buClr>
                <a:schemeClr val="bg1"/>
              </a:buClr>
              <a:buSzPct val="70000"/>
              <a:buFont typeface="Wingdings" pitchFamily="2" charset="2"/>
              <a:buNone/>
            </a:pPr>
            <a:r>
              <a:rPr lang="en-US" altLang="zh-CN" sz="2400">
                <a:ea typeface="微软雅黑" pitchFamily="34" charset="-122"/>
              </a:rPr>
              <a:t>  I(</a:t>
            </a:r>
            <a:r>
              <a:rPr lang="zh-CN" altLang="en-US" sz="2400">
                <a:ea typeface="微软雅黑" pitchFamily="34" charset="-122"/>
              </a:rPr>
              <a:t>行首</a:t>
            </a:r>
            <a:r>
              <a:rPr lang="en-US" altLang="zh-CN" sz="2400">
                <a:ea typeface="微软雅黑" pitchFamily="34" charset="-122"/>
              </a:rPr>
              <a:t>) </a:t>
            </a:r>
          </a:p>
          <a:p>
            <a:pPr>
              <a:buClr>
                <a:schemeClr val="bg1"/>
              </a:buClr>
              <a:buSzPct val="70000"/>
              <a:buFont typeface="Wingdings" pitchFamily="2" charset="2"/>
              <a:buNone/>
            </a:pPr>
            <a:r>
              <a:rPr lang="en-US" altLang="zh-CN" sz="2400">
                <a:ea typeface="微软雅黑" pitchFamily="34" charset="-122"/>
              </a:rPr>
              <a:t>A(</a:t>
            </a:r>
            <a:r>
              <a:rPr lang="zh-CN" altLang="en-US" sz="2400">
                <a:ea typeface="微软雅黑" pitchFamily="34" charset="-122"/>
              </a:rPr>
              <a:t>行末</a:t>
            </a:r>
            <a:r>
              <a:rPr lang="en-US" altLang="zh-CN" sz="2400">
                <a:ea typeface="微软雅黑" pitchFamily="34" charset="-122"/>
              </a:rPr>
              <a:t>) </a:t>
            </a:r>
          </a:p>
          <a:p>
            <a:pPr>
              <a:buClr>
                <a:schemeClr val="bg1"/>
              </a:buClr>
              <a:buSzPct val="70000"/>
              <a:buFont typeface="Wingdings" pitchFamily="2" charset="2"/>
              <a:buNone/>
            </a:pPr>
            <a:r>
              <a:rPr lang="en-US" altLang="zh-CN" sz="2400">
                <a:ea typeface="微软雅黑" pitchFamily="34" charset="-122"/>
              </a:rPr>
              <a:t>O(</a:t>
            </a:r>
            <a:r>
              <a:rPr lang="zh-CN" altLang="en-US" sz="2400">
                <a:ea typeface="微软雅黑" pitchFamily="34" charset="-122"/>
              </a:rPr>
              <a:t>上一行插入</a:t>
            </a:r>
            <a:r>
              <a:rPr lang="en-US" altLang="zh-CN" sz="2400">
                <a:ea typeface="微软雅黑" pitchFamily="34" charset="-122"/>
              </a:rPr>
              <a:t>)</a:t>
            </a:r>
          </a:p>
          <a:p>
            <a:pPr>
              <a:buClr>
                <a:schemeClr val="bg1"/>
              </a:buClr>
              <a:buSzPct val="70000"/>
              <a:buFont typeface="Wingdings" pitchFamily="2" charset="2"/>
              <a:buChar char="n"/>
            </a:pPr>
            <a:endParaRPr lang="en-US" altLang="zh-CN">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blinds(horizontal)">
                                      <p:cBhvr>
                                        <p:cTn id="7" dur="500"/>
                                        <p:tgtEl>
                                          <p:spTgt spid="40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963">
                                            <p:txEl>
                                              <p:pRg st="2" end="2"/>
                                            </p:txEl>
                                          </p:spTgt>
                                        </p:tgtEl>
                                        <p:attrNameLst>
                                          <p:attrName>style.visibility</p:attrName>
                                        </p:attrNameLst>
                                      </p:cBhvr>
                                      <p:to>
                                        <p:strVal val="visible"/>
                                      </p:to>
                                    </p:set>
                                    <p:animEffect transition="in" filter="blinds(horizontal)">
                                      <p:cBhvr>
                                        <p:cTn id="12" dur="500"/>
                                        <p:tgtEl>
                                          <p:spTgt spid="4096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963">
                                            <p:txEl>
                                              <p:pRg st="3" end="3"/>
                                            </p:txEl>
                                          </p:spTgt>
                                        </p:tgtEl>
                                        <p:attrNameLst>
                                          <p:attrName>style.visibility</p:attrName>
                                        </p:attrNameLst>
                                      </p:cBhvr>
                                      <p:to>
                                        <p:strVal val="visible"/>
                                      </p:to>
                                    </p:set>
                                    <p:animEffect transition="in" filter="blinds(horizontal)">
                                      <p:cBhvr>
                                        <p:cTn id="17" dur="500"/>
                                        <p:tgtEl>
                                          <p:spTgt spid="4096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0963">
                                            <p:txEl>
                                              <p:pRg st="4" end="4"/>
                                            </p:txEl>
                                          </p:spTgt>
                                        </p:tgtEl>
                                        <p:attrNameLst>
                                          <p:attrName>style.visibility</p:attrName>
                                        </p:attrNameLst>
                                      </p:cBhvr>
                                      <p:to>
                                        <p:strVal val="visible"/>
                                      </p:to>
                                    </p:set>
                                    <p:animEffect transition="in" filter="blinds(horizontal)">
                                      <p:cBhvr>
                                        <p:cTn id="22" dur="500"/>
                                        <p:tgtEl>
                                          <p:spTgt spid="4096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0963">
                                            <p:txEl>
                                              <p:pRg st="6" end="6"/>
                                            </p:txEl>
                                          </p:spTgt>
                                        </p:tgtEl>
                                        <p:attrNameLst>
                                          <p:attrName>style.visibility</p:attrName>
                                        </p:attrNameLst>
                                      </p:cBhvr>
                                      <p:to>
                                        <p:strVal val="visible"/>
                                      </p:to>
                                    </p:set>
                                    <p:animEffect transition="in" filter="blinds(horizontal)">
                                      <p:cBhvr>
                                        <p:cTn id="27" dur="500"/>
                                        <p:tgtEl>
                                          <p:spTgt spid="4096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0963">
                                            <p:txEl>
                                              <p:pRg st="7" end="7"/>
                                            </p:txEl>
                                          </p:spTgt>
                                        </p:tgtEl>
                                        <p:attrNameLst>
                                          <p:attrName>style.visibility</p:attrName>
                                        </p:attrNameLst>
                                      </p:cBhvr>
                                      <p:to>
                                        <p:strVal val="visible"/>
                                      </p:to>
                                    </p:set>
                                    <p:animEffect transition="in" filter="blinds(horizontal)">
                                      <p:cBhvr>
                                        <p:cTn id="32" dur="500"/>
                                        <p:tgtEl>
                                          <p:spTgt spid="4096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0963">
                                            <p:txEl>
                                              <p:pRg st="8" end="8"/>
                                            </p:txEl>
                                          </p:spTgt>
                                        </p:tgtEl>
                                        <p:attrNameLst>
                                          <p:attrName>style.visibility</p:attrName>
                                        </p:attrNameLst>
                                      </p:cBhvr>
                                      <p:to>
                                        <p:strVal val="visible"/>
                                      </p:to>
                                    </p:set>
                                    <p:animEffect transition="in" filter="blinds(horizontal)">
                                      <p:cBhvr>
                                        <p:cTn id="37" dur="500"/>
                                        <p:tgtEl>
                                          <p:spTgt spid="409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571472" y="152400"/>
            <a:ext cx="8191528" cy="715963"/>
          </a:xfrm>
        </p:spPr>
        <p:txBody>
          <a:bodyPr/>
          <a:lstStyle/>
          <a:p>
            <a:pPr algn="l"/>
            <a:r>
              <a:rPr lang="en-US" altLang="zh-CN" sz="4000" b="1" dirty="0" smtClean="0">
                <a:solidFill>
                  <a:schemeClr val="tx1"/>
                </a:solidFill>
              </a:rPr>
              <a:t>8</a:t>
            </a:r>
            <a:r>
              <a:rPr lang="zh-CN" altLang="en-US" sz="4000" b="1" dirty="0" smtClean="0">
                <a:solidFill>
                  <a:schemeClr val="tx1"/>
                </a:solidFill>
              </a:rPr>
              <a:t>、</a:t>
            </a:r>
            <a:r>
              <a:rPr lang="en-US" altLang="zh-CN" sz="4000" b="1" dirty="0" smtClean="0">
                <a:solidFill>
                  <a:schemeClr val="tx1"/>
                </a:solidFill>
              </a:rPr>
              <a:t>Vi</a:t>
            </a:r>
            <a:r>
              <a:rPr lang="zh-CN" altLang="en-US" sz="4000" b="1" dirty="0">
                <a:solidFill>
                  <a:schemeClr val="tx1"/>
                </a:solidFill>
              </a:rPr>
              <a:t>高级用法</a:t>
            </a:r>
          </a:p>
        </p:txBody>
      </p:sp>
      <p:sp>
        <p:nvSpPr>
          <p:cNvPr id="61443" name="Rectangle 3"/>
          <p:cNvSpPr>
            <a:spLocks noGrp="1" noChangeArrowheads="1"/>
          </p:cNvSpPr>
          <p:nvPr>
            <p:ph type="body" idx="1"/>
          </p:nvPr>
        </p:nvSpPr>
        <p:spPr/>
        <p:txBody>
          <a:bodyPr/>
          <a:lstStyle/>
          <a:p>
            <a:pPr>
              <a:lnSpc>
                <a:spcPct val="80000"/>
              </a:lnSpc>
            </a:pPr>
            <a:r>
              <a:rPr lang="en-US" altLang="zh-CN" sz="2800" b="1" dirty="0"/>
              <a:t>vi</a:t>
            </a:r>
            <a:r>
              <a:rPr lang="zh-CN" altLang="en-US" sz="2800" b="1" dirty="0"/>
              <a:t>还支持更高级的功能</a:t>
            </a:r>
            <a:r>
              <a:rPr lang="en-US" altLang="zh-CN" sz="2800" b="1" dirty="0"/>
              <a:t>,vi</a:t>
            </a:r>
            <a:r>
              <a:rPr lang="zh-CN" altLang="en-US" sz="2800" b="1" dirty="0"/>
              <a:t>可以同时打开多个文件</a:t>
            </a:r>
            <a:r>
              <a:rPr lang="en-US" altLang="zh-CN" sz="2800" b="1" dirty="0"/>
              <a:t>,</a:t>
            </a:r>
            <a:r>
              <a:rPr lang="zh-CN" altLang="en-US" sz="2800" b="1" dirty="0"/>
              <a:t>打开方式</a:t>
            </a:r>
            <a:r>
              <a:rPr lang="en-US" altLang="zh-CN" sz="2800" b="1" dirty="0"/>
              <a:t>vi</a:t>
            </a:r>
            <a:r>
              <a:rPr lang="zh-CN" altLang="en-US" sz="2800" b="1" dirty="0"/>
              <a:t>加上要打开的文件名</a:t>
            </a:r>
            <a:r>
              <a:rPr lang="en-US" altLang="zh-CN" sz="2800" b="1" dirty="0"/>
              <a:t>,</a:t>
            </a:r>
            <a:r>
              <a:rPr lang="zh-CN" altLang="en-US" sz="2800" b="1" dirty="0"/>
              <a:t>文件和文件之间用空格隔开</a:t>
            </a:r>
          </a:p>
          <a:p>
            <a:pPr>
              <a:lnSpc>
                <a:spcPct val="80000"/>
              </a:lnSpc>
              <a:buFontTx/>
              <a:buNone/>
            </a:pPr>
            <a:r>
              <a:rPr lang="zh-CN" altLang="en-US" sz="2800" b="1" dirty="0"/>
              <a:t>	</a:t>
            </a:r>
            <a:r>
              <a:rPr lang="en-US" altLang="zh-CN" sz="2800" b="1" dirty="0"/>
              <a:t>vi </a:t>
            </a:r>
            <a:r>
              <a:rPr lang="zh-CN" altLang="en-US" sz="2800" b="1" dirty="0"/>
              <a:t>文件</a:t>
            </a:r>
            <a:r>
              <a:rPr lang="en-US" altLang="zh-CN" sz="2800" b="1" dirty="0"/>
              <a:t>1 </a:t>
            </a:r>
            <a:r>
              <a:rPr lang="zh-CN" altLang="en-US" sz="2800" b="1" dirty="0"/>
              <a:t>文件</a:t>
            </a:r>
            <a:r>
              <a:rPr lang="en-US" altLang="zh-CN" sz="2800" b="1" dirty="0"/>
              <a:t>2 </a:t>
            </a:r>
            <a:r>
              <a:rPr lang="zh-CN" altLang="en-US" sz="2800" b="1" dirty="0"/>
              <a:t>文件</a:t>
            </a:r>
            <a:r>
              <a:rPr lang="en-US" altLang="zh-CN" sz="2800" b="1" dirty="0"/>
              <a:t>3 </a:t>
            </a:r>
            <a:r>
              <a:rPr lang="zh-CN" altLang="en-US" sz="2800" b="1" dirty="0"/>
              <a:t>文件</a:t>
            </a:r>
            <a:r>
              <a:rPr lang="en-US" altLang="zh-CN" sz="2800" b="1" dirty="0"/>
              <a:t>4</a:t>
            </a:r>
          </a:p>
          <a:p>
            <a:pPr>
              <a:lnSpc>
                <a:spcPct val="80000"/>
              </a:lnSpc>
              <a:buFontTx/>
              <a:buNone/>
            </a:pPr>
            <a:r>
              <a:rPr lang="en-US" altLang="zh-CN" sz="2800" b="1" dirty="0"/>
              <a:t>	</a:t>
            </a:r>
            <a:r>
              <a:rPr lang="zh-CN" altLang="en-US" sz="2800" b="1" dirty="0"/>
              <a:t>进入</a:t>
            </a:r>
            <a:r>
              <a:rPr lang="en-US" altLang="zh-CN" sz="2800" b="1" dirty="0"/>
              <a:t>vi</a:t>
            </a:r>
            <a:r>
              <a:rPr lang="zh-CN" altLang="en-US" sz="2800" b="1" dirty="0"/>
              <a:t>后</a:t>
            </a:r>
            <a:r>
              <a:rPr lang="en-US" altLang="zh-CN" sz="2800" b="1" dirty="0"/>
              <a:t>,vi</a:t>
            </a:r>
            <a:r>
              <a:rPr lang="zh-CN" altLang="en-US" sz="2800" b="1" dirty="0"/>
              <a:t>打开的是文件</a:t>
            </a:r>
            <a:r>
              <a:rPr lang="en-US" altLang="zh-CN" sz="2800" b="1" dirty="0"/>
              <a:t>1</a:t>
            </a:r>
          </a:p>
          <a:p>
            <a:pPr>
              <a:lnSpc>
                <a:spcPct val="80000"/>
              </a:lnSpc>
              <a:buFontTx/>
              <a:buNone/>
            </a:pPr>
            <a:r>
              <a:rPr lang="en-US" altLang="zh-CN" sz="2800" b="1" dirty="0"/>
              <a:t>	:next </a:t>
            </a:r>
            <a:r>
              <a:rPr lang="zh-CN" altLang="en-US" sz="2800" b="1" dirty="0"/>
              <a:t>切换到下一个文件</a:t>
            </a:r>
          </a:p>
          <a:p>
            <a:pPr>
              <a:lnSpc>
                <a:spcPct val="80000"/>
              </a:lnSpc>
              <a:buFontTx/>
              <a:buNone/>
            </a:pPr>
            <a:r>
              <a:rPr lang="zh-CN" altLang="en-US" sz="2800" b="1" dirty="0"/>
              <a:t>	</a:t>
            </a:r>
            <a:r>
              <a:rPr lang="en-US" altLang="zh-CN" sz="2800" b="1" dirty="0"/>
              <a:t>:previous </a:t>
            </a:r>
            <a:r>
              <a:rPr lang="zh-CN" altLang="en-US" sz="2800" b="1" dirty="0"/>
              <a:t>切换到上一个文件</a:t>
            </a:r>
          </a:p>
          <a:p>
            <a:pPr>
              <a:lnSpc>
                <a:spcPct val="80000"/>
              </a:lnSpc>
              <a:buFontTx/>
              <a:buNone/>
            </a:pPr>
            <a:r>
              <a:rPr lang="zh-CN" altLang="en-US" sz="2800" b="1" dirty="0"/>
              <a:t>	</a:t>
            </a:r>
            <a:r>
              <a:rPr lang="en-US" altLang="zh-CN" sz="2800" b="1" dirty="0"/>
              <a:t>:last </a:t>
            </a:r>
            <a:r>
              <a:rPr lang="zh-CN" altLang="en-US" sz="2800" b="1" dirty="0"/>
              <a:t>切换到最后一个文件</a:t>
            </a:r>
          </a:p>
          <a:p>
            <a:pPr>
              <a:lnSpc>
                <a:spcPct val="80000"/>
              </a:lnSpc>
              <a:buFontTx/>
              <a:buNone/>
            </a:pPr>
            <a:r>
              <a:rPr lang="zh-CN" altLang="en-US" sz="2800" b="1" dirty="0"/>
              <a:t>	</a:t>
            </a:r>
            <a:r>
              <a:rPr lang="en-US" altLang="zh-CN" sz="2800" b="1" dirty="0"/>
              <a:t>:first </a:t>
            </a:r>
            <a:r>
              <a:rPr lang="zh-CN" altLang="en-US" sz="2800" b="1" dirty="0"/>
              <a:t>切换到最前一个文件</a:t>
            </a:r>
          </a:p>
          <a:p>
            <a:pPr>
              <a:lnSpc>
                <a:spcPct val="80000"/>
              </a:lnSpc>
              <a:buFontTx/>
              <a:buNone/>
            </a:pPr>
            <a:r>
              <a:rPr lang="zh-CN" altLang="en-US" sz="2800" b="1" dirty="0"/>
              <a:t>	</a:t>
            </a:r>
            <a:r>
              <a:rPr lang="en-US" altLang="zh-CN" sz="2800" b="1" dirty="0"/>
              <a:t>:2next </a:t>
            </a:r>
            <a:r>
              <a:rPr lang="zh-CN" altLang="en-US" sz="2800" b="1" dirty="0"/>
              <a:t>切换到下二个文件</a:t>
            </a:r>
          </a:p>
          <a:p>
            <a:pPr>
              <a:lnSpc>
                <a:spcPct val="80000"/>
              </a:lnSpc>
            </a:pPr>
            <a:endParaRPr lang="en-US" altLang="zh-CN" sz="2800" b="1"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500034" y="228600"/>
            <a:ext cx="8643966" cy="639763"/>
          </a:xfrm>
        </p:spPr>
        <p:txBody>
          <a:bodyPr/>
          <a:lstStyle/>
          <a:p>
            <a:pPr algn="l"/>
            <a:r>
              <a:rPr lang="en-US" altLang="zh-CN" sz="4000" b="1" dirty="0" smtClean="0"/>
              <a:t>8</a:t>
            </a:r>
            <a:r>
              <a:rPr lang="zh-CN" altLang="en-US" sz="4000" b="1" dirty="0" smtClean="0"/>
              <a:t>、</a:t>
            </a:r>
            <a:r>
              <a:rPr lang="en-US" altLang="zh-CN" sz="4000" b="1" dirty="0" smtClean="0"/>
              <a:t>Vi</a:t>
            </a:r>
            <a:r>
              <a:rPr lang="zh-CN" altLang="en-US" sz="4000" b="1" dirty="0"/>
              <a:t>高级用法</a:t>
            </a:r>
          </a:p>
        </p:txBody>
      </p:sp>
      <p:sp>
        <p:nvSpPr>
          <p:cNvPr id="62467" name="Rectangle 3"/>
          <p:cNvSpPr>
            <a:spLocks noGrp="1" noChangeArrowheads="1"/>
          </p:cNvSpPr>
          <p:nvPr>
            <p:ph type="body" idx="1"/>
          </p:nvPr>
        </p:nvSpPr>
        <p:spPr>
          <a:xfrm>
            <a:off x="357158" y="1357298"/>
            <a:ext cx="8229600" cy="4525963"/>
          </a:xfrm>
        </p:spPr>
        <p:txBody>
          <a:bodyPr/>
          <a:lstStyle/>
          <a:p>
            <a:r>
              <a:rPr lang="en-US" altLang="zh-CN" b="1" dirty="0"/>
              <a:t>vi</a:t>
            </a:r>
            <a:r>
              <a:rPr lang="zh-CN" altLang="en-US" b="1" dirty="0"/>
              <a:t>可以根据用户的不同需要来做一些设定</a:t>
            </a:r>
            <a:r>
              <a:rPr lang="en-US" altLang="zh-CN" b="1" dirty="0"/>
              <a:t>,</a:t>
            </a:r>
            <a:r>
              <a:rPr lang="zh-CN" altLang="en-US" b="1" dirty="0"/>
              <a:t>这些设定都是在末行模式下进行的。</a:t>
            </a:r>
          </a:p>
          <a:p>
            <a:pPr lvl="1">
              <a:buFontTx/>
              <a:buNone/>
            </a:pPr>
            <a:r>
              <a:rPr lang="en-US" altLang="zh-CN" b="1" dirty="0"/>
              <a:t>:set nu </a:t>
            </a:r>
            <a:r>
              <a:rPr lang="zh-CN" altLang="en-US" b="1" dirty="0"/>
              <a:t>显示行号</a:t>
            </a:r>
            <a:r>
              <a:rPr lang="en-US" altLang="zh-CN" b="1" dirty="0"/>
              <a:t>,</a:t>
            </a:r>
            <a:r>
              <a:rPr lang="zh-CN" altLang="en-US" b="1" dirty="0"/>
              <a:t>打开这个功能以后会在每一行的最左面显示行号</a:t>
            </a:r>
            <a:r>
              <a:rPr lang="en-US" altLang="zh-CN" b="1" dirty="0"/>
              <a:t>,</a:t>
            </a:r>
            <a:r>
              <a:rPr lang="zh-CN" altLang="en-US" b="1" dirty="0"/>
              <a:t>行号不算在文件本身</a:t>
            </a:r>
          </a:p>
          <a:p>
            <a:pPr>
              <a:buFontTx/>
              <a:buNone/>
            </a:pPr>
            <a:r>
              <a:rPr lang="zh-CN" altLang="en-US" b="1" dirty="0"/>
              <a:t>	</a:t>
            </a:r>
            <a:r>
              <a:rPr lang="en-US" altLang="zh-CN" b="1" dirty="0"/>
              <a:t>:set </a:t>
            </a:r>
            <a:r>
              <a:rPr lang="en-US" altLang="zh-CN" b="1" dirty="0" err="1"/>
              <a:t>nonu</a:t>
            </a:r>
            <a:r>
              <a:rPr lang="en-US" altLang="zh-CN" b="1" dirty="0"/>
              <a:t> </a:t>
            </a:r>
            <a:r>
              <a:rPr lang="zh-CN" altLang="en-US" b="1" dirty="0"/>
              <a:t>关闭显示行号的功能</a:t>
            </a:r>
          </a:p>
          <a:p>
            <a:pPr>
              <a:buFontTx/>
              <a:buNone/>
            </a:pPr>
            <a:r>
              <a:rPr lang="zh-CN" altLang="en-US" b="1" dirty="0"/>
              <a:t>	</a:t>
            </a:r>
            <a:r>
              <a:rPr lang="en-US" altLang="zh-CN" b="1" dirty="0"/>
              <a:t>:set </a:t>
            </a:r>
            <a:r>
              <a:rPr lang="en-US" altLang="zh-CN" b="1" dirty="0" err="1"/>
              <a:t>ic</a:t>
            </a:r>
            <a:r>
              <a:rPr lang="en-US" altLang="zh-CN" b="1" dirty="0"/>
              <a:t> </a:t>
            </a:r>
            <a:r>
              <a:rPr lang="zh-CN" altLang="en-US" b="1" dirty="0"/>
              <a:t>忽略大小写</a:t>
            </a:r>
            <a:r>
              <a:rPr lang="en-US" altLang="zh-CN" b="1" dirty="0"/>
              <a:t>,</a:t>
            </a:r>
            <a:r>
              <a:rPr lang="zh-CN" altLang="en-US" b="1" dirty="0"/>
              <a:t>主要是为了方便搜索</a:t>
            </a:r>
          </a:p>
          <a:p>
            <a:pPr>
              <a:buFontTx/>
              <a:buNone/>
            </a:pPr>
            <a:r>
              <a:rPr lang="zh-CN" altLang="en-US" b="1" dirty="0"/>
              <a:t>	</a:t>
            </a:r>
            <a:r>
              <a:rPr lang="en-US" altLang="zh-CN" b="1" dirty="0"/>
              <a:t>:set </a:t>
            </a:r>
            <a:r>
              <a:rPr lang="en-US" altLang="zh-CN" b="1" dirty="0" err="1"/>
              <a:t>noic</a:t>
            </a:r>
            <a:r>
              <a:rPr lang="en-US" altLang="zh-CN" b="1" dirty="0"/>
              <a:t> </a:t>
            </a:r>
            <a:r>
              <a:rPr lang="zh-CN" altLang="en-US" b="1" dirty="0"/>
              <a:t>不忽略大小写</a:t>
            </a:r>
          </a:p>
          <a:p>
            <a:endParaRPr lang="en-US" altLang="zh-CN" b="1"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28596" y="228600"/>
            <a:ext cx="8563004" cy="639763"/>
          </a:xfrm>
        </p:spPr>
        <p:txBody>
          <a:bodyPr/>
          <a:lstStyle/>
          <a:p>
            <a:pPr algn="l"/>
            <a:r>
              <a:rPr lang="en-US" altLang="zh-CN" sz="4000" dirty="0" smtClean="0"/>
              <a:t>8</a:t>
            </a:r>
            <a:r>
              <a:rPr lang="zh-CN" altLang="en-US" sz="4000" dirty="0" smtClean="0"/>
              <a:t>、</a:t>
            </a:r>
            <a:r>
              <a:rPr lang="en-US" altLang="zh-CN" sz="4000" dirty="0" smtClean="0"/>
              <a:t>Vi</a:t>
            </a:r>
            <a:r>
              <a:rPr lang="zh-CN" altLang="en-US" sz="4000" dirty="0"/>
              <a:t>高级应用</a:t>
            </a:r>
          </a:p>
        </p:txBody>
      </p:sp>
      <p:sp>
        <p:nvSpPr>
          <p:cNvPr id="63491" name="Rectangle 3"/>
          <p:cNvSpPr>
            <a:spLocks noGrp="1" noChangeArrowheads="1"/>
          </p:cNvSpPr>
          <p:nvPr>
            <p:ph type="body" idx="1"/>
          </p:nvPr>
        </p:nvSpPr>
        <p:spPr>
          <a:xfrm>
            <a:off x="428596" y="1142984"/>
            <a:ext cx="8229600" cy="4525963"/>
          </a:xfrm>
        </p:spPr>
        <p:txBody>
          <a:bodyPr/>
          <a:lstStyle/>
          <a:p>
            <a:pPr>
              <a:lnSpc>
                <a:spcPct val="90000"/>
              </a:lnSpc>
            </a:pPr>
            <a:r>
              <a:rPr lang="en-US" altLang="zh-CN" sz="2800"/>
              <a:t>:syntax enable</a:t>
            </a:r>
          </a:p>
          <a:p>
            <a:pPr lvl="1">
              <a:lnSpc>
                <a:spcPct val="90000"/>
              </a:lnSpc>
              <a:buFontTx/>
              <a:buNone/>
            </a:pPr>
            <a:r>
              <a:rPr lang="en-US" altLang="zh-CN" sz="2400"/>
              <a:t>	</a:t>
            </a:r>
            <a:r>
              <a:rPr lang="zh-CN" altLang="en-US" sz="2400"/>
              <a:t>打开色彩支持</a:t>
            </a:r>
            <a:r>
              <a:rPr lang="en-US" altLang="zh-CN" sz="2400"/>
              <a:t>,</a:t>
            </a:r>
            <a:r>
              <a:rPr lang="zh-CN" altLang="en-US" sz="2400"/>
              <a:t>在</a:t>
            </a:r>
            <a:r>
              <a:rPr lang="en-US" altLang="zh-CN" sz="2400"/>
              <a:t>linux</a:t>
            </a:r>
            <a:r>
              <a:rPr lang="zh-CN" altLang="en-US" sz="2400"/>
              <a:t>中编辑文件和编辑程序源</a:t>
            </a:r>
          </a:p>
          <a:p>
            <a:pPr lvl="1">
              <a:lnSpc>
                <a:spcPct val="90000"/>
              </a:lnSpc>
              <a:buFontTx/>
              <a:buNone/>
            </a:pPr>
            <a:r>
              <a:rPr lang="zh-CN" altLang="en-US" sz="2400"/>
              <a:t>	代码等工作都是在</a:t>
            </a:r>
            <a:r>
              <a:rPr lang="en-US" altLang="zh-CN" sz="2400"/>
              <a:t>vim</a:t>
            </a:r>
            <a:r>
              <a:rPr lang="zh-CN" altLang="en-US" sz="2400"/>
              <a:t>中完成的</a:t>
            </a:r>
            <a:r>
              <a:rPr lang="en-US" altLang="zh-CN" sz="2400"/>
              <a:t>,</a:t>
            </a:r>
            <a:r>
              <a:rPr lang="zh-CN" altLang="en-US" sz="2400"/>
              <a:t>打开色彩支持可以在查看或编写程序的时候发现语法等错误</a:t>
            </a:r>
            <a:r>
              <a:rPr lang="en-US" altLang="zh-CN" sz="2400"/>
              <a:t>.</a:t>
            </a:r>
          </a:p>
          <a:p>
            <a:pPr>
              <a:lnSpc>
                <a:spcPct val="90000"/>
              </a:lnSpc>
              <a:buFontTx/>
              <a:buNone/>
            </a:pPr>
            <a:r>
              <a:rPr lang="en-US" altLang="zh-CN" sz="2800"/>
              <a:t>	:syntax off</a:t>
            </a:r>
            <a:r>
              <a:rPr lang="zh-CN" altLang="en-US" sz="2800"/>
              <a:t>关闭色彩支持</a:t>
            </a:r>
          </a:p>
          <a:p>
            <a:pPr>
              <a:lnSpc>
                <a:spcPct val="90000"/>
              </a:lnSpc>
              <a:buFontTx/>
              <a:buNone/>
            </a:pPr>
            <a:r>
              <a:rPr lang="zh-CN" altLang="en-US" sz="2800"/>
              <a:t>	</a:t>
            </a:r>
            <a:r>
              <a:rPr lang="en-US" altLang="zh-CN" sz="2800"/>
              <a:t>:set backup</a:t>
            </a:r>
          </a:p>
          <a:p>
            <a:pPr>
              <a:lnSpc>
                <a:spcPct val="90000"/>
              </a:lnSpc>
              <a:buFontTx/>
              <a:buNone/>
            </a:pPr>
            <a:r>
              <a:rPr lang="en-US" altLang="zh-CN" sz="2800"/>
              <a:t>	</a:t>
            </a:r>
            <a:r>
              <a:rPr lang="zh-CN" altLang="en-US" sz="2800"/>
              <a:t>自动生成备份文件</a:t>
            </a:r>
            <a:r>
              <a:rPr lang="en-US" altLang="zh-CN" sz="2800"/>
              <a:t>,vi</a:t>
            </a:r>
            <a:r>
              <a:rPr lang="zh-CN" altLang="en-US" sz="2800"/>
              <a:t>在打开或编辑一个文件的时候会自动备份文件</a:t>
            </a:r>
            <a:r>
              <a:rPr lang="en-US" altLang="zh-CN" sz="2800"/>
              <a:t>,</a:t>
            </a:r>
            <a:r>
              <a:rPr lang="zh-CN" altLang="en-US" sz="2800"/>
              <a:t>备份的件一般会在文件名后加</a:t>
            </a:r>
            <a:r>
              <a:rPr lang="en-US" altLang="zh-CN" sz="2800"/>
              <a:t>~</a:t>
            </a:r>
            <a:r>
              <a:rPr lang="zh-CN" altLang="en-US" sz="2800"/>
              <a:t>。例如：</a:t>
            </a:r>
            <a:r>
              <a:rPr lang="en-US" altLang="zh-CN" sz="2800"/>
              <a:t>foo.txt</a:t>
            </a:r>
            <a:r>
              <a:rPr lang="zh-CN" altLang="en-US" sz="2800"/>
              <a:t>会自动生成</a:t>
            </a:r>
            <a:r>
              <a:rPr lang="en-US" altLang="zh-CN" sz="2800"/>
              <a:t>foo.txt~</a:t>
            </a:r>
          </a:p>
          <a:p>
            <a:pPr>
              <a:lnSpc>
                <a:spcPct val="90000"/>
              </a:lnSpc>
              <a:buFontTx/>
              <a:buNone/>
            </a:pPr>
            <a:r>
              <a:rPr lang="en-US" altLang="zh-CN" sz="2800"/>
              <a:t>	:suspend </a:t>
            </a:r>
            <a:r>
              <a:rPr lang="zh-CN" altLang="en-US" sz="2800"/>
              <a:t>把</a:t>
            </a:r>
            <a:r>
              <a:rPr lang="en-US" altLang="zh-CN" sz="2800"/>
              <a:t>vi</a:t>
            </a:r>
            <a:r>
              <a:rPr lang="zh-CN" altLang="en-US" sz="2800"/>
              <a:t>暂时放到后台休息</a:t>
            </a:r>
            <a:r>
              <a:rPr lang="en-US" altLang="zh-CN" sz="2800"/>
              <a:t>.</a:t>
            </a:r>
            <a:r>
              <a:rPr lang="zh-CN" altLang="en-US" sz="2800"/>
              <a:t>用</a:t>
            </a:r>
            <a:r>
              <a:rPr lang="en-US" altLang="zh-CN" sz="2800"/>
              <a:t>fg</a:t>
            </a:r>
            <a:r>
              <a:rPr lang="zh-CN" altLang="en-US" sz="2800"/>
              <a:t>恢复</a:t>
            </a:r>
          </a:p>
          <a:p>
            <a:pPr>
              <a:lnSpc>
                <a:spcPct val="90000"/>
              </a:lnSpc>
              <a:buFontTx/>
              <a:buNone/>
            </a:pPr>
            <a:endParaRPr lang="zh-CN" altLang="en-US" sz="2800"/>
          </a:p>
          <a:p>
            <a:pPr>
              <a:lnSpc>
                <a:spcPct val="90000"/>
              </a:lnSpc>
            </a:pPr>
            <a:endParaRPr lang="en-US" altLang="zh-CN" sz="28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28596" y="228600"/>
            <a:ext cx="8486804" cy="639763"/>
          </a:xfrm>
        </p:spPr>
        <p:txBody>
          <a:bodyPr/>
          <a:lstStyle/>
          <a:p>
            <a:pPr algn="l"/>
            <a:r>
              <a:rPr lang="en-US" altLang="zh-CN" sz="4000" dirty="0" smtClean="0"/>
              <a:t>8</a:t>
            </a:r>
            <a:r>
              <a:rPr lang="zh-CN" altLang="en-US" sz="4000" dirty="0" smtClean="0"/>
              <a:t>、</a:t>
            </a:r>
            <a:r>
              <a:rPr lang="en-US" altLang="zh-CN" sz="4000" dirty="0" smtClean="0"/>
              <a:t>Vi</a:t>
            </a:r>
            <a:r>
              <a:rPr lang="zh-CN" altLang="en-US" sz="4000" dirty="0"/>
              <a:t>高级用法</a:t>
            </a:r>
          </a:p>
        </p:txBody>
      </p:sp>
      <p:sp>
        <p:nvSpPr>
          <p:cNvPr id="64515" name="Rectangle 3"/>
          <p:cNvSpPr>
            <a:spLocks noGrp="1" noChangeArrowheads="1"/>
          </p:cNvSpPr>
          <p:nvPr>
            <p:ph type="body" idx="1"/>
          </p:nvPr>
        </p:nvSpPr>
        <p:spPr/>
        <p:txBody>
          <a:bodyPr/>
          <a:lstStyle/>
          <a:p>
            <a:r>
              <a:rPr lang="zh-CN" altLang="en-US" dirty="0"/>
              <a:t>如果在使用</a:t>
            </a:r>
            <a:r>
              <a:rPr lang="en-US" altLang="zh-CN" dirty="0"/>
              <a:t>vim</a:t>
            </a:r>
            <a:r>
              <a:rPr lang="zh-CN" altLang="en-US" dirty="0"/>
              <a:t>编辑的时候需要执行一下系统的命令可以在末行模式中用</a:t>
            </a:r>
            <a:r>
              <a:rPr lang="en-US" altLang="zh-CN" dirty="0"/>
              <a:t>!</a:t>
            </a:r>
            <a:r>
              <a:rPr lang="zh-CN" altLang="en-US" dirty="0"/>
              <a:t>来执行</a:t>
            </a:r>
          </a:p>
          <a:p>
            <a:pPr>
              <a:buFontTx/>
              <a:buNone/>
            </a:pPr>
            <a:r>
              <a:rPr lang="zh-CN" altLang="en-US" dirty="0"/>
              <a:t>	示例： 在</a:t>
            </a:r>
            <a:r>
              <a:rPr lang="en-US" altLang="zh-CN" dirty="0"/>
              <a:t>vim</a:t>
            </a:r>
            <a:r>
              <a:rPr lang="zh-CN" altLang="en-US" dirty="0"/>
              <a:t>编辑器中执行</a:t>
            </a:r>
            <a:r>
              <a:rPr lang="en-US" altLang="zh-CN" dirty="0" err="1"/>
              <a:t>ls</a:t>
            </a:r>
            <a:r>
              <a:rPr lang="zh-CN" altLang="en-US" dirty="0"/>
              <a:t>命令</a:t>
            </a:r>
          </a:p>
          <a:p>
            <a:pPr>
              <a:buFontTx/>
              <a:buNone/>
            </a:pPr>
            <a:r>
              <a:rPr lang="zh-CN" altLang="en-US" dirty="0"/>
              <a:t>	</a:t>
            </a:r>
            <a:r>
              <a:rPr lang="en-US" altLang="zh-CN" dirty="0"/>
              <a:t>:! </a:t>
            </a:r>
            <a:r>
              <a:rPr lang="en-US" altLang="zh-CN" dirty="0" err="1"/>
              <a:t>ls</a:t>
            </a:r>
            <a:endParaRPr lang="en-US" altLang="zh-CN" dirty="0"/>
          </a:p>
          <a:p>
            <a:pPr>
              <a:buFontTx/>
              <a:buNone/>
            </a:pPr>
            <a:r>
              <a:rPr lang="en-US" altLang="zh-CN" dirty="0"/>
              <a:t>	</a:t>
            </a:r>
            <a:r>
              <a:rPr lang="zh-CN" altLang="en-US" dirty="0"/>
              <a:t>执行完系统命令以后再按回车就可以回到</a:t>
            </a:r>
            <a:r>
              <a:rPr lang="en-US" altLang="zh-CN" dirty="0"/>
              <a:t>vim</a:t>
            </a:r>
            <a:r>
              <a:rPr lang="zh-CN" altLang="en-US" dirty="0"/>
              <a:t>编辑器中</a:t>
            </a:r>
          </a:p>
          <a:p>
            <a:endParaRPr lang="zh-CN" altLang="en-US" dirty="0"/>
          </a:p>
          <a:p>
            <a:endParaRPr lang="en-US" altLang="zh-CN"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571472" y="304800"/>
            <a:ext cx="8572528" cy="563563"/>
          </a:xfrm>
        </p:spPr>
        <p:txBody>
          <a:bodyPr/>
          <a:lstStyle/>
          <a:p>
            <a:pPr algn="l"/>
            <a:r>
              <a:rPr lang="en-US" altLang="zh-CN" sz="4000" dirty="0" smtClean="0"/>
              <a:t>8</a:t>
            </a:r>
            <a:r>
              <a:rPr lang="zh-CN" altLang="en-US" sz="4000" dirty="0" smtClean="0"/>
              <a:t>、</a:t>
            </a:r>
            <a:r>
              <a:rPr lang="en-US" altLang="zh-CN" sz="4000" dirty="0" smtClean="0"/>
              <a:t>Vi</a:t>
            </a:r>
            <a:r>
              <a:rPr lang="zh-CN" altLang="en-US" sz="4000" dirty="0"/>
              <a:t>高级用法</a:t>
            </a:r>
          </a:p>
        </p:txBody>
      </p:sp>
      <p:sp>
        <p:nvSpPr>
          <p:cNvPr id="65539" name="Rectangle 3"/>
          <p:cNvSpPr>
            <a:spLocks noGrp="1" noChangeArrowheads="1"/>
          </p:cNvSpPr>
          <p:nvPr>
            <p:ph type="body" idx="1"/>
          </p:nvPr>
        </p:nvSpPr>
        <p:spPr>
          <a:xfrm>
            <a:off x="357158" y="1214422"/>
            <a:ext cx="8229600" cy="4525963"/>
          </a:xfrm>
        </p:spPr>
        <p:txBody>
          <a:bodyPr/>
          <a:lstStyle/>
          <a:p>
            <a:r>
              <a:rPr lang="zh-CN" altLang="en-US" dirty="0"/>
              <a:t>为了更方便的使用</a:t>
            </a:r>
            <a:r>
              <a:rPr lang="en-US" altLang="zh-CN" dirty="0"/>
              <a:t>vim</a:t>
            </a:r>
            <a:r>
              <a:rPr lang="zh-CN" altLang="en-US" dirty="0"/>
              <a:t>可以在个人主目录下</a:t>
            </a:r>
            <a:r>
              <a:rPr lang="en-US" altLang="zh-CN" dirty="0"/>
              <a:t>,</a:t>
            </a:r>
            <a:r>
              <a:rPr lang="zh-CN" altLang="en-US" dirty="0"/>
              <a:t>编辑</a:t>
            </a:r>
            <a:r>
              <a:rPr lang="en-US" altLang="zh-CN" dirty="0"/>
              <a:t>.</a:t>
            </a:r>
            <a:r>
              <a:rPr lang="en-US" altLang="zh-CN" dirty="0" err="1"/>
              <a:t>vimrc</a:t>
            </a:r>
            <a:r>
              <a:rPr lang="zh-CN" altLang="en-US" dirty="0"/>
              <a:t>文件</a:t>
            </a:r>
            <a:r>
              <a:rPr lang="en-US" altLang="zh-CN" dirty="0"/>
              <a:t>,</a:t>
            </a:r>
            <a:r>
              <a:rPr lang="zh-CN" altLang="en-US" dirty="0"/>
              <a:t>如果没有可以手工编辑一个</a:t>
            </a:r>
            <a:r>
              <a:rPr lang="en-US" altLang="zh-CN" dirty="0"/>
              <a:t>.</a:t>
            </a:r>
            <a:r>
              <a:rPr lang="zh-CN" altLang="en-US" dirty="0"/>
              <a:t>格式</a:t>
            </a:r>
          </a:p>
          <a:p>
            <a:pPr>
              <a:buFontTx/>
              <a:buNone/>
            </a:pPr>
            <a:r>
              <a:rPr lang="zh-CN" altLang="en-US" dirty="0"/>
              <a:t>	如下：</a:t>
            </a:r>
          </a:p>
          <a:p>
            <a:pPr>
              <a:buFontTx/>
              <a:buNone/>
            </a:pPr>
            <a:r>
              <a:rPr lang="zh-CN" altLang="en-US" dirty="0"/>
              <a:t>	</a:t>
            </a:r>
            <a:r>
              <a:rPr lang="en-US" altLang="zh-CN" dirty="0"/>
              <a:t>set nu //</a:t>
            </a:r>
            <a:r>
              <a:rPr lang="zh-CN" altLang="en-US" dirty="0"/>
              <a:t>打开文件的时候显示行号</a:t>
            </a:r>
          </a:p>
          <a:p>
            <a:pPr>
              <a:buFontTx/>
              <a:buNone/>
            </a:pPr>
            <a:r>
              <a:rPr lang="zh-CN" altLang="en-US" dirty="0"/>
              <a:t>	</a:t>
            </a:r>
            <a:r>
              <a:rPr lang="en-US" altLang="zh-CN" dirty="0"/>
              <a:t>set </a:t>
            </a:r>
            <a:r>
              <a:rPr lang="en-US" altLang="zh-CN" dirty="0" err="1"/>
              <a:t>ic</a:t>
            </a:r>
            <a:r>
              <a:rPr lang="en-US" altLang="zh-CN" dirty="0"/>
              <a:t> //</a:t>
            </a:r>
            <a:r>
              <a:rPr lang="zh-CN" altLang="en-US" dirty="0"/>
              <a:t>查找字串的时候忽略大小写</a:t>
            </a:r>
          </a:p>
          <a:p>
            <a:pPr>
              <a:buFontTx/>
              <a:buNone/>
            </a:pPr>
            <a:r>
              <a:rPr lang="zh-CN" altLang="en-US" dirty="0"/>
              <a:t>	</a:t>
            </a:r>
            <a:r>
              <a:rPr lang="en-US" altLang="zh-CN" dirty="0"/>
              <a:t>syntax enable //</a:t>
            </a:r>
            <a:r>
              <a:rPr lang="zh-CN" altLang="en-US" dirty="0"/>
              <a:t>打开色彩支持</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85800" y="152400"/>
            <a:ext cx="8229600" cy="639763"/>
          </a:xfrm>
        </p:spPr>
        <p:txBody>
          <a:bodyPr/>
          <a:lstStyle/>
          <a:p>
            <a:pPr algn="l"/>
            <a:r>
              <a:rPr lang="en-US" altLang="zh-CN" sz="3600" dirty="0" smtClean="0">
                <a:solidFill>
                  <a:schemeClr val="tx1"/>
                </a:solidFill>
                <a:latin typeface="Arial Narrow" pitchFamily="34" charset="0"/>
                <a:ea typeface="微软雅黑" pitchFamily="34" charset="-122"/>
              </a:rPr>
              <a:t>9</a:t>
            </a:r>
            <a:r>
              <a:rPr lang="zh-CN" altLang="en-US" sz="3600" dirty="0" smtClean="0">
                <a:solidFill>
                  <a:schemeClr val="tx1"/>
                </a:solidFill>
                <a:latin typeface="Arial Narrow" pitchFamily="34" charset="0"/>
                <a:ea typeface="微软雅黑" pitchFamily="34" charset="-122"/>
              </a:rPr>
              <a:t>、小结</a:t>
            </a:r>
            <a:endParaRPr lang="zh-CN" altLang="en-US" sz="3600" dirty="0">
              <a:solidFill>
                <a:schemeClr val="tx1"/>
              </a:solidFill>
              <a:latin typeface="Arial Narrow" pitchFamily="34" charset="0"/>
              <a:ea typeface="微软雅黑" pitchFamily="34" charset="-122"/>
            </a:endParaRPr>
          </a:p>
        </p:txBody>
      </p:sp>
      <p:sp>
        <p:nvSpPr>
          <p:cNvPr id="49155" name="Rectangle 3"/>
          <p:cNvSpPr>
            <a:spLocks noGrp="1" noChangeArrowheads="1"/>
          </p:cNvSpPr>
          <p:nvPr>
            <p:ph type="body" idx="1"/>
          </p:nvPr>
        </p:nvSpPr>
        <p:spPr>
          <a:xfrm>
            <a:off x="428596" y="1214422"/>
            <a:ext cx="8077200" cy="3429000"/>
          </a:xfrm>
        </p:spPr>
        <p:txBody>
          <a:bodyPr/>
          <a:lstStyle/>
          <a:p>
            <a:pPr>
              <a:buClr>
                <a:schemeClr val="bg1"/>
              </a:buClr>
              <a:buSzPct val="70000"/>
              <a:buFont typeface="Wingdings" pitchFamily="2" charset="2"/>
              <a:buChar char="n"/>
            </a:pPr>
            <a:r>
              <a:rPr lang="zh-CN" altLang="en-US" sz="2800" dirty="0">
                <a:latin typeface="微软雅黑" pitchFamily="34" charset="-122"/>
                <a:ea typeface="微软雅黑" pitchFamily="34" charset="-122"/>
              </a:rPr>
              <a:t>文本编辑器是</a:t>
            </a:r>
            <a:r>
              <a:rPr lang="en-US" altLang="zh-CN" sz="2800" dirty="0">
                <a:latin typeface="微软雅黑" pitchFamily="34" charset="-122"/>
                <a:ea typeface="微软雅黑" pitchFamily="34" charset="-122"/>
              </a:rPr>
              <a:t>Linux</a:t>
            </a:r>
            <a:r>
              <a:rPr lang="zh-CN" altLang="en-US" sz="2800" dirty="0">
                <a:latin typeface="微软雅黑" pitchFamily="34" charset="-122"/>
                <a:ea typeface="微软雅黑" pitchFamily="34" charset="-122"/>
              </a:rPr>
              <a:t>重要的字处理工具，主要用作文本编辑、程序编写、配置文件的修改等工作</a:t>
            </a:r>
          </a:p>
          <a:p>
            <a:pPr>
              <a:buClr>
                <a:schemeClr val="bg1"/>
              </a:buClr>
              <a:buSzPct val="70000"/>
              <a:buFont typeface="Wingdings" pitchFamily="2" charset="2"/>
              <a:buChar char="n"/>
            </a:pPr>
            <a:endParaRPr lang="zh-CN" altLang="en-US" sz="2800" dirty="0">
              <a:latin typeface="微软雅黑" pitchFamily="34" charset="-122"/>
              <a:ea typeface="微软雅黑" pitchFamily="34" charset="-122"/>
            </a:endParaRPr>
          </a:p>
          <a:p>
            <a:pPr>
              <a:buClr>
                <a:schemeClr val="bg1"/>
              </a:buClr>
              <a:buSzPct val="70000"/>
              <a:buFont typeface="Wingdings" pitchFamily="2" charset="2"/>
              <a:buChar char="n"/>
            </a:pPr>
            <a:r>
              <a:rPr lang="en-US" altLang="zh-CN" sz="2800" dirty="0">
                <a:latin typeface="微软雅黑" pitchFamily="34" charset="-122"/>
                <a:ea typeface="微软雅黑" pitchFamily="34" charset="-122"/>
              </a:rPr>
              <a:t>Linux</a:t>
            </a:r>
            <a:r>
              <a:rPr lang="zh-CN" altLang="en-US" sz="2800" dirty="0">
                <a:latin typeface="微软雅黑" pitchFamily="34" charset="-122"/>
                <a:ea typeface="微软雅黑" pitchFamily="34" charset="-122"/>
              </a:rPr>
              <a:t>系统的文本编辑器包括</a:t>
            </a:r>
            <a:r>
              <a:rPr lang="en-US" altLang="zh-CN" sz="2800" dirty="0">
                <a:latin typeface="微软雅黑" pitchFamily="34" charset="-122"/>
                <a:ea typeface="微软雅黑" pitchFamily="34" charset="-122"/>
              </a:rPr>
              <a:t>VI</a:t>
            </a:r>
            <a:r>
              <a:rPr lang="zh-CN" altLang="en-US" sz="2800" dirty="0">
                <a:latin typeface="微软雅黑" pitchFamily="34" charset="-122"/>
                <a:ea typeface="微软雅黑" pitchFamily="34" charset="-122"/>
              </a:rPr>
              <a:t>、</a:t>
            </a:r>
            <a:r>
              <a:rPr lang="en-US" altLang="zh-CN" sz="2800" dirty="0">
                <a:latin typeface="微软雅黑" pitchFamily="34" charset="-122"/>
                <a:ea typeface="微软雅黑" pitchFamily="34" charset="-122"/>
              </a:rPr>
              <a:t>EMACS</a:t>
            </a:r>
            <a:r>
              <a:rPr lang="zh-CN" altLang="en-US" sz="2800" dirty="0">
                <a:latin typeface="微软雅黑" pitchFamily="34" charset="-122"/>
                <a:ea typeface="微软雅黑" pitchFamily="34" charset="-122"/>
              </a:rPr>
              <a:t>、</a:t>
            </a:r>
            <a:r>
              <a:rPr lang="en-US" altLang="zh-CN" sz="2800" dirty="0">
                <a:latin typeface="微软雅黑" pitchFamily="34" charset="-122"/>
                <a:ea typeface="微软雅黑" pitchFamily="34" charset="-122"/>
              </a:rPr>
              <a:t>XEMACS</a:t>
            </a:r>
            <a:r>
              <a:rPr lang="zh-CN" altLang="en-US" sz="2800" dirty="0">
                <a:latin typeface="微软雅黑" pitchFamily="34" charset="-122"/>
                <a:ea typeface="微软雅黑" pitchFamily="34" charset="-122"/>
              </a:rPr>
              <a:t>、</a:t>
            </a:r>
            <a:r>
              <a:rPr lang="en-US" altLang="zh-CN" sz="2800" dirty="0">
                <a:latin typeface="微软雅黑" pitchFamily="34" charset="-122"/>
                <a:ea typeface="微软雅黑" pitchFamily="34" charset="-122"/>
              </a:rPr>
              <a:t>PICO</a:t>
            </a:r>
            <a:r>
              <a:rPr lang="zh-CN" altLang="en-US" sz="2800" dirty="0">
                <a:latin typeface="微软雅黑" pitchFamily="34" charset="-122"/>
                <a:ea typeface="微软雅黑" pitchFamily="34" charset="-122"/>
              </a:rPr>
              <a:t>、</a:t>
            </a:r>
            <a:r>
              <a:rPr lang="en-US" altLang="zh-CN" sz="2800" dirty="0">
                <a:latin typeface="微软雅黑" pitchFamily="34" charset="-122"/>
                <a:ea typeface="微软雅黑" pitchFamily="34" charset="-122"/>
              </a:rPr>
              <a:t>JOE</a:t>
            </a:r>
            <a:r>
              <a:rPr lang="zh-CN" altLang="en-US" sz="2800" dirty="0">
                <a:latin typeface="微软雅黑" pitchFamily="34" charset="-122"/>
                <a:ea typeface="微软雅黑" pitchFamily="34" charset="-122"/>
              </a:rPr>
              <a:t>等，都是传统的</a:t>
            </a:r>
            <a:r>
              <a:rPr lang="en-US" altLang="zh-CN" sz="2800" dirty="0">
                <a:latin typeface="微软雅黑" pitchFamily="34" charset="-122"/>
                <a:ea typeface="微软雅黑" pitchFamily="34" charset="-122"/>
              </a:rPr>
              <a:t>Unix</a:t>
            </a:r>
            <a:r>
              <a:rPr lang="zh-CN" altLang="en-US" sz="2800" dirty="0">
                <a:latin typeface="微软雅黑" pitchFamily="34" charset="-122"/>
                <a:ea typeface="微软雅黑" pitchFamily="34" charset="-122"/>
              </a:rPr>
              <a:t>编辑工具，使用方法基本相同，可跨平台使用编辑工具。</a:t>
            </a:r>
          </a:p>
          <a:p>
            <a:pPr>
              <a:buClr>
                <a:schemeClr val="bg1"/>
              </a:buClr>
              <a:buSzPct val="70000"/>
              <a:buFont typeface="Wingdings" pitchFamily="2" charset="2"/>
              <a:buChar char="n"/>
            </a:pPr>
            <a:endParaRPr lang="zh-CN" altLang="en-US" sz="2800" dirty="0">
              <a:latin typeface="微软雅黑" pitchFamily="34" charset="-122"/>
              <a:ea typeface="微软雅黑" pitchFamily="34" charset="-122"/>
            </a:endParaRPr>
          </a:p>
          <a:p>
            <a:pPr>
              <a:buClr>
                <a:schemeClr val="bg1"/>
              </a:buClr>
              <a:buSzPct val="70000"/>
              <a:buFont typeface="Wingdings" pitchFamily="2" charset="2"/>
              <a:buChar char="n"/>
            </a:pPr>
            <a:r>
              <a:rPr lang="en-US" altLang="zh-CN" sz="2800" dirty="0">
                <a:latin typeface="微软雅黑" pitchFamily="34" charset="-122"/>
                <a:ea typeface="微软雅黑" pitchFamily="34" charset="-122"/>
              </a:rPr>
              <a:t>VI</a:t>
            </a:r>
            <a:r>
              <a:rPr lang="zh-CN" altLang="en-US" sz="2800" dirty="0">
                <a:latin typeface="微软雅黑" pitchFamily="34" charset="-122"/>
                <a:ea typeface="微软雅黑" pitchFamily="34" charset="-122"/>
              </a:rPr>
              <a:t>操作包括</a:t>
            </a:r>
            <a:r>
              <a:rPr lang="en-US" altLang="zh-CN" sz="2800" dirty="0">
                <a:latin typeface="微软雅黑" pitchFamily="34" charset="-122"/>
                <a:ea typeface="微软雅黑" pitchFamily="34" charset="-122"/>
              </a:rPr>
              <a:t>3</a:t>
            </a:r>
            <a:r>
              <a:rPr lang="zh-CN" altLang="en-US" sz="2800" dirty="0">
                <a:latin typeface="微软雅黑" pitchFamily="34" charset="-122"/>
                <a:ea typeface="微软雅黑" pitchFamily="34" charset="-122"/>
              </a:rPr>
              <a:t>个模式：命令模式、文本输入模式、末行模式。</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blinds(horizontal)">
                                      <p:cBhvr>
                                        <p:cTn id="7" dur="500"/>
                                        <p:tgtEl>
                                          <p:spTgt spid="49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155">
                                            <p:txEl>
                                              <p:pRg st="2" end="2"/>
                                            </p:txEl>
                                          </p:spTgt>
                                        </p:tgtEl>
                                        <p:attrNameLst>
                                          <p:attrName>style.visibility</p:attrName>
                                        </p:attrNameLst>
                                      </p:cBhvr>
                                      <p:to>
                                        <p:strVal val="visible"/>
                                      </p:to>
                                    </p:set>
                                    <p:animEffect transition="in" filter="blinds(horizontal)">
                                      <p:cBhvr>
                                        <p:cTn id="12" dur="500"/>
                                        <p:tgtEl>
                                          <p:spTgt spid="4915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9155">
                                            <p:txEl>
                                              <p:pRg st="4" end="4"/>
                                            </p:txEl>
                                          </p:spTgt>
                                        </p:tgtEl>
                                        <p:attrNameLst>
                                          <p:attrName>style.visibility</p:attrName>
                                        </p:attrNameLst>
                                      </p:cBhvr>
                                      <p:to>
                                        <p:strVal val="visible"/>
                                      </p:to>
                                    </p:set>
                                    <p:animEffect transition="in" filter="blinds(horizontal)">
                                      <p:cBhvr>
                                        <p:cTn id="17" dur="500"/>
                                        <p:tgtEl>
                                          <p:spTgt spid="491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428596" y="642918"/>
            <a:ext cx="8001056" cy="5447645"/>
          </a:xfrm>
          <a:prstGeom prst="rect">
            <a:avLst/>
          </a:prstGeom>
        </p:spPr>
        <p:txBody>
          <a:bodyPr wrap="square">
            <a:spAutoFit/>
          </a:bodyPr>
          <a:lstStyle/>
          <a:p>
            <a:pPr lvl="0" algn="ctr"/>
            <a:r>
              <a:rPr lang="zh-CN" altLang="en-US" sz="3600" b="1" dirty="0" smtClean="0">
                <a:solidFill>
                  <a:srgbClr val="000000"/>
                </a:solidFill>
                <a:latin typeface="黑体" pitchFamily="49" charset="-122"/>
                <a:ea typeface="黑体" pitchFamily="49" charset="-122"/>
              </a:rPr>
              <a:t>树莓派的</a:t>
            </a:r>
            <a:r>
              <a:rPr lang="en-US" altLang="zh-CN" sz="3600" b="1" dirty="0" smtClean="0">
                <a:solidFill>
                  <a:srgbClr val="000000"/>
                </a:solidFill>
                <a:latin typeface="黑体" pitchFamily="49" charset="-122"/>
                <a:ea typeface="黑体" pitchFamily="49" charset="-122"/>
              </a:rPr>
              <a:t>Linux</a:t>
            </a:r>
            <a:r>
              <a:rPr lang="zh-CN" altLang="en-US" sz="3600" b="1" dirty="0" smtClean="0">
                <a:solidFill>
                  <a:srgbClr val="000000"/>
                </a:solidFill>
                <a:latin typeface="黑体" pitchFamily="49" charset="-122"/>
                <a:ea typeface="黑体" pitchFamily="49" charset="-122"/>
              </a:rPr>
              <a:t>系统介绍</a:t>
            </a:r>
            <a:endParaRPr lang="en-US" altLang="zh-CN" sz="3600" b="1" dirty="0" smtClean="0">
              <a:solidFill>
                <a:srgbClr val="000000"/>
              </a:solidFill>
              <a:latin typeface="黑体" pitchFamily="49" charset="-122"/>
              <a:ea typeface="黑体" pitchFamily="49" charset="-122"/>
            </a:endParaRPr>
          </a:p>
          <a:p>
            <a:pPr lvl="0" algn="ctr"/>
            <a:endParaRPr lang="en-US" altLang="zh-CN" sz="3600" b="1" dirty="0" smtClean="0">
              <a:solidFill>
                <a:srgbClr val="000000"/>
              </a:solidFill>
              <a:latin typeface="黑体" pitchFamily="49" charset="-122"/>
              <a:ea typeface="黑体" pitchFamily="49" charset="-122"/>
            </a:endParaRPr>
          </a:p>
          <a:p>
            <a:pPr lvl="0"/>
            <a:r>
              <a:rPr lang="en-US" altLang="zh-CN" sz="2800" b="1" dirty="0" smtClean="0">
                <a:solidFill>
                  <a:srgbClr val="000000"/>
                </a:solidFill>
                <a:latin typeface="黑体" pitchFamily="49" charset="-122"/>
                <a:ea typeface="黑体" pitchFamily="49" charset="-122"/>
              </a:rPr>
              <a:t>1</a:t>
            </a:r>
            <a:r>
              <a:rPr lang="zh-CN" altLang="en-US" sz="2800" b="1" dirty="0" smtClean="0">
                <a:solidFill>
                  <a:srgbClr val="000000"/>
                </a:solidFill>
                <a:latin typeface="黑体" pitchFamily="49" charset="-122"/>
                <a:ea typeface="黑体" pitchFamily="49" charset="-122"/>
              </a:rPr>
              <a:t>、常用命令</a:t>
            </a:r>
            <a:endParaRPr lang="en-US" altLang="zh-CN" sz="2800" b="1" dirty="0" smtClean="0">
              <a:solidFill>
                <a:srgbClr val="000000"/>
              </a:solidFill>
              <a:latin typeface="黑体" pitchFamily="49" charset="-122"/>
              <a:ea typeface="黑体" pitchFamily="49" charset="-122"/>
            </a:endParaRPr>
          </a:p>
          <a:p>
            <a:pPr lvl="0"/>
            <a:r>
              <a:rPr lang="en-US" altLang="zh-CN" sz="2800" b="1" dirty="0" smtClean="0">
                <a:solidFill>
                  <a:srgbClr val="000000"/>
                </a:solidFill>
                <a:latin typeface="黑体" pitchFamily="49" charset="-122"/>
                <a:ea typeface="黑体" pitchFamily="49" charset="-122"/>
              </a:rPr>
              <a:t>2</a:t>
            </a:r>
            <a:r>
              <a:rPr lang="zh-CN" altLang="en-US" sz="2800" b="1" dirty="0" smtClean="0">
                <a:solidFill>
                  <a:srgbClr val="000000"/>
                </a:solidFill>
                <a:latin typeface="黑体" pitchFamily="49" charset="-122"/>
                <a:ea typeface="黑体" pitchFamily="49" charset="-122"/>
              </a:rPr>
              <a:t>、文件系统结构</a:t>
            </a:r>
            <a:endParaRPr lang="en-US" altLang="zh-CN" sz="2800" b="1" dirty="0" smtClean="0">
              <a:solidFill>
                <a:srgbClr val="000000"/>
              </a:solidFill>
              <a:latin typeface="黑体" pitchFamily="49" charset="-122"/>
              <a:ea typeface="黑体" pitchFamily="49" charset="-122"/>
            </a:endParaRPr>
          </a:p>
          <a:p>
            <a:pPr lvl="0"/>
            <a:r>
              <a:rPr lang="en-US" altLang="zh-CN" sz="2800" b="1" dirty="0" smtClean="0">
                <a:solidFill>
                  <a:srgbClr val="000000"/>
                </a:solidFill>
                <a:latin typeface="黑体" pitchFamily="49" charset="-122"/>
                <a:ea typeface="黑体" pitchFamily="49" charset="-122"/>
              </a:rPr>
              <a:t>3</a:t>
            </a:r>
            <a:r>
              <a:rPr lang="zh-CN" altLang="en-US" sz="2800" b="1" dirty="0" smtClean="0">
                <a:solidFill>
                  <a:srgbClr val="000000"/>
                </a:solidFill>
                <a:latin typeface="黑体" pitchFamily="49" charset="-122"/>
                <a:ea typeface="黑体" pitchFamily="49" charset="-122"/>
              </a:rPr>
              <a:t>、用户与权限管理</a:t>
            </a:r>
            <a:endParaRPr lang="en-US" altLang="zh-CN" sz="2800" b="1" dirty="0" smtClean="0">
              <a:solidFill>
                <a:srgbClr val="000000"/>
              </a:solidFill>
              <a:latin typeface="黑体" pitchFamily="49" charset="-122"/>
              <a:ea typeface="黑体" pitchFamily="49" charset="-122"/>
            </a:endParaRPr>
          </a:p>
          <a:p>
            <a:pPr lvl="0"/>
            <a:r>
              <a:rPr lang="en-US" altLang="zh-CN" sz="2800" b="1" dirty="0" smtClean="0">
                <a:solidFill>
                  <a:srgbClr val="000000"/>
                </a:solidFill>
                <a:latin typeface="黑体" pitchFamily="49" charset="-122"/>
                <a:ea typeface="黑体" pitchFamily="49" charset="-122"/>
              </a:rPr>
              <a:t>4</a:t>
            </a:r>
            <a:r>
              <a:rPr lang="zh-CN" altLang="en-US" sz="2800" b="1" dirty="0" smtClean="0">
                <a:solidFill>
                  <a:srgbClr val="000000"/>
                </a:solidFill>
                <a:latin typeface="黑体" pitchFamily="49" charset="-122"/>
                <a:ea typeface="黑体" pitchFamily="49" charset="-122"/>
              </a:rPr>
              <a:t>、软件包管理</a:t>
            </a:r>
            <a:endParaRPr lang="en-US" altLang="zh-CN" sz="2800" b="1" dirty="0" smtClean="0">
              <a:solidFill>
                <a:srgbClr val="000000"/>
              </a:solidFill>
              <a:latin typeface="黑体" pitchFamily="49" charset="-122"/>
              <a:ea typeface="黑体" pitchFamily="49" charset="-122"/>
            </a:endParaRPr>
          </a:p>
          <a:p>
            <a:pPr lvl="0"/>
            <a:r>
              <a:rPr lang="en-US" altLang="zh-CN" sz="2800" b="1" dirty="0" smtClean="0">
                <a:solidFill>
                  <a:srgbClr val="000000"/>
                </a:solidFill>
                <a:latin typeface="黑体" pitchFamily="49" charset="-122"/>
                <a:ea typeface="黑体" pitchFamily="49" charset="-122"/>
              </a:rPr>
              <a:t>5</a:t>
            </a:r>
            <a:r>
              <a:rPr lang="zh-CN" altLang="en-US" sz="2800" b="1" dirty="0" smtClean="0">
                <a:solidFill>
                  <a:srgbClr val="000000"/>
                </a:solidFill>
                <a:latin typeface="黑体" pitchFamily="49" charset="-122"/>
                <a:ea typeface="黑体" pitchFamily="49" charset="-122"/>
              </a:rPr>
              <a:t>、文件编辑器</a:t>
            </a:r>
            <a:endParaRPr lang="en-US" altLang="zh-CN" sz="2800" b="1" dirty="0" smtClean="0">
              <a:solidFill>
                <a:srgbClr val="000000"/>
              </a:solidFill>
              <a:latin typeface="黑体" pitchFamily="49" charset="-122"/>
              <a:ea typeface="黑体" pitchFamily="49" charset="-122"/>
            </a:endParaRPr>
          </a:p>
          <a:p>
            <a:pPr lvl="0"/>
            <a:r>
              <a:rPr lang="en-US" altLang="zh-CN" sz="2800" b="1" dirty="0" smtClean="0">
                <a:solidFill>
                  <a:srgbClr val="000000"/>
                </a:solidFill>
                <a:latin typeface="黑体" pitchFamily="49" charset="-122"/>
                <a:ea typeface="黑体" pitchFamily="49" charset="-122"/>
              </a:rPr>
              <a:t>6</a:t>
            </a:r>
            <a:r>
              <a:rPr lang="zh-CN" altLang="en-US" sz="2800" b="1" dirty="0" smtClean="0">
                <a:solidFill>
                  <a:srgbClr val="000000"/>
                </a:solidFill>
                <a:latin typeface="黑体" pitchFamily="49" charset="-122"/>
                <a:ea typeface="黑体" pitchFamily="49" charset="-122"/>
              </a:rPr>
              <a:t>、使用外部设备</a:t>
            </a:r>
            <a:endParaRPr lang="en-US" altLang="zh-CN" sz="2800" b="1" dirty="0" smtClean="0">
              <a:solidFill>
                <a:srgbClr val="000000"/>
              </a:solidFill>
              <a:latin typeface="黑体" pitchFamily="49" charset="-122"/>
              <a:ea typeface="黑体" pitchFamily="49" charset="-122"/>
            </a:endParaRPr>
          </a:p>
          <a:p>
            <a:pPr lvl="0" algn="ctr"/>
            <a:endParaRPr lang="en-US" altLang="zh-CN" sz="3600" b="1" dirty="0" smtClean="0">
              <a:solidFill>
                <a:srgbClr val="000000"/>
              </a:solidFill>
              <a:latin typeface="黑体" pitchFamily="49" charset="-122"/>
              <a:ea typeface="黑体" pitchFamily="49" charset="-122"/>
            </a:endParaRPr>
          </a:p>
          <a:p>
            <a:pPr lvl="0" algn="ctr"/>
            <a:endParaRPr lang="en-US" altLang="zh-CN" sz="3600" b="1" dirty="0" smtClean="0">
              <a:solidFill>
                <a:srgbClr val="000000"/>
              </a:solidFill>
              <a:latin typeface="黑体" pitchFamily="49" charset="-122"/>
              <a:ea typeface="黑体" pitchFamily="49" charset="-122"/>
            </a:endParaRPr>
          </a:p>
          <a:p>
            <a:pPr lvl="0" algn="ctr"/>
            <a:endParaRPr lang="en-US" altLang="zh-CN" sz="3600" b="1" dirty="0" smtClean="0">
              <a:solidFill>
                <a:srgbClr val="000000"/>
              </a:solidFill>
              <a:latin typeface="黑体" pitchFamily="49" charset="-122"/>
              <a:ea typeface="黑体" pitchFamily="49" charset="-122"/>
            </a:endParaRPr>
          </a:p>
        </p:txBody>
      </p:sp>
      <p:sp>
        <p:nvSpPr>
          <p:cNvPr id="3" name="左箭头 2"/>
          <p:cNvSpPr/>
          <p:nvPr/>
        </p:nvSpPr>
        <p:spPr>
          <a:xfrm>
            <a:off x="3428992" y="3929066"/>
            <a:ext cx="785818" cy="428628"/>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143108" y="214290"/>
            <a:ext cx="2167581"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a:r>
              <a:rPr lang="en-US" altLang="zh-CN" sz="3200" b="1" dirty="0" smtClean="0"/>
              <a:t>2.</a:t>
            </a:r>
            <a:r>
              <a:rPr lang="zh-CN" altLang="en-US" sz="3200" b="1" dirty="0" smtClean="0"/>
              <a:t>文件结构</a:t>
            </a:r>
            <a:endParaRPr kumimoji="0" lang="zh-CN" sz="3200" b="1" i="0" u="none" strike="noStrike" cap="none" normalizeH="0" baseline="0" dirty="0" smtClean="0">
              <a:ln>
                <a:noFill/>
              </a:ln>
              <a:solidFill>
                <a:schemeClr val="tx1"/>
              </a:solidFill>
              <a:effectLst/>
              <a:latin typeface="黑体" pitchFamily="49" charset="-122"/>
              <a:ea typeface="黑体" pitchFamily="49" charset="-122"/>
              <a:cs typeface="宋体" pitchFamily="2" charset="-122"/>
            </a:endParaRPr>
          </a:p>
        </p:txBody>
      </p:sp>
      <p:sp>
        <p:nvSpPr>
          <p:cNvPr id="5" name="矩形 4"/>
          <p:cNvSpPr/>
          <p:nvPr/>
        </p:nvSpPr>
        <p:spPr>
          <a:xfrm>
            <a:off x="357158" y="857232"/>
            <a:ext cx="8501122" cy="4154984"/>
          </a:xfrm>
          <a:prstGeom prst="rect">
            <a:avLst/>
          </a:prstGeom>
        </p:spPr>
        <p:txBody>
          <a:bodyPr wrap="square">
            <a:spAutoFit/>
          </a:bodyPr>
          <a:lstStyle/>
          <a:p>
            <a:pPr>
              <a:buFont typeface="Wingdings" pitchFamily="2" charset="2"/>
              <a:buChar char="p"/>
            </a:pPr>
            <a:r>
              <a:rPr lang="en-US" altLang="zh-CN" sz="2400" b="1" dirty="0" smtClean="0">
                <a:solidFill>
                  <a:srgbClr val="FF0000"/>
                </a:solidFill>
              </a:rPr>
              <a:t>/</a:t>
            </a:r>
            <a:r>
              <a:rPr lang="zh-CN" altLang="en-US" sz="2400" b="1" dirty="0" smtClean="0">
                <a:solidFill>
                  <a:srgbClr val="FF0000"/>
                </a:solidFill>
              </a:rPr>
              <a:t>：</a:t>
            </a:r>
            <a:r>
              <a:rPr lang="zh-CN" altLang="en-US" sz="2400" dirty="0" smtClean="0"/>
              <a:t>根目录，所有的目录、文件、设备都在</a:t>
            </a:r>
            <a:r>
              <a:rPr lang="en-US" altLang="zh-CN" sz="2400" dirty="0" smtClean="0"/>
              <a:t>/</a:t>
            </a:r>
            <a:r>
              <a:rPr lang="zh-CN" altLang="en-US" sz="2400" dirty="0" smtClean="0"/>
              <a:t>之下，</a:t>
            </a:r>
            <a:r>
              <a:rPr lang="en-US" altLang="zh-CN" sz="2400" dirty="0" smtClean="0"/>
              <a:t>/</a:t>
            </a:r>
            <a:r>
              <a:rPr lang="zh-CN" altLang="en-US" sz="2400" dirty="0" smtClean="0"/>
              <a:t>就是</a:t>
            </a:r>
            <a:r>
              <a:rPr lang="en-US" sz="2400" dirty="0" smtClean="0"/>
              <a:t>Linux</a:t>
            </a:r>
            <a:r>
              <a:rPr lang="zh-CN" altLang="en-US" sz="2400" dirty="0" smtClean="0"/>
              <a:t>文件系统的组织者，也是最上级的领导者。</a:t>
            </a:r>
          </a:p>
          <a:p>
            <a:pPr>
              <a:buFont typeface="Wingdings" pitchFamily="2" charset="2"/>
              <a:buChar char="p"/>
            </a:pPr>
            <a:r>
              <a:rPr lang="en-US" altLang="zh-CN" sz="2400" b="1" dirty="0" smtClean="0">
                <a:solidFill>
                  <a:srgbClr val="FF0000"/>
                </a:solidFill>
              </a:rPr>
              <a:t>/</a:t>
            </a:r>
            <a:r>
              <a:rPr lang="en-US" sz="2400" b="1" dirty="0" err="1" smtClean="0">
                <a:solidFill>
                  <a:srgbClr val="FF0000"/>
                </a:solidFill>
              </a:rPr>
              <a:t>bin：</a:t>
            </a:r>
            <a:r>
              <a:rPr lang="en-US" sz="2400" dirty="0" err="1" smtClean="0"/>
              <a:t>bin</a:t>
            </a:r>
            <a:r>
              <a:rPr lang="en-US" sz="2400" dirty="0" smtClean="0"/>
              <a:t> </a:t>
            </a:r>
            <a:r>
              <a:rPr lang="zh-CN" altLang="en-US" sz="2400" dirty="0" smtClean="0"/>
              <a:t>就是二进制（</a:t>
            </a:r>
            <a:r>
              <a:rPr lang="en-US" sz="2400" dirty="0" smtClean="0"/>
              <a:t>binary）</a:t>
            </a:r>
            <a:r>
              <a:rPr lang="zh-CN" altLang="en-US" sz="2400" dirty="0" smtClean="0"/>
              <a:t>英文缩写。在一般的系统当中，都可以在这个目录下找到</a:t>
            </a:r>
            <a:r>
              <a:rPr lang="en-US" sz="2400" dirty="0" err="1" smtClean="0"/>
              <a:t>linux</a:t>
            </a:r>
            <a:r>
              <a:rPr lang="zh-CN" altLang="en-US" sz="2400" dirty="0" smtClean="0"/>
              <a:t>常用的命令。系统所需要的那些命令位于此目录。</a:t>
            </a:r>
          </a:p>
          <a:p>
            <a:pPr>
              <a:buFont typeface="Wingdings" pitchFamily="2" charset="2"/>
              <a:buChar char="p"/>
            </a:pPr>
            <a:r>
              <a:rPr lang="en-US" altLang="zh-CN" sz="2400" b="1" dirty="0" smtClean="0">
                <a:solidFill>
                  <a:srgbClr val="FF0000"/>
                </a:solidFill>
              </a:rPr>
              <a:t>/</a:t>
            </a:r>
            <a:r>
              <a:rPr lang="en-US" sz="2400" b="1" dirty="0" err="1" smtClean="0">
                <a:solidFill>
                  <a:srgbClr val="FF0000"/>
                </a:solidFill>
              </a:rPr>
              <a:t>boot：</a:t>
            </a:r>
            <a:r>
              <a:rPr lang="en-US" sz="2400" dirty="0" err="1" smtClean="0"/>
              <a:t>Linux</a:t>
            </a:r>
            <a:r>
              <a:rPr lang="zh-CN" altLang="en-US" sz="2400" dirty="0" smtClean="0"/>
              <a:t>的内核及引导系统程序所需要的文件目录，比如 </a:t>
            </a:r>
            <a:r>
              <a:rPr lang="en-US" sz="2400" dirty="0" err="1" smtClean="0"/>
              <a:t>vmlinuz</a:t>
            </a:r>
            <a:r>
              <a:rPr lang="en-US" sz="2400" dirty="0" smtClean="0"/>
              <a:t> initrd.img </a:t>
            </a:r>
            <a:r>
              <a:rPr lang="zh-CN" altLang="en-US" sz="2400" dirty="0" smtClean="0"/>
              <a:t>文件都位于这个目录中。在一般情况下，</a:t>
            </a:r>
            <a:r>
              <a:rPr lang="en-US" sz="2400" dirty="0" smtClean="0"/>
              <a:t>GRUB</a:t>
            </a:r>
            <a:r>
              <a:rPr lang="zh-CN" altLang="en-US" sz="2400" dirty="0" smtClean="0"/>
              <a:t>或</a:t>
            </a:r>
            <a:r>
              <a:rPr lang="en-US" sz="2400" dirty="0" smtClean="0"/>
              <a:t>LILO</a:t>
            </a:r>
            <a:r>
              <a:rPr lang="zh-CN" altLang="en-US" sz="2400" dirty="0" smtClean="0"/>
              <a:t>系统引导管理器也位于这个目录。</a:t>
            </a:r>
          </a:p>
          <a:p>
            <a:pPr>
              <a:buFont typeface="Wingdings" pitchFamily="2" charset="2"/>
              <a:buChar char="p"/>
            </a:pPr>
            <a:r>
              <a:rPr lang="en-US" altLang="zh-CN" sz="2400" b="1" dirty="0" smtClean="0">
                <a:solidFill>
                  <a:srgbClr val="FF0000"/>
                </a:solidFill>
              </a:rPr>
              <a:t>/</a:t>
            </a:r>
            <a:r>
              <a:rPr lang="en-US" sz="2400" b="1" dirty="0" err="1" smtClean="0">
                <a:solidFill>
                  <a:srgbClr val="FF0000"/>
                </a:solidFill>
              </a:rPr>
              <a:t>cdrom</a:t>
            </a:r>
            <a:r>
              <a:rPr lang="en-US" sz="2400" b="1" dirty="0" smtClean="0">
                <a:solidFill>
                  <a:srgbClr val="FF0000"/>
                </a:solidFill>
              </a:rPr>
              <a:t>：</a:t>
            </a:r>
            <a:r>
              <a:rPr lang="zh-CN" altLang="en-US" sz="2400" dirty="0" smtClean="0"/>
              <a:t>这个目录在刚刚安装系统的时候是没有的。可以将光驱文件系统挂在这个目录下。我们的树莓派一般没有光驱。</a:t>
            </a:r>
            <a:endParaRPr lang="en-US" altLang="zh-CN" sz="2400" dirty="0" smtClean="0"/>
          </a:p>
          <a:p>
            <a:r>
              <a:rPr lang="zh-CN" altLang="en-US" sz="2400" dirty="0" smtClean="0"/>
              <a:t>例如：</a:t>
            </a:r>
            <a:r>
              <a:rPr lang="en-US" sz="2400" dirty="0" smtClean="0"/>
              <a:t>mount /dev/</a:t>
            </a:r>
            <a:r>
              <a:rPr lang="en-US" sz="2400" dirty="0" err="1" smtClean="0"/>
              <a:t>cdrom</a:t>
            </a:r>
            <a:r>
              <a:rPr lang="en-US" sz="2400" dirty="0" smtClean="0"/>
              <a:t> /</a:t>
            </a:r>
            <a:r>
              <a:rPr lang="en-US" sz="2400" dirty="0" err="1" smtClean="0"/>
              <a:t>cdrom</a:t>
            </a:r>
            <a:endParaRPr lang="en-US" sz="2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143108" y="214290"/>
            <a:ext cx="2167581"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a:r>
              <a:rPr lang="en-US" altLang="zh-CN" sz="3200" b="1" dirty="0" smtClean="0"/>
              <a:t>2.</a:t>
            </a:r>
            <a:r>
              <a:rPr lang="zh-CN" altLang="en-US" sz="3200" b="1" dirty="0" smtClean="0"/>
              <a:t>文件结构</a:t>
            </a:r>
            <a:endParaRPr kumimoji="0" lang="zh-CN" sz="3200" b="1" i="0" u="none" strike="noStrike" cap="none" normalizeH="0" baseline="0" dirty="0" smtClean="0">
              <a:ln>
                <a:noFill/>
              </a:ln>
              <a:solidFill>
                <a:schemeClr val="tx1"/>
              </a:solidFill>
              <a:effectLst/>
              <a:latin typeface="黑体" pitchFamily="49" charset="-122"/>
              <a:ea typeface="黑体" pitchFamily="49" charset="-122"/>
              <a:cs typeface="宋体" pitchFamily="2" charset="-122"/>
            </a:endParaRPr>
          </a:p>
        </p:txBody>
      </p:sp>
      <p:sp>
        <p:nvSpPr>
          <p:cNvPr id="5" name="矩形 4"/>
          <p:cNvSpPr/>
          <p:nvPr/>
        </p:nvSpPr>
        <p:spPr>
          <a:xfrm>
            <a:off x="357158" y="857232"/>
            <a:ext cx="8501122" cy="4893647"/>
          </a:xfrm>
          <a:prstGeom prst="rect">
            <a:avLst/>
          </a:prstGeom>
        </p:spPr>
        <p:txBody>
          <a:bodyPr wrap="square">
            <a:spAutoFit/>
          </a:bodyPr>
          <a:lstStyle/>
          <a:p>
            <a:pPr>
              <a:buFont typeface="Wingdings" pitchFamily="2" charset="2"/>
              <a:buChar char="p"/>
            </a:pPr>
            <a:r>
              <a:rPr lang="en-US" altLang="zh-CN" sz="2400" b="1" dirty="0" smtClean="0">
                <a:solidFill>
                  <a:srgbClr val="FF0000"/>
                </a:solidFill>
              </a:rPr>
              <a:t>/dev</a:t>
            </a:r>
            <a:r>
              <a:rPr lang="zh-CN" altLang="en-US" sz="2400" b="1" dirty="0" smtClean="0">
                <a:solidFill>
                  <a:srgbClr val="FF0000"/>
                </a:solidFill>
              </a:rPr>
              <a:t>：</a:t>
            </a:r>
            <a:r>
              <a:rPr lang="en-US" altLang="zh-CN" sz="2400" dirty="0" smtClean="0"/>
              <a:t>dev </a:t>
            </a:r>
            <a:r>
              <a:rPr lang="zh-CN" altLang="en-US" sz="2400" dirty="0" smtClean="0"/>
              <a:t>是设备（</a:t>
            </a:r>
            <a:r>
              <a:rPr lang="en-US" altLang="zh-CN" sz="2400" dirty="0" smtClean="0"/>
              <a:t>device)</a:t>
            </a:r>
            <a:r>
              <a:rPr lang="zh-CN" altLang="en-US" sz="2400" dirty="0" smtClean="0"/>
              <a:t>的英文缩写。这个目录对所有的用户都十分重要。因为在这个目录中包含了所有</a:t>
            </a:r>
            <a:r>
              <a:rPr lang="en-US" altLang="zh-CN" sz="2400" dirty="0" err="1" smtClean="0"/>
              <a:t>linux</a:t>
            </a:r>
            <a:r>
              <a:rPr lang="zh-CN" altLang="en-US" sz="2400" dirty="0" smtClean="0"/>
              <a:t>系统中使用的外部设备。但是这里并不是放的外部设备的驱动程序。这一点和常用的</a:t>
            </a:r>
            <a:r>
              <a:rPr lang="en-US" altLang="zh-CN" sz="2400" dirty="0" err="1" smtClean="0"/>
              <a:t>windows,dos</a:t>
            </a:r>
            <a:r>
              <a:rPr lang="zh-CN" altLang="en-US" sz="2400" dirty="0" smtClean="0"/>
              <a:t>操作系统不一样。它实际上是一个访问这些外部设备的端口。可以非常方便地去访问这些外部设备，和访问一个文件，一个目录没有任何区别。</a:t>
            </a:r>
            <a:endParaRPr lang="en-US" altLang="zh-CN" sz="2400" dirty="0" smtClean="0"/>
          </a:p>
          <a:p>
            <a:r>
              <a:rPr lang="en-US" altLang="zh-CN" sz="2400" dirty="0" smtClean="0"/>
              <a:t>  </a:t>
            </a:r>
            <a:r>
              <a:rPr lang="zh-CN" altLang="en-US" sz="2400" dirty="0" smtClean="0">
                <a:solidFill>
                  <a:srgbClr val="FF0000"/>
                </a:solidFill>
              </a:rPr>
              <a:t>用</a:t>
            </a:r>
            <a:r>
              <a:rPr lang="en-US" altLang="zh-CN" sz="2400" dirty="0" err="1" smtClean="0">
                <a:solidFill>
                  <a:srgbClr val="FF0000"/>
                </a:solidFill>
              </a:rPr>
              <a:t>tty</a:t>
            </a:r>
            <a:r>
              <a:rPr lang="zh-CN" altLang="en-US" sz="2400" dirty="0" smtClean="0">
                <a:solidFill>
                  <a:srgbClr val="FF0000"/>
                </a:solidFill>
              </a:rPr>
              <a:t>命令看看自己在哪？</a:t>
            </a:r>
          </a:p>
          <a:p>
            <a:pPr>
              <a:buFont typeface="Wingdings" pitchFamily="2" charset="2"/>
              <a:buChar char="p"/>
            </a:pPr>
            <a:r>
              <a:rPr lang="en-US" altLang="zh-CN" sz="2400" b="1" dirty="0" smtClean="0">
                <a:solidFill>
                  <a:srgbClr val="FF0000"/>
                </a:solidFill>
              </a:rPr>
              <a:t>/etc</a:t>
            </a:r>
            <a:r>
              <a:rPr lang="zh-CN" altLang="en-US" sz="2400" b="1" dirty="0" smtClean="0">
                <a:solidFill>
                  <a:srgbClr val="FF0000"/>
                </a:solidFill>
              </a:rPr>
              <a:t>：</a:t>
            </a:r>
            <a:r>
              <a:rPr lang="en-US" altLang="zh-CN" sz="2400" dirty="0" smtClean="0"/>
              <a:t>etc</a:t>
            </a:r>
            <a:r>
              <a:rPr lang="zh-CN" altLang="en-US" sz="2400" dirty="0" smtClean="0"/>
              <a:t>这个目录是</a:t>
            </a:r>
            <a:r>
              <a:rPr lang="en-US" altLang="zh-CN" sz="2400" dirty="0" err="1" smtClean="0"/>
              <a:t>linux</a:t>
            </a:r>
            <a:r>
              <a:rPr lang="zh-CN" altLang="en-US" sz="2400" dirty="0" smtClean="0"/>
              <a:t>系统中最重要的目录之一。在这个目录下存放了系统管理时要用到的各种配置文件和子目录。要用到的网络配置文件，文件系统，系统配置文件，设备配置信息，设置用户信息等都在这个目录下。</a:t>
            </a:r>
          </a:p>
          <a:p>
            <a:pPr>
              <a:buFont typeface="Wingdings" pitchFamily="2" charset="2"/>
              <a:buChar char="p"/>
            </a:pPr>
            <a:r>
              <a:rPr lang="en-US" altLang="zh-CN" sz="2400" b="1" dirty="0" smtClean="0">
                <a:solidFill>
                  <a:srgbClr val="FF0000"/>
                </a:solidFill>
              </a:rPr>
              <a:t>/home</a:t>
            </a:r>
            <a:r>
              <a:rPr lang="zh-CN" altLang="en-US" sz="2400" b="1" dirty="0" smtClean="0">
                <a:solidFill>
                  <a:srgbClr val="FF0000"/>
                </a:solidFill>
              </a:rPr>
              <a:t>：</a:t>
            </a:r>
            <a:r>
              <a:rPr lang="zh-CN" altLang="en-US" sz="2400" dirty="0" smtClean="0"/>
              <a:t>如果建立一个用户，用户名是</a:t>
            </a:r>
            <a:r>
              <a:rPr lang="en-US" altLang="zh-CN" sz="2400" dirty="0" smtClean="0"/>
              <a:t>“xx”,</a:t>
            </a:r>
            <a:r>
              <a:rPr lang="zh-CN" altLang="en-US" sz="2400" dirty="0" smtClean="0"/>
              <a:t>那么在</a:t>
            </a:r>
            <a:r>
              <a:rPr lang="en-US" altLang="zh-CN" sz="2400" dirty="0" smtClean="0"/>
              <a:t>/home</a:t>
            </a:r>
            <a:r>
              <a:rPr lang="zh-CN" altLang="en-US" sz="2400" dirty="0" smtClean="0"/>
              <a:t>目录下就有一个对应的</a:t>
            </a:r>
            <a:r>
              <a:rPr lang="en-US" altLang="zh-CN" sz="2400" dirty="0" smtClean="0"/>
              <a:t>/home/xx</a:t>
            </a:r>
            <a:r>
              <a:rPr lang="zh-CN" altLang="en-US" sz="2400" dirty="0" smtClean="0"/>
              <a:t>路径，用来存放用户的主目录。</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5295</TotalTime>
  <Words>3921</Words>
  <Application>Microsoft Office PowerPoint</Application>
  <PresentationFormat>全屏显示(4:3)</PresentationFormat>
  <Paragraphs>593</Paragraphs>
  <Slides>77</Slides>
  <Notes>0</Notes>
  <HiddenSlides>0</HiddenSlides>
  <MMClips>0</MMClips>
  <ScaleCrop>false</ScaleCrop>
  <HeadingPairs>
    <vt:vector size="4" baseType="variant">
      <vt:variant>
        <vt:lpstr>主题</vt:lpstr>
      </vt:variant>
      <vt:variant>
        <vt:i4>1</vt:i4>
      </vt:variant>
      <vt:variant>
        <vt:lpstr>幻灯片标题</vt:lpstr>
      </vt:variant>
      <vt:variant>
        <vt:i4>77</vt:i4>
      </vt:variant>
    </vt:vector>
  </HeadingPairs>
  <TitlesOfParts>
    <vt:vector size="78" baseType="lpstr">
      <vt:lpstr>默认设计模板</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1、Linux编辑器概述</vt:lpstr>
      <vt:lpstr>2、Vi 简介</vt:lpstr>
      <vt:lpstr>3、Vi 的特点</vt:lpstr>
      <vt:lpstr>4、Vi 的模式</vt:lpstr>
      <vt:lpstr>4、Vi 的模式</vt:lpstr>
      <vt:lpstr>4、Vi 的模式</vt:lpstr>
      <vt:lpstr>4、Vi 的模式</vt:lpstr>
      <vt:lpstr>5、Vi 的命令</vt:lpstr>
      <vt:lpstr>6、命令模式下的操作命令</vt:lpstr>
      <vt:lpstr>7、输入模式下的操作命令</vt:lpstr>
      <vt:lpstr>8、Vi高级用法</vt:lpstr>
      <vt:lpstr>8、Vi高级用法</vt:lpstr>
      <vt:lpstr>8、Vi高级应用</vt:lpstr>
      <vt:lpstr>8、Vi高级用法</vt:lpstr>
      <vt:lpstr>8、Vi高级用法</vt:lpstr>
      <vt:lpstr>9、小结</vt:lpstr>
      <vt:lpstr>幻灯片 77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张家浩</dc:creator>
  <cp:lastModifiedBy>zhangjh</cp:lastModifiedBy>
  <cp:revision>350</cp:revision>
  <dcterms:created xsi:type="dcterms:W3CDTF">2009-01-14T02:14:53Z</dcterms:created>
  <dcterms:modified xsi:type="dcterms:W3CDTF">2015-07-06T08:20:08Z</dcterms:modified>
</cp:coreProperties>
</file>