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510" r:id="rId2"/>
    <p:sldId id="647" r:id="rId3"/>
    <p:sldId id="648" r:id="rId4"/>
    <p:sldId id="649" r:id="rId5"/>
    <p:sldId id="675" r:id="rId6"/>
    <p:sldId id="650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6" r:id="rId18"/>
    <p:sldId id="677" r:id="rId19"/>
    <p:sldId id="678" r:id="rId20"/>
    <p:sldId id="680" r:id="rId21"/>
    <p:sldId id="651" r:id="rId22"/>
    <p:sldId id="652" r:id="rId23"/>
    <p:sldId id="659" r:id="rId24"/>
    <p:sldId id="653" r:id="rId25"/>
    <p:sldId id="655" r:id="rId26"/>
    <p:sldId id="656" r:id="rId27"/>
    <p:sldId id="657" r:id="rId28"/>
    <p:sldId id="658" r:id="rId29"/>
    <p:sldId id="661" r:id="rId30"/>
    <p:sldId id="654" r:id="rId31"/>
    <p:sldId id="664" r:id="rId32"/>
    <p:sldId id="663" r:id="rId33"/>
    <p:sldId id="660" r:id="rId34"/>
    <p:sldId id="679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4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elink.ne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elink.net/developer/apidoc/12" TargetMode="External"/><Relationship Id="rId2" Type="http://schemas.openxmlformats.org/officeDocument/2006/relationships/hyperlink" Target="http://api.yeelink.net/v1.0/device/1022/sensor/1294/photo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pi.yeelink.net/v1.0/device/%3cdevice_id%3e/sensor/%3csensor_id%3e/photo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elink.net/developer/apidoc/12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用树莓派做视频监控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r>
              <a:rPr lang="en-US" sz="1800" dirty="0" smtClean="0"/>
              <a:t># TCP/IP port for the http server to listen on (default: 0 = disabled)</a:t>
            </a:r>
          </a:p>
          <a:p>
            <a:r>
              <a:rPr lang="en-US" sz="1800" dirty="0" err="1" smtClean="0"/>
              <a:t>control_port</a:t>
            </a:r>
            <a:r>
              <a:rPr lang="en-US" sz="1800" dirty="0" smtClean="0"/>
              <a:t> 8080</a:t>
            </a:r>
          </a:p>
          <a:p>
            <a:r>
              <a:rPr lang="en-US" sz="1800" dirty="0" err="1" smtClean="0"/>
              <a:t>control_localhost</a:t>
            </a:r>
            <a:r>
              <a:rPr lang="en-US" sz="1800" dirty="0" smtClean="0"/>
              <a:t> off</a:t>
            </a:r>
          </a:p>
          <a:p>
            <a:r>
              <a:rPr lang="en-US" sz="1800" dirty="0" err="1" smtClean="0"/>
              <a:t>control_html_output</a:t>
            </a:r>
            <a:r>
              <a:rPr lang="en-US" sz="1800" dirty="0" smtClean="0"/>
              <a:t> on</a:t>
            </a:r>
          </a:p>
          <a:p>
            <a:r>
              <a:rPr lang="en-US" sz="1800" dirty="0" err="1" smtClean="0"/>
              <a:t>on_event_start</a:t>
            </a:r>
            <a:r>
              <a:rPr lang="en-US" sz="1800" dirty="0" smtClean="0"/>
              <a:t> /home/pi/motion/on_motion_detected.sh</a:t>
            </a:r>
          </a:p>
          <a:p>
            <a:r>
              <a:rPr lang="en-US" sz="1800" dirty="0" err="1" smtClean="0"/>
              <a:t>on_event_end</a:t>
            </a:r>
            <a:r>
              <a:rPr lang="en-US" sz="1800" dirty="0" smtClean="0"/>
              <a:t> /home/pi/motion/on_motion_end.sh</a:t>
            </a:r>
            <a:endParaRPr lang="en-US" sz="18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、关键配置项说明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r>
              <a:rPr lang="en-US" sz="1800" dirty="0" smtClean="0"/>
              <a:t>daemon off:</a:t>
            </a:r>
            <a:r>
              <a:rPr lang="zh-CN" altLang="en-US" sz="1800" dirty="0" smtClean="0"/>
              <a:t>关掉</a:t>
            </a:r>
            <a:r>
              <a:rPr lang="en-US" sz="1800" dirty="0" err="1" smtClean="0"/>
              <a:t>deamon</a:t>
            </a:r>
            <a:r>
              <a:rPr lang="zh-CN" altLang="en-US" sz="1800" dirty="0" smtClean="0"/>
              <a:t>模式。否则运行</a:t>
            </a:r>
            <a:r>
              <a:rPr lang="en-US" sz="1800" dirty="0" smtClean="0"/>
              <a:t>motion</a:t>
            </a:r>
            <a:r>
              <a:rPr lang="zh-CN" altLang="en-US" sz="1800" dirty="0" smtClean="0"/>
              <a:t>后，会在后台直接运行，需要用</a:t>
            </a:r>
            <a:r>
              <a:rPr lang="en-US" sz="1800" dirty="0" smtClean="0"/>
              <a:t>top</a:t>
            </a:r>
            <a:r>
              <a:rPr lang="zh-CN" altLang="en-US" sz="1800" dirty="0" smtClean="0"/>
              <a:t>命令查看出</a:t>
            </a:r>
            <a:r>
              <a:rPr lang="en-US" sz="1800" dirty="0" smtClean="0"/>
              <a:t>motion</a:t>
            </a:r>
            <a:r>
              <a:rPr lang="zh-CN" altLang="en-US" sz="1800" dirty="0" smtClean="0"/>
              <a:t>的进程号，才能</a:t>
            </a:r>
            <a:r>
              <a:rPr lang="en-US" sz="1800" dirty="0" smtClean="0"/>
              <a:t>kill</a:t>
            </a:r>
            <a:r>
              <a:rPr lang="zh-CN" altLang="en-US" sz="1800" dirty="0" smtClean="0"/>
              <a:t>掉</a:t>
            </a:r>
            <a:r>
              <a:rPr lang="en-US" sz="1800" dirty="0" smtClean="0"/>
              <a:t>motion</a:t>
            </a:r>
            <a:r>
              <a:rPr lang="zh-CN" altLang="en-US" sz="1800" dirty="0" smtClean="0"/>
              <a:t>进程。</a:t>
            </a:r>
          </a:p>
          <a:p>
            <a:r>
              <a:rPr lang="en-US" sz="1800" dirty="0" smtClean="0"/>
              <a:t>locate on: </a:t>
            </a:r>
            <a:r>
              <a:rPr lang="zh-CN" altLang="en-US" sz="1800" dirty="0" smtClean="0"/>
              <a:t>设置当探测到图像中有运动时，把运动区域用矩形框起来。</a:t>
            </a:r>
          </a:p>
          <a:p>
            <a:r>
              <a:rPr lang="en-US" sz="1800" dirty="0" err="1" smtClean="0"/>
              <a:t>videodevice</a:t>
            </a:r>
            <a:r>
              <a:rPr lang="en-US" sz="1800" dirty="0" smtClean="0"/>
              <a:t> /dev/video0: </a:t>
            </a:r>
            <a:r>
              <a:rPr lang="zh-CN" altLang="en-US" sz="1800" dirty="0" smtClean="0"/>
              <a:t>设置加载</a:t>
            </a:r>
            <a:r>
              <a:rPr lang="en-US" sz="1800" dirty="0" smtClean="0"/>
              <a:t>USB</a:t>
            </a:r>
            <a:r>
              <a:rPr lang="zh-CN" altLang="en-US" sz="1800" dirty="0" smtClean="0"/>
              <a:t>摄像头的设备，一般为</a:t>
            </a:r>
            <a:r>
              <a:rPr lang="en-US" sz="1800" dirty="0" smtClean="0"/>
              <a:t>video0，</a:t>
            </a:r>
            <a:r>
              <a:rPr lang="zh-CN" altLang="en-US" sz="1800" dirty="0" smtClean="0"/>
              <a:t>当使用</a:t>
            </a:r>
            <a:r>
              <a:rPr lang="en-US" sz="1800" dirty="0" smtClean="0"/>
              <a:t>network webcam，</a:t>
            </a:r>
            <a:r>
              <a:rPr lang="zh-CN" altLang="en-US" sz="1800" dirty="0" smtClean="0"/>
              <a:t>需要设置</a:t>
            </a:r>
            <a:r>
              <a:rPr lang="en-US" sz="1800" dirty="0" err="1" smtClean="0"/>
              <a:t>netcam_url</a:t>
            </a:r>
            <a:r>
              <a:rPr lang="en-US" sz="1800" dirty="0" smtClean="0"/>
              <a:t>，</a:t>
            </a:r>
            <a:r>
              <a:rPr lang="zh-CN" altLang="en-US" sz="1800" dirty="0" smtClean="0"/>
              <a:t>此时，</a:t>
            </a:r>
            <a:r>
              <a:rPr lang="en-US" sz="1800" dirty="0" err="1" smtClean="0"/>
              <a:t>videodevice</a:t>
            </a:r>
            <a:r>
              <a:rPr lang="zh-CN" altLang="en-US" sz="1800" dirty="0" smtClean="0"/>
              <a:t>选项自动失效。</a:t>
            </a:r>
          </a:p>
          <a:p>
            <a:r>
              <a:rPr lang="en-US" sz="1800" dirty="0" smtClean="0"/>
              <a:t>v4l2_palette 2:</a:t>
            </a:r>
            <a:r>
              <a:rPr lang="zh-CN" altLang="en-US" sz="1800" dirty="0" smtClean="0"/>
              <a:t>设置图像的编码格式为</a:t>
            </a:r>
            <a:r>
              <a:rPr lang="en-US" sz="1800" dirty="0" smtClean="0"/>
              <a:t>MJPEG，</a:t>
            </a:r>
            <a:r>
              <a:rPr lang="zh-CN" altLang="en-US" sz="1800" dirty="0" smtClean="0"/>
              <a:t>可选值为</a:t>
            </a:r>
            <a:r>
              <a:rPr lang="en-US" altLang="zh-CN" sz="1800" dirty="0" smtClean="0"/>
              <a:t>0-8</a:t>
            </a:r>
            <a:r>
              <a:rPr lang="zh-CN" altLang="en-US" sz="1800" dirty="0" smtClean="0"/>
              <a:t>，分别对应的不同的图像编码格式。</a:t>
            </a:r>
          </a:p>
          <a:p>
            <a:r>
              <a:rPr lang="en-US" sz="1800" dirty="0" smtClean="0"/>
              <a:t>width</a:t>
            </a:r>
            <a:r>
              <a:rPr lang="zh-CN" altLang="en-US" sz="1800" dirty="0" smtClean="0"/>
              <a:t>和</a:t>
            </a:r>
            <a:r>
              <a:rPr lang="en-US" sz="1800" dirty="0" smtClean="0"/>
              <a:t>height:</a:t>
            </a:r>
            <a:r>
              <a:rPr lang="zh-CN" altLang="en-US" sz="1800" dirty="0" smtClean="0"/>
              <a:t>设置图像、视频的长度和宽度，值越大，图像越清晰，但所需的网络流量越大，为降低占用的宽带流量，这里设置为</a:t>
            </a:r>
            <a:r>
              <a:rPr lang="en-US" altLang="zh-CN" sz="1800" dirty="0" smtClean="0"/>
              <a:t>640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480</a:t>
            </a:r>
            <a:r>
              <a:rPr lang="zh-CN" altLang="en-US" sz="1800" dirty="0" smtClean="0"/>
              <a:t>。</a:t>
            </a:r>
          </a:p>
          <a:p>
            <a:r>
              <a:rPr lang="en-US" sz="1800" dirty="0" err="1" smtClean="0"/>
              <a:t>threshold_tune</a:t>
            </a:r>
            <a:r>
              <a:rPr lang="en-US" sz="1800" dirty="0" smtClean="0"/>
              <a:t> off: </a:t>
            </a:r>
            <a:r>
              <a:rPr lang="zh-CN" altLang="en-US" sz="1800" dirty="0" smtClean="0"/>
              <a:t>设置是否使用</a:t>
            </a:r>
            <a:r>
              <a:rPr lang="en-US" sz="1800" dirty="0" smtClean="0"/>
              <a:t>motion detection</a:t>
            </a:r>
            <a:r>
              <a:rPr lang="zh-CN" altLang="en-US" sz="1800" dirty="0" smtClean="0"/>
              <a:t>阈值自动调节。当设置为</a:t>
            </a:r>
            <a:r>
              <a:rPr lang="en-US" sz="1800" dirty="0" smtClean="0"/>
              <a:t>on</a:t>
            </a:r>
            <a:r>
              <a:rPr lang="zh-CN" altLang="en-US" sz="1800" dirty="0" smtClean="0"/>
              <a:t>时，下一个设置</a:t>
            </a:r>
            <a:r>
              <a:rPr lang="en-US" sz="1800" dirty="0" smtClean="0"/>
              <a:t>threshold 4500</a:t>
            </a:r>
            <a:r>
              <a:rPr lang="zh-CN" altLang="en-US" sz="1800" dirty="0" smtClean="0"/>
              <a:t>自动失效。设置</a:t>
            </a:r>
            <a:r>
              <a:rPr lang="en-US" sz="1800" dirty="0" smtClean="0"/>
              <a:t>off</a:t>
            </a:r>
            <a:r>
              <a:rPr lang="zh-CN" altLang="en-US" sz="1800" dirty="0" smtClean="0"/>
              <a:t>时，可以由</a:t>
            </a:r>
            <a:r>
              <a:rPr lang="en-US" sz="1800" dirty="0" smtClean="0"/>
              <a:t>threshold</a:t>
            </a:r>
            <a:r>
              <a:rPr lang="zh-CN" altLang="en-US" sz="1800" dirty="0" smtClean="0"/>
              <a:t>指定当探测到多少像素变化时，判断为图像中有运动。</a:t>
            </a:r>
          </a:p>
          <a:p>
            <a:r>
              <a:rPr lang="en-US" sz="1800" dirty="0" err="1" smtClean="0"/>
              <a:t>ffmpeg_cap_new</a:t>
            </a:r>
            <a:r>
              <a:rPr lang="en-US" sz="1800" dirty="0" smtClean="0"/>
              <a:t> on: </a:t>
            </a:r>
            <a:r>
              <a:rPr lang="zh-CN" altLang="en-US" sz="1800" dirty="0" smtClean="0"/>
              <a:t>指在侦测到运动时，用视频纪录下来。</a:t>
            </a:r>
          </a:p>
          <a:p>
            <a:r>
              <a:rPr lang="en-US" sz="1800" dirty="0" err="1" smtClean="0"/>
              <a:t>ffmpeg_video_codec</a:t>
            </a:r>
            <a:r>
              <a:rPr lang="en-US" sz="1800" dirty="0" smtClean="0"/>
              <a:t> msmpeg4: </a:t>
            </a:r>
            <a:r>
              <a:rPr lang="zh-CN" altLang="en-US" sz="1800" dirty="0" smtClean="0"/>
              <a:t>设定视频的编码器。</a:t>
            </a:r>
          </a:p>
          <a:p>
            <a:r>
              <a:rPr lang="en-US" altLang="zh-CN" sz="1800" dirty="0" smtClean="0"/>
              <a:t>/</a:t>
            </a:r>
            <a:r>
              <a:rPr lang="en-US" sz="1800" dirty="0" err="1" smtClean="0"/>
              <a:t>target_dir</a:t>
            </a:r>
            <a:r>
              <a:rPr lang="en-US" sz="1800" dirty="0" smtClean="0"/>
              <a:t> /</a:t>
            </a:r>
            <a:r>
              <a:rPr lang="en-US" sz="1800" dirty="0" err="1" smtClean="0"/>
              <a:t>mnt</a:t>
            </a:r>
            <a:r>
              <a:rPr lang="en-US" sz="1800" dirty="0" smtClean="0"/>
              <a:t>/</a:t>
            </a:r>
            <a:r>
              <a:rPr lang="en-US" sz="1800" dirty="0" err="1" smtClean="0"/>
              <a:t>tmp_motion</a:t>
            </a:r>
            <a:r>
              <a:rPr lang="en-US" sz="1800" dirty="0" smtClean="0"/>
              <a:t>: </a:t>
            </a:r>
            <a:r>
              <a:rPr lang="zh-CN" altLang="en-US" sz="1800" dirty="0" smtClean="0"/>
              <a:t>当探测到运动时，图片和视频的保存路径，这里设为保存在</a:t>
            </a:r>
            <a:r>
              <a:rPr lang="en-US" sz="1800" dirty="0" smtClean="0"/>
              <a:t>U</a:t>
            </a:r>
            <a:r>
              <a:rPr lang="zh-CN" altLang="en-US" sz="1800" dirty="0" smtClean="0"/>
              <a:t>盘下。默认为</a:t>
            </a:r>
            <a:r>
              <a:rPr lang="en-US" altLang="zh-CN" sz="1800" dirty="0" smtClean="0"/>
              <a:t>/</a:t>
            </a:r>
            <a:r>
              <a:rPr lang="en-US" sz="1800" dirty="0" err="1" smtClean="0"/>
              <a:t>var</a:t>
            </a:r>
            <a:r>
              <a:rPr lang="en-US" sz="1800" dirty="0" smtClean="0"/>
              <a:t>/lib/motion/snapshots。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、关键配置项说明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r>
              <a:rPr lang="en-US" sz="2000" dirty="0" err="1" smtClean="0"/>
              <a:t>snapshot_interval</a:t>
            </a:r>
            <a:r>
              <a:rPr lang="en-US" sz="2000" dirty="0" smtClean="0"/>
              <a:t> 1: </a:t>
            </a:r>
            <a:r>
              <a:rPr lang="zh-CN" altLang="en-US" sz="2000" dirty="0" smtClean="0"/>
              <a:t>设定自动采集图片的周期，当有运动被检测到时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采集频率会自动变高。</a:t>
            </a:r>
          </a:p>
          <a:p>
            <a:r>
              <a:rPr lang="en-US" sz="2000" dirty="0" err="1" smtClean="0"/>
              <a:t>webcam_port</a:t>
            </a:r>
            <a:r>
              <a:rPr lang="en-US" sz="2000" dirty="0" smtClean="0"/>
              <a:t> 8081:</a:t>
            </a:r>
            <a:r>
              <a:rPr lang="zh-CN" altLang="en-US" sz="2000" dirty="0" smtClean="0"/>
              <a:t>设置视频输出流的访问端口，默认</a:t>
            </a:r>
            <a:r>
              <a:rPr lang="en-US" altLang="zh-CN" sz="2000" dirty="0" smtClean="0"/>
              <a:t>8081</a:t>
            </a:r>
            <a:r>
              <a:rPr lang="zh-CN" altLang="en-US" sz="2000" dirty="0" smtClean="0"/>
              <a:t>端口。当需要外网访问</a:t>
            </a:r>
            <a:r>
              <a:rPr lang="en-US" sz="2000" dirty="0" smtClean="0"/>
              <a:t>motion</a:t>
            </a:r>
            <a:r>
              <a:rPr lang="zh-CN" altLang="en-US" sz="2000" dirty="0" smtClean="0"/>
              <a:t>监控的过程时，需要设置</a:t>
            </a:r>
            <a:r>
              <a:rPr lang="en-US" sz="2000" dirty="0" err="1" smtClean="0"/>
              <a:t>webcam_localhost</a:t>
            </a:r>
            <a:r>
              <a:rPr lang="zh-CN" altLang="en-US" sz="2000" dirty="0" smtClean="0"/>
              <a:t>为</a:t>
            </a:r>
            <a:r>
              <a:rPr lang="en-US" sz="2000" dirty="0" smtClean="0"/>
              <a:t>off，</a:t>
            </a:r>
            <a:r>
              <a:rPr lang="zh-CN" altLang="en-US" sz="2000" dirty="0" smtClean="0"/>
              <a:t>即不限制只在局域网内访问</a:t>
            </a:r>
            <a:r>
              <a:rPr lang="en-US" sz="2000" dirty="0" smtClean="0"/>
              <a:t>motion</a:t>
            </a:r>
            <a:r>
              <a:rPr lang="zh-CN" altLang="en-US" sz="2000" dirty="0" smtClean="0"/>
              <a:t>的监控结果。</a:t>
            </a:r>
          </a:p>
          <a:p>
            <a:r>
              <a:rPr lang="en-US" sz="2000" dirty="0" err="1" smtClean="0"/>
              <a:t>control_port</a:t>
            </a:r>
            <a:r>
              <a:rPr lang="en-US" sz="2000" dirty="0" smtClean="0"/>
              <a:t> 8080:</a:t>
            </a:r>
            <a:r>
              <a:rPr lang="zh-CN" altLang="en-US" sz="2000" dirty="0" smtClean="0"/>
              <a:t>设置</a:t>
            </a:r>
            <a:r>
              <a:rPr lang="en-US" sz="2000" dirty="0" smtClean="0"/>
              <a:t>motion</a:t>
            </a:r>
            <a:r>
              <a:rPr lang="zh-CN" altLang="en-US" sz="2000" dirty="0" smtClean="0"/>
              <a:t>的网络控制端口，通过该端口可查看和修改</a:t>
            </a:r>
            <a:r>
              <a:rPr lang="en-US" sz="2000" dirty="0" err="1" smtClean="0"/>
              <a:t>motion.conf</a:t>
            </a:r>
            <a:r>
              <a:rPr lang="zh-CN" altLang="en-US" sz="2000" dirty="0" smtClean="0"/>
              <a:t>里的配置，如要外网访问，需设置</a:t>
            </a:r>
            <a:r>
              <a:rPr lang="en-US" sz="2000" dirty="0" err="1" smtClean="0"/>
              <a:t>control_localhost</a:t>
            </a:r>
            <a:r>
              <a:rPr lang="zh-CN" altLang="en-US" sz="2000" dirty="0" smtClean="0"/>
              <a:t>为关闭。</a:t>
            </a:r>
          </a:p>
          <a:p>
            <a:r>
              <a:rPr lang="en-US" sz="2000" dirty="0" err="1" smtClean="0"/>
              <a:t>on_event_start</a:t>
            </a:r>
            <a:r>
              <a:rPr lang="en-US" sz="2000" dirty="0" smtClean="0"/>
              <a:t> /home/pi/motion/on_motion_detected.sh: </a:t>
            </a:r>
            <a:r>
              <a:rPr lang="zh-CN" altLang="en-US" sz="2000" dirty="0" smtClean="0"/>
              <a:t>设置当探测到运动时，执行指定目录里的文件，这里设定为执行</a:t>
            </a:r>
            <a:r>
              <a:rPr lang="en-US" altLang="zh-CN" sz="2000" dirty="0" smtClean="0"/>
              <a:t>/</a:t>
            </a:r>
            <a:r>
              <a:rPr lang="en-US" sz="2000" dirty="0" smtClean="0"/>
              <a:t>home/pi/motion/</a:t>
            </a:r>
            <a:r>
              <a:rPr lang="zh-CN" altLang="en-US" sz="2000" dirty="0" smtClean="0"/>
              <a:t>目录下的</a:t>
            </a:r>
            <a:r>
              <a:rPr lang="en-US" sz="2000" dirty="0" smtClean="0"/>
              <a:t>on_motion_detected.sh</a:t>
            </a:r>
            <a:r>
              <a:rPr lang="zh-CN" altLang="en-US" sz="2000" dirty="0" smtClean="0"/>
              <a:t>脚本命令。</a:t>
            </a:r>
          </a:p>
          <a:p>
            <a:r>
              <a:rPr lang="en-US" sz="2000" dirty="0" err="1" smtClean="0"/>
              <a:t>on_event_end</a:t>
            </a:r>
            <a:r>
              <a:rPr lang="en-US" sz="2000" dirty="0" smtClean="0"/>
              <a:t> /home/pi/motion/on_motion_end.sh: </a:t>
            </a:r>
            <a:r>
              <a:rPr lang="zh-CN" altLang="en-US" sz="2000" dirty="0" smtClean="0"/>
              <a:t>当</a:t>
            </a:r>
            <a:r>
              <a:rPr lang="en-US" sz="2000" dirty="0" err="1" smtClean="0"/>
              <a:t>on_event_start</a:t>
            </a:r>
            <a:r>
              <a:rPr lang="zh-CN" altLang="en-US" sz="2000" dirty="0" smtClean="0"/>
              <a:t>事件开始后，即检测到运动之后， 若连续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秒不能再检测到运动时，执行指定目录下的文件，这里设置为执行</a:t>
            </a:r>
            <a:r>
              <a:rPr lang="en-US" altLang="zh-CN" sz="2000" dirty="0" smtClean="0"/>
              <a:t>/</a:t>
            </a:r>
            <a:r>
              <a:rPr lang="en-US" sz="2000" dirty="0" smtClean="0"/>
              <a:t>home/pi/</a:t>
            </a:r>
            <a:r>
              <a:rPr lang="en-US" sz="2000" dirty="0" err="1" smtClean="0"/>
              <a:t>moiton</a:t>
            </a:r>
            <a:r>
              <a:rPr lang="en-US" sz="2000" dirty="0" smtClean="0"/>
              <a:t>/</a:t>
            </a:r>
            <a:r>
              <a:rPr lang="zh-CN" altLang="en-US" sz="2000" dirty="0" smtClean="0"/>
              <a:t>目录下的</a:t>
            </a:r>
            <a:r>
              <a:rPr lang="en-US" sz="2000" dirty="0" smtClean="0"/>
              <a:t>on_motion_end.sh</a:t>
            </a:r>
            <a:r>
              <a:rPr lang="zh-CN" altLang="en-US" sz="2000" dirty="0" smtClean="0"/>
              <a:t>脚本命令。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秒参数由</a:t>
            </a:r>
            <a:r>
              <a:rPr lang="en-US" sz="2000" dirty="0" smtClean="0"/>
              <a:t>gap 10</a:t>
            </a:r>
            <a:r>
              <a:rPr lang="zh-CN" altLang="en-US" sz="2000" dirty="0" smtClean="0"/>
              <a:t>选项设定。</a:t>
            </a: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、关键配置项说明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当开启</a:t>
            </a:r>
            <a:r>
              <a:rPr lang="en-US" altLang="zh-CN" sz="2400" dirty="0" smtClean="0"/>
              <a:t>motion</a:t>
            </a:r>
            <a:r>
              <a:rPr lang="zh-CN" altLang="en-US" sz="2400" dirty="0" smtClean="0"/>
              <a:t>视频监控进程时，</a:t>
            </a:r>
            <a:r>
              <a:rPr lang="en-US" altLang="zh-CN" sz="2400" dirty="0" smtClean="0"/>
              <a:t>motion</a:t>
            </a:r>
            <a:r>
              <a:rPr lang="zh-CN" altLang="en-US" sz="2400" dirty="0" smtClean="0"/>
              <a:t>会一定帧速拍摄</a:t>
            </a:r>
            <a:r>
              <a:rPr lang="en-US" altLang="zh-CN" sz="2400" dirty="0" smtClean="0"/>
              <a:t>JPEG</a:t>
            </a:r>
            <a:r>
              <a:rPr lang="zh-CN" altLang="en-US" sz="2400" dirty="0" smtClean="0"/>
              <a:t>的监控图像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当侦测到画面有指定大小的像素变化时，即监控范围内有物体运动时，</a:t>
            </a:r>
            <a:r>
              <a:rPr lang="en-US" altLang="zh-CN" sz="2400" dirty="0" smtClean="0"/>
              <a:t>motion</a:t>
            </a:r>
            <a:r>
              <a:rPr lang="zh-CN" altLang="en-US" sz="2400" dirty="0" smtClean="0"/>
              <a:t>将触发</a:t>
            </a:r>
            <a:r>
              <a:rPr lang="en-US" altLang="zh-CN" sz="2400" dirty="0" err="1" smtClean="0"/>
              <a:t>on_event_start</a:t>
            </a:r>
            <a:r>
              <a:rPr lang="zh-CN" altLang="en-US" sz="2400" dirty="0" smtClean="0"/>
              <a:t>事件，执行用户设置的</a:t>
            </a:r>
            <a:r>
              <a:rPr lang="en-US" altLang="zh-CN" sz="2400" dirty="0" err="1" smtClean="0"/>
              <a:t>on_event_start</a:t>
            </a:r>
            <a:r>
              <a:rPr lang="zh-CN" altLang="en-US" sz="2400" dirty="0" smtClean="0"/>
              <a:t>事件的脚本命令。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当检测到运动之后，如果有连续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秒钟像素的变化的值小于阈值，即不能再检测到运动时，触发</a:t>
            </a:r>
            <a:r>
              <a:rPr lang="en-US" altLang="zh-CN" sz="2400" dirty="0" err="1" smtClean="0"/>
              <a:t>on_event_end</a:t>
            </a:r>
            <a:r>
              <a:rPr lang="zh-CN" altLang="en-US" sz="2400" dirty="0" smtClean="0"/>
              <a:t>事件，执行用户设置的</a:t>
            </a:r>
            <a:r>
              <a:rPr lang="en-US" altLang="zh-CN" sz="2400" dirty="0" err="1" smtClean="0"/>
              <a:t>on_event_end</a:t>
            </a:r>
            <a:r>
              <a:rPr lang="zh-CN" altLang="en-US" sz="2400" dirty="0" smtClean="0"/>
              <a:t>事件的脚本命令。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、事件脚本</a:t>
            </a:r>
            <a:endParaRPr lang="zh-CN" alt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400" dirty="0" smtClean="0"/>
              <a:t>on_motion_detected.sh</a:t>
            </a:r>
            <a:r>
              <a:rPr lang="zh-CN" altLang="en-US" sz="2400" dirty="0" smtClean="0"/>
              <a:t>脚本作用是，记录下探测到运动时的时间，即拍摄的视频文件的文件名的一部分。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把这个时间值存到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home/pi/motion/</a:t>
            </a:r>
            <a:r>
              <a:rPr lang="en-US" sz="2400" dirty="0" err="1" smtClean="0"/>
              <a:t>tmp</a:t>
            </a:r>
            <a:r>
              <a:rPr lang="en-US" sz="2400" dirty="0" smtClean="0"/>
              <a:t>/</a:t>
            </a:r>
            <a:r>
              <a:rPr lang="en-US" sz="2400" dirty="0" err="1" smtClean="0"/>
              <a:t>videotime</a:t>
            </a:r>
            <a:r>
              <a:rPr lang="zh-CN" altLang="en-US" sz="2400" dirty="0" smtClean="0"/>
              <a:t>文件中。该脚本内容如下：</a:t>
            </a:r>
          </a:p>
          <a:p>
            <a:pPr>
              <a:buNone/>
            </a:pPr>
            <a:r>
              <a:rPr lang="en-US" altLang="zh-CN" sz="2400" dirty="0" smtClean="0"/>
              <a:t>	#!/</a:t>
            </a:r>
            <a:r>
              <a:rPr lang="en-US" sz="2400" dirty="0" smtClean="0"/>
              <a:t>bin/bash</a:t>
            </a:r>
          </a:p>
          <a:p>
            <a:pPr>
              <a:buNone/>
            </a:pPr>
            <a:r>
              <a:rPr lang="en-US" sz="2400" dirty="0" smtClean="0"/>
              <a:t>	echo "</a:t>
            </a:r>
            <a:r>
              <a:rPr lang="en-US" sz="2400" dirty="0" err="1" smtClean="0"/>
              <a:t>on_motion_detected</a:t>
            </a:r>
            <a:r>
              <a:rPr lang="en-US" sz="2400" dirty="0" smtClean="0"/>
              <a:t> start!"</a:t>
            </a:r>
          </a:p>
          <a:p>
            <a:pPr>
              <a:buNone/>
            </a:pPr>
            <a:r>
              <a:rPr lang="en-US" sz="2400" dirty="0" smtClean="0"/>
              <a:t>	DATE=$(date +"%</a:t>
            </a:r>
            <a:r>
              <a:rPr lang="en-US" sz="2400" dirty="0" err="1" smtClean="0"/>
              <a:t>Y%m%d%H%M%S</a:t>
            </a:r>
            <a:r>
              <a:rPr lang="en-US" sz="2400" dirty="0" smtClean="0"/>
              <a:t>")</a:t>
            </a:r>
          </a:p>
          <a:p>
            <a:pPr>
              <a:buNone/>
            </a:pPr>
            <a:r>
              <a:rPr lang="en-US" sz="2400" dirty="0" smtClean="0"/>
              <a:t>	ALARM_TIME="/home/pi/motion/</a:t>
            </a:r>
            <a:r>
              <a:rPr lang="en-US" sz="2400" dirty="0" err="1" smtClean="0"/>
              <a:t>tmp</a:t>
            </a:r>
            <a:r>
              <a:rPr lang="en-US" sz="2400" dirty="0" smtClean="0"/>
              <a:t>/</a:t>
            </a:r>
            <a:r>
              <a:rPr lang="en-US" sz="2400" dirty="0" err="1" smtClean="0"/>
              <a:t>videotime</a:t>
            </a:r>
            <a:r>
              <a:rPr lang="en-US" sz="2400" dirty="0" smtClean="0"/>
              <a:t>"</a:t>
            </a:r>
          </a:p>
          <a:p>
            <a:pPr>
              <a:buNone/>
            </a:pPr>
            <a:r>
              <a:rPr lang="en-US" sz="2400" dirty="0" smtClean="0"/>
              <a:t>	echo "$DATE"&gt; $ALARM_TIME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、事件脚本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而</a:t>
            </a:r>
            <a:r>
              <a:rPr lang="en-US" altLang="zh-CN" sz="2400" dirty="0" smtClean="0"/>
              <a:t>on_motion_end.sh</a:t>
            </a:r>
            <a:r>
              <a:rPr lang="zh-CN" altLang="en-US" sz="2400" dirty="0" smtClean="0"/>
              <a:t>脚本的作用是用于查找指定的视频文件，并将视频文件以邮件形式发送到用户指定的邮箱，当邮件发送失败时，将视频保存到大容量的存储盘中，减少对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卡的写操作。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、事件脚本</a:t>
            </a:r>
            <a:endParaRPr lang="zh-CN" alt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motion</a:t>
            </a:r>
            <a:r>
              <a:rPr lang="zh-CN" altLang="en-US" sz="2400" dirty="0" smtClean="0"/>
              <a:t>检测到的运动结束后，将拍摄的运动视频文件（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avi</a:t>
            </a:r>
            <a:r>
              <a:rPr lang="zh-CN" altLang="en-US" sz="2400" dirty="0" smtClean="0"/>
              <a:t>文件）发送到指定邮箱里。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avi</a:t>
            </a:r>
            <a:r>
              <a:rPr lang="zh-CN" altLang="en-US" sz="2400" dirty="0" smtClean="0"/>
              <a:t>视频的文件名为一个序号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检测到运动的时间</a:t>
            </a:r>
            <a:r>
              <a:rPr lang="en-US" altLang="zh-CN" sz="2400" dirty="0" smtClean="0"/>
              <a:t>+”.</a:t>
            </a:r>
            <a:r>
              <a:rPr lang="en-US" altLang="zh-CN" sz="2400" dirty="0" err="1" smtClean="0"/>
              <a:t>avi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，而检测到运动的时间，根据</a:t>
            </a:r>
            <a:r>
              <a:rPr lang="en-US" altLang="zh-CN" sz="2400" dirty="0" err="1" smtClean="0"/>
              <a:t>on_motion_detected</a:t>
            </a:r>
            <a:r>
              <a:rPr lang="zh-CN" altLang="en-US" sz="2400" dirty="0" smtClean="0"/>
              <a:t>脚本，保存在</a:t>
            </a:r>
            <a:r>
              <a:rPr lang="en-US" altLang="zh-CN" sz="2400" dirty="0" smtClean="0"/>
              <a:t>/home/pi/motion/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videotime</a:t>
            </a:r>
            <a:r>
              <a:rPr lang="zh-CN" altLang="en-US" sz="2400" dirty="0" smtClean="0"/>
              <a:t>文件里，理论上只要从文件里读出时间，然后补全文件名，该序号由*号替代，便能发出邮件。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但是，由于程序运动效率原因，有时会出现记录的时间同开始录制</a:t>
            </a:r>
            <a:r>
              <a:rPr lang="en-US" altLang="zh-CN" sz="2400" dirty="0" err="1" smtClean="0"/>
              <a:t>avi</a:t>
            </a:r>
            <a:r>
              <a:rPr lang="zh-CN" altLang="en-US" sz="2400" dirty="0" smtClean="0"/>
              <a:t>视频的时间差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秒的情况，虽然只有一秒，但足以导致脚本找不到</a:t>
            </a:r>
            <a:r>
              <a:rPr lang="en-US" altLang="zh-CN" sz="2400" dirty="0" err="1" smtClean="0"/>
              <a:t>avi</a:t>
            </a:r>
            <a:r>
              <a:rPr lang="zh-CN" altLang="en-US" sz="2400" dirty="0" smtClean="0"/>
              <a:t>文件，无法正确发出监控视频。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因设置了</a:t>
            </a:r>
            <a:r>
              <a:rPr lang="en-US" altLang="zh-CN" sz="2400" dirty="0" smtClean="0"/>
              <a:t>gap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，即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秒内最多只有一个视频。所以，可以去查找，以</a:t>
            </a:r>
            <a:r>
              <a:rPr lang="en-US" altLang="zh-CN" sz="2400" dirty="0" err="1" smtClean="0"/>
              <a:t>videotime</a:t>
            </a:r>
            <a:r>
              <a:rPr lang="zh-CN" altLang="en-US" sz="2400" dirty="0" smtClean="0"/>
              <a:t>中所记录的时间及其上一秒的时间命名的视频文件。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、事件脚本</a:t>
            </a:r>
            <a:endParaRPr lang="zh-CN" alt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根据设置，在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/motion</a:t>
            </a:r>
            <a:r>
              <a:rPr lang="zh-CN" altLang="en-US" sz="2400" dirty="0" smtClean="0"/>
              <a:t>下，保存了大量的视频和图像文件（依摄像头下物体运动的多少和时间的长短）。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其中，视频文件约为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秒长度。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、运行结果</a:t>
            </a:r>
            <a:r>
              <a:rPr lang="en-US" altLang="zh-CN" sz="3200" b="1" dirty="0" smtClean="0"/>
              <a:t>1</a:t>
            </a:r>
            <a:endParaRPr lang="zh-CN" altLang="en-US" sz="32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214554"/>
            <a:ext cx="4857784" cy="306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28596" y="2285992"/>
            <a:ext cx="27146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系统关机之后，这些文件将会被删除（因为是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/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tmp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目录），因此，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motion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可以在删除之前，把这些文件发送到你的信箱中。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4546" y="5643578"/>
            <a:ext cx="6000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可以试试在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conf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中，把保存地址改在别的目录下。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42862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看一下视频</a:t>
            </a:r>
            <a:r>
              <a:rPr lang="en-US" altLang="zh-CN" sz="2400" dirty="0" err="1" smtClean="0"/>
              <a:t>swf</a:t>
            </a:r>
            <a:r>
              <a:rPr lang="zh-CN" altLang="en-US" sz="2400" dirty="0" smtClean="0"/>
              <a:t>文件及图形</a:t>
            </a:r>
            <a:r>
              <a:rPr lang="en-US" altLang="zh-CN" sz="2400" dirty="0" smtClean="0"/>
              <a:t>jpg</a:t>
            </a:r>
            <a:r>
              <a:rPr lang="zh-CN" altLang="en-US" sz="2400" dirty="0" smtClean="0"/>
              <a:t>文件，图中方框，就是运动的部分。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、运行结果</a:t>
            </a:r>
            <a:r>
              <a:rPr lang="en-US" altLang="zh-CN" sz="3200" b="1" dirty="0" smtClean="0"/>
              <a:t>1</a:t>
            </a:r>
            <a:endParaRPr lang="zh-CN" altLang="en-US" sz="3200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6500858" cy="424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浏览器上输入：树莓派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8081</a:t>
            </a:r>
            <a:r>
              <a:rPr lang="zh-CN" altLang="en-US" sz="2400" dirty="0" smtClean="0"/>
              <a:t>（不行？）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在电脑端，无论是</a:t>
            </a:r>
            <a:r>
              <a:rPr lang="en-US" sz="2400" dirty="0" err="1" smtClean="0"/>
              <a:t>Windows，Linux</a:t>
            </a:r>
            <a:r>
              <a:rPr lang="zh-CN" altLang="en-US" sz="2400" dirty="0" smtClean="0"/>
              <a:t>还是</a:t>
            </a:r>
            <a:r>
              <a:rPr lang="en-US" sz="2400" dirty="0" smtClean="0"/>
              <a:t>OSX，</a:t>
            </a:r>
            <a:r>
              <a:rPr lang="zh-CN" altLang="en-US" sz="2400" dirty="0" smtClean="0"/>
              <a:t>或者安卓机器，需要安装</a:t>
            </a:r>
            <a:r>
              <a:rPr lang="en-US" sz="2400" dirty="0" smtClean="0"/>
              <a:t>VLC</a:t>
            </a:r>
            <a:r>
              <a:rPr lang="zh-CN" altLang="en-US" sz="2400" dirty="0" smtClean="0"/>
              <a:t>（一种媒体播放器软件）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现在就可以打开</a:t>
            </a:r>
            <a:r>
              <a:rPr lang="en-US" sz="2400" dirty="0" smtClean="0"/>
              <a:t>VLC，</a:t>
            </a:r>
            <a:r>
              <a:rPr lang="zh-CN" altLang="en-US" sz="2400" dirty="0" smtClean="0"/>
              <a:t>然后打开媒体</a:t>
            </a:r>
            <a:r>
              <a:rPr lang="en-US" altLang="zh-CN" sz="2400" dirty="0" smtClean="0"/>
              <a:t>-》</a:t>
            </a:r>
            <a:r>
              <a:rPr lang="zh-CN" altLang="en-US" sz="2400" dirty="0" smtClean="0"/>
              <a:t>网络串流</a:t>
            </a:r>
            <a:r>
              <a:rPr lang="en-US" altLang="zh-CN" sz="2400" dirty="0" smtClean="0"/>
              <a:t>-》</a:t>
            </a:r>
            <a:r>
              <a:rPr lang="zh-CN" altLang="en-US" sz="2400" dirty="0" smtClean="0"/>
              <a:t>输入</a:t>
            </a:r>
            <a:r>
              <a:rPr lang="en-US" sz="2400" b="1" dirty="0" smtClean="0"/>
              <a:t>http://PI</a:t>
            </a:r>
            <a:r>
              <a:rPr lang="zh-CN" altLang="en-US" sz="2400" b="1" dirty="0" smtClean="0"/>
              <a:t>的</a:t>
            </a:r>
            <a:r>
              <a:rPr lang="en-US" sz="2400" b="1" dirty="0" smtClean="0"/>
              <a:t>IP</a:t>
            </a:r>
            <a:r>
              <a:rPr lang="zh-CN" altLang="en-US" sz="2400" b="1" dirty="0" smtClean="0"/>
              <a:t>地址</a:t>
            </a:r>
            <a:r>
              <a:rPr lang="en-US" altLang="zh-CN" sz="2400" b="1" dirty="0" smtClean="0"/>
              <a:t>:8081</a:t>
            </a:r>
            <a:r>
              <a:rPr lang="zh-CN" altLang="en-US" sz="2400" dirty="0" smtClean="0"/>
              <a:t>查看实时不卡的网络监控了。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、运行结果</a:t>
            </a:r>
            <a:r>
              <a:rPr lang="en-US" altLang="zh-CN" sz="3200" b="1" dirty="0" smtClean="0"/>
              <a:t>2</a:t>
            </a:r>
            <a:endParaRPr lang="zh-CN" altLang="en-US" sz="3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928934"/>
            <a:ext cx="5072098" cy="358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第一步： 将摄像头连接到树莓派上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现在的摄像头都是支持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口的，因此，将摄像头的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头，插到树莓派上，就完成了摄像头与树莓派的物理连接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、给树莓派装上摄像头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在树莓派上同样可以看到此视频流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</a:t>
            </a:r>
            <a:r>
              <a:rPr lang="en-US" altLang="zh-CN" sz="2400" dirty="0" smtClean="0"/>
              <a:t>VLC</a:t>
            </a:r>
          </a:p>
          <a:p>
            <a:pPr>
              <a:buNone/>
            </a:pPr>
            <a:r>
              <a:rPr lang="en-US" altLang="zh-CN" sz="2400" dirty="0" smtClean="0"/>
              <a:t>   apt-get install </a:t>
            </a:r>
            <a:r>
              <a:rPr lang="en-US" altLang="zh-CN" sz="2400" dirty="0" err="1" smtClean="0"/>
              <a:t>vlc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、运行结果</a:t>
            </a:r>
            <a:r>
              <a:rPr lang="en-US" altLang="zh-CN" sz="3200" b="1" dirty="0" smtClean="0"/>
              <a:t>2</a:t>
            </a:r>
            <a:endParaRPr lang="zh-CN" altLang="en-US" sz="3200" i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143116"/>
            <a:ext cx="53816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28596" y="2285992"/>
            <a:ext cx="2786082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系统告诉我们，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VLC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是预装的。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直接在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菜单（其他）上找到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VLC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，运行，填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IP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地址，结果与在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PC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上是一样的。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在手机上，下载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VLC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，一样！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、安装抓图软件</a:t>
            </a:r>
            <a:r>
              <a:rPr lang="en-US" sz="2400" dirty="0" err="1" smtClean="0"/>
              <a:t>fswebcam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　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fswebcam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、另一种网络监控（</a:t>
            </a:r>
            <a:r>
              <a:rPr lang="en-US" altLang="zh-CN" sz="3200" b="1" dirty="0" err="1" smtClean="0"/>
              <a:t>yeelink</a:t>
            </a:r>
            <a:r>
              <a:rPr lang="zh-CN" altLang="en-US" sz="3200" b="1" dirty="0" smtClean="0"/>
              <a:t>）</a:t>
            </a:r>
            <a:endParaRPr lang="zh-CN" altLang="en-US" sz="32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143116"/>
            <a:ext cx="5653083" cy="408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57158" y="1928802"/>
            <a:ext cx="24288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、登录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Yeelink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(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  <a:hlinkClick r:id="rId3"/>
              </a:rPr>
              <a:t>http://www.yeelink.net/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)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，完成注册过程。</a:t>
            </a:r>
            <a:endParaRPr lang="zh-CN" alt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>
                <a:solidFill>
                  <a:srgbClr val="000000"/>
                </a:solidFill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</a:rPr>
              <a:t>、在用户中心增加一个设备</a:t>
            </a:r>
            <a:r>
              <a:rPr lang="en-US" altLang="zh-CN" sz="2400" dirty="0" smtClean="0">
                <a:solidFill>
                  <a:srgbClr val="000000"/>
                </a:solidFill>
              </a:rPr>
              <a:t>——</a:t>
            </a:r>
            <a:r>
              <a:rPr lang="zh-CN" altLang="en-US" sz="2400" dirty="0" smtClean="0">
                <a:solidFill>
                  <a:srgbClr val="000000"/>
                </a:solidFill>
              </a:rPr>
              <a:t>树莓派摄像头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>
                <a:solidFill>
                  <a:srgbClr val="000000"/>
                </a:solidFill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</a:rPr>
              <a:t>、再为此设备增加一个图像传感器</a:t>
            </a:r>
            <a:r>
              <a:rPr lang="en-US" altLang="zh-CN" sz="2400" dirty="0" smtClean="0">
                <a:solidFill>
                  <a:srgbClr val="000000"/>
                </a:solidFill>
              </a:rPr>
              <a:t>——</a:t>
            </a:r>
            <a:r>
              <a:rPr lang="zh-CN" altLang="en-US" sz="2400" dirty="0" smtClean="0">
                <a:solidFill>
                  <a:srgbClr val="000000"/>
                </a:solidFill>
              </a:rPr>
              <a:t>摄像头。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、在</a:t>
            </a:r>
            <a:r>
              <a:rPr lang="en-US" altLang="zh-CN" sz="3200" b="1" dirty="0" err="1" smtClean="0"/>
              <a:t>yeelink</a:t>
            </a:r>
            <a:r>
              <a:rPr lang="zh-CN" altLang="en-US" sz="3200" b="1" dirty="0" smtClean="0"/>
              <a:t>上添加设备</a:t>
            </a:r>
            <a:endParaRPr lang="zh-CN" altLang="en-US" sz="3200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37242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500438"/>
            <a:ext cx="44672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在添加了摄像头后，一个重要的信息要记下来：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、在</a:t>
            </a:r>
            <a:r>
              <a:rPr lang="en-US" altLang="zh-CN" sz="3200" b="1" dirty="0" err="1" smtClean="0"/>
              <a:t>yeelink</a:t>
            </a:r>
            <a:r>
              <a:rPr lang="zh-CN" altLang="en-US" sz="3200" b="1" dirty="0" smtClean="0"/>
              <a:t>上添加设备</a:t>
            </a:r>
            <a:endParaRPr lang="zh-CN" altLang="en-US" sz="3200" b="1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44672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857628"/>
            <a:ext cx="722007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357422" y="2643182"/>
            <a:ext cx="3071834" cy="857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71934" y="3857628"/>
            <a:ext cx="4500594" cy="857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14546" y="5143512"/>
            <a:ext cx="63579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这是后面传输时要用到的设备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和传感器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400" kern="0" dirty="0" smtClean="0">
                <a:latin typeface="+mn-lt"/>
                <a:ea typeface="+mn-ea"/>
              </a:rPr>
              <a:t>在本例中设备</a:t>
            </a:r>
            <a:r>
              <a:rPr lang="en-US" altLang="zh-CN" sz="2400" kern="0" dirty="0" smtClean="0">
                <a:latin typeface="+mn-lt"/>
                <a:ea typeface="+mn-ea"/>
              </a:rPr>
              <a:t>ID</a:t>
            </a:r>
            <a:r>
              <a:rPr lang="zh-CN" altLang="en-US" sz="2400" kern="0" dirty="0" smtClean="0">
                <a:latin typeface="+mn-lt"/>
                <a:ea typeface="+mn-ea"/>
              </a:rPr>
              <a:t>是：</a:t>
            </a:r>
            <a:r>
              <a:rPr lang="en-US" altLang="zh-CN" sz="2400" kern="0" dirty="0" smtClean="0">
                <a:latin typeface="+mn-lt"/>
                <a:ea typeface="+mn-ea"/>
              </a:rPr>
              <a:t>16587</a:t>
            </a:r>
            <a:r>
              <a:rPr lang="zh-CN" altLang="en-US" sz="2400" kern="0" dirty="0" smtClean="0">
                <a:latin typeface="+mn-lt"/>
                <a:ea typeface="+mn-ea"/>
              </a:rPr>
              <a:t>，传感器</a:t>
            </a:r>
            <a:r>
              <a:rPr lang="en-US" altLang="zh-CN" sz="2400" kern="0" dirty="0" smtClean="0">
                <a:latin typeface="+mn-lt"/>
                <a:ea typeface="+mn-ea"/>
              </a:rPr>
              <a:t>ID</a:t>
            </a:r>
            <a:r>
              <a:rPr lang="zh-CN" altLang="en-US" sz="2400" kern="0" dirty="0" smtClean="0">
                <a:latin typeface="+mn-lt"/>
                <a:ea typeface="+mn-ea"/>
              </a:rPr>
              <a:t>是：</a:t>
            </a:r>
            <a:r>
              <a:rPr lang="en-US" altLang="zh-CN" sz="2400" kern="0" dirty="0" smtClean="0">
                <a:latin typeface="+mn-lt"/>
                <a:ea typeface="+mn-ea"/>
              </a:rPr>
              <a:t>28686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、在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home/pi</a:t>
            </a:r>
            <a:r>
              <a:rPr lang="zh-CN" altLang="en-US" sz="2400" dirty="0" smtClean="0"/>
              <a:t>下创建脚本</a:t>
            </a:r>
            <a:r>
              <a:rPr lang="en-US" sz="2400" dirty="0" smtClean="0"/>
              <a:t>yeelink.sh, </a:t>
            </a:r>
            <a:r>
              <a:rPr lang="zh-CN" altLang="en-US" sz="2400" dirty="0" smtClean="0"/>
              <a:t>内容为以下两行命令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其中的</a:t>
            </a:r>
            <a:r>
              <a:rPr lang="en-US" sz="2400" dirty="0" err="1" smtClean="0"/>
              <a:t>ApiKey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URL</a:t>
            </a:r>
            <a:r>
              <a:rPr lang="zh-CN" altLang="en-US" sz="2400" dirty="0" smtClean="0"/>
              <a:t>请改为自己设备对应的信息。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fswebcam</a:t>
            </a:r>
            <a:r>
              <a:rPr lang="en-US" sz="2400" dirty="0" smtClean="0"/>
              <a:t> -d /dev/video0 -r 320x240 --bottom-banner --title "</a:t>
            </a:r>
            <a:r>
              <a:rPr lang="en-US" sz="2400" dirty="0" err="1" smtClean="0"/>
              <a:t>RaspberryPi</a:t>
            </a:r>
            <a:r>
              <a:rPr lang="en-US" sz="2400" dirty="0" smtClean="0"/>
              <a:t> @ </a:t>
            </a:r>
            <a:r>
              <a:rPr lang="en-US" sz="2400" dirty="0" err="1" smtClean="0"/>
              <a:t>Yeelink</a:t>
            </a:r>
            <a:r>
              <a:rPr lang="en-US" sz="2400" dirty="0" smtClean="0"/>
              <a:t>" --no-timestamp /home/pi/yeelink.jpg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这行是拍摄一张照片，保存在本地：</a:t>
            </a:r>
            <a:r>
              <a:rPr lang="en-US" sz="2400" dirty="0" smtClean="0"/>
              <a:t>/home/pi/yeelink.jpg</a:t>
            </a:r>
          </a:p>
          <a:p>
            <a:pPr>
              <a:buNone/>
            </a:pPr>
            <a:r>
              <a:rPr lang="en-US" sz="2400" dirty="0" smtClean="0"/>
              <a:t>	curl --request POST --data-binary @"/home/pi/yeelink.jpg" --header "U-</a:t>
            </a:r>
            <a:r>
              <a:rPr lang="en-US" sz="2400" dirty="0" err="1" smtClean="0"/>
              <a:t>ApiKey</a:t>
            </a:r>
            <a:r>
              <a:rPr lang="en-US" sz="2400" dirty="0" smtClean="0"/>
              <a:t>: </a:t>
            </a:r>
            <a:r>
              <a:rPr lang="en-US" sz="2400" dirty="0" err="1" smtClean="0"/>
              <a:t>xxxxxxxxxxxxxxxxxxxx</a:t>
            </a:r>
            <a:r>
              <a:rPr lang="en-US" sz="2400" dirty="0" smtClean="0"/>
              <a:t>" http://api.yeelink.net/v1.0/device/1022/sensor/1294/photos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为脚本增加可执行权限</a:t>
            </a:r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sz="2400" dirty="0" err="1" smtClean="0"/>
              <a:t>pi@raspberrypi</a:t>
            </a:r>
            <a:r>
              <a:rPr lang="en-US" sz="2400" dirty="0" smtClean="0"/>
              <a:t> ~ $ </a:t>
            </a:r>
            <a:r>
              <a:rPr lang="en-US" sz="2400" dirty="0" err="1" smtClean="0"/>
              <a:t>chmod</a:t>
            </a:r>
            <a:r>
              <a:rPr lang="en-US" sz="2400" dirty="0" smtClean="0"/>
              <a:t> +x yeelink.sh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9</a:t>
            </a:r>
            <a:r>
              <a:rPr lang="zh-CN" altLang="en-US" sz="3200" b="1" dirty="0" smtClean="0"/>
              <a:t>、树莓派上的命令脚本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sz="2400" dirty="0" smtClean="0"/>
              <a:t>curl --request POST --data-binary @"/home/pi/yeelink.jpg" --header "U-</a:t>
            </a:r>
            <a:r>
              <a:rPr lang="en-US" sz="2400" dirty="0" err="1" smtClean="0"/>
              <a:t>ApiKey</a:t>
            </a:r>
            <a:r>
              <a:rPr lang="en-US" sz="2400" dirty="0" smtClean="0"/>
              <a:t>: </a:t>
            </a:r>
            <a:r>
              <a:rPr lang="en-US" sz="2400" dirty="0" err="1" smtClean="0"/>
              <a:t>xxxxxxxxxxxxxxxxxxxx</a:t>
            </a:r>
            <a:r>
              <a:rPr lang="en-US" sz="2400" dirty="0" smtClean="0"/>
              <a:t>" </a:t>
            </a:r>
            <a:r>
              <a:rPr lang="en-US" sz="2400" dirty="0" smtClean="0">
                <a:hlinkClick r:id="rId2"/>
              </a:rPr>
              <a:t>http://api.yeelink.net/v1.0/device/1022/sensor/1294/photos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命令中，使用了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上传图像命令。所谓：图像数据由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组成的键值对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图像内容则是二进制图像文件。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Yeelink</a:t>
            </a:r>
            <a:r>
              <a:rPr lang="zh-CN" altLang="en-US" sz="2400" dirty="0" smtClean="0"/>
              <a:t>给出了上传和下载的</a:t>
            </a:r>
            <a:r>
              <a:rPr lang="en-US" sz="2400" dirty="0" smtClean="0"/>
              <a:t>API</a:t>
            </a:r>
            <a:r>
              <a:rPr lang="zh-CN" altLang="en-US" sz="2400" dirty="0" smtClean="0"/>
              <a:t>列表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上传图像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sz="1800" dirty="0" smtClean="0">
                <a:hlinkClick r:id="rId3"/>
              </a:rPr>
              <a:t>v1.0/device/&lt;</a:t>
            </a:r>
            <a:r>
              <a:rPr lang="en-US" sz="1800" dirty="0" err="1" smtClean="0">
                <a:hlinkClick r:id="rId3"/>
              </a:rPr>
              <a:t>device_id</a:t>
            </a:r>
            <a:r>
              <a:rPr lang="en-US" sz="1800" dirty="0" smtClean="0">
                <a:hlinkClick r:id="rId3"/>
              </a:rPr>
              <a:t>&gt;/sensor/&lt;</a:t>
            </a:r>
            <a:r>
              <a:rPr lang="en-US" sz="1800" dirty="0" err="1" smtClean="0">
                <a:hlinkClick r:id="rId3"/>
              </a:rPr>
              <a:t>sensor_id</a:t>
            </a:r>
            <a:r>
              <a:rPr lang="en-US" sz="1800" dirty="0" smtClean="0">
                <a:hlinkClick r:id="rId3"/>
              </a:rPr>
              <a:t>&gt;/photos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sz="1800" dirty="0" smtClean="0">
                <a:hlinkClick r:id="rId3"/>
              </a:rPr>
              <a:t>v1.0/device/&lt;</a:t>
            </a:r>
            <a:r>
              <a:rPr lang="en-US" sz="1800" dirty="0" err="1" smtClean="0">
                <a:hlinkClick r:id="rId3"/>
              </a:rPr>
              <a:t>device_id</a:t>
            </a:r>
            <a:r>
              <a:rPr lang="en-US" sz="1800" dirty="0" smtClean="0">
                <a:hlinkClick r:id="rId3"/>
              </a:rPr>
              <a:t>&gt;/sensor/&lt;</a:t>
            </a:r>
            <a:r>
              <a:rPr lang="en-US" sz="1800" dirty="0" err="1" smtClean="0">
                <a:hlinkClick r:id="rId3"/>
              </a:rPr>
              <a:t>sensor_id</a:t>
            </a:r>
            <a:r>
              <a:rPr lang="en-US" sz="1800" dirty="0" smtClean="0">
                <a:hlinkClick r:id="rId3"/>
              </a:rPr>
              <a:t>&gt;/photo/info/&lt;key&gt;</a:t>
            </a:r>
            <a:endParaRPr lang="en-US" sz="1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获取图像（信息）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sz="1800" dirty="0" smtClean="0">
                <a:hlinkClick r:id="rId3"/>
              </a:rPr>
              <a:t>v1.0/device/&lt;</a:t>
            </a:r>
            <a:r>
              <a:rPr lang="en-US" sz="1800" dirty="0" err="1" smtClean="0">
                <a:hlinkClick r:id="rId3"/>
              </a:rPr>
              <a:t>device_id</a:t>
            </a:r>
            <a:r>
              <a:rPr lang="en-US" sz="1800" dirty="0" smtClean="0">
                <a:hlinkClick r:id="rId3"/>
              </a:rPr>
              <a:t>&gt;/sensor/&lt;</a:t>
            </a:r>
            <a:r>
              <a:rPr lang="en-US" sz="1800" dirty="0" err="1" smtClean="0">
                <a:hlinkClick r:id="rId3"/>
              </a:rPr>
              <a:t>sensor_id</a:t>
            </a:r>
            <a:r>
              <a:rPr lang="en-US" sz="1800" dirty="0" smtClean="0">
                <a:hlinkClick r:id="rId3"/>
              </a:rPr>
              <a:t>&gt;/photo/content/&lt;key&gt;</a:t>
            </a:r>
            <a:endParaRPr lang="en-US" sz="1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获取图像（内容）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sz="1800" dirty="0" smtClean="0">
                <a:hlinkClick r:id="rId3"/>
              </a:rPr>
              <a:t>v1.0/device/&lt;</a:t>
            </a:r>
            <a:r>
              <a:rPr lang="en-US" sz="1800" dirty="0" err="1" smtClean="0">
                <a:hlinkClick r:id="rId3"/>
              </a:rPr>
              <a:t>device_id</a:t>
            </a:r>
            <a:r>
              <a:rPr lang="en-US" sz="1800" dirty="0" smtClean="0">
                <a:hlinkClick r:id="rId3"/>
              </a:rPr>
              <a:t>&gt;/sensor/&lt;</a:t>
            </a:r>
            <a:r>
              <a:rPr lang="en-US" sz="1800" dirty="0" err="1" smtClean="0">
                <a:hlinkClick r:id="rId3"/>
              </a:rPr>
              <a:t>sensor_id</a:t>
            </a:r>
            <a:r>
              <a:rPr lang="en-US" sz="1800" dirty="0" smtClean="0">
                <a:hlinkClick r:id="rId3"/>
              </a:rPr>
              <a:t>&gt;/photo/content/&lt;key&gt;</a:t>
            </a:r>
            <a:endParaRPr lang="zh-CN" altLang="en-US" sz="18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POST</a:t>
            </a:r>
            <a:r>
              <a:rPr lang="zh-CN" altLang="en-US" sz="3200" b="1" dirty="0" smtClean="0"/>
              <a:t>命令解释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上传图像：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对该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的一个</a:t>
            </a:r>
            <a:r>
              <a:rPr lang="en-US" altLang="zh-CN" sz="2400" dirty="0" smtClean="0"/>
              <a:t>HTTP POST</a:t>
            </a:r>
            <a:r>
              <a:rPr lang="zh-CN" altLang="en-US" sz="2400" dirty="0" smtClean="0"/>
              <a:t>请求会为指定的图像传感器上传一幅新的图像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使用此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来为图像传感器存储图像数据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目前只支持上传</a:t>
            </a:r>
            <a:r>
              <a:rPr lang="en-US" altLang="zh-CN" sz="2400" dirty="0" smtClean="0"/>
              <a:t>jpg, </a:t>
            </a:r>
            <a:r>
              <a:rPr lang="en-US" altLang="zh-CN" sz="2400" dirty="0" err="1" smtClean="0"/>
              <a:t>png</a:t>
            </a:r>
            <a:r>
              <a:rPr lang="en-US" altLang="zh-CN" sz="2400" dirty="0" smtClean="0"/>
              <a:t>, gif</a:t>
            </a:r>
            <a:r>
              <a:rPr lang="zh-CN" altLang="en-US" sz="2400" dirty="0" smtClean="0"/>
              <a:t>类型的图像。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URL</a:t>
            </a:r>
          </a:p>
          <a:p>
            <a:pPr>
              <a:buNone/>
            </a:pPr>
            <a:r>
              <a:rPr lang="en-US" sz="1800" dirty="0" smtClean="0">
                <a:hlinkClick r:id="rId2"/>
              </a:rPr>
              <a:t>http://api.yeelink.net/v1.0/device/&lt;device_id&gt;/sensor/&lt;sensor_id&gt;/photos</a:t>
            </a:r>
            <a:endParaRPr lang="en-US" sz="1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请求参数</a:t>
            </a:r>
          </a:p>
          <a:p>
            <a:pPr>
              <a:buNone/>
            </a:pPr>
            <a:r>
              <a:rPr lang="zh-CN" altLang="en-US" sz="2000" dirty="0" smtClean="0"/>
              <a:t>参数名         必需    类型      说明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err="1" smtClean="0"/>
              <a:t>device_id</a:t>
            </a:r>
            <a:r>
              <a:rPr lang="en-US" sz="2000" dirty="0" smtClean="0"/>
              <a:t>     true    string     </a:t>
            </a:r>
            <a:r>
              <a:rPr lang="zh-CN" altLang="en-US" sz="2000" dirty="0" smtClean="0"/>
              <a:t>设备</a:t>
            </a:r>
            <a:r>
              <a:rPr lang="en-US" sz="2000" dirty="0" smtClean="0"/>
              <a:t>ID</a:t>
            </a:r>
          </a:p>
          <a:p>
            <a:pPr>
              <a:buNone/>
            </a:pPr>
            <a:r>
              <a:rPr lang="en-US" sz="2000" dirty="0" err="1" smtClean="0"/>
              <a:t>sensor_id</a:t>
            </a:r>
            <a:r>
              <a:rPr lang="en-US" sz="2000" dirty="0" smtClean="0"/>
              <a:t>     true    string     </a:t>
            </a:r>
            <a:r>
              <a:rPr lang="zh-CN" altLang="en-US" sz="2000" dirty="0" smtClean="0"/>
              <a:t>传感器</a:t>
            </a:r>
            <a:r>
              <a:rPr lang="en-US" sz="2000" dirty="0" smtClean="0"/>
              <a:t>ID</a:t>
            </a:r>
            <a:endParaRPr lang="en-US" altLang="zh-CN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POST</a:t>
            </a:r>
            <a:r>
              <a:rPr lang="zh-CN" altLang="en-US" sz="3200" b="1" dirty="0" smtClean="0"/>
              <a:t>命令解释</a:t>
            </a:r>
            <a:endParaRPr lang="zh-CN" altLang="en-US" sz="3200" b="1" i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57356" y="5072074"/>
            <a:ext cx="63579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400" kern="0" dirty="0" smtClean="0">
                <a:latin typeface="+mn-lt"/>
                <a:ea typeface="+mn-ea"/>
              </a:rPr>
              <a:t>在本例中设备</a:t>
            </a:r>
            <a:r>
              <a:rPr lang="en-US" altLang="zh-CN" sz="2400" kern="0" dirty="0" smtClean="0">
                <a:latin typeface="+mn-lt"/>
                <a:ea typeface="+mn-ea"/>
              </a:rPr>
              <a:t>ID</a:t>
            </a:r>
            <a:r>
              <a:rPr lang="zh-CN" altLang="en-US" sz="2400" kern="0" dirty="0" smtClean="0">
                <a:latin typeface="+mn-lt"/>
                <a:ea typeface="+mn-ea"/>
              </a:rPr>
              <a:t>是：</a:t>
            </a:r>
            <a:r>
              <a:rPr lang="en-US" altLang="zh-CN" sz="2400" kern="0" dirty="0" smtClean="0">
                <a:latin typeface="+mn-lt"/>
                <a:ea typeface="+mn-ea"/>
              </a:rPr>
              <a:t>16587</a:t>
            </a:r>
            <a:r>
              <a:rPr lang="zh-CN" altLang="en-US" sz="2400" kern="0" dirty="0" smtClean="0">
                <a:latin typeface="+mn-lt"/>
                <a:ea typeface="+mn-ea"/>
              </a:rPr>
              <a:t>，传感器</a:t>
            </a:r>
            <a:r>
              <a:rPr lang="en-US" altLang="zh-CN" sz="2400" kern="0" dirty="0" smtClean="0">
                <a:latin typeface="+mn-lt"/>
                <a:ea typeface="+mn-ea"/>
              </a:rPr>
              <a:t>ID</a:t>
            </a:r>
            <a:r>
              <a:rPr lang="zh-CN" altLang="en-US" sz="2400" kern="0" dirty="0" smtClean="0">
                <a:latin typeface="+mn-lt"/>
                <a:ea typeface="+mn-ea"/>
              </a:rPr>
              <a:t>是：</a:t>
            </a:r>
            <a:r>
              <a:rPr lang="en-US" altLang="zh-CN" sz="2400" kern="0" dirty="0" smtClean="0">
                <a:latin typeface="+mn-lt"/>
                <a:ea typeface="+mn-ea"/>
              </a:rPr>
              <a:t>28686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数据格式</a:t>
            </a:r>
          </a:p>
          <a:p>
            <a:pPr>
              <a:buNone/>
            </a:pPr>
            <a:r>
              <a:rPr lang="en-US" sz="2400" dirty="0" smtClean="0"/>
              <a:t>    binary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注意：此处格式与数值型传感器等不同，不再使用</a:t>
            </a:r>
            <a:r>
              <a:rPr lang="en-US" sz="2400" dirty="0" smtClean="0"/>
              <a:t>JSON</a:t>
            </a:r>
            <a:r>
              <a:rPr lang="zh-CN" altLang="en-US" sz="2400" dirty="0" smtClean="0"/>
              <a:t>格式，而是直接上传图片的原始内容</a:t>
            </a:r>
          </a:p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Method</a:t>
            </a:r>
          </a:p>
          <a:p>
            <a:pPr>
              <a:buNone/>
            </a:pPr>
            <a:r>
              <a:rPr lang="en-US" sz="2400" dirty="0" smtClean="0"/>
              <a:t>    POST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返回值</a:t>
            </a:r>
          </a:p>
          <a:p>
            <a:pPr>
              <a:buNone/>
            </a:pPr>
            <a:r>
              <a:rPr lang="en-US" sz="2400" dirty="0" smtClean="0"/>
              <a:t>     HTTP Headers only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访问授权</a:t>
            </a:r>
          </a:p>
          <a:p>
            <a:pPr>
              <a:buNone/>
            </a:pPr>
            <a:r>
              <a:rPr lang="zh-CN" altLang="en-US" sz="2400" dirty="0" smtClean="0"/>
              <a:t>    需要在</a:t>
            </a:r>
            <a:r>
              <a:rPr lang="en-US" sz="2400" dirty="0" smtClean="0"/>
              <a:t>HTTP Header</a:t>
            </a:r>
            <a:r>
              <a:rPr lang="zh-CN" altLang="en-US" sz="2400" dirty="0" smtClean="0"/>
              <a:t>中增加</a:t>
            </a:r>
            <a:r>
              <a:rPr lang="en-US" sz="2400" dirty="0" smtClean="0"/>
              <a:t>API Key</a:t>
            </a:r>
            <a:r>
              <a:rPr lang="zh-CN" altLang="en-US" sz="2400" dirty="0" smtClean="0"/>
              <a:t>来授权写入操作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具体请参照</a:t>
            </a:r>
            <a:r>
              <a:rPr lang="en-US" sz="2400" dirty="0" smtClean="0">
                <a:hlinkClick r:id="rId2"/>
              </a:rPr>
              <a:t>API Key</a:t>
            </a:r>
            <a:r>
              <a:rPr lang="zh-CN" altLang="en-US" sz="2400" dirty="0" smtClean="0"/>
              <a:t>，支持一次传送一幅图像数据。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POST</a:t>
            </a:r>
            <a:r>
              <a:rPr lang="zh-CN" altLang="en-US" sz="3200" b="1" dirty="0" smtClean="0"/>
              <a:t>命令解释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请求实例</a:t>
            </a:r>
          </a:p>
          <a:p>
            <a:pPr>
              <a:buNone/>
            </a:pPr>
            <a:r>
              <a:rPr lang="en-US" sz="2400" dirty="0" smtClean="0"/>
              <a:t> curl --request POST --data-binary @</a:t>
            </a:r>
            <a:r>
              <a:rPr lang="en-US" sz="2400" dirty="0" err="1" smtClean="0"/>
              <a:t>datafile.jpg</a:t>
            </a:r>
            <a:r>
              <a:rPr lang="en-US" sz="2400" dirty="0" smtClean="0"/>
              <a:t> --header "U-</a:t>
            </a:r>
            <a:r>
              <a:rPr lang="en-US" sz="2400" dirty="0" err="1" smtClean="0"/>
              <a:t>ApiKey</a:t>
            </a:r>
            <a:r>
              <a:rPr lang="en-US" sz="2400" dirty="0" smtClean="0"/>
              <a:t>: YOUR_API_KEY_HERE" http://api.yeelink.net/v1.0/device/12/sensor/3/photosNote:</a:t>
            </a:r>
            <a:r>
              <a:rPr lang="zh-CN" altLang="en-US" sz="2400" dirty="0" smtClean="0"/>
              <a:t>需要在</a:t>
            </a:r>
            <a:r>
              <a:rPr lang="en-US" sz="2400" dirty="0" smtClean="0"/>
              <a:t>HTTP Header</a:t>
            </a:r>
            <a:r>
              <a:rPr lang="zh-CN" altLang="en-US" sz="2400" dirty="0" smtClean="0"/>
              <a:t>中增加</a:t>
            </a:r>
            <a:r>
              <a:rPr lang="en-US" sz="2400" dirty="0" smtClean="0"/>
              <a:t>API Key</a:t>
            </a:r>
            <a:r>
              <a:rPr lang="zh-CN" altLang="en-US" sz="2400" dirty="0" smtClean="0"/>
              <a:t>来授权写入操作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具体请参照</a:t>
            </a:r>
            <a:r>
              <a:rPr lang="en-US" sz="2400" dirty="0" smtClean="0"/>
              <a:t>API Key. </a:t>
            </a:r>
            <a:r>
              <a:rPr lang="zh-CN" altLang="en-US" sz="2400" dirty="0" smtClean="0"/>
              <a:t>支持一次传送一幅图像数据</a:t>
            </a:r>
            <a:r>
              <a:rPr lang="en-US" altLang="zh-CN" sz="2400" dirty="0" smtClean="0"/>
              <a:t>.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Note:</a:t>
            </a:r>
            <a:r>
              <a:rPr lang="zh-CN" altLang="en-US" sz="2400" dirty="0" smtClean="0"/>
              <a:t>目前限定相邻图像数据上传间隔须大于等于</a:t>
            </a:r>
            <a:r>
              <a:rPr lang="en-US" altLang="zh-CN" sz="2400" dirty="0" smtClean="0"/>
              <a:t>10</a:t>
            </a:r>
            <a:r>
              <a:rPr lang="en-US" sz="2400" dirty="0" smtClean="0"/>
              <a:t>s, </a:t>
            </a:r>
            <a:r>
              <a:rPr lang="zh-CN" altLang="en-US" sz="2400" dirty="0" smtClean="0"/>
              <a:t>过于频繁的请求会收到</a:t>
            </a:r>
            <a:r>
              <a:rPr lang="en-US" altLang="zh-CN" sz="2400" dirty="0" smtClean="0"/>
              <a:t>406 </a:t>
            </a:r>
            <a:r>
              <a:rPr lang="en-US" sz="2400" dirty="0" smtClean="0"/>
              <a:t>Response.</a:t>
            </a:r>
          </a:p>
          <a:p>
            <a:pPr>
              <a:buFont typeface="Wingdings" pitchFamily="2" charset="2"/>
              <a:buChar char="p"/>
            </a:pP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其他参数请参看</a:t>
            </a:r>
            <a:r>
              <a:rPr lang="en-US" altLang="zh-CN" sz="2400" dirty="0" smtClean="0"/>
              <a:t>http://www.yeelink.net/developer/apidoc/12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POST</a:t>
            </a:r>
            <a:r>
              <a:rPr lang="zh-CN" altLang="en-US" sz="3200" b="1" dirty="0" smtClean="0"/>
              <a:t>命令解释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手动执行一次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./yeelink.sh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得到如下运行结果：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11</a:t>
            </a:r>
            <a:r>
              <a:rPr lang="zh-CN" altLang="en-US" sz="3200" b="1" dirty="0" smtClean="0"/>
              <a:t>、执行与结果</a:t>
            </a:r>
            <a:endParaRPr lang="zh-CN" altLang="en-US" sz="32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71744"/>
            <a:ext cx="607167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步，让树莓派识别摄像头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树莓派上的操作系统是</a:t>
            </a:r>
            <a:r>
              <a:rPr lang="en-US" altLang="zh-CN" sz="2400" dirty="0" err="1" smtClean="0"/>
              <a:t>Raspbian</a:t>
            </a:r>
            <a:r>
              <a:rPr lang="en-US" altLang="zh-CN" sz="2400" dirty="0" smtClean="0"/>
              <a:t> “wheezy”——</a:t>
            </a:r>
            <a:r>
              <a:rPr lang="zh-CN" altLang="en-US" sz="2400" dirty="0" smtClean="0"/>
              <a:t>一个基于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Debian</a:t>
            </a:r>
            <a:r>
              <a:rPr lang="zh-CN" altLang="en-US" sz="2400" dirty="0" smtClean="0"/>
              <a:t>完整操作系统，早前的版本可能不能自动识别摄像头，但我们现在用的版本（</a:t>
            </a:r>
            <a:r>
              <a:rPr lang="en-US" altLang="zh-CN" sz="2400" dirty="0" smtClean="0"/>
              <a:t>2014-06-20-wheezy-raspbian.img</a:t>
            </a:r>
            <a:r>
              <a:rPr lang="zh-CN" altLang="en-US" sz="2400" dirty="0" smtClean="0"/>
              <a:t>）是可以自动识别的，所以不要做任何事情。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摄像头接到</a:t>
            </a:r>
            <a:r>
              <a:rPr lang="en-US" altLang="zh-CN" sz="2400" dirty="0" smtClean="0"/>
              <a:t>Pi</a:t>
            </a:r>
            <a:r>
              <a:rPr lang="zh-CN" altLang="en-US" sz="2400" dirty="0" smtClean="0"/>
              <a:t>上后，可能需要安装摄像头驱动，但我们现在使用的版本</a:t>
            </a:r>
            <a:r>
              <a:rPr lang="en-US" altLang="zh-CN" sz="2400" dirty="0" smtClean="0"/>
              <a:t>(2014-06-20-wheezy-raspbian.img)</a:t>
            </a:r>
            <a:r>
              <a:rPr lang="zh-CN" altLang="en-US" sz="2400" dirty="0" smtClean="0"/>
              <a:t>已经包含了</a:t>
            </a:r>
            <a:r>
              <a:rPr lang="en-US" altLang="zh-CN" sz="2400" dirty="0" smtClean="0"/>
              <a:t>V4L2</a:t>
            </a:r>
            <a:r>
              <a:rPr lang="zh-CN" altLang="en-US" sz="2400" dirty="0" smtClean="0"/>
              <a:t>驱动，所以不要再安装驱动了。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验证一下：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pi@raspberrypi</a:t>
            </a:r>
            <a:r>
              <a:rPr lang="en-US" altLang="zh-CN" sz="2400" dirty="0" smtClean="0"/>
              <a:t> ~ $ </a:t>
            </a:r>
            <a:r>
              <a:rPr lang="en-US" altLang="zh-CN" sz="2400" dirty="0" err="1" smtClean="0"/>
              <a:t>ls</a:t>
            </a:r>
            <a:r>
              <a:rPr lang="en-US" altLang="zh-CN" sz="2400" dirty="0" smtClean="0"/>
              <a:t> -l /dev/video0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结果如图：　　</a:t>
            </a:r>
            <a:endParaRPr lang="en-US" altLang="zh-CN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、给树莓派装上摄像头</a:t>
            </a:r>
            <a:endParaRPr lang="zh-CN" altLang="en-US" sz="32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5072074"/>
            <a:ext cx="606476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、将脚本加入</a:t>
            </a:r>
            <a:r>
              <a:rPr lang="en-US" altLang="zh-CN" sz="2400" dirty="0" err="1" smtClean="0"/>
              <a:t>cronjob</a:t>
            </a:r>
            <a:r>
              <a:rPr lang="zh-CN" altLang="en-US" sz="2400" dirty="0" smtClean="0"/>
              <a:t>定时任务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crontab</a:t>
            </a:r>
            <a:r>
              <a:rPr lang="en-US" altLang="zh-CN" sz="2400" dirty="0" smtClean="0"/>
              <a:t> -e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加入下面一行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让脚本每分钟运行一次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保存退出。</a:t>
            </a:r>
          </a:p>
          <a:p>
            <a:pPr>
              <a:buNone/>
            </a:pPr>
            <a:r>
              <a:rPr lang="zh-CN" altLang="en-US" sz="2400" dirty="0" smtClean="0"/>
              <a:t>    *</a:t>
            </a:r>
            <a:r>
              <a:rPr lang="en-US" altLang="zh-CN" sz="2400" dirty="0" smtClean="0"/>
              <a:t>/1 * * * * /home/pi/yeelink.sh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crontab</a:t>
            </a:r>
            <a:r>
              <a:rPr lang="zh-CN" altLang="en-US" sz="2400" dirty="0" smtClean="0"/>
              <a:t>是一个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下的定时执行工具，可以在无需人工干预的情况下运行作业。它是内置程序，任何版本的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都带有这个程序。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12</a:t>
            </a:r>
            <a:r>
              <a:rPr lang="zh-CN" altLang="en-US" sz="3200" b="1" dirty="0" smtClean="0"/>
              <a:t>、设置为定时执行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crontab</a:t>
            </a:r>
            <a:r>
              <a:rPr lang="zh-CN" altLang="en-US" sz="2400" dirty="0" smtClean="0"/>
              <a:t>命令选项</a:t>
            </a:r>
            <a:r>
              <a:rPr lang="en-US" altLang="zh-CN" sz="2400" dirty="0" smtClean="0"/>
              <a:t>: </a:t>
            </a:r>
            <a:br>
              <a:rPr lang="en-US" altLang="zh-CN" sz="2400" dirty="0" smtClean="0"/>
            </a:br>
            <a:r>
              <a:rPr lang="en-US" altLang="zh-CN" sz="2400" dirty="0" smtClean="0"/>
              <a:t>-u </a:t>
            </a:r>
            <a:r>
              <a:rPr lang="zh-CN" altLang="en-US" sz="2400" dirty="0" smtClean="0"/>
              <a:t>指定一个用户。</a:t>
            </a:r>
            <a:br>
              <a:rPr lang="zh-CN" altLang="en-US" sz="2400" dirty="0" smtClean="0"/>
            </a:br>
            <a:r>
              <a:rPr lang="en-US" altLang="zh-CN" sz="2400" dirty="0" smtClean="0"/>
              <a:t>-l </a:t>
            </a:r>
            <a:r>
              <a:rPr lang="zh-CN" altLang="en-US" sz="2400" dirty="0" smtClean="0"/>
              <a:t>列出某个用户的任务计划。</a:t>
            </a:r>
            <a:br>
              <a:rPr lang="zh-CN" altLang="en-US" sz="2400" dirty="0" smtClean="0"/>
            </a:br>
            <a:r>
              <a:rPr lang="en-US" altLang="zh-CN" sz="2400" dirty="0" smtClean="0"/>
              <a:t>-r </a:t>
            </a:r>
            <a:r>
              <a:rPr lang="zh-CN" altLang="en-US" sz="2400" dirty="0" smtClean="0"/>
              <a:t>删除某个用户的任务。</a:t>
            </a:r>
            <a:br>
              <a:rPr lang="zh-CN" altLang="en-US" sz="2400" dirty="0" smtClean="0"/>
            </a:br>
            <a:r>
              <a:rPr lang="en-US" altLang="zh-CN" sz="2400" dirty="0" smtClean="0"/>
              <a:t>-e </a:t>
            </a:r>
            <a:r>
              <a:rPr lang="zh-CN" altLang="en-US" sz="2400" dirty="0" smtClean="0"/>
              <a:t>编辑某个用户的任务。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可使用</a:t>
            </a:r>
            <a:r>
              <a:rPr lang="en-US" sz="2400" dirty="0" err="1" smtClean="0"/>
              <a:t>crontab</a:t>
            </a:r>
            <a:r>
              <a:rPr lang="en-US" sz="2400" dirty="0" smtClean="0"/>
              <a:t> -e</a:t>
            </a:r>
            <a:r>
              <a:rPr lang="zh-CN" altLang="en-US" sz="2400" dirty="0" smtClean="0"/>
              <a:t>编辑定时任务，</a:t>
            </a:r>
            <a:r>
              <a:rPr lang="en-US" sz="2400" dirty="0" err="1" smtClean="0"/>
              <a:t>crontab</a:t>
            </a:r>
            <a:r>
              <a:rPr lang="zh-CN" altLang="en-US" sz="2400" dirty="0" smtClean="0"/>
              <a:t>定时任务格式如下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Minute Hour Day Month </a:t>
            </a:r>
            <a:r>
              <a:rPr lang="en-US" sz="2400" dirty="0" err="1" smtClean="0"/>
              <a:t>Dayofweek</a:t>
            </a:r>
            <a:r>
              <a:rPr lang="en-US" sz="2400" dirty="0" smtClean="0"/>
              <a:t> Command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参数范围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0-59 0-23 1-31 1-12 0-6 Command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例子：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30, 8-11 */1 * * </a:t>
            </a:r>
            <a:r>
              <a:rPr lang="en-US" altLang="zh-CN" sz="2400" dirty="0" err="1" smtClean="0"/>
              <a:t>ls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上述命令表示每天的</a:t>
            </a:r>
            <a:r>
              <a:rPr lang="en-US" altLang="zh-CN" sz="2400" dirty="0" smtClean="0"/>
              <a:t>8-11</a:t>
            </a:r>
            <a:r>
              <a:rPr lang="zh-CN" altLang="en-US" sz="2400" dirty="0" smtClean="0"/>
              <a:t>点的第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分钟执行一次</a:t>
            </a:r>
            <a:r>
              <a:rPr lang="en-US" altLang="zh-CN" sz="2400" dirty="0" err="1" smtClean="0"/>
              <a:t>ls</a:t>
            </a:r>
            <a:r>
              <a:rPr lang="zh-CN" altLang="en-US" sz="2400" dirty="0" smtClean="0"/>
              <a:t>命令。</a:t>
            </a:r>
          </a:p>
          <a:p>
            <a:pPr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13</a:t>
            </a:r>
            <a:r>
              <a:rPr lang="zh-CN" altLang="en-US" sz="3200" b="1" dirty="0" smtClean="0"/>
              <a:t>、</a:t>
            </a:r>
            <a:r>
              <a:rPr lang="en-US" altLang="zh-CN" sz="3200" b="1" dirty="0" err="1" smtClean="0"/>
              <a:t>crontab</a:t>
            </a:r>
            <a:r>
              <a:rPr lang="zh-CN" altLang="en-US" sz="3200" b="1" dirty="0" smtClean="0"/>
              <a:t>命令解释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至此树莓派端的搭建已经完成，然后插上网线，连接电源，就可以自动进行传输了。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Yeelink</a:t>
            </a:r>
            <a:r>
              <a:rPr lang="zh-CN" altLang="en-US" sz="2400" dirty="0" smtClean="0"/>
              <a:t>个人中心看看你的成功吧，如下图所示。为了保证图片传输速率，我在树莓派端搭建的时候将图片设置成了</a:t>
            </a:r>
            <a:r>
              <a:rPr lang="en-US" altLang="zh-CN" sz="2400" dirty="0" smtClean="0"/>
              <a:t>320×240</a:t>
            </a:r>
            <a:r>
              <a:rPr lang="zh-CN" altLang="en-US" sz="2400" dirty="0" smtClean="0"/>
              <a:t>像素，一般使用已经足够了，间隔拍摄时间是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分钟，从</a:t>
            </a:r>
            <a:r>
              <a:rPr lang="en-US" altLang="zh-CN" sz="2400" dirty="0" err="1" smtClean="0"/>
              <a:t>Yeelink</a:t>
            </a:r>
            <a:r>
              <a:rPr lang="zh-CN" altLang="en-US" sz="2400" dirty="0" smtClean="0"/>
              <a:t>时间线中可以看到，基本每分钟都会传输一张图片。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14</a:t>
            </a:r>
            <a:r>
              <a:rPr lang="zh-CN" altLang="en-US" sz="3200" b="1" dirty="0" smtClean="0"/>
              <a:t>、实现网络监控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3643338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yeelink</a:t>
            </a:r>
            <a:r>
              <a:rPr lang="zh-CN" altLang="en-US" sz="2400" dirty="0" smtClean="0"/>
              <a:t>上，点击右边这样的图像</a:t>
            </a:r>
            <a:r>
              <a:rPr lang="en-US" altLang="zh-CN" sz="2400" dirty="0" smtClean="0"/>
              <a:t>URL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在设备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传感器下面，就可以看到已经有一张图传来了。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再运行一次，又来一张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这样把摄像头放在任何地方，自己坐在世界的另一个任何地方，都可以看到每分钟一张的实时监控照片了。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Yeelink</a:t>
            </a:r>
            <a:r>
              <a:rPr lang="zh-CN" altLang="en-US" sz="2400" dirty="0" smtClean="0"/>
              <a:t>是否会被你的图像“撑”爆了？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14</a:t>
            </a:r>
            <a:r>
              <a:rPr lang="zh-CN" altLang="en-US" sz="3200" b="1" dirty="0" smtClean="0"/>
              <a:t>、实现网络监控</a:t>
            </a:r>
            <a:endParaRPr lang="zh-CN" altLang="en-US" sz="3200" b="1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714356"/>
            <a:ext cx="3643338" cy="577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3643338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在你自己的手机上安装</a:t>
            </a:r>
            <a:r>
              <a:rPr lang="en-US" altLang="zh-CN" sz="2400" dirty="0" err="1" smtClean="0"/>
              <a:t>yeelink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APP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也可以看到上述内容。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yeelink</a:t>
            </a:r>
            <a:r>
              <a:rPr lang="zh-CN" altLang="en-US" sz="2400" dirty="0" smtClean="0"/>
              <a:t>上的活跃应用有：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14</a:t>
            </a:r>
            <a:r>
              <a:rPr lang="zh-CN" altLang="en-US" sz="3200" b="1" dirty="0" smtClean="0"/>
              <a:t>、实现网络监控</a:t>
            </a:r>
            <a:endParaRPr lang="zh-CN" altLang="en-US" sz="3200" b="1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714356"/>
            <a:ext cx="3643338" cy="577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643182"/>
            <a:ext cx="23336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第三步：在</a:t>
            </a:r>
            <a:r>
              <a:rPr lang="en-US" sz="2400" b="1" dirty="0" err="1" smtClean="0"/>
              <a:t>raspi-config</a:t>
            </a:r>
            <a:r>
              <a:rPr lang="zh-CN" altLang="en-US" sz="2400" b="1" dirty="0" smtClean="0"/>
              <a:t>中使能摄像头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raspi-config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移动到第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项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en-US" altLang="zh-CN" sz="2400" dirty="0" smtClean="0"/>
              <a:t>Enable </a:t>
            </a:r>
            <a:r>
              <a:rPr lang="en-US" sz="2400" dirty="0" smtClean="0"/>
              <a:t>Camera”</a:t>
            </a:r>
            <a:r>
              <a:rPr lang="zh-CN" altLang="en-US" sz="2400" dirty="0" smtClean="0"/>
              <a:t>选项，按下回车键，进入</a:t>
            </a:r>
            <a:r>
              <a:rPr lang="en-US" altLang="zh-CN" sz="2400" dirty="0" smtClean="0"/>
              <a:t>camera</a:t>
            </a:r>
            <a:r>
              <a:rPr lang="zh-CN" altLang="en-US" sz="2400" dirty="0" smtClean="0"/>
              <a:t>使能设置页，选择</a:t>
            </a:r>
            <a:r>
              <a:rPr lang="en-US" altLang="zh-CN" sz="2400" dirty="0" smtClean="0"/>
              <a:t>Enable</a:t>
            </a:r>
            <a:r>
              <a:rPr lang="zh-CN" altLang="en-US" sz="2400" dirty="0" smtClean="0"/>
              <a:t>，回车。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选择树莓派“重启”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一般系统</a:t>
            </a:r>
            <a:r>
              <a:rPr lang="en-US" altLang="zh-CN" sz="2400" dirty="0" smtClean="0"/>
              <a:t>Camera</a:t>
            </a:r>
            <a:r>
              <a:rPr lang="zh-CN" altLang="en-US" sz="2400" dirty="0" smtClean="0"/>
              <a:t>都是使能的，但为了保险起见，此步做以下。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、给树莓派装上摄像头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所谓“视频监控”有不同的概念：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本地、远程（内网、外网）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视频、图像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一般理解的视频监控是：</a:t>
            </a:r>
          </a:p>
          <a:p>
            <a:pPr>
              <a:buNone/>
            </a:pPr>
            <a:r>
              <a:rPr lang="zh-CN" altLang="en-US" sz="2400" dirty="0" smtClean="0"/>
              <a:t>　　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、通过摄像头获取图像</a:t>
            </a:r>
          </a:p>
          <a:p>
            <a:pPr>
              <a:buNone/>
            </a:pPr>
            <a:r>
              <a:rPr lang="zh-CN" altLang="en-US" sz="2000" dirty="0" smtClean="0"/>
              <a:t>　　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、通过网络将图像上传到服务器上（解决固定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，不是  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     </a:t>
            </a:r>
            <a:r>
              <a:rPr lang="zh-CN" altLang="en-US" sz="2000" dirty="0" smtClean="0"/>
              <a:t>必须的）</a:t>
            </a:r>
          </a:p>
          <a:p>
            <a:pPr>
              <a:buNone/>
            </a:pPr>
            <a:r>
              <a:rPr lang="zh-CN" altLang="en-US" sz="2000" dirty="0" smtClean="0"/>
              <a:t>　　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、用手机通过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从服务器获取图像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树莓派的作用是：采集图像和将图像上传到网络。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有很多种视频监控软件，其实差别还是比较大的：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err="1" smtClean="0"/>
              <a:t>Fswebcam</a:t>
            </a:r>
            <a:endParaRPr lang="en-US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Motion</a:t>
            </a:r>
          </a:p>
          <a:p>
            <a:pPr lvl="1">
              <a:buFont typeface="Wingdings" pitchFamily="2" charset="2"/>
              <a:buChar char="p"/>
            </a:pPr>
            <a:r>
              <a:rPr lang="en-US" sz="2400" dirty="0" err="1" smtClean="0"/>
              <a:t>mjpg</a:t>
            </a:r>
            <a:r>
              <a:rPr lang="en-US" sz="2400" dirty="0" smtClean="0"/>
              <a:t>-streamer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、视频监控软件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857232"/>
            <a:ext cx="8529638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Motion</a:t>
            </a:r>
            <a:r>
              <a:rPr lang="zh-CN" altLang="en-US" sz="2400" dirty="0" smtClean="0"/>
              <a:t>是比较有名的监控软件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Motion</a:t>
            </a:r>
            <a:r>
              <a:rPr lang="zh-CN" altLang="en-US" sz="2400" dirty="0" smtClean="0"/>
              <a:t>的操作过程是：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首先初始化设备和创建管理线程，探测并打开视频设备（如果是</a:t>
            </a:r>
            <a:r>
              <a:rPr lang="en-US" altLang="zh-CN" sz="2400" dirty="0" smtClean="0"/>
              <a:t>USB </a:t>
            </a:r>
            <a:r>
              <a:rPr lang="zh-CN" altLang="en-US" sz="2400" dirty="0" smtClean="0"/>
              <a:t>摄像头，则设备名称是</a:t>
            </a:r>
            <a:r>
              <a:rPr lang="en-US" altLang="zh-CN" sz="2400" dirty="0" smtClean="0"/>
              <a:t>/dev/video0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如果打开设备成功，则需要读取并设置视频设备的一些参数信息，如摄像头类型，帧大小，和图像数据读取方法等。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之后是创建图像采集线程</a:t>
            </a:r>
            <a:r>
              <a:rPr lang="en-US" altLang="zh-CN" sz="2400" dirty="0" smtClean="0"/>
              <a:t>Thread0</a:t>
            </a:r>
            <a:r>
              <a:rPr lang="zh-CN" altLang="en-US" sz="2400" dirty="0" smtClean="0"/>
              <a:t>，打开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等待客户端建立连接，连接成功后创建线程</a:t>
            </a: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向客户端传输图像。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当图像采集线程退出时，程序结束。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Motion</a:t>
            </a:r>
            <a:r>
              <a:rPr lang="zh-CN" altLang="en-US" sz="2400" dirty="0" smtClean="0"/>
              <a:t>还具有侦探动态图像、传输图片、甚至支持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操作等功能。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、安装监控软件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安装软件</a:t>
            </a:r>
            <a:r>
              <a:rPr lang="en-US" sz="2400" dirty="0" smtClean="0"/>
              <a:t>motion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motion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配置</a:t>
            </a:r>
            <a:r>
              <a:rPr lang="en-US" sz="2400" dirty="0" smtClean="0"/>
              <a:t>motion，</a:t>
            </a:r>
            <a:r>
              <a:rPr lang="zh-CN" altLang="en-US" sz="2400" dirty="0" smtClean="0"/>
              <a:t>具体方法为：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修改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etc/motion/</a:t>
            </a:r>
            <a:r>
              <a:rPr lang="en-US" sz="2400" dirty="0" err="1" smtClean="0"/>
              <a:t>motion.conf</a:t>
            </a:r>
            <a:r>
              <a:rPr lang="zh-CN" altLang="en-US" sz="2400" dirty="0" smtClean="0"/>
              <a:t>文件：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000" dirty="0" smtClean="0"/>
              <a:t>Daemon = off </a:t>
            </a:r>
            <a:r>
              <a:rPr lang="zh-CN" altLang="en-US" sz="2000" dirty="0" smtClean="0"/>
              <a:t>改为</a:t>
            </a:r>
            <a:r>
              <a:rPr lang="en-US" sz="2000" dirty="0" smtClean="0"/>
              <a:t>on</a:t>
            </a:r>
            <a:r>
              <a:rPr lang="zh-CN" altLang="en-US" sz="2000" dirty="0" smtClean="0"/>
              <a:t>（始终在后台运行，用</a:t>
            </a:r>
            <a:r>
              <a:rPr lang="en-US" altLang="zh-CN" sz="2000" dirty="0" smtClean="0"/>
              <a:t>top</a:t>
            </a:r>
            <a:r>
              <a:rPr lang="zh-CN" altLang="en-US" sz="2000" dirty="0" smtClean="0"/>
              <a:t>查进程杀掉）</a:t>
            </a:r>
            <a:endParaRPr lang="en-US" sz="2000" dirty="0" smtClean="0"/>
          </a:p>
          <a:p>
            <a:pPr lvl="1">
              <a:buFont typeface="Wingdings" pitchFamily="2" charset="2"/>
              <a:buChar char="p"/>
            </a:pPr>
            <a:r>
              <a:rPr lang="en-US" sz="2000" dirty="0" err="1" smtClean="0"/>
              <a:t>webcam_localhost</a:t>
            </a:r>
            <a:r>
              <a:rPr lang="en-US" sz="2000" dirty="0" smtClean="0"/>
              <a:t> = on</a:t>
            </a:r>
            <a:r>
              <a:rPr lang="zh-CN" altLang="en-US" sz="2000" dirty="0" smtClean="0"/>
              <a:t>改为</a:t>
            </a:r>
            <a:r>
              <a:rPr lang="en-US" sz="2000" dirty="0" smtClean="0"/>
              <a:t>off</a:t>
            </a:r>
            <a:r>
              <a:rPr lang="zh-CN" altLang="en-US" sz="2000" dirty="0" smtClean="0"/>
              <a:t>（不限制只在局域网内访问</a:t>
            </a:r>
            <a:r>
              <a:rPr lang="en-US" sz="2000" dirty="0" smtClean="0"/>
              <a:t>motion</a:t>
            </a:r>
            <a:r>
              <a:rPr lang="zh-CN" altLang="en-US" sz="2000" dirty="0" smtClean="0"/>
              <a:t>的监控结果）。</a:t>
            </a:r>
            <a:endParaRPr lang="en-US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默认的监控端口为</a:t>
            </a:r>
            <a:r>
              <a:rPr lang="en-US" altLang="zh-CN" sz="2000" dirty="0" smtClean="0"/>
              <a:t>8081</a:t>
            </a:r>
            <a:r>
              <a:rPr lang="zh-CN" altLang="en-US" sz="2000" dirty="0" smtClean="0"/>
              <a:t>，改不改都可。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为了方便，设置开机自动运行，方法为更改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etc/default/motion</a:t>
            </a:r>
            <a:r>
              <a:rPr lang="zh-CN" altLang="en-US" sz="2400" dirty="0" smtClean="0"/>
              <a:t>文件，把 </a:t>
            </a:r>
            <a:r>
              <a:rPr lang="en-US" sz="2400" dirty="0" err="1" smtClean="0"/>
              <a:t>start_motion_daemon</a:t>
            </a:r>
            <a:r>
              <a:rPr lang="en-US" sz="2400" dirty="0" smtClean="0"/>
              <a:t>=no</a:t>
            </a:r>
            <a:r>
              <a:rPr lang="zh-CN" altLang="en-US" sz="2400" dirty="0" smtClean="0"/>
              <a:t>改为</a:t>
            </a:r>
            <a:r>
              <a:rPr lang="en-US" sz="2400" dirty="0" smtClean="0"/>
              <a:t>yes。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重启树莓派，重启后就可以看到效果了，在浏览器输入树莓派</a:t>
            </a:r>
            <a:r>
              <a:rPr lang="en-US" sz="2400" dirty="0" smtClean="0"/>
              <a:t>IP：</a:t>
            </a:r>
            <a:r>
              <a:rPr lang="zh-CN" altLang="en-US" sz="2400" dirty="0" smtClean="0"/>
              <a:t>端口就可以了。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、修改配置项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r>
              <a:rPr lang="en-US" altLang="zh-CN" sz="2400" dirty="0" smtClean="0"/>
              <a:t>/</a:t>
            </a:r>
            <a:r>
              <a:rPr lang="en-US" sz="2400" dirty="0" smtClean="0"/>
              <a:t>etc/motion/</a:t>
            </a:r>
            <a:r>
              <a:rPr lang="en-US" sz="2400" dirty="0" err="1" smtClean="0"/>
              <a:t>motion.conf</a:t>
            </a:r>
            <a:r>
              <a:rPr lang="zh-CN" altLang="en-US" sz="2400" dirty="0" smtClean="0"/>
              <a:t>文件的主要内容是</a:t>
            </a:r>
            <a:endParaRPr lang="en-US" sz="1800" b="1" dirty="0" smtClean="0"/>
          </a:p>
          <a:p>
            <a:r>
              <a:rPr lang="en-US" sz="1800" b="1" dirty="0" smtClean="0"/>
              <a:t>daemon off </a:t>
            </a:r>
          </a:p>
          <a:p>
            <a:r>
              <a:rPr lang="en-US" sz="1800" b="1" dirty="0" err="1" smtClean="0"/>
              <a:t>setup_</a:t>
            </a:r>
            <a:r>
              <a:rPr lang="en-US" sz="1800" dirty="0" err="1" smtClean="0"/>
              <a:t>mode</a:t>
            </a:r>
            <a:r>
              <a:rPr lang="en-US" sz="1800" dirty="0" smtClean="0"/>
              <a:t> off</a:t>
            </a:r>
          </a:p>
          <a:p>
            <a:r>
              <a:rPr lang="en-US" sz="1800" dirty="0" err="1" smtClean="0"/>
              <a:t>videodevice</a:t>
            </a:r>
            <a:r>
              <a:rPr lang="en-US" sz="1800" dirty="0" smtClean="0"/>
              <a:t> /dev/video0</a:t>
            </a:r>
          </a:p>
          <a:p>
            <a:r>
              <a:rPr lang="en-US" sz="1800" dirty="0" smtClean="0"/>
              <a:t>v4l2_palette 2</a:t>
            </a:r>
          </a:p>
          <a:p>
            <a:r>
              <a:rPr lang="en-US" sz="1800" dirty="0" smtClean="0"/>
              <a:t>width 640</a:t>
            </a:r>
          </a:p>
          <a:p>
            <a:r>
              <a:rPr lang="en-US" sz="1800" dirty="0" smtClean="0"/>
              <a:t>height 480</a:t>
            </a:r>
          </a:p>
          <a:p>
            <a:r>
              <a:rPr lang="en-US" sz="1800" dirty="0" err="1" smtClean="0"/>
              <a:t>framerate</a:t>
            </a:r>
            <a:r>
              <a:rPr lang="en-US" sz="1800" dirty="0" smtClean="0"/>
              <a:t> 2</a:t>
            </a:r>
          </a:p>
          <a:p>
            <a:r>
              <a:rPr lang="en-US" sz="1800" dirty="0" smtClean="0"/>
              <a:t>threshold 3500</a:t>
            </a:r>
          </a:p>
          <a:p>
            <a:r>
              <a:rPr lang="en-US" sz="1800" dirty="0" err="1" smtClean="0"/>
              <a:t>threshold_tune</a:t>
            </a:r>
            <a:r>
              <a:rPr lang="en-US" sz="1800" dirty="0" smtClean="0"/>
              <a:t> off</a:t>
            </a:r>
          </a:p>
          <a:p>
            <a:r>
              <a:rPr lang="en-US" sz="1800" dirty="0" smtClean="0"/>
              <a:t># Noise threshold for the motion detection (default: 32)</a:t>
            </a:r>
          </a:p>
          <a:p>
            <a:r>
              <a:rPr lang="en-US" sz="1800" dirty="0" err="1" smtClean="0"/>
              <a:t>noise_level</a:t>
            </a:r>
            <a:r>
              <a:rPr lang="en-US" sz="1800" dirty="0" smtClean="0"/>
              <a:t> 64</a:t>
            </a:r>
          </a:p>
          <a:p>
            <a:r>
              <a:rPr lang="en-US" sz="1800" dirty="0" smtClean="0"/>
              <a:t>gap 10</a:t>
            </a:r>
          </a:p>
          <a:p>
            <a:r>
              <a:rPr lang="en-US" sz="1800" dirty="0" smtClean="0"/>
              <a:t>quality 50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、关键配置项说明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r>
              <a:rPr lang="en-US" sz="1800" dirty="0" smtClean="0"/>
              <a:t># Use </a:t>
            </a:r>
            <a:r>
              <a:rPr lang="en-US" sz="1800" dirty="0" err="1" smtClean="0"/>
              <a:t>ffmpeg</a:t>
            </a:r>
            <a:r>
              <a:rPr lang="en-US" sz="1800" dirty="0" smtClean="0"/>
              <a:t> to encode mpeg movies in </a:t>
            </a:r>
            <a:r>
              <a:rPr lang="en-US" sz="1800" dirty="0" err="1" smtClean="0"/>
              <a:t>realtime</a:t>
            </a:r>
            <a:r>
              <a:rPr lang="en-US" sz="1800" dirty="0" smtClean="0"/>
              <a:t> (default: off)</a:t>
            </a:r>
          </a:p>
          <a:p>
            <a:r>
              <a:rPr lang="en-US" sz="1800" dirty="0" err="1" smtClean="0"/>
              <a:t>ffmpeg_cap_new</a:t>
            </a:r>
            <a:r>
              <a:rPr lang="en-US" sz="1800" dirty="0" smtClean="0"/>
              <a:t> on</a:t>
            </a:r>
          </a:p>
          <a:p>
            <a:r>
              <a:rPr lang="en-US" sz="1800" dirty="0" err="1" smtClean="0"/>
              <a:t>ffmpeg_cap_motion</a:t>
            </a:r>
            <a:r>
              <a:rPr lang="en-US" sz="1800" dirty="0" smtClean="0"/>
              <a:t> on</a:t>
            </a:r>
          </a:p>
          <a:p>
            <a:r>
              <a:rPr lang="en-US" sz="1800" dirty="0" err="1" smtClean="0"/>
              <a:t>ffmpeg_bps</a:t>
            </a:r>
            <a:r>
              <a:rPr lang="en-US" sz="1800" dirty="0" smtClean="0"/>
              <a:t> 500000</a:t>
            </a:r>
          </a:p>
          <a:p>
            <a:r>
              <a:rPr lang="en-US" sz="1800" dirty="0" err="1" smtClean="0"/>
              <a:t>ffmpeg_video_codec</a:t>
            </a:r>
            <a:r>
              <a:rPr lang="en-US" sz="1800" dirty="0" smtClean="0"/>
              <a:t> msmpeg4</a:t>
            </a:r>
          </a:p>
          <a:p>
            <a:r>
              <a:rPr lang="en-US" sz="1800" dirty="0" err="1" smtClean="0"/>
              <a:t>snapshot_interval</a:t>
            </a:r>
            <a:r>
              <a:rPr lang="en-US" sz="1800" dirty="0" smtClean="0"/>
              <a:t> 1</a:t>
            </a:r>
          </a:p>
          <a:p>
            <a:r>
              <a:rPr lang="en-US" sz="1800" dirty="0" smtClean="0"/>
              <a:t>locate on</a:t>
            </a:r>
          </a:p>
          <a:p>
            <a:r>
              <a:rPr lang="en-US" sz="1800" dirty="0" err="1" smtClean="0"/>
              <a:t>target_dir</a:t>
            </a:r>
            <a:r>
              <a:rPr lang="en-US" sz="1800" dirty="0" smtClean="0"/>
              <a:t> /</a:t>
            </a:r>
            <a:r>
              <a:rPr lang="en-US" sz="1800" dirty="0" err="1" smtClean="0"/>
              <a:t>mnt</a:t>
            </a:r>
            <a:r>
              <a:rPr lang="en-US" sz="1800" dirty="0" smtClean="0"/>
              <a:t>/flash_8G/motion/snapshots</a:t>
            </a:r>
          </a:p>
          <a:p>
            <a:r>
              <a:rPr lang="en-US" sz="1800" dirty="0" err="1" smtClean="0"/>
              <a:t>snapshot_filename</a:t>
            </a:r>
            <a:r>
              <a:rPr lang="en-US" sz="1800" dirty="0" smtClean="0"/>
              <a:t> %v-%</a:t>
            </a:r>
            <a:r>
              <a:rPr lang="en-US" sz="1800" dirty="0" err="1" smtClean="0"/>
              <a:t>Y%m%d%H%M%S</a:t>
            </a:r>
            <a:r>
              <a:rPr lang="en-US" sz="1800" dirty="0" smtClean="0"/>
              <a:t>-snapshot</a:t>
            </a:r>
          </a:p>
          <a:p>
            <a:r>
              <a:rPr lang="en-US" sz="1800" dirty="0" err="1" smtClean="0"/>
              <a:t>jpeg_filename</a:t>
            </a:r>
            <a:r>
              <a:rPr lang="en-US" sz="1800" dirty="0" smtClean="0"/>
              <a:t> %v-%</a:t>
            </a:r>
            <a:r>
              <a:rPr lang="en-US" sz="1800" dirty="0" err="1" smtClean="0"/>
              <a:t>Y%m%d%H%M%S</a:t>
            </a:r>
            <a:r>
              <a:rPr lang="en-US" sz="1800" dirty="0" smtClean="0"/>
              <a:t>-%q</a:t>
            </a:r>
          </a:p>
          <a:p>
            <a:r>
              <a:rPr lang="en-US" sz="1800" dirty="0" err="1" smtClean="0"/>
              <a:t>movie_filename</a:t>
            </a:r>
            <a:r>
              <a:rPr lang="en-US" sz="1800" dirty="0" smtClean="0"/>
              <a:t> %v-%</a:t>
            </a:r>
            <a:r>
              <a:rPr lang="en-US" sz="1800" dirty="0" err="1" smtClean="0"/>
              <a:t>Y%m%d%H%M%S</a:t>
            </a:r>
            <a:endParaRPr lang="en-US" sz="1800" dirty="0" smtClean="0"/>
          </a:p>
          <a:p>
            <a:r>
              <a:rPr lang="en-US" sz="1800" dirty="0" err="1" smtClean="0"/>
              <a:t>webcam_port</a:t>
            </a:r>
            <a:r>
              <a:rPr lang="en-US" sz="1800" dirty="0" smtClean="0"/>
              <a:t> 8081</a:t>
            </a:r>
          </a:p>
          <a:p>
            <a:r>
              <a:rPr lang="en-US" sz="1800" dirty="0" err="1" smtClean="0"/>
              <a:t>webcam_quality</a:t>
            </a:r>
            <a:r>
              <a:rPr lang="en-US" sz="1800" dirty="0" smtClean="0"/>
              <a:t> 60</a:t>
            </a:r>
          </a:p>
          <a:p>
            <a:r>
              <a:rPr lang="en-US" sz="1800" dirty="0" err="1" smtClean="0"/>
              <a:t>webcam_motion</a:t>
            </a:r>
            <a:r>
              <a:rPr lang="en-US" sz="1800" dirty="0" smtClean="0"/>
              <a:t> off</a:t>
            </a:r>
          </a:p>
          <a:p>
            <a:r>
              <a:rPr lang="en-US" sz="1800" dirty="0" err="1" smtClean="0"/>
              <a:t>webcam_maxrate</a:t>
            </a:r>
            <a:r>
              <a:rPr lang="en-US" sz="1800" dirty="0" smtClean="0"/>
              <a:t> 8</a:t>
            </a:r>
          </a:p>
          <a:p>
            <a:r>
              <a:rPr lang="en-US" sz="1800" dirty="0" err="1" smtClean="0"/>
              <a:t>webcam_localhost</a:t>
            </a:r>
            <a:r>
              <a:rPr lang="en-US" sz="1800" dirty="0" smtClean="0"/>
              <a:t> off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、关键配置项说明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2521</Words>
  <Application>Microsoft Office PowerPoint</Application>
  <PresentationFormat>全屏显示(4:3)</PresentationFormat>
  <Paragraphs>225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默认设计模板</vt:lpstr>
      <vt:lpstr>幻灯片 1</vt:lpstr>
      <vt:lpstr>1、给树莓派装上摄像头</vt:lpstr>
      <vt:lpstr>1、给树莓派装上摄像头</vt:lpstr>
      <vt:lpstr>1、给树莓派装上摄像头</vt:lpstr>
      <vt:lpstr>2、视频监控软件</vt:lpstr>
      <vt:lpstr>2、安装监控软件</vt:lpstr>
      <vt:lpstr>3、修改配置项</vt:lpstr>
      <vt:lpstr>4、关键配置项说明</vt:lpstr>
      <vt:lpstr>4、关键配置项说明</vt:lpstr>
      <vt:lpstr>4、关键配置项说明</vt:lpstr>
      <vt:lpstr>4、关键配置项说明</vt:lpstr>
      <vt:lpstr>4、关键配置项说明</vt:lpstr>
      <vt:lpstr>5、事件脚本</vt:lpstr>
      <vt:lpstr>5、事件脚本</vt:lpstr>
      <vt:lpstr>5、事件脚本</vt:lpstr>
      <vt:lpstr>5、事件脚本</vt:lpstr>
      <vt:lpstr>6、运行结果1</vt:lpstr>
      <vt:lpstr>6、运行结果1</vt:lpstr>
      <vt:lpstr>6、运行结果2</vt:lpstr>
      <vt:lpstr>6、运行结果2</vt:lpstr>
      <vt:lpstr>7、另一种网络监控（yeelink）</vt:lpstr>
      <vt:lpstr>8、在yeelink上添加设备</vt:lpstr>
      <vt:lpstr>8、在yeelink上添加设备</vt:lpstr>
      <vt:lpstr>9、树莓派上的命令脚本</vt:lpstr>
      <vt:lpstr>10、POST命令解释</vt:lpstr>
      <vt:lpstr>10、POST命令解释</vt:lpstr>
      <vt:lpstr>10、POST命令解释</vt:lpstr>
      <vt:lpstr>10、POST命令解释</vt:lpstr>
      <vt:lpstr>11、执行与结果</vt:lpstr>
      <vt:lpstr>12、设置为定时执行</vt:lpstr>
      <vt:lpstr>13、crontab命令解释</vt:lpstr>
      <vt:lpstr>14、实现网络监控</vt:lpstr>
      <vt:lpstr>14、实现网络监控</vt:lpstr>
      <vt:lpstr>14、实现网络监控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362</cp:revision>
  <dcterms:created xsi:type="dcterms:W3CDTF">2009-01-14T02:14:53Z</dcterms:created>
  <dcterms:modified xsi:type="dcterms:W3CDTF">2014-12-19T09:07:23Z</dcterms:modified>
</cp:coreProperties>
</file>