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510" r:id="rId2"/>
    <p:sldId id="671" r:id="rId3"/>
    <p:sldId id="672" r:id="rId4"/>
    <p:sldId id="673" r:id="rId5"/>
    <p:sldId id="674" r:id="rId6"/>
    <p:sldId id="675" r:id="rId7"/>
    <p:sldId id="676" r:id="rId8"/>
    <p:sldId id="677" r:id="rId9"/>
    <p:sldId id="678" r:id="rId10"/>
    <p:sldId id="679" r:id="rId11"/>
    <p:sldId id="680" r:id="rId12"/>
    <p:sldId id="681" r:id="rId13"/>
    <p:sldId id="682" r:id="rId1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FF3300"/>
    <a:srgbClr val="000000"/>
    <a:srgbClr val="BBE0E3"/>
    <a:srgbClr val="FF99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15620"/>
    <p:restoredTop sz="86698" autoAdjust="0"/>
  </p:normalViewPr>
  <p:slideViewPr>
    <p:cSldViewPr>
      <p:cViewPr>
        <p:scale>
          <a:sx n="82" d="100"/>
          <a:sy n="82" d="100"/>
        </p:scale>
        <p:origin x="-1524" y="-16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239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819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39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39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239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5C46D4A-5AC3-4C8A-BF96-54D369062BD0}" type="slidenum">
              <a:rPr lang="en-US" altLang="zh-CN"/>
              <a:pPr>
                <a:defRPr/>
              </a:pPr>
              <a:t>‹#›</a:t>
            </a:fld>
            <a:endParaRPr lang="en-US" altLang="zh-CN"/>
          </a:p>
        </p:txBody>
      </p:sp>
    </p:spTree>
    <p:extLst>
      <p:ext uri="{BB962C8B-B14F-4D97-AF65-F5344CB8AC3E}">
        <p14:creationId xmlns="" xmlns:p14="http://schemas.microsoft.com/office/powerpoint/2010/main" val="20545079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1BB586E-A7BC-4E52-A68A-B396D6C95C7D}"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AC8E70A-C74A-4A4F-A0FE-4F1568F817BE}"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6671634-654D-4110-8B3F-5C46CE20EF5F}"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9F8AD3A-FB6B-4FB2-A1B1-F9457954BCA3}"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08EB890-AE0E-40A2-BA1A-A888FBB7A8F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5234630-B3E4-4201-AB01-87BAE238635F}"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739AF5C2-5901-42A9-9436-65E4D42746E8}"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ECE53A26-FE43-400A-8054-94056C4E9BB6}"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8351D8B2-1ADA-411D-9DFF-6207660D6654}"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6029410-8A19-487B-852A-0CAA7E9F9421}"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8EB1CE3-6274-45E4-A099-B11B1031AC0F}"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7D10FCD-2CA6-4DBA-86B0-795AF73C6AA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raspberryp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28596" y="642918"/>
            <a:ext cx="8001056" cy="3416320"/>
          </a:xfrm>
          <a:prstGeom prst="rect">
            <a:avLst/>
          </a:prstGeom>
        </p:spPr>
        <p:txBody>
          <a:bodyPr wrap="square">
            <a:spAutoFit/>
          </a:bodyPr>
          <a:lstStyle/>
          <a:p>
            <a:pPr lvl="0" algn="ctr"/>
            <a:r>
              <a:rPr lang="zh-CN" altLang="en-US" sz="3600" b="1" dirty="0" smtClean="0">
                <a:solidFill>
                  <a:srgbClr val="000000"/>
                </a:solidFill>
                <a:latin typeface="黑体" pitchFamily="49" charset="-122"/>
                <a:ea typeface="黑体" pitchFamily="49" charset="-122"/>
              </a:rPr>
              <a:t>树莓派开发</a:t>
            </a:r>
            <a:endParaRPr lang="en-US" altLang="zh-CN" sz="3600" b="1" dirty="0" smtClean="0">
              <a:solidFill>
                <a:srgbClr val="000000"/>
              </a:solidFill>
              <a:latin typeface="黑体" pitchFamily="49" charset="-122"/>
              <a:ea typeface="黑体" pitchFamily="49" charset="-122"/>
            </a:endParaRPr>
          </a:p>
          <a:p>
            <a:pPr lvl="0" algn="ctr"/>
            <a:endParaRPr lang="en-US" altLang="zh-CN" sz="3600" b="1" dirty="0" smtClean="0">
              <a:solidFill>
                <a:srgbClr val="000000"/>
              </a:solidFill>
              <a:latin typeface="黑体" pitchFamily="49" charset="-122"/>
              <a:ea typeface="黑体" pitchFamily="49" charset="-122"/>
            </a:endParaRPr>
          </a:p>
          <a:p>
            <a:pPr lvl="0" algn="ctr"/>
            <a:endParaRPr lang="en-US" altLang="zh-CN" sz="3600" b="1" dirty="0" smtClean="0">
              <a:solidFill>
                <a:srgbClr val="000000"/>
              </a:solidFill>
              <a:latin typeface="黑体" pitchFamily="49" charset="-122"/>
              <a:ea typeface="黑体" pitchFamily="49" charset="-122"/>
            </a:endParaRPr>
          </a:p>
          <a:p>
            <a:pPr lvl="0" algn="ctr"/>
            <a:r>
              <a:rPr lang="en-US" altLang="zh-CN" sz="3600" b="1" dirty="0" smtClean="0">
                <a:solidFill>
                  <a:srgbClr val="000000"/>
                </a:solidFill>
                <a:latin typeface="黑体" pitchFamily="49" charset="-122"/>
                <a:ea typeface="黑体" pitchFamily="49" charset="-122"/>
              </a:rPr>
              <a:t>12 </a:t>
            </a:r>
            <a:r>
              <a:rPr lang="zh-CN" altLang="en-US" sz="3600" b="1" dirty="0" smtClean="0">
                <a:solidFill>
                  <a:srgbClr val="000000"/>
                </a:solidFill>
                <a:latin typeface="黑体" pitchFamily="49" charset="-122"/>
                <a:ea typeface="黑体" pitchFamily="49" charset="-122"/>
              </a:rPr>
              <a:t>树莓派内核升级与裁剪</a:t>
            </a:r>
            <a:endParaRPr lang="en-US" altLang="zh-CN" sz="3600" b="1" dirty="0" smtClean="0">
              <a:solidFill>
                <a:srgbClr val="000000"/>
              </a:solidFill>
              <a:latin typeface="黑体" pitchFamily="49" charset="-122"/>
              <a:ea typeface="黑体" pitchFamily="49" charset="-122"/>
            </a:endParaRPr>
          </a:p>
          <a:p>
            <a:pPr lvl="0" algn="ctr"/>
            <a:endParaRPr lang="en-US" altLang="zh-CN" sz="3600" b="1" dirty="0" smtClean="0">
              <a:solidFill>
                <a:srgbClr val="000000"/>
              </a:solidFill>
              <a:latin typeface="黑体" pitchFamily="49" charset="-122"/>
              <a:ea typeface="黑体" pitchFamily="49" charset="-122"/>
            </a:endParaRPr>
          </a:p>
          <a:p>
            <a:pPr lvl="0" algn="ctr"/>
            <a:endParaRPr lang="en-US" altLang="zh-CN" sz="3600" b="1" dirty="0" smtClean="0">
              <a:solidFill>
                <a:srgbClr val="000000"/>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00034" y="357166"/>
            <a:ext cx="6789753" cy="584775"/>
          </a:xfrm>
          <a:prstGeom prst="rect">
            <a:avLst/>
          </a:prstGeom>
        </p:spPr>
        <p:txBody>
          <a:bodyPr wrap="square">
            <a:spAutoFit/>
          </a:bodyPr>
          <a:lstStyle/>
          <a:p>
            <a:pPr algn="ctr"/>
            <a:r>
              <a:rPr lang="en-US" altLang="zh-CN" sz="3200" b="1" dirty="0" smtClean="0"/>
              <a:t>2</a:t>
            </a:r>
            <a:r>
              <a:rPr lang="zh-CN" altLang="en-US" sz="3200" b="1" dirty="0" smtClean="0"/>
              <a:t>、编译、提取内核及其模块</a:t>
            </a:r>
            <a:endParaRPr lang="zh-CN" altLang="en-US" sz="3200" dirty="0"/>
          </a:p>
        </p:txBody>
      </p:sp>
      <p:sp>
        <p:nvSpPr>
          <p:cNvPr id="13" name="矩形 12"/>
          <p:cNvSpPr/>
          <p:nvPr/>
        </p:nvSpPr>
        <p:spPr>
          <a:xfrm>
            <a:off x="357158" y="928670"/>
            <a:ext cx="8001056" cy="1200329"/>
          </a:xfrm>
          <a:prstGeom prst="rect">
            <a:avLst/>
          </a:prstGeom>
        </p:spPr>
        <p:txBody>
          <a:bodyPr wrap="square">
            <a:spAutoFit/>
          </a:bodyPr>
          <a:lstStyle/>
          <a:p>
            <a:pPr>
              <a:buFont typeface="Wingdings" pitchFamily="2" charset="2"/>
              <a:buChar char="p"/>
            </a:pPr>
            <a:r>
              <a:rPr lang="en-US" sz="2400" b="1" dirty="0" smtClean="0"/>
              <a:t>b、</a:t>
            </a:r>
            <a:r>
              <a:rPr lang="zh-CN" altLang="en-US" sz="2400" b="1" dirty="0" smtClean="0"/>
              <a:t>查看、修改配置选项</a:t>
            </a:r>
            <a:endParaRPr lang="zh-CN" altLang="en-US" sz="2400" dirty="0" smtClean="0"/>
          </a:p>
          <a:p>
            <a:r>
              <a:rPr lang="en-US" altLang="zh-CN" sz="2400" dirty="0" smtClean="0"/>
              <a:t>  $</a:t>
            </a:r>
            <a:r>
              <a:rPr lang="en-US" sz="2400" dirty="0" smtClean="0"/>
              <a:t>make </a:t>
            </a:r>
            <a:r>
              <a:rPr lang="en-US" sz="2400" dirty="0" err="1" smtClean="0"/>
              <a:t>menuconfig</a:t>
            </a:r>
            <a:endParaRPr lang="en-US" sz="2400" dirty="0" smtClean="0"/>
          </a:p>
          <a:p>
            <a:pPr>
              <a:buFont typeface="Wingdings" pitchFamily="2" charset="2"/>
              <a:buChar char="p"/>
            </a:pPr>
            <a:r>
              <a:rPr lang="zh-CN" altLang="en-US" sz="2400" dirty="0" smtClean="0"/>
              <a:t>可出现以下界面</a:t>
            </a:r>
            <a:endParaRPr lang="zh-CN" altLang="en-US" sz="2400" dirty="0"/>
          </a:p>
        </p:txBody>
      </p:sp>
      <p:pic>
        <p:nvPicPr>
          <p:cNvPr id="23554" name="Picture 2" descr="C:\Users\zhangjh\AppData\Roaming\360se6\Application\User Data\temp\Center.jpg"/>
          <p:cNvPicPr>
            <a:picLocks noChangeAspect="1" noChangeArrowheads="1"/>
          </p:cNvPicPr>
          <p:nvPr/>
        </p:nvPicPr>
        <p:blipFill>
          <a:blip r:embed="rId2"/>
          <a:srcRect/>
          <a:stretch>
            <a:fillRect/>
          </a:stretch>
        </p:blipFill>
        <p:spPr bwMode="auto">
          <a:xfrm>
            <a:off x="2857488" y="1857811"/>
            <a:ext cx="6072230" cy="5000189"/>
          </a:xfrm>
          <a:prstGeom prst="rect">
            <a:avLst/>
          </a:prstGeom>
          <a:noFill/>
        </p:spPr>
      </p:pic>
      <p:sp>
        <p:nvSpPr>
          <p:cNvPr id="6" name="矩形 5"/>
          <p:cNvSpPr/>
          <p:nvPr/>
        </p:nvSpPr>
        <p:spPr>
          <a:xfrm>
            <a:off x="428596" y="2285992"/>
            <a:ext cx="2143140" cy="1938992"/>
          </a:xfrm>
          <a:prstGeom prst="rect">
            <a:avLst/>
          </a:prstGeom>
        </p:spPr>
        <p:txBody>
          <a:bodyPr wrap="square">
            <a:spAutoFit/>
          </a:bodyPr>
          <a:lstStyle/>
          <a:p>
            <a:pPr>
              <a:buFont typeface="Wingdings" pitchFamily="2" charset="2"/>
              <a:buChar char="p"/>
            </a:pPr>
            <a:r>
              <a:rPr lang="zh-CN" altLang="en-US" sz="2400" b="1" dirty="0" smtClean="0"/>
              <a:t>如果不做修改，直接选中</a:t>
            </a:r>
            <a:r>
              <a:rPr lang="en-US" altLang="zh-CN" sz="2400" b="1" dirty="0" smtClean="0"/>
              <a:t>exit</a:t>
            </a:r>
            <a:r>
              <a:rPr lang="zh-CN" altLang="en-US" sz="2400" b="1" dirty="0" smtClean="0"/>
              <a:t>即可（注意使用键盘操作）</a:t>
            </a:r>
            <a:endParaRPr lang="zh-CN" alt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00034" y="357166"/>
            <a:ext cx="6789753" cy="584775"/>
          </a:xfrm>
          <a:prstGeom prst="rect">
            <a:avLst/>
          </a:prstGeom>
        </p:spPr>
        <p:txBody>
          <a:bodyPr wrap="square">
            <a:spAutoFit/>
          </a:bodyPr>
          <a:lstStyle/>
          <a:p>
            <a:pPr algn="ctr"/>
            <a:r>
              <a:rPr lang="en-US" altLang="zh-CN" sz="3200" b="1" dirty="0" smtClean="0"/>
              <a:t>2</a:t>
            </a:r>
            <a:r>
              <a:rPr lang="zh-CN" altLang="en-US" sz="3200" b="1" dirty="0" smtClean="0"/>
              <a:t>、编译、提取内核及其模块</a:t>
            </a:r>
            <a:endParaRPr lang="zh-CN" altLang="en-US" sz="3200" dirty="0"/>
          </a:p>
        </p:txBody>
      </p:sp>
      <p:sp>
        <p:nvSpPr>
          <p:cNvPr id="13" name="矩形 12"/>
          <p:cNvSpPr/>
          <p:nvPr/>
        </p:nvSpPr>
        <p:spPr>
          <a:xfrm>
            <a:off x="357158" y="928670"/>
            <a:ext cx="8001056" cy="4154984"/>
          </a:xfrm>
          <a:prstGeom prst="rect">
            <a:avLst/>
          </a:prstGeom>
        </p:spPr>
        <p:txBody>
          <a:bodyPr wrap="square">
            <a:spAutoFit/>
          </a:bodyPr>
          <a:lstStyle/>
          <a:p>
            <a:pPr>
              <a:buFont typeface="Wingdings" pitchFamily="2" charset="2"/>
              <a:buChar char="p"/>
            </a:pPr>
            <a:r>
              <a:rPr lang="en-US" sz="2400" b="1" dirty="0" smtClean="0"/>
              <a:t>c、</a:t>
            </a:r>
            <a:r>
              <a:rPr lang="zh-CN" altLang="en-US" sz="2400" b="1" dirty="0" smtClean="0"/>
              <a:t>编译内核镜像</a:t>
            </a:r>
            <a:endParaRPr lang="zh-CN" altLang="en-US" sz="2400" dirty="0" smtClean="0"/>
          </a:p>
          <a:p>
            <a:r>
              <a:rPr lang="en-US" altLang="zh-CN" sz="2400" b="1" dirty="0" smtClean="0"/>
              <a:t>  $</a:t>
            </a:r>
            <a:r>
              <a:rPr lang="en-US" sz="2400" b="1" dirty="0" smtClean="0"/>
              <a:t>make</a:t>
            </a:r>
            <a:endParaRPr lang="en-US" sz="2400" dirty="0" smtClean="0"/>
          </a:p>
          <a:p>
            <a:pPr>
              <a:buFont typeface="Wingdings" pitchFamily="2" charset="2"/>
              <a:buChar char="p"/>
            </a:pPr>
            <a:r>
              <a:rPr lang="zh-CN" altLang="en-US" sz="2400" dirty="0" smtClean="0"/>
              <a:t>在</a:t>
            </a:r>
            <a:r>
              <a:rPr lang="en-US" sz="2400" dirty="0" smtClean="0"/>
              <a:t>arch/arm/boot</a:t>
            </a:r>
            <a:r>
              <a:rPr lang="zh-CN" altLang="en-US" sz="2400" dirty="0" smtClean="0"/>
              <a:t>目录下可以看到一个叫</a:t>
            </a:r>
            <a:r>
              <a:rPr lang="en-US" sz="2400" dirty="0" err="1" smtClean="0"/>
              <a:t>zImage</a:t>
            </a:r>
            <a:r>
              <a:rPr lang="zh-CN" altLang="en-US" sz="2400" dirty="0" smtClean="0"/>
              <a:t>的文件，就是我们新的内核</a:t>
            </a:r>
          </a:p>
          <a:p>
            <a:pPr>
              <a:buFont typeface="Wingdings" pitchFamily="2" charset="2"/>
              <a:buChar char="p"/>
            </a:pPr>
            <a:r>
              <a:rPr lang="zh-CN" altLang="en-US" sz="2400" dirty="0" smtClean="0"/>
              <a:t>但是树莓派需要另外一种格式的镜像，需要进行处理一下，执行以下命令</a:t>
            </a:r>
          </a:p>
          <a:p>
            <a:r>
              <a:rPr lang="en-US" altLang="zh-CN" sz="2400" b="1" dirty="0" smtClean="0"/>
              <a:t>  $</a:t>
            </a:r>
            <a:r>
              <a:rPr lang="en-US" sz="2400" b="1" dirty="0" err="1" smtClean="0"/>
              <a:t>cd</a:t>
            </a:r>
            <a:r>
              <a:rPr lang="en-US" sz="2400" b="1" dirty="0" smtClean="0"/>
              <a:t> tools/</a:t>
            </a:r>
            <a:r>
              <a:rPr lang="en-US" sz="2400" b="1" dirty="0" err="1" smtClean="0"/>
              <a:t>mkimage</a:t>
            </a:r>
            <a:endParaRPr lang="en-US" sz="2400" dirty="0" smtClean="0"/>
          </a:p>
          <a:p>
            <a:r>
              <a:rPr lang="en-US" sz="2400" b="1" dirty="0" smtClean="0"/>
              <a:t>  $./imagetool-uncompressed.py</a:t>
            </a:r>
          </a:p>
          <a:p>
            <a:r>
              <a:rPr lang="en-US" sz="2400" b="1" dirty="0" smtClean="0"/>
              <a:t>    ../../</a:t>
            </a:r>
            <a:r>
              <a:rPr lang="en-US" sz="2400" b="1" dirty="0" err="1" smtClean="0"/>
              <a:t>linux</a:t>
            </a:r>
            <a:r>
              <a:rPr lang="en-US" sz="2400" b="1" dirty="0" smtClean="0"/>
              <a:t>/arch/arm/boot/</a:t>
            </a:r>
            <a:r>
              <a:rPr lang="en-US" sz="2400" b="1" dirty="0" err="1" smtClean="0"/>
              <a:t>zImage</a:t>
            </a:r>
            <a:endParaRPr lang="en-US" sz="2400" dirty="0" smtClean="0"/>
          </a:p>
          <a:p>
            <a:pPr>
              <a:buFont typeface="Wingdings" pitchFamily="2" charset="2"/>
              <a:buChar char="p"/>
            </a:pPr>
            <a:r>
              <a:rPr lang="zh-CN" altLang="en-US" sz="2400" dirty="0" smtClean="0"/>
              <a:t>即可在当前文件夹下看到一个叫：</a:t>
            </a:r>
            <a:r>
              <a:rPr lang="en-US" sz="2400" dirty="0" smtClean="0"/>
              <a:t>kernel.img</a:t>
            </a:r>
            <a:r>
              <a:rPr lang="zh-CN" altLang="en-US" sz="2400" dirty="0" smtClean="0"/>
              <a:t>的文件，就是我们需要的新内核了</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00034" y="357166"/>
            <a:ext cx="6789753" cy="584775"/>
          </a:xfrm>
          <a:prstGeom prst="rect">
            <a:avLst/>
          </a:prstGeom>
        </p:spPr>
        <p:txBody>
          <a:bodyPr wrap="square">
            <a:spAutoFit/>
          </a:bodyPr>
          <a:lstStyle/>
          <a:p>
            <a:pPr algn="ctr"/>
            <a:r>
              <a:rPr lang="en-US" altLang="zh-CN" sz="3200" b="1" dirty="0" smtClean="0"/>
              <a:t>2</a:t>
            </a:r>
            <a:r>
              <a:rPr lang="zh-CN" altLang="en-US" sz="3200" b="1" dirty="0" smtClean="0"/>
              <a:t>、编译、提取内核及其模块</a:t>
            </a:r>
            <a:endParaRPr lang="zh-CN" altLang="en-US" sz="3200" dirty="0"/>
          </a:p>
        </p:txBody>
      </p:sp>
      <p:sp>
        <p:nvSpPr>
          <p:cNvPr id="13" name="矩形 12"/>
          <p:cNvSpPr/>
          <p:nvPr/>
        </p:nvSpPr>
        <p:spPr>
          <a:xfrm>
            <a:off x="357158" y="928670"/>
            <a:ext cx="8001056" cy="3785652"/>
          </a:xfrm>
          <a:prstGeom prst="rect">
            <a:avLst/>
          </a:prstGeom>
        </p:spPr>
        <p:txBody>
          <a:bodyPr wrap="square">
            <a:spAutoFit/>
          </a:bodyPr>
          <a:lstStyle/>
          <a:p>
            <a:pPr>
              <a:buFont typeface="Wingdings" pitchFamily="2" charset="2"/>
              <a:buChar char="p"/>
            </a:pPr>
            <a:r>
              <a:rPr lang="en-US" sz="2400" b="1" dirty="0" smtClean="0"/>
              <a:t>d、</a:t>
            </a:r>
            <a:r>
              <a:rPr lang="zh-CN" altLang="en-US" sz="2400" b="1" dirty="0" smtClean="0"/>
              <a:t>提取</a:t>
            </a:r>
            <a:r>
              <a:rPr lang="en-US" sz="2400" b="1" dirty="0" smtClean="0"/>
              <a:t>modules</a:t>
            </a:r>
            <a:endParaRPr lang="en-US" sz="2400" dirty="0" smtClean="0"/>
          </a:p>
          <a:p>
            <a:pPr>
              <a:buFont typeface="Wingdings" pitchFamily="2" charset="2"/>
              <a:buChar char="p"/>
            </a:pPr>
            <a:r>
              <a:rPr lang="zh-CN" altLang="en-US" sz="2400" dirty="0" smtClean="0"/>
              <a:t>上一步其实不但编译出来了内核的源码，一些模块文件也编译出来了，这里我们提取一下</a:t>
            </a:r>
          </a:p>
          <a:p>
            <a:r>
              <a:rPr lang="en-US" altLang="zh-CN" sz="2400" dirty="0" smtClean="0"/>
              <a:t>  $</a:t>
            </a:r>
            <a:r>
              <a:rPr lang="en-US" sz="2400" dirty="0" err="1" smtClean="0"/>
              <a:t>cd</a:t>
            </a:r>
            <a:r>
              <a:rPr lang="en-US" sz="2400" dirty="0" smtClean="0"/>
              <a:t> </a:t>
            </a:r>
            <a:r>
              <a:rPr lang="en-US" sz="2400" dirty="0" err="1" smtClean="0"/>
              <a:t>raspberrypi_src</a:t>
            </a:r>
            <a:endParaRPr lang="en-US" sz="2400" dirty="0" smtClean="0"/>
          </a:p>
          <a:p>
            <a:r>
              <a:rPr lang="en-US" sz="2400" dirty="0" smtClean="0"/>
              <a:t>  $</a:t>
            </a:r>
            <a:r>
              <a:rPr lang="en-US" sz="2400" dirty="0" err="1" smtClean="0"/>
              <a:t>mkdir</a:t>
            </a:r>
            <a:r>
              <a:rPr lang="en-US" sz="2400" dirty="0" smtClean="0"/>
              <a:t> modules</a:t>
            </a:r>
          </a:p>
          <a:p>
            <a:r>
              <a:rPr lang="en-US" sz="2400" dirty="0" smtClean="0"/>
              <a:t>  $</a:t>
            </a:r>
            <a:r>
              <a:rPr lang="en-US" sz="2400" dirty="0" err="1" smtClean="0"/>
              <a:t>cd</a:t>
            </a:r>
            <a:r>
              <a:rPr lang="en-US" sz="2400" dirty="0" smtClean="0"/>
              <a:t> </a:t>
            </a:r>
            <a:r>
              <a:rPr lang="en-US" sz="2400" dirty="0" err="1" smtClean="0"/>
              <a:t>linux</a:t>
            </a:r>
            <a:endParaRPr lang="en-US" sz="2400" dirty="0" smtClean="0"/>
          </a:p>
          <a:p>
            <a:r>
              <a:rPr lang="en-US" sz="2400" dirty="0" smtClean="0"/>
              <a:t>  $ make </a:t>
            </a:r>
            <a:r>
              <a:rPr lang="en-US" sz="2400" dirty="0" err="1" smtClean="0"/>
              <a:t>modules_install</a:t>
            </a:r>
            <a:r>
              <a:rPr lang="en-US" sz="2400" dirty="0" smtClean="0"/>
              <a:t>   </a:t>
            </a:r>
          </a:p>
          <a:p>
            <a:r>
              <a:rPr lang="en-US" sz="2400" dirty="0" smtClean="0"/>
              <a:t>  INSTALL_MOD_PATH=../modules</a:t>
            </a:r>
            <a:br>
              <a:rPr lang="en-US" sz="2400" dirty="0" smtClean="0"/>
            </a:br>
            <a:endParaRPr lang="en-US" sz="2400" dirty="0" smtClean="0"/>
          </a:p>
          <a:p>
            <a:pPr>
              <a:buFont typeface="Wingdings" pitchFamily="2" charset="2"/>
              <a:buChar char="p"/>
            </a:pPr>
            <a:r>
              <a:rPr lang="zh-CN" altLang="en-US" sz="2400" dirty="0" smtClean="0"/>
              <a:t>即可在</a:t>
            </a:r>
            <a:r>
              <a:rPr lang="en-US" sz="2400" dirty="0" smtClean="0"/>
              <a:t>modules</a:t>
            </a:r>
            <a:r>
              <a:rPr lang="zh-CN" altLang="en-US" sz="2400" dirty="0" smtClean="0"/>
              <a:t>得到我们需要的模块文件</a:t>
            </a:r>
            <a:endParaRPr lang="zh-CN" alt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00034" y="357166"/>
            <a:ext cx="7286676" cy="584775"/>
          </a:xfrm>
          <a:prstGeom prst="rect">
            <a:avLst/>
          </a:prstGeom>
        </p:spPr>
        <p:txBody>
          <a:bodyPr wrap="square">
            <a:spAutoFit/>
          </a:bodyPr>
          <a:lstStyle/>
          <a:p>
            <a:pPr algn="ctr"/>
            <a:r>
              <a:rPr lang="en-US" altLang="zh-CN" sz="3200" b="1" dirty="0" smtClean="0"/>
              <a:t>3</a:t>
            </a:r>
            <a:r>
              <a:rPr lang="zh-CN" altLang="en-US" sz="3200" b="1" dirty="0" smtClean="0"/>
              <a:t>、升级</a:t>
            </a:r>
            <a:r>
              <a:rPr lang="en-US" sz="3200" b="1" dirty="0" err="1" smtClean="0"/>
              <a:t>RPi</a:t>
            </a:r>
            <a:r>
              <a:rPr lang="zh-CN" altLang="en-US" sz="3200" b="1" dirty="0" smtClean="0"/>
              <a:t>的</a:t>
            </a:r>
            <a:r>
              <a:rPr lang="en-US" sz="3200" b="1" dirty="0" err="1" smtClean="0"/>
              <a:t>kernel、Firmware、lib</a:t>
            </a:r>
            <a:endParaRPr lang="zh-CN" altLang="en-US" sz="3200" dirty="0"/>
          </a:p>
        </p:txBody>
      </p:sp>
      <p:sp>
        <p:nvSpPr>
          <p:cNvPr id="13" name="矩形 12"/>
          <p:cNvSpPr/>
          <p:nvPr/>
        </p:nvSpPr>
        <p:spPr>
          <a:xfrm>
            <a:off x="357158" y="928670"/>
            <a:ext cx="8358246" cy="5262979"/>
          </a:xfrm>
          <a:prstGeom prst="rect">
            <a:avLst/>
          </a:prstGeom>
        </p:spPr>
        <p:txBody>
          <a:bodyPr wrap="square">
            <a:spAutoFit/>
          </a:bodyPr>
          <a:lstStyle/>
          <a:p>
            <a:pPr>
              <a:buFont typeface="Wingdings" pitchFamily="2" charset="2"/>
              <a:buChar char="p"/>
            </a:pPr>
            <a:r>
              <a:rPr lang="zh-CN" altLang="en-US" sz="2400" dirty="0" smtClean="0"/>
              <a:t>将</a:t>
            </a:r>
            <a:r>
              <a:rPr lang="en-US" sz="2400" dirty="0" smtClean="0"/>
              <a:t>SD</a:t>
            </a:r>
            <a:r>
              <a:rPr lang="zh-CN" altLang="en-US" sz="2400" dirty="0" smtClean="0"/>
              <a:t>卡拔下插在电脑上（可使用读卡器）</a:t>
            </a:r>
          </a:p>
          <a:p>
            <a:pPr>
              <a:buFont typeface="Wingdings" pitchFamily="2" charset="2"/>
              <a:buChar char="p"/>
            </a:pPr>
            <a:r>
              <a:rPr lang="en-US" altLang="zh-CN" sz="2400" b="1" dirty="0" smtClean="0"/>
              <a:t>1)</a:t>
            </a:r>
            <a:r>
              <a:rPr lang="zh-CN" altLang="en-US" sz="2400" b="1" dirty="0" smtClean="0"/>
              <a:t>升级内核</a:t>
            </a:r>
            <a:endParaRPr lang="zh-CN" altLang="en-US" sz="2400" dirty="0" smtClean="0"/>
          </a:p>
          <a:p>
            <a:pPr lvl="1">
              <a:buFont typeface="Wingdings" pitchFamily="2" charset="2"/>
              <a:buChar char="p"/>
            </a:pPr>
            <a:r>
              <a:rPr lang="zh-CN" altLang="en-US" sz="2400" dirty="0" smtClean="0"/>
              <a:t>将新编好的内核拷入</a:t>
            </a:r>
            <a:r>
              <a:rPr lang="en-US" sz="2400" dirty="0" smtClean="0"/>
              <a:t>SD</a:t>
            </a:r>
            <a:r>
              <a:rPr lang="zh-CN" altLang="en-US" sz="2400" dirty="0" smtClean="0"/>
              <a:t>卡，改名为：</a:t>
            </a:r>
            <a:r>
              <a:rPr lang="en-US" sz="2400" dirty="0" smtClean="0"/>
              <a:t>kernel_new.img</a:t>
            </a:r>
          </a:p>
          <a:p>
            <a:pPr lvl="1">
              <a:buFont typeface="Wingdings" pitchFamily="2" charset="2"/>
              <a:buChar char="p"/>
            </a:pPr>
            <a:r>
              <a:rPr lang="zh-CN" altLang="en-US" sz="2400" dirty="0" smtClean="0"/>
              <a:t>打开</a:t>
            </a:r>
            <a:r>
              <a:rPr lang="en-US" sz="2400" dirty="0" smtClean="0"/>
              <a:t>boot</a:t>
            </a:r>
            <a:r>
              <a:rPr lang="zh-CN" altLang="en-US" sz="2400" dirty="0" smtClean="0"/>
              <a:t>目录下</a:t>
            </a:r>
          </a:p>
          <a:p>
            <a:pPr lvl="1">
              <a:buFont typeface="Wingdings" pitchFamily="2" charset="2"/>
              <a:buChar char="p"/>
            </a:pPr>
            <a:r>
              <a:rPr lang="zh-CN" altLang="en-US" sz="2400" dirty="0" smtClean="0"/>
              <a:t>找到</a:t>
            </a:r>
            <a:r>
              <a:rPr lang="en-US" sz="2400" dirty="0" smtClean="0"/>
              <a:t>config.txt</a:t>
            </a:r>
            <a:r>
              <a:rPr lang="zh-CN" altLang="en-US" sz="2400" dirty="0" smtClean="0"/>
              <a:t>文件，加入：</a:t>
            </a:r>
            <a:r>
              <a:rPr lang="en-US" sz="2400" dirty="0" smtClean="0"/>
              <a:t>kernel=kernel_new.img</a:t>
            </a:r>
            <a:r>
              <a:rPr lang="zh-CN" altLang="en-US" sz="2400" dirty="0" smtClean="0"/>
              <a:t>这行</a:t>
            </a:r>
          </a:p>
          <a:p>
            <a:pPr>
              <a:buFont typeface="Wingdings" pitchFamily="2" charset="2"/>
              <a:buChar char="p"/>
            </a:pPr>
            <a:r>
              <a:rPr lang="en-US" altLang="zh-CN" sz="2400" b="1" dirty="0" smtClean="0"/>
              <a:t>2)</a:t>
            </a:r>
            <a:r>
              <a:rPr lang="zh-CN" altLang="en-US" sz="2400" b="1" dirty="0" smtClean="0"/>
              <a:t>升级</a:t>
            </a:r>
            <a:r>
              <a:rPr lang="en-US" sz="2400" b="1" dirty="0" smtClean="0"/>
              <a:t>boot</a:t>
            </a:r>
            <a:endParaRPr lang="en-US" sz="2400" dirty="0" smtClean="0"/>
          </a:p>
          <a:p>
            <a:pPr lvl="1">
              <a:buFont typeface="Wingdings" pitchFamily="2" charset="2"/>
              <a:buChar char="p"/>
            </a:pPr>
            <a:r>
              <a:rPr lang="zh-CN" altLang="en-US" sz="2400" dirty="0" smtClean="0"/>
              <a:t>将</a:t>
            </a:r>
            <a:r>
              <a:rPr lang="en-US" sz="2400" dirty="0" smtClean="0"/>
              <a:t>firmware/boot/</a:t>
            </a:r>
            <a:r>
              <a:rPr lang="zh-CN" altLang="en-US" sz="2400" dirty="0" smtClean="0"/>
              <a:t>目录下 以下文件拷入</a:t>
            </a:r>
            <a:r>
              <a:rPr lang="en-US" sz="2400" dirty="0" smtClean="0"/>
              <a:t>SD</a:t>
            </a:r>
            <a:r>
              <a:rPr lang="zh-CN" altLang="en-US" sz="2400" dirty="0" smtClean="0"/>
              <a:t>卡</a:t>
            </a:r>
            <a:r>
              <a:rPr lang="en-US" sz="2400" dirty="0" smtClean="0"/>
              <a:t>boot</a:t>
            </a:r>
            <a:r>
              <a:rPr lang="zh-CN" altLang="en-US" sz="2400" dirty="0" smtClean="0"/>
              <a:t>目录：</a:t>
            </a:r>
            <a:r>
              <a:rPr lang="en-US" sz="2400" dirty="0" smtClean="0"/>
              <a:t>fbootcode.bin fixup.dat fixup_cd.dat start.elf</a:t>
            </a:r>
          </a:p>
          <a:p>
            <a:pPr>
              <a:buFont typeface="Wingdings" pitchFamily="2" charset="2"/>
              <a:buChar char="p"/>
            </a:pPr>
            <a:r>
              <a:rPr lang="en-US" sz="2400" b="1" dirty="0" smtClean="0"/>
              <a:t>3)</a:t>
            </a:r>
            <a:r>
              <a:rPr lang="zh-CN" altLang="en-US" sz="2400" b="1" dirty="0" smtClean="0"/>
              <a:t>更新</a:t>
            </a:r>
            <a:r>
              <a:rPr lang="en-US" sz="2400" b="1" dirty="0" err="1" smtClean="0"/>
              <a:t>vc</a:t>
            </a:r>
            <a:r>
              <a:rPr lang="zh-CN" altLang="en-US" sz="2400" b="1" dirty="0" smtClean="0"/>
              <a:t>库及内核</a:t>
            </a:r>
            <a:r>
              <a:rPr lang="en-US" sz="2400" b="1" dirty="0" smtClean="0"/>
              <a:t>modules</a:t>
            </a:r>
            <a:endParaRPr lang="en-US" sz="2400" dirty="0" smtClean="0"/>
          </a:p>
          <a:p>
            <a:pPr lvl="1">
              <a:buFont typeface="Wingdings" pitchFamily="2" charset="2"/>
              <a:buChar char="p"/>
            </a:pPr>
            <a:r>
              <a:rPr lang="zh-CN" altLang="en-US" sz="2400" dirty="0" smtClean="0"/>
              <a:t>将第</a:t>
            </a:r>
            <a:r>
              <a:rPr lang="en-US" altLang="zh-CN" sz="2400" dirty="0" smtClean="0"/>
              <a:t>3</a:t>
            </a:r>
            <a:r>
              <a:rPr lang="zh-CN" altLang="en-US" sz="2400" dirty="0" smtClean="0"/>
              <a:t>步</a:t>
            </a:r>
            <a:r>
              <a:rPr lang="en-US" sz="2400" dirty="0" smtClean="0"/>
              <a:t>d</a:t>
            </a:r>
            <a:r>
              <a:rPr lang="zh-CN" altLang="en-US" sz="2400" dirty="0" smtClean="0"/>
              <a:t>步中编译出来的</a:t>
            </a:r>
            <a:r>
              <a:rPr lang="en-US" sz="2400" dirty="0" smtClean="0"/>
              <a:t>modules/lib/modules</a:t>
            </a:r>
            <a:r>
              <a:rPr lang="zh-CN" altLang="en-US" sz="2400" dirty="0" smtClean="0"/>
              <a:t>拷入树莓派文件系统</a:t>
            </a:r>
            <a:r>
              <a:rPr lang="en-US" altLang="zh-CN" sz="2400" dirty="0" smtClean="0"/>
              <a:t>/</a:t>
            </a:r>
            <a:r>
              <a:rPr lang="en-US" sz="2400" dirty="0" smtClean="0"/>
              <a:t>lib</a:t>
            </a:r>
            <a:r>
              <a:rPr lang="zh-CN" altLang="en-US" sz="2400" dirty="0" smtClean="0"/>
              <a:t>下</a:t>
            </a:r>
            <a:br>
              <a:rPr lang="zh-CN" altLang="en-US" sz="2400" dirty="0" smtClean="0"/>
            </a:br>
            <a:endParaRPr lang="zh-CN" altLang="en-US" sz="2400" dirty="0" smtClean="0"/>
          </a:p>
          <a:p>
            <a:pPr>
              <a:buFont typeface="Wingdings" pitchFamily="2" charset="2"/>
              <a:buChar char="p"/>
            </a:pPr>
            <a:r>
              <a:rPr lang="zh-CN" altLang="en-US" sz="2400" dirty="0" smtClean="0"/>
              <a:t/>
            </a:r>
            <a:br>
              <a:rPr lang="zh-CN" altLang="en-US" sz="2400" dirty="0" smtClean="0"/>
            </a:br>
            <a:endParaRPr lang="zh-CN" alt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500034" y="1142984"/>
            <a:ext cx="8001056" cy="4524315"/>
          </a:xfrm>
          <a:prstGeom prst="rect">
            <a:avLst/>
          </a:prstGeom>
        </p:spPr>
        <p:txBody>
          <a:bodyPr wrap="square">
            <a:spAutoFit/>
          </a:bodyPr>
          <a:lstStyle/>
          <a:p>
            <a:pPr>
              <a:buFont typeface="Wingdings" pitchFamily="2" charset="2"/>
              <a:buChar char="p"/>
            </a:pPr>
            <a:r>
              <a:rPr lang="zh-CN" altLang="en-US" sz="2400" b="1" dirty="0" smtClean="0"/>
              <a:t>如果官方提供的内核有些功能不能满足我们的需要或者需要对内核进行部分裁剪，那么就需要对树莓派的内核进行裁剪，这里教一下大家如何更新树莓派内核</a:t>
            </a:r>
            <a:endParaRPr lang="zh-CN" altLang="en-US" sz="2400" dirty="0" smtClean="0"/>
          </a:p>
          <a:p>
            <a:pPr>
              <a:buFont typeface="Wingdings" pitchFamily="2" charset="2"/>
              <a:buChar char="p"/>
            </a:pPr>
            <a:r>
              <a:rPr lang="en-US" altLang="zh-CN" sz="2400" b="1" dirty="0" smtClean="0"/>
              <a:t>1)</a:t>
            </a:r>
            <a:r>
              <a:rPr lang="zh-CN" altLang="en-US" sz="2400" b="1" dirty="0" smtClean="0"/>
              <a:t>下载地址：</a:t>
            </a:r>
            <a:endParaRPr lang="en-US" altLang="zh-CN" sz="2400" b="1" dirty="0" smtClean="0"/>
          </a:p>
          <a:p>
            <a:r>
              <a:rPr lang="zh-CN" altLang="en-US" sz="2400" b="1" dirty="0" smtClean="0"/>
              <a:t>官方网址：</a:t>
            </a:r>
            <a:r>
              <a:rPr lang="en-US" altLang="zh-CN" sz="2400" b="1" dirty="0" smtClean="0">
                <a:hlinkClick r:id="rId2"/>
              </a:rPr>
              <a:t>https://github.com/raspberrypi</a:t>
            </a:r>
            <a:endParaRPr lang="en-US" altLang="zh-CN" sz="2400" b="1" dirty="0" smtClean="0"/>
          </a:p>
          <a:p>
            <a:pPr>
              <a:buFont typeface="Wingdings" pitchFamily="2" charset="2"/>
              <a:buChar char="p"/>
            </a:pPr>
            <a:r>
              <a:rPr lang="zh-CN" altLang="en-US" sz="2400" dirty="0" smtClean="0"/>
              <a:t>下面列出了树莓派所有的开源软件：</a:t>
            </a:r>
          </a:p>
          <a:p>
            <a:pPr lvl="1">
              <a:buFont typeface="Wingdings" pitchFamily="2" charset="2"/>
              <a:buChar char="p"/>
            </a:pPr>
            <a:r>
              <a:rPr lang="en-US" altLang="zh-CN" sz="2400" b="1" dirty="0" smtClean="0"/>
              <a:t>firmware:</a:t>
            </a:r>
            <a:r>
              <a:rPr lang="zh-CN" altLang="en-US" sz="2400" b="1" dirty="0" smtClean="0"/>
              <a:t>树莓派的交叉编译好的二进制内核、模块、库、</a:t>
            </a:r>
            <a:r>
              <a:rPr lang="en-US" altLang="zh-CN" sz="2400" b="1" dirty="0" err="1" smtClean="0"/>
              <a:t>bootloader</a:t>
            </a:r>
            <a:endParaRPr lang="zh-CN" altLang="en-US" sz="2400" dirty="0" smtClean="0"/>
          </a:p>
          <a:p>
            <a:pPr lvl="1">
              <a:buFont typeface="Wingdings" pitchFamily="2" charset="2"/>
              <a:buChar char="p"/>
            </a:pPr>
            <a:r>
              <a:rPr lang="en-US" altLang="zh-CN" sz="2400" b="1" dirty="0" err="1" smtClean="0"/>
              <a:t>linux</a:t>
            </a:r>
            <a:r>
              <a:rPr lang="en-US" altLang="zh-CN" sz="2400" b="1" dirty="0" smtClean="0"/>
              <a:t>:</a:t>
            </a:r>
            <a:r>
              <a:rPr lang="zh-CN" altLang="en-US" sz="2400" b="1" dirty="0" smtClean="0"/>
              <a:t>内核源码</a:t>
            </a:r>
            <a:endParaRPr lang="zh-CN" altLang="en-US" sz="2400" dirty="0" smtClean="0"/>
          </a:p>
          <a:p>
            <a:pPr lvl="1">
              <a:buFont typeface="Wingdings" pitchFamily="2" charset="2"/>
              <a:buChar char="p"/>
            </a:pPr>
            <a:r>
              <a:rPr lang="en-US" altLang="zh-CN" sz="2400" b="1" dirty="0" smtClean="0"/>
              <a:t>tools:</a:t>
            </a:r>
            <a:r>
              <a:rPr lang="zh-CN" altLang="en-US" sz="2400" b="1" dirty="0" smtClean="0"/>
              <a:t>编译内核和其他源码所需的工具</a:t>
            </a:r>
            <a:r>
              <a:rPr lang="en-US" altLang="zh-CN" sz="2400" b="1" dirty="0" smtClean="0"/>
              <a:t>——</a:t>
            </a:r>
            <a:r>
              <a:rPr lang="zh-CN" altLang="en-US" sz="2400" b="1" dirty="0" smtClean="0"/>
              <a:t>交叉编译器等</a:t>
            </a:r>
            <a:endParaRPr lang="zh-CN" altLang="en-US" sz="2400" dirty="0" smtClean="0"/>
          </a:p>
          <a:p>
            <a:pPr>
              <a:buFont typeface="Wingdings" pitchFamily="2" charset="2"/>
              <a:buChar char="p"/>
            </a:pPr>
            <a:r>
              <a:rPr lang="zh-CN" altLang="en-US" sz="2400" b="1" dirty="0" smtClean="0"/>
              <a:t>我们只需要以上三个文件即可</a:t>
            </a:r>
            <a:endParaRPr lang="en-US" altLang="zh-CN" sz="2400" dirty="0"/>
          </a:p>
        </p:txBody>
      </p:sp>
      <p:sp>
        <p:nvSpPr>
          <p:cNvPr id="3" name="矩形 2"/>
          <p:cNvSpPr/>
          <p:nvPr/>
        </p:nvSpPr>
        <p:spPr>
          <a:xfrm>
            <a:off x="500034" y="357166"/>
            <a:ext cx="6789753" cy="584775"/>
          </a:xfrm>
          <a:prstGeom prst="rect">
            <a:avLst/>
          </a:prstGeom>
        </p:spPr>
        <p:txBody>
          <a:bodyPr wrap="square">
            <a:spAutoFit/>
          </a:bodyPr>
          <a:lstStyle/>
          <a:p>
            <a:pPr algn="ctr"/>
            <a:r>
              <a:rPr lang="en-US" altLang="zh-CN" sz="3200" b="1" dirty="0" smtClean="0"/>
              <a:t>1</a:t>
            </a:r>
            <a:r>
              <a:rPr lang="zh-CN" altLang="en-US" sz="3200" b="1" dirty="0" smtClean="0"/>
              <a:t>、获取升级所需源码</a:t>
            </a:r>
            <a:endParaRPr lang="zh-CN" altLang="en-US" sz="3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500034" y="1142984"/>
            <a:ext cx="8001056" cy="5262979"/>
          </a:xfrm>
          <a:prstGeom prst="rect">
            <a:avLst/>
          </a:prstGeom>
        </p:spPr>
        <p:txBody>
          <a:bodyPr wrap="square">
            <a:spAutoFit/>
          </a:bodyPr>
          <a:lstStyle/>
          <a:p>
            <a:pPr>
              <a:buFont typeface="Wingdings" pitchFamily="2" charset="2"/>
              <a:buChar char="p"/>
            </a:pPr>
            <a:r>
              <a:rPr lang="zh-CN" altLang="en-US" sz="2400" b="1" dirty="0" smtClean="0"/>
              <a:t>主要内容介绍一下：</a:t>
            </a:r>
            <a:br>
              <a:rPr lang="zh-CN" altLang="en-US" sz="2400" b="1" dirty="0" smtClean="0"/>
            </a:br>
            <a:r>
              <a:rPr lang="en-US" altLang="zh-CN" sz="2400" b="1" dirty="0" smtClean="0"/>
              <a:t>1</a:t>
            </a:r>
            <a:r>
              <a:rPr lang="zh-CN" altLang="en-US" sz="2400" b="1" dirty="0" smtClean="0"/>
              <a:t>、</a:t>
            </a:r>
            <a:r>
              <a:rPr lang="en-US" altLang="zh-CN" sz="2400" dirty="0" smtClean="0"/>
              <a:t>documentation:</a:t>
            </a:r>
            <a:r>
              <a:rPr lang="zh-CN" altLang="en-US" sz="2400" dirty="0" smtClean="0"/>
              <a:t>树莓派离线帮助文档，教你如何使用、部署树莓派（树莓派官方使用教程）</a:t>
            </a:r>
          </a:p>
          <a:p>
            <a:r>
              <a:rPr lang="en-US" altLang="zh-CN" sz="2400" dirty="0" smtClean="0"/>
              <a:t>2</a:t>
            </a:r>
            <a:r>
              <a:rPr lang="zh-CN" altLang="en-US" sz="2400" dirty="0" smtClean="0"/>
              <a:t>、</a:t>
            </a:r>
            <a:r>
              <a:rPr lang="en-US" altLang="zh-CN" sz="2400" dirty="0" err="1" smtClean="0"/>
              <a:t>userland</a:t>
            </a:r>
            <a:r>
              <a:rPr lang="zh-CN" altLang="en-US" sz="2400" dirty="0" smtClean="0"/>
              <a:t>：</a:t>
            </a:r>
            <a:r>
              <a:rPr lang="en-US" altLang="zh-CN" sz="2400" dirty="0" smtClean="0"/>
              <a:t>arm</a:t>
            </a:r>
            <a:r>
              <a:rPr lang="zh-CN" altLang="en-US" sz="2400" dirty="0" smtClean="0"/>
              <a:t>端用户空间的一些应用库的源码</a:t>
            </a:r>
            <a:r>
              <a:rPr lang="en-US" altLang="zh-CN" sz="2400" dirty="0" smtClean="0"/>
              <a:t>——</a:t>
            </a:r>
            <a:r>
              <a:rPr lang="en-US" altLang="zh-CN" sz="2400" dirty="0" err="1" smtClean="0"/>
              <a:t>vc</a:t>
            </a:r>
            <a:r>
              <a:rPr lang="zh-CN" altLang="en-US" sz="2400" dirty="0" smtClean="0"/>
              <a:t>视频硬浮点、</a:t>
            </a:r>
            <a:r>
              <a:rPr lang="en-US" altLang="zh-CN" sz="2400" dirty="0" smtClean="0"/>
              <a:t>EGL</a:t>
            </a:r>
            <a:r>
              <a:rPr lang="zh-CN" altLang="en-US" sz="2400" dirty="0" smtClean="0"/>
              <a:t>、</a:t>
            </a:r>
            <a:r>
              <a:rPr lang="en-US" altLang="zh-CN" sz="2400" dirty="0" err="1" smtClean="0"/>
              <a:t>mmal</a:t>
            </a:r>
            <a:r>
              <a:rPr lang="zh-CN" altLang="en-US" sz="2400" dirty="0" smtClean="0"/>
              <a:t>、</a:t>
            </a:r>
            <a:r>
              <a:rPr lang="en-US" altLang="zh-CN" sz="2400" dirty="0" err="1" smtClean="0"/>
              <a:t>openVG</a:t>
            </a:r>
            <a:r>
              <a:rPr lang="zh-CN" altLang="en-US" sz="2400" dirty="0" smtClean="0"/>
              <a:t>等</a:t>
            </a:r>
          </a:p>
          <a:p>
            <a:r>
              <a:rPr lang="en-US" altLang="zh-CN" sz="2400" dirty="0" smtClean="0"/>
              <a:t>3</a:t>
            </a:r>
            <a:r>
              <a:rPr lang="zh-CN" altLang="en-US" sz="2400" dirty="0" smtClean="0"/>
              <a:t>、</a:t>
            </a:r>
            <a:r>
              <a:rPr lang="en-US" altLang="zh-CN" sz="2400" dirty="0" smtClean="0"/>
              <a:t>hats</a:t>
            </a:r>
            <a:r>
              <a:rPr lang="zh-CN" altLang="en-US" sz="2400" dirty="0" smtClean="0"/>
              <a:t>：</a:t>
            </a:r>
            <a:r>
              <a:rPr lang="en-US" altLang="zh-CN" sz="2400" dirty="0" smtClean="0"/>
              <a:t>Hardware Attached on Top</a:t>
            </a:r>
            <a:r>
              <a:rPr lang="zh-CN" altLang="en-US" sz="2400" dirty="0" smtClean="0"/>
              <a:t>，树莓派 </a:t>
            </a:r>
            <a:r>
              <a:rPr lang="en-US" altLang="zh-CN" sz="2400" dirty="0" smtClean="0"/>
              <a:t>B+</a:t>
            </a:r>
            <a:r>
              <a:rPr lang="zh-CN" altLang="en-US" sz="2400" dirty="0" smtClean="0"/>
              <a:t>型板子的扩展板资料</a:t>
            </a:r>
          </a:p>
          <a:p>
            <a:r>
              <a:rPr lang="en-US" altLang="zh-CN" sz="2400" dirty="0" smtClean="0"/>
              <a:t>4</a:t>
            </a:r>
            <a:r>
              <a:rPr lang="zh-CN" altLang="en-US" sz="2400" dirty="0" smtClean="0"/>
              <a:t>、</a:t>
            </a:r>
            <a:r>
              <a:rPr lang="en-US" altLang="zh-CN" sz="2400" dirty="0" err="1" smtClean="0"/>
              <a:t>maynard</a:t>
            </a:r>
            <a:r>
              <a:rPr lang="zh-CN" altLang="en-US" sz="2400" dirty="0" smtClean="0"/>
              <a:t>：一个</a:t>
            </a:r>
            <a:r>
              <a:rPr lang="en-US" altLang="zh-CN" sz="2400" dirty="0" err="1" smtClean="0"/>
              <a:t>gtk</a:t>
            </a:r>
            <a:r>
              <a:rPr lang="zh-CN" altLang="en-US" sz="2400" dirty="0" smtClean="0"/>
              <a:t>写成的桌面环境</a:t>
            </a:r>
          </a:p>
          <a:p>
            <a:r>
              <a:rPr lang="en-US" altLang="zh-CN" sz="2400" dirty="0" smtClean="0"/>
              <a:t>5</a:t>
            </a:r>
            <a:r>
              <a:rPr lang="zh-CN" altLang="en-US" sz="2400" dirty="0" smtClean="0"/>
              <a:t>、</a:t>
            </a:r>
            <a:r>
              <a:rPr lang="en-US" altLang="zh-CN" sz="2400" dirty="0" smtClean="0"/>
              <a:t>scratch</a:t>
            </a:r>
            <a:r>
              <a:rPr lang="zh-CN" altLang="en-US" sz="2400" dirty="0" smtClean="0"/>
              <a:t>：一个简易、可视化编程环境</a:t>
            </a:r>
          </a:p>
          <a:p>
            <a:r>
              <a:rPr lang="en-US" altLang="zh-CN" sz="2400" dirty="0" smtClean="0"/>
              <a:t>6</a:t>
            </a:r>
            <a:r>
              <a:rPr lang="zh-CN" altLang="en-US" sz="2400" dirty="0" smtClean="0"/>
              <a:t>、</a:t>
            </a:r>
            <a:r>
              <a:rPr lang="en-US" altLang="zh-CN" sz="2400" dirty="0" err="1" smtClean="0"/>
              <a:t>noobs</a:t>
            </a:r>
            <a:r>
              <a:rPr lang="en-US" altLang="zh-CN" sz="2400" dirty="0" smtClean="0"/>
              <a:t>:</a:t>
            </a:r>
            <a:r>
              <a:rPr lang="zh-CN" altLang="en-US" sz="2400" dirty="0" smtClean="0"/>
              <a:t>一个树莓派镜像管理工具，他可以让你在一个树莓派上部署多个镜像</a:t>
            </a:r>
          </a:p>
          <a:p>
            <a:r>
              <a:rPr lang="en-US" altLang="zh-CN" sz="2400" dirty="0" smtClean="0"/>
              <a:t>7</a:t>
            </a:r>
            <a:r>
              <a:rPr lang="zh-CN" altLang="en-US" sz="2400" dirty="0" smtClean="0"/>
              <a:t>、</a:t>
            </a:r>
            <a:r>
              <a:rPr lang="en-US" altLang="zh-CN" sz="2400" dirty="0" err="1" smtClean="0"/>
              <a:t>weston</a:t>
            </a:r>
            <a:r>
              <a:rPr lang="zh-CN" altLang="en-US" sz="2400" dirty="0" smtClean="0"/>
              <a:t>：一个应用程序</a:t>
            </a:r>
          </a:p>
          <a:p>
            <a:r>
              <a:rPr lang="en-US" altLang="zh-CN" sz="2400" dirty="0" smtClean="0"/>
              <a:t>8</a:t>
            </a:r>
            <a:r>
              <a:rPr lang="zh-CN" altLang="en-US" sz="2400" dirty="0" smtClean="0"/>
              <a:t>、</a:t>
            </a:r>
            <a:r>
              <a:rPr lang="en-US" altLang="zh-CN" sz="2400" dirty="0" err="1" smtClean="0"/>
              <a:t>target_fs</a:t>
            </a:r>
            <a:r>
              <a:rPr lang="zh-CN" altLang="en-US" sz="2400" dirty="0" smtClean="0"/>
              <a:t>：树莓派最小文件系统，使用</a:t>
            </a:r>
            <a:r>
              <a:rPr lang="en-US" altLang="zh-CN" sz="2400" dirty="0" err="1" smtClean="0"/>
              <a:t>busybox</a:t>
            </a:r>
            <a:r>
              <a:rPr lang="zh-CN" altLang="en-US" sz="2400" dirty="0" smtClean="0"/>
              <a:t>制作</a:t>
            </a:r>
          </a:p>
          <a:p>
            <a:r>
              <a:rPr lang="en-US" altLang="zh-CN" sz="2400" dirty="0" smtClean="0"/>
              <a:t>9</a:t>
            </a:r>
            <a:r>
              <a:rPr lang="zh-CN" altLang="en-US" sz="2400" dirty="0" smtClean="0"/>
              <a:t>、</a:t>
            </a:r>
            <a:r>
              <a:rPr lang="en-US" altLang="zh-CN" sz="2400" dirty="0" smtClean="0"/>
              <a:t>quake3</a:t>
            </a:r>
            <a:r>
              <a:rPr lang="zh-CN" altLang="en-US" sz="2400" dirty="0" smtClean="0"/>
              <a:t>：雷神之锤</a:t>
            </a:r>
            <a:r>
              <a:rPr lang="en-US" altLang="zh-CN" sz="2400" dirty="0" smtClean="0"/>
              <a:t>3</a:t>
            </a:r>
            <a:r>
              <a:rPr lang="zh-CN" altLang="en-US" sz="2400" dirty="0" smtClean="0"/>
              <a:t>有线开发源码</a:t>
            </a:r>
            <a:r>
              <a:rPr lang="en-US" altLang="zh-CN" sz="2400" dirty="0" err="1" smtClean="0"/>
              <a:t>firmwareb</a:t>
            </a:r>
            <a:endParaRPr lang="en-US" altLang="zh-CN" sz="2400" dirty="0"/>
          </a:p>
        </p:txBody>
      </p:sp>
      <p:sp>
        <p:nvSpPr>
          <p:cNvPr id="3" name="矩形 2"/>
          <p:cNvSpPr/>
          <p:nvPr/>
        </p:nvSpPr>
        <p:spPr>
          <a:xfrm>
            <a:off x="500034" y="357166"/>
            <a:ext cx="6789753" cy="584775"/>
          </a:xfrm>
          <a:prstGeom prst="rect">
            <a:avLst/>
          </a:prstGeom>
        </p:spPr>
        <p:txBody>
          <a:bodyPr wrap="square">
            <a:spAutoFit/>
          </a:bodyPr>
          <a:lstStyle/>
          <a:p>
            <a:pPr algn="ctr"/>
            <a:r>
              <a:rPr lang="en-US" altLang="zh-CN" sz="3200" b="1" dirty="0" smtClean="0"/>
              <a:t>1</a:t>
            </a:r>
            <a:r>
              <a:rPr lang="zh-CN" altLang="en-US" sz="3200" b="1" dirty="0" smtClean="0"/>
              <a:t>、获取升级所需源码</a:t>
            </a:r>
            <a:endParaRPr lang="zh-CN" altLang="en-US" sz="3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500034" y="1142984"/>
            <a:ext cx="8001056" cy="830997"/>
          </a:xfrm>
          <a:prstGeom prst="rect">
            <a:avLst/>
          </a:prstGeom>
        </p:spPr>
        <p:txBody>
          <a:bodyPr wrap="square">
            <a:spAutoFit/>
          </a:bodyPr>
          <a:lstStyle/>
          <a:p>
            <a:pPr>
              <a:buFont typeface="Wingdings" pitchFamily="2" charset="2"/>
              <a:buChar char="p"/>
            </a:pPr>
            <a:r>
              <a:rPr lang="en-US" altLang="zh-CN" sz="2400" b="1" dirty="0" smtClean="0"/>
              <a:t>2)</a:t>
            </a:r>
            <a:r>
              <a:rPr lang="zh-CN" altLang="en-US" sz="2400" b="1" dirty="0" smtClean="0"/>
              <a:t>下载方法：</a:t>
            </a:r>
            <a:endParaRPr lang="zh-CN" altLang="en-US" sz="2400" dirty="0" smtClean="0"/>
          </a:p>
          <a:p>
            <a:r>
              <a:rPr lang="en-US" altLang="zh-CN" sz="2400" b="1" dirty="0" smtClean="0"/>
              <a:t>a</a:t>
            </a:r>
            <a:r>
              <a:rPr lang="zh-CN" altLang="en-US" sz="2400" b="1" dirty="0" smtClean="0"/>
              <a:t>、网页直接下载：</a:t>
            </a:r>
            <a:endParaRPr lang="zh-CN" altLang="en-US" sz="2400" dirty="0"/>
          </a:p>
        </p:txBody>
      </p:sp>
      <p:sp>
        <p:nvSpPr>
          <p:cNvPr id="3" name="矩形 2"/>
          <p:cNvSpPr/>
          <p:nvPr/>
        </p:nvSpPr>
        <p:spPr>
          <a:xfrm>
            <a:off x="500034" y="357166"/>
            <a:ext cx="6789753" cy="584775"/>
          </a:xfrm>
          <a:prstGeom prst="rect">
            <a:avLst/>
          </a:prstGeom>
        </p:spPr>
        <p:txBody>
          <a:bodyPr wrap="square">
            <a:spAutoFit/>
          </a:bodyPr>
          <a:lstStyle/>
          <a:p>
            <a:pPr algn="ctr"/>
            <a:r>
              <a:rPr lang="en-US" altLang="zh-CN" sz="3200" b="1" dirty="0" smtClean="0"/>
              <a:t>1</a:t>
            </a:r>
            <a:r>
              <a:rPr lang="zh-CN" altLang="en-US" sz="3200" b="1" dirty="0" smtClean="0"/>
              <a:t>、获取升级所需源码</a:t>
            </a:r>
            <a:endParaRPr lang="zh-CN" altLang="en-US" sz="3200" dirty="0"/>
          </a:p>
        </p:txBody>
      </p:sp>
      <p:pic>
        <p:nvPicPr>
          <p:cNvPr id="1026" name="Picture 2" descr="C:\Users\zhangjh\AppData\Roaming\360se6\Application\User Data\temp\Center.jpg"/>
          <p:cNvPicPr>
            <a:picLocks noChangeAspect="1" noChangeArrowheads="1"/>
          </p:cNvPicPr>
          <p:nvPr/>
        </p:nvPicPr>
        <p:blipFill>
          <a:blip r:embed="rId2"/>
          <a:srcRect/>
          <a:stretch>
            <a:fillRect/>
          </a:stretch>
        </p:blipFill>
        <p:spPr bwMode="auto">
          <a:xfrm>
            <a:off x="0" y="2000240"/>
            <a:ext cx="9120162" cy="485776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00034" y="357166"/>
            <a:ext cx="6789753" cy="584775"/>
          </a:xfrm>
          <a:prstGeom prst="rect">
            <a:avLst/>
          </a:prstGeom>
        </p:spPr>
        <p:txBody>
          <a:bodyPr wrap="square">
            <a:spAutoFit/>
          </a:bodyPr>
          <a:lstStyle/>
          <a:p>
            <a:pPr algn="ctr"/>
            <a:r>
              <a:rPr lang="en-US" altLang="zh-CN" sz="3200" b="1" dirty="0" smtClean="0"/>
              <a:t>1</a:t>
            </a:r>
            <a:r>
              <a:rPr lang="zh-CN" altLang="en-US" sz="3200" b="1" dirty="0" smtClean="0"/>
              <a:t>、获取升级所需源码</a:t>
            </a:r>
            <a:endParaRPr lang="zh-CN" altLang="en-US" sz="3200" dirty="0"/>
          </a:p>
        </p:txBody>
      </p:sp>
      <p:pic>
        <p:nvPicPr>
          <p:cNvPr id="1026" name="Picture 2" descr="C:\Users\zhangjh\AppData\Roaming\360se6\Application\User Data\temp\Center.jpg"/>
          <p:cNvPicPr>
            <a:picLocks noChangeAspect="1" noChangeArrowheads="1"/>
          </p:cNvPicPr>
          <p:nvPr/>
        </p:nvPicPr>
        <p:blipFill>
          <a:blip r:embed="rId2"/>
          <a:srcRect/>
          <a:stretch>
            <a:fillRect/>
          </a:stretch>
        </p:blipFill>
        <p:spPr bwMode="auto">
          <a:xfrm>
            <a:off x="0" y="2000240"/>
            <a:ext cx="9120162" cy="4857760"/>
          </a:xfrm>
          <a:prstGeom prst="rect">
            <a:avLst/>
          </a:prstGeom>
          <a:noFill/>
        </p:spPr>
      </p:pic>
      <p:sp>
        <p:nvSpPr>
          <p:cNvPr id="13" name="矩形 12"/>
          <p:cNvSpPr/>
          <p:nvPr/>
        </p:nvSpPr>
        <p:spPr>
          <a:xfrm>
            <a:off x="357158" y="928670"/>
            <a:ext cx="8001056" cy="1200329"/>
          </a:xfrm>
          <a:prstGeom prst="rect">
            <a:avLst/>
          </a:prstGeom>
        </p:spPr>
        <p:txBody>
          <a:bodyPr wrap="square">
            <a:spAutoFit/>
          </a:bodyPr>
          <a:lstStyle/>
          <a:p>
            <a:pPr>
              <a:buFont typeface="Wingdings" pitchFamily="2" charset="2"/>
              <a:buChar char="p"/>
            </a:pPr>
            <a:r>
              <a:rPr lang="en-US" altLang="zh-CN" sz="2400" b="1" dirty="0" smtClean="0"/>
              <a:t>2)</a:t>
            </a:r>
            <a:r>
              <a:rPr lang="zh-CN" altLang="en-US" sz="2400" b="1" dirty="0" smtClean="0"/>
              <a:t>下载方法：</a:t>
            </a:r>
            <a:endParaRPr lang="zh-CN" altLang="en-US" sz="2400" dirty="0" smtClean="0"/>
          </a:p>
          <a:p>
            <a:r>
              <a:rPr lang="en-US" altLang="zh-CN" sz="2400" b="1" dirty="0" smtClean="0"/>
              <a:t>a</a:t>
            </a:r>
            <a:r>
              <a:rPr lang="zh-CN" altLang="en-US" sz="2400" b="1" dirty="0" smtClean="0"/>
              <a:t>、网页直接下载：点到所需要下载的工程，左上角选版本，右方有一个</a:t>
            </a:r>
            <a:r>
              <a:rPr lang="en-US" altLang="zh-CN" sz="2400" b="1" dirty="0" smtClean="0"/>
              <a:t>download ZIP</a:t>
            </a:r>
            <a:r>
              <a:rPr lang="zh-CN" altLang="en-US" sz="2400" b="1" dirty="0" smtClean="0"/>
              <a:t>按钮可直接下载</a:t>
            </a:r>
            <a:endParaRPr lang="zh-CN" alt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00034" y="357166"/>
            <a:ext cx="6789753" cy="584775"/>
          </a:xfrm>
          <a:prstGeom prst="rect">
            <a:avLst/>
          </a:prstGeom>
        </p:spPr>
        <p:txBody>
          <a:bodyPr wrap="square">
            <a:spAutoFit/>
          </a:bodyPr>
          <a:lstStyle/>
          <a:p>
            <a:pPr algn="ctr"/>
            <a:r>
              <a:rPr lang="en-US" altLang="zh-CN" sz="3200" b="1" dirty="0" smtClean="0"/>
              <a:t>1</a:t>
            </a:r>
            <a:r>
              <a:rPr lang="zh-CN" altLang="en-US" sz="3200" b="1" dirty="0" smtClean="0"/>
              <a:t>、获取升级所需源码</a:t>
            </a:r>
            <a:endParaRPr lang="zh-CN" altLang="en-US" sz="3200" dirty="0"/>
          </a:p>
        </p:txBody>
      </p:sp>
      <p:sp>
        <p:nvSpPr>
          <p:cNvPr id="13" name="矩形 12"/>
          <p:cNvSpPr/>
          <p:nvPr/>
        </p:nvSpPr>
        <p:spPr>
          <a:xfrm>
            <a:off x="357158" y="928670"/>
            <a:ext cx="8001056" cy="3785652"/>
          </a:xfrm>
          <a:prstGeom prst="rect">
            <a:avLst/>
          </a:prstGeom>
        </p:spPr>
        <p:txBody>
          <a:bodyPr wrap="square">
            <a:spAutoFit/>
          </a:bodyPr>
          <a:lstStyle/>
          <a:p>
            <a:pPr>
              <a:buFont typeface="Wingdings" pitchFamily="2" charset="2"/>
              <a:buChar char="p"/>
            </a:pPr>
            <a:r>
              <a:rPr lang="en-US" sz="2400" b="1" dirty="0" smtClean="0"/>
              <a:t>b、</a:t>
            </a:r>
            <a:r>
              <a:rPr lang="zh-CN" altLang="en-US" sz="2400" b="1" dirty="0" smtClean="0"/>
              <a:t>使用</a:t>
            </a:r>
            <a:r>
              <a:rPr lang="en-US" sz="2400" b="1" dirty="0" err="1" smtClean="0"/>
              <a:t>git</a:t>
            </a:r>
            <a:r>
              <a:rPr lang="zh-CN" altLang="en-US" sz="2400" b="1" dirty="0" smtClean="0"/>
              <a:t>下载</a:t>
            </a:r>
            <a:endParaRPr lang="zh-CN" altLang="en-US" sz="2400" dirty="0" smtClean="0"/>
          </a:p>
          <a:p>
            <a:r>
              <a:rPr lang="en-US" altLang="zh-CN" sz="2400" dirty="0" smtClean="0"/>
              <a:t>$ </a:t>
            </a:r>
            <a:r>
              <a:rPr lang="en-US" sz="2400" dirty="0" err="1" smtClean="0"/>
              <a:t>mkdir</a:t>
            </a:r>
            <a:r>
              <a:rPr lang="en-US" sz="2400" dirty="0" smtClean="0"/>
              <a:t> </a:t>
            </a:r>
            <a:r>
              <a:rPr lang="en-US" sz="2400" dirty="0" err="1" smtClean="0"/>
              <a:t>raspeberrypi_src</a:t>
            </a:r>
            <a:r>
              <a:rPr lang="en-US" sz="2400" dirty="0" smtClean="0"/>
              <a:t/>
            </a:r>
            <a:br>
              <a:rPr lang="en-US" sz="2400" dirty="0" smtClean="0"/>
            </a:br>
            <a:r>
              <a:rPr lang="en-US" sz="2400" dirty="0" smtClean="0"/>
              <a:t>$ </a:t>
            </a:r>
            <a:r>
              <a:rPr lang="en-US" sz="2400" dirty="0" err="1" smtClean="0"/>
              <a:t>cd</a:t>
            </a:r>
            <a:r>
              <a:rPr lang="en-US" sz="2400" dirty="0" smtClean="0"/>
              <a:t> </a:t>
            </a:r>
            <a:r>
              <a:rPr lang="en-US" sz="2400" dirty="0" err="1" smtClean="0"/>
              <a:t>raspberrypi_src</a:t>
            </a:r>
            <a:r>
              <a:rPr lang="en-US" sz="2400" dirty="0" smtClean="0"/>
              <a:t/>
            </a:r>
            <a:br>
              <a:rPr lang="en-US" sz="2400" dirty="0" smtClean="0"/>
            </a:br>
            <a:r>
              <a:rPr lang="en-US" sz="2400" dirty="0" smtClean="0"/>
              <a:t>$ </a:t>
            </a:r>
            <a:r>
              <a:rPr lang="en-US" sz="2400" dirty="0" err="1" smtClean="0"/>
              <a:t>git</a:t>
            </a:r>
            <a:r>
              <a:rPr lang="en-US" sz="2400" dirty="0" smtClean="0"/>
              <a:t> clone git://github.com/raspberrypi/firmware.git</a:t>
            </a:r>
            <a:br>
              <a:rPr lang="en-US" sz="2400" dirty="0" smtClean="0"/>
            </a:br>
            <a:r>
              <a:rPr lang="en-US" sz="2400" dirty="0" smtClean="0"/>
              <a:t>$ </a:t>
            </a:r>
            <a:r>
              <a:rPr lang="en-US" sz="2400" dirty="0" err="1" smtClean="0"/>
              <a:t>git</a:t>
            </a:r>
            <a:r>
              <a:rPr lang="en-US" sz="2400" dirty="0" smtClean="0"/>
              <a:t> clone git://github.com/raspberrypi/linux.git</a:t>
            </a:r>
            <a:br>
              <a:rPr lang="en-US" sz="2400" dirty="0" smtClean="0"/>
            </a:br>
            <a:r>
              <a:rPr lang="en-US" sz="2400" dirty="0" smtClean="0"/>
              <a:t>$ </a:t>
            </a:r>
            <a:r>
              <a:rPr lang="en-US" sz="2400" dirty="0" err="1" smtClean="0"/>
              <a:t>git</a:t>
            </a:r>
            <a:r>
              <a:rPr lang="en-US" sz="2400" dirty="0" smtClean="0"/>
              <a:t> clone git://github.com/raspberrypi/tools.git</a:t>
            </a:r>
          </a:p>
          <a:p>
            <a:r>
              <a:rPr lang="en-US" sz="2400" dirty="0" smtClean="0"/>
              <a:t/>
            </a:r>
            <a:br>
              <a:rPr lang="en-US" sz="2400" dirty="0" smtClean="0"/>
            </a:br>
            <a:endParaRPr lang="en-US" sz="2400" dirty="0" smtClean="0"/>
          </a:p>
          <a:p>
            <a:r>
              <a:rPr lang="zh-CN" altLang="en-US" sz="2400" b="1" dirty="0" smtClean="0"/>
              <a:t>会得到三个文件夹：</a:t>
            </a:r>
            <a:endParaRPr lang="zh-CN" altLang="en-US" sz="2400" dirty="0" smtClean="0"/>
          </a:p>
          <a:p>
            <a:r>
              <a:rPr lang="en-US" sz="2400" b="1" dirty="0" smtClean="0"/>
              <a:t>firmware </a:t>
            </a:r>
            <a:r>
              <a:rPr lang="en-US" sz="2400" b="1" dirty="0" err="1" smtClean="0"/>
              <a:t>linux</a:t>
            </a:r>
            <a:r>
              <a:rPr lang="en-US" sz="2400" b="1" dirty="0" smtClean="0"/>
              <a:t> tools</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00034" y="357166"/>
            <a:ext cx="6789753" cy="584775"/>
          </a:xfrm>
          <a:prstGeom prst="rect">
            <a:avLst/>
          </a:prstGeom>
        </p:spPr>
        <p:txBody>
          <a:bodyPr wrap="square">
            <a:spAutoFit/>
          </a:bodyPr>
          <a:lstStyle/>
          <a:p>
            <a:pPr algn="ctr"/>
            <a:r>
              <a:rPr lang="en-US" altLang="zh-CN" sz="3200" b="1" dirty="0" smtClean="0"/>
              <a:t>2</a:t>
            </a:r>
            <a:r>
              <a:rPr lang="zh-CN" altLang="en-US" sz="3200" b="1" dirty="0" smtClean="0"/>
              <a:t>、编译、提取内核及其模块</a:t>
            </a:r>
            <a:endParaRPr lang="zh-CN" altLang="en-US" sz="3200" dirty="0"/>
          </a:p>
        </p:txBody>
      </p:sp>
      <p:sp>
        <p:nvSpPr>
          <p:cNvPr id="13" name="矩形 12"/>
          <p:cNvSpPr/>
          <p:nvPr/>
        </p:nvSpPr>
        <p:spPr>
          <a:xfrm>
            <a:off x="357158" y="928670"/>
            <a:ext cx="8001056" cy="3416320"/>
          </a:xfrm>
          <a:prstGeom prst="rect">
            <a:avLst/>
          </a:prstGeom>
        </p:spPr>
        <p:txBody>
          <a:bodyPr wrap="square">
            <a:spAutoFit/>
          </a:bodyPr>
          <a:lstStyle/>
          <a:p>
            <a:pPr>
              <a:buFont typeface="Wingdings" pitchFamily="2" charset="2"/>
              <a:buChar char="p"/>
            </a:pPr>
            <a:r>
              <a:rPr lang="en-US" altLang="zh-CN" sz="2400" b="1" dirty="0" smtClean="0"/>
              <a:t>1)</a:t>
            </a:r>
            <a:r>
              <a:rPr lang="zh-CN" altLang="en-US" sz="2400" b="1" dirty="0" smtClean="0"/>
              <a:t>获得内核配置文件</a:t>
            </a:r>
            <a:endParaRPr lang="zh-CN" altLang="en-US" sz="2400" dirty="0" smtClean="0"/>
          </a:p>
          <a:p>
            <a:pPr>
              <a:buFont typeface="Wingdings" pitchFamily="2" charset="2"/>
              <a:buChar char="p"/>
            </a:pPr>
            <a:r>
              <a:rPr lang="zh-CN" altLang="en-US" sz="2400" dirty="0" smtClean="0"/>
              <a:t>在运行的树莓派中运行：</a:t>
            </a:r>
          </a:p>
          <a:p>
            <a:r>
              <a:rPr lang="en-US" altLang="zh-CN" sz="2400" b="1" dirty="0" smtClean="0"/>
              <a:t>  $</a:t>
            </a:r>
            <a:r>
              <a:rPr lang="en-US" altLang="zh-CN" sz="2400" b="1" dirty="0" err="1" smtClean="0"/>
              <a:t>ls</a:t>
            </a:r>
            <a:r>
              <a:rPr lang="en-US" altLang="zh-CN" sz="2400" b="1" dirty="0" smtClean="0"/>
              <a:t> /proc/</a:t>
            </a:r>
            <a:endParaRPr lang="zh-CN" altLang="en-US" sz="2400" dirty="0" smtClean="0"/>
          </a:p>
          <a:p>
            <a:pPr>
              <a:buFont typeface="Wingdings" pitchFamily="2" charset="2"/>
              <a:buChar char="p"/>
            </a:pPr>
            <a:r>
              <a:rPr lang="zh-CN" altLang="en-US" sz="2400" dirty="0" smtClean="0"/>
              <a:t>可看到一个叫</a:t>
            </a:r>
            <a:r>
              <a:rPr lang="en-US" altLang="zh-CN" sz="2400" dirty="0" smtClean="0"/>
              <a:t>config.gz</a:t>
            </a:r>
            <a:r>
              <a:rPr lang="zh-CN" altLang="en-US" sz="2400" dirty="0" smtClean="0"/>
              <a:t>的文件，是当前的树莓派配置选项记录文件，我们将他拷出，放入我们的内核源码目录树下</a:t>
            </a:r>
          </a:p>
          <a:p>
            <a:r>
              <a:rPr lang="en-US" altLang="zh-CN" sz="2400" b="1" dirty="0" smtClean="0"/>
              <a:t>  $cp /proc/</a:t>
            </a:r>
            <a:r>
              <a:rPr lang="en-US" altLang="zh-CN" sz="2400" b="1" dirty="0" err="1" smtClean="0"/>
              <a:t>config</a:t>
            </a:r>
            <a:r>
              <a:rPr lang="en-US" altLang="zh-CN" sz="2400" b="1" dirty="0" smtClean="0"/>
              <a:t> /home/pi</a:t>
            </a:r>
            <a:endParaRPr lang="zh-CN" altLang="en-US" sz="2400" dirty="0" smtClean="0"/>
          </a:p>
          <a:p>
            <a:pPr>
              <a:buFont typeface="Wingdings" pitchFamily="2" charset="2"/>
              <a:buChar char="p"/>
            </a:pPr>
            <a:r>
              <a:rPr lang="zh-CN" altLang="en-US" sz="2400" dirty="0" smtClean="0"/>
              <a:t>我们这里使用前面交过的</a:t>
            </a:r>
            <a:r>
              <a:rPr lang="en-US" altLang="zh-CN" sz="2400" dirty="0" smtClean="0"/>
              <a:t>samba</a:t>
            </a:r>
            <a:r>
              <a:rPr lang="zh-CN" altLang="en-US" sz="2400" dirty="0" smtClean="0"/>
              <a:t>拷出，并拷入内核源码目录下</a:t>
            </a:r>
            <a:endParaRPr lang="zh-CN" alt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00034" y="357166"/>
            <a:ext cx="6789753" cy="584775"/>
          </a:xfrm>
          <a:prstGeom prst="rect">
            <a:avLst/>
          </a:prstGeom>
        </p:spPr>
        <p:txBody>
          <a:bodyPr wrap="square">
            <a:spAutoFit/>
          </a:bodyPr>
          <a:lstStyle/>
          <a:p>
            <a:pPr algn="ctr"/>
            <a:r>
              <a:rPr lang="en-US" altLang="zh-CN" sz="3200" b="1" dirty="0" smtClean="0"/>
              <a:t>2</a:t>
            </a:r>
            <a:r>
              <a:rPr lang="zh-CN" altLang="en-US" sz="3200" b="1" dirty="0" smtClean="0"/>
              <a:t>、编译、提取内核及其模块</a:t>
            </a:r>
            <a:endParaRPr lang="zh-CN" altLang="en-US" sz="3200" dirty="0"/>
          </a:p>
        </p:txBody>
      </p:sp>
      <p:sp>
        <p:nvSpPr>
          <p:cNvPr id="13" name="矩形 12"/>
          <p:cNvSpPr/>
          <p:nvPr/>
        </p:nvSpPr>
        <p:spPr>
          <a:xfrm>
            <a:off x="357158" y="928670"/>
            <a:ext cx="8001056" cy="830997"/>
          </a:xfrm>
          <a:prstGeom prst="rect">
            <a:avLst/>
          </a:prstGeom>
        </p:spPr>
        <p:txBody>
          <a:bodyPr wrap="square">
            <a:spAutoFit/>
          </a:bodyPr>
          <a:lstStyle/>
          <a:p>
            <a:pPr>
              <a:buFont typeface="Wingdings" pitchFamily="2" charset="2"/>
              <a:buChar char="p"/>
            </a:pPr>
            <a:r>
              <a:rPr lang="zh-CN" altLang="en-US" sz="2400" dirty="0" smtClean="0"/>
              <a:t>在</a:t>
            </a:r>
            <a:r>
              <a:rPr lang="en-US" sz="2400" dirty="0" err="1" smtClean="0"/>
              <a:t>linux</a:t>
            </a:r>
            <a:r>
              <a:rPr lang="zh-CN" altLang="en-US" sz="2400" dirty="0" smtClean="0"/>
              <a:t>内核源码下执行：</a:t>
            </a:r>
          </a:p>
          <a:p>
            <a:r>
              <a:rPr lang="en-US" altLang="zh-CN" sz="2400" b="1" dirty="0" smtClean="0"/>
              <a:t>  $</a:t>
            </a:r>
            <a:r>
              <a:rPr lang="en-US" sz="2400" b="1" dirty="0" err="1" smtClean="0"/>
              <a:t>zcat</a:t>
            </a:r>
            <a:r>
              <a:rPr lang="en-US" sz="2400" b="1" dirty="0" smtClean="0"/>
              <a:t> config.gz &gt; .</a:t>
            </a:r>
            <a:r>
              <a:rPr lang="en-US" sz="2400" b="1" dirty="0" err="1" smtClean="0"/>
              <a:t>config</a:t>
            </a:r>
            <a:endParaRPr lang="en-US" sz="2400" dirty="0"/>
          </a:p>
        </p:txBody>
      </p:sp>
      <p:pic>
        <p:nvPicPr>
          <p:cNvPr id="18434" name="Picture 2" descr="C:\Users\zhangjh\AppData\Roaming\360se6\Application\User Data\temp\Center.jpg"/>
          <p:cNvPicPr>
            <a:picLocks noChangeAspect="1" noChangeArrowheads="1"/>
          </p:cNvPicPr>
          <p:nvPr/>
        </p:nvPicPr>
        <p:blipFill>
          <a:blip r:embed="rId2"/>
          <a:srcRect/>
          <a:stretch>
            <a:fillRect/>
          </a:stretch>
        </p:blipFill>
        <p:spPr bwMode="auto">
          <a:xfrm>
            <a:off x="142844" y="2000240"/>
            <a:ext cx="8930715" cy="1571636"/>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00034" y="357166"/>
            <a:ext cx="6789753" cy="584775"/>
          </a:xfrm>
          <a:prstGeom prst="rect">
            <a:avLst/>
          </a:prstGeom>
        </p:spPr>
        <p:txBody>
          <a:bodyPr wrap="square">
            <a:spAutoFit/>
          </a:bodyPr>
          <a:lstStyle/>
          <a:p>
            <a:pPr algn="ctr"/>
            <a:r>
              <a:rPr lang="en-US" altLang="zh-CN" sz="3200" b="1" dirty="0" smtClean="0"/>
              <a:t>2</a:t>
            </a:r>
            <a:r>
              <a:rPr lang="zh-CN" altLang="en-US" sz="3200" b="1" dirty="0" smtClean="0"/>
              <a:t>、编译、提取内核及其模块</a:t>
            </a:r>
            <a:endParaRPr lang="zh-CN" altLang="en-US" sz="3200" dirty="0"/>
          </a:p>
        </p:txBody>
      </p:sp>
      <p:sp>
        <p:nvSpPr>
          <p:cNvPr id="13" name="矩形 12"/>
          <p:cNvSpPr/>
          <p:nvPr/>
        </p:nvSpPr>
        <p:spPr>
          <a:xfrm>
            <a:off x="357158" y="928670"/>
            <a:ext cx="8001056" cy="1569660"/>
          </a:xfrm>
          <a:prstGeom prst="rect">
            <a:avLst/>
          </a:prstGeom>
        </p:spPr>
        <p:txBody>
          <a:bodyPr wrap="square">
            <a:spAutoFit/>
          </a:bodyPr>
          <a:lstStyle/>
          <a:p>
            <a:pPr>
              <a:buFont typeface="Wingdings" pitchFamily="2" charset="2"/>
              <a:buChar char="p"/>
            </a:pPr>
            <a:r>
              <a:rPr lang="en-US" altLang="zh-CN" sz="2400" b="1" dirty="0" smtClean="0"/>
              <a:t>2)</a:t>
            </a:r>
            <a:r>
              <a:rPr lang="zh-CN" altLang="en-US" sz="2400" b="1" dirty="0" smtClean="0"/>
              <a:t>配置、编译内核</a:t>
            </a:r>
            <a:endParaRPr lang="zh-CN" altLang="en-US" sz="2400" dirty="0" smtClean="0"/>
          </a:p>
          <a:p>
            <a:r>
              <a:rPr lang="en-US" altLang="zh-CN" sz="2400" b="1" dirty="0" smtClean="0"/>
              <a:t>a</a:t>
            </a:r>
            <a:r>
              <a:rPr lang="zh-CN" altLang="en-US" sz="2400" b="1" dirty="0" smtClean="0"/>
              <a:t>、修改内核源码</a:t>
            </a:r>
            <a:r>
              <a:rPr lang="en-US" altLang="zh-CN" sz="2400" b="1" dirty="0" err="1" smtClean="0"/>
              <a:t>makefile</a:t>
            </a:r>
            <a:r>
              <a:rPr lang="en-US" altLang="zh-CN" sz="2400" b="1" dirty="0" smtClean="0"/>
              <a:t> ARCH</a:t>
            </a:r>
            <a:r>
              <a:rPr lang="zh-CN" altLang="en-US" sz="2400" b="1" dirty="0" smtClean="0"/>
              <a:t>类型和编译器路径</a:t>
            </a:r>
            <a:endParaRPr lang="zh-CN" altLang="en-US" sz="2400" dirty="0" smtClean="0"/>
          </a:p>
          <a:p>
            <a:r>
              <a:rPr lang="en-US" altLang="zh-CN" sz="2400" b="1" dirty="0" smtClean="0"/>
              <a:t>$vi </a:t>
            </a:r>
            <a:r>
              <a:rPr lang="en-US" altLang="zh-CN" sz="2400" b="1" dirty="0" err="1" smtClean="0"/>
              <a:t>Makefile</a:t>
            </a:r>
            <a:r>
              <a:rPr lang="en-US" altLang="zh-CN" sz="2400" b="1" dirty="0" smtClean="0"/>
              <a:t> +195</a:t>
            </a:r>
            <a:endParaRPr lang="zh-CN" altLang="en-US" sz="2400" dirty="0" smtClean="0"/>
          </a:p>
          <a:p>
            <a:pPr>
              <a:buFont typeface="Wingdings" pitchFamily="2" charset="2"/>
              <a:buChar char="p"/>
            </a:pPr>
            <a:r>
              <a:rPr lang="zh-CN" altLang="en-US" sz="2400" dirty="0" smtClean="0"/>
              <a:t>找到以上类似代码，改为如图所示</a:t>
            </a:r>
            <a:endParaRPr lang="zh-CN" altLang="en-US" sz="2400" dirty="0"/>
          </a:p>
        </p:txBody>
      </p:sp>
      <p:pic>
        <p:nvPicPr>
          <p:cNvPr id="22530" name="Picture 2" descr="C:\Users\zhangjh\AppData\Roaming\360se6\Application\User Data\temp\Center.jpg"/>
          <p:cNvPicPr>
            <a:picLocks noChangeAspect="1" noChangeArrowheads="1"/>
          </p:cNvPicPr>
          <p:nvPr/>
        </p:nvPicPr>
        <p:blipFill>
          <a:blip r:embed="rId2"/>
          <a:srcRect/>
          <a:stretch>
            <a:fillRect/>
          </a:stretch>
        </p:blipFill>
        <p:spPr bwMode="auto">
          <a:xfrm>
            <a:off x="142844" y="2643182"/>
            <a:ext cx="8786842" cy="544254"/>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5860</TotalTime>
  <Words>589</Words>
  <Application>Microsoft Office PowerPoint</Application>
  <PresentationFormat>全屏显示(4:3)</PresentationFormat>
  <Paragraphs>84</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默认设计模板</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张家浩</dc:creator>
  <cp:lastModifiedBy>zhangjh</cp:lastModifiedBy>
  <cp:revision>345</cp:revision>
  <dcterms:created xsi:type="dcterms:W3CDTF">2009-01-14T02:14:53Z</dcterms:created>
  <dcterms:modified xsi:type="dcterms:W3CDTF">2014-12-01T08:37:28Z</dcterms:modified>
</cp:coreProperties>
</file>