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10" r:id="rId2"/>
    <p:sldId id="688" r:id="rId3"/>
    <p:sldId id="689" r:id="rId4"/>
    <p:sldId id="690" r:id="rId5"/>
    <p:sldId id="674" r:id="rId6"/>
    <p:sldId id="675" r:id="rId7"/>
    <p:sldId id="691" r:id="rId8"/>
    <p:sldId id="692" r:id="rId9"/>
    <p:sldId id="700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671" r:id="rId18"/>
    <p:sldId id="672" r:id="rId19"/>
    <p:sldId id="67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00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spayce.com/mikem/bcm2835/" TargetMode="External"/><Relationship Id="rId2" Type="http://schemas.openxmlformats.org/officeDocument/2006/relationships/hyperlink" Target="https://code.google.com/p/raspberry-gpio-pyth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rspayce.com/mikem/bcm283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13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认识树莓派的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GPIO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两种接口命名方法对照：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00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针脚编号</a:t>
            </a:r>
            <a:endParaRPr lang="zh-CN" altLang="en-US" sz="3200" dirty="0"/>
          </a:p>
        </p:txBody>
      </p:sp>
      <p:pic>
        <p:nvPicPr>
          <p:cNvPr id="19458" name="Picture 2" descr="C:\Users\zhangjh\AppData\Roaming\360se6\Application\User Data\temp\raspberry_pi_gpio_pin_2_kinds_of_nam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7143800" cy="4775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目前有两种方式可以通过 </a:t>
            </a:r>
            <a:r>
              <a:rPr lang="en-US" altLang="zh-CN" sz="2400" dirty="0" err="1" smtClean="0"/>
              <a:t>RPi.GPIO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上的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针脚进行编号。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第一种方式是使用 </a:t>
            </a:r>
            <a:r>
              <a:rPr lang="en-US" altLang="zh-CN" sz="2400" dirty="0" smtClean="0"/>
              <a:t>BOARD </a:t>
            </a:r>
            <a:r>
              <a:rPr lang="zh-CN" altLang="en-US" sz="2400" dirty="0" smtClean="0"/>
              <a:t>编号系统。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该方式参考 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主板上 </a:t>
            </a:r>
            <a:r>
              <a:rPr lang="en-US" altLang="zh-CN" sz="2400" dirty="0" smtClean="0"/>
              <a:t>P1 </a:t>
            </a:r>
            <a:r>
              <a:rPr lang="zh-CN" altLang="en-US" sz="2400" dirty="0" smtClean="0"/>
              <a:t>接线柱的针脚编号。使用该方式的优点是无需考虑主板的修订版本，您硬件始终都是可用的状态。您将无需从新连接线路和更改您的代码。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第二种方式是使用 </a:t>
            </a:r>
            <a:r>
              <a:rPr lang="en-US" altLang="zh-CN" sz="2400" dirty="0" smtClean="0"/>
              <a:t>BCM </a:t>
            </a:r>
            <a:r>
              <a:rPr lang="zh-CN" altLang="en-US" sz="2400" dirty="0" smtClean="0"/>
              <a:t>编号。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这是一种较低层的工作方式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该方式参考 </a:t>
            </a:r>
            <a:r>
              <a:rPr lang="en-US" altLang="zh-CN" sz="2400" dirty="0" smtClean="0"/>
              <a:t>Broadcom SOC </a:t>
            </a:r>
            <a:r>
              <a:rPr lang="zh-CN" altLang="en-US" sz="2400" dirty="0" smtClean="0"/>
              <a:t>的通道编号。使用过程中，您始终要保证主板上的针脚与图表上标注的通道编号相对应。您的脚本可能在 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主板进行修订版本更新时无法工作。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一般情况下，要指定使用哪种模式，否则会报错！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针脚编号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指定所使用的方式（必须指定）：</a:t>
            </a:r>
            <a:br>
              <a:rPr lang="zh-CN" altLang="en-US" sz="2400" dirty="0" smtClean="0"/>
            </a:br>
            <a:r>
              <a:rPr lang="en-US" altLang="zh-CN" sz="2400" b="1" i="1" dirty="0" err="1" smtClean="0"/>
              <a:t>GPIO.setmode</a:t>
            </a:r>
            <a:r>
              <a:rPr lang="en-US" altLang="zh-CN" sz="2400" b="1" i="1" dirty="0" smtClean="0"/>
              <a:t>(GPIO.BOARD)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或者</a:t>
            </a:r>
            <a:br>
              <a:rPr lang="zh-CN" altLang="en-US" sz="2400" dirty="0" smtClean="0"/>
            </a:br>
            <a:r>
              <a:rPr lang="en-US" altLang="zh-CN" sz="2400" b="1" i="1" dirty="0" err="1" smtClean="0"/>
              <a:t>GPIO.setmode</a:t>
            </a:r>
            <a:r>
              <a:rPr lang="en-US" altLang="zh-CN" sz="2400" b="1" i="1" dirty="0" smtClean="0"/>
              <a:t>(GPIO.BCM)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/>
              <a:t>警告</a:t>
            </a:r>
            <a:br>
              <a:rPr lang="zh-CN" altLang="en-US" sz="2400" dirty="0" smtClean="0"/>
            </a:br>
            <a:r>
              <a:rPr lang="zh-CN" altLang="en-US" sz="2400" dirty="0" smtClean="0"/>
              <a:t>可能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GPIO </a:t>
            </a:r>
            <a:r>
              <a:rPr lang="zh-CN" altLang="en-US" sz="2400" dirty="0" smtClean="0"/>
              <a:t>上同时有多个脚本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循环。因此，如果 </a:t>
            </a:r>
            <a:r>
              <a:rPr lang="en-US" altLang="zh-CN" sz="2400" dirty="0" err="1" smtClean="0"/>
              <a:t>RPi.GPIO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检测到某个针脚被设置为其它用途而非默认的状态（默认为输入），您会在尝试配置某脚本时得到警告消息。</a:t>
            </a:r>
            <a:br>
              <a:rPr lang="zh-CN" altLang="en-US" sz="2400" dirty="0" smtClean="0"/>
            </a:br>
            <a:r>
              <a:rPr lang="zh-CN" altLang="en-US" sz="2400" dirty="0" smtClean="0"/>
              <a:t>禁用该警告消息：</a:t>
            </a:r>
            <a:br>
              <a:rPr lang="zh-CN" altLang="en-US" sz="2400" dirty="0" smtClean="0"/>
            </a:br>
            <a:r>
              <a:rPr lang="en-US" altLang="zh-CN" sz="2400" b="1" i="1" dirty="0" err="1" smtClean="0"/>
              <a:t>GPIO.setwarnings</a:t>
            </a:r>
            <a:r>
              <a:rPr lang="en-US" altLang="zh-CN" sz="2400" b="1" i="1" dirty="0" smtClean="0"/>
              <a:t>(False)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针脚编号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需要为每个用于输入或输出的针脚配置通道。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配置为输入的通道：</a:t>
            </a:r>
            <a:br>
              <a:rPr lang="zh-CN" altLang="en-US" sz="2400" dirty="0" smtClean="0"/>
            </a:br>
            <a:r>
              <a:rPr lang="en-US" sz="2400" b="1" i="1" dirty="0" err="1" smtClean="0"/>
              <a:t>GPIO.setup</a:t>
            </a:r>
            <a:r>
              <a:rPr lang="en-US" sz="2400" b="1" i="1" dirty="0" smtClean="0"/>
              <a:t>(channel, GPIO.IN)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通道编号是基于所使用的编号系统所指定的（</a:t>
            </a:r>
            <a:r>
              <a:rPr lang="en-US" sz="2400" dirty="0" smtClean="0"/>
              <a:t>BOARD </a:t>
            </a:r>
            <a:r>
              <a:rPr lang="zh-CN" altLang="en-US" sz="2400" dirty="0" smtClean="0"/>
              <a:t>或 </a:t>
            </a:r>
            <a:r>
              <a:rPr lang="en-US" sz="2400" dirty="0" smtClean="0"/>
              <a:t>BCM）。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配置为输出的通道：</a:t>
            </a:r>
            <a:endParaRPr lang="en-US" altLang="zh-CN" sz="2400" dirty="0" smtClean="0"/>
          </a:p>
          <a:p>
            <a:r>
              <a:rPr lang="en-US" sz="2400" b="1" i="1" dirty="0" err="1" smtClean="0"/>
              <a:t>GPIO.setup</a:t>
            </a:r>
            <a:r>
              <a:rPr lang="en-US" sz="2400" b="1" i="1" dirty="0" smtClean="0"/>
              <a:t>(channel, GPIO.OUT)</a:t>
            </a:r>
          </a:p>
          <a:p>
            <a:pPr>
              <a:buFont typeface="Wingdings" pitchFamily="2" charset="2"/>
              <a:buChar char="p"/>
            </a:pPr>
            <a:r>
              <a:rPr lang="en-US" sz="2400" b="1" i="1" dirty="0" smtClean="0"/>
              <a:t> </a:t>
            </a:r>
            <a:r>
              <a:rPr lang="zh-CN" altLang="en-US" sz="2400" dirty="0" smtClean="0"/>
              <a:t>通道编号是基于您所使用的编号系统所指定的（</a:t>
            </a:r>
            <a:r>
              <a:rPr lang="en-US" sz="2400" dirty="0" smtClean="0"/>
              <a:t>BOARD </a:t>
            </a:r>
            <a:r>
              <a:rPr lang="zh-CN" altLang="en-US" sz="2400" dirty="0" smtClean="0"/>
              <a:t>或 </a:t>
            </a:r>
            <a:r>
              <a:rPr lang="en-US" sz="2400" dirty="0" smtClean="0"/>
              <a:t>BCM）。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还可以指定输出通道的初始值：</a:t>
            </a:r>
            <a:br>
              <a:rPr lang="zh-CN" altLang="en-US" sz="2400" dirty="0" smtClean="0"/>
            </a:br>
            <a:r>
              <a:rPr lang="en-US" sz="2400" b="1" i="1" dirty="0" err="1" smtClean="0"/>
              <a:t>GPIO.setup</a:t>
            </a:r>
            <a:r>
              <a:rPr lang="en-US" sz="2400" b="1" i="1" dirty="0" smtClean="0"/>
              <a:t>(channel, GPIO.OUT, initial=GPIO.HIGH)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配置通道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输入，</a:t>
            </a:r>
            <a:r>
              <a:rPr lang="zh-CN" altLang="en-US" sz="2400" dirty="0" smtClean="0"/>
              <a:t>读取 </a:t>
            </a:r>
            <a:r>
              <a:rPr lang="en-US" sz="2400" dirty="0" smtClean="0"/>
              <a:t>GPIO </a:t>
            </a:r>
            <a:r>
              <a:rPr lang="zh-CN" altLang="en-US" sz="2400" dirty="0" smtClean="0"/>
              <a:t>针脚的值：</a:t>
            </a:r>
            <a:endParaRPr lang="en-US" altLang="zh-CN" sz="2400" dirty="0" smtClean="0"/>
          </a:p>
          <a:p>
            <a:r>
              <a:rPr lang="en-US" sz="2400" b="1" i="1" dirty="0" err="1" smtClean="0"/>
              <a:t>GPIO.input</a:t>
            </a:r>
            <a:r>
              <a:rPr lang="en-US" sz="2400" b="1" i="1" dirty="0" smtClean="0"/>
              <a:t>(channel)</a:t>
            </a:r>
          </a:p>
          <a:p>
            <a:pPr>
              <a:buFont typeface="Wingdings" pitchFamily="2" charset="2"/>
              <a:buChar char="p"/>
            </a:pPr>
            <a:r>
              <a:rPr lang="en-US" sz="2400" b="1" i="1" dirty="0" smtClean="0"/>
              <a:t> </a:t>
            </a:r>
            <a:r>
              <a:rPr lang="zh-CN" altLang="en-US" sz="2400" dirty="0" smtClean="0"/>
              <a:t>通道编号是基于您所使用的编号系统所指定的（</a:t>
            </a:r>
            <a:r>
              <a:rPr lang="en-US" sz="2400" dirty="0" smtClean="0"/>
              <a:t>BOARD </a:t>
            </a:r>
            <a:r>
              <a:rPr lang="zh-CN" altLang="en-US" sz="2400" dirty="0" smtClean="0"/>
              <a:t>或 </a:t>
            </a:r>
            <a:r>
              <a:rPr lang="en-US" sz="2400" dirty="0" smtClean="0"/>
              <a:t>BCM）。</a:t>
            </a:r>
            <a:r>
              <a:rPr lang="zh-CN" altLang="en-US" sz="2400" dirty="0" smtClean="0"/>
              <a:t>这将返回 </a:t>
            </a:r>
            <a:r>
              <a:rPr lang="en-US" altLang="zh-CN" sz="2400" dirty="0" smtClean="0"/>
              <a:t>0 / </a:t>
            </a:r>
            <a:r>
              <a:rPr lang="en-US" sz="2400" dirty="0" smtClean="0"/>
              <a:t>GPIO.LOW / False </a:t>
            </a:r>
            <a:r>
              <a:rPr lang="zh-CN" altLang="en-US" sz="2400" dirty="0" smtClean="0"/>
              <a:t>或者 </a:t>
            </a:r>
            <a:r>
              <a:rPr lang="en-US" altLang="zh-CN" sz="2400" dirty="0" smtClean="0"/>
              <a:t>1 / </a:t>
            </a:r>
            <a:r>
              <a:rPr lang="en-US" sz="2400" dirty="0" smtClean="0"/>
              <a:t>GPIO.HIGH / True。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输出，</a:t>
            </a:r>
            <a:r>
              <a:rPr lang="zh-CN" altLang="en-US" sz="2400" dirty="0" smtClean="0"/>
              <a:t>设置 </a:t>
            </a:r>
            <a:r>
              <a:rPr lang="en-US" sz="2400" dirty="0" smtClean="0"/>
              <a:t>GPIO </a:t>
            </a:r>
            <a:r>
              <a:rPr lang="zh-CN" altLang="en-US" sz="2400" dirty="0" smtClean="0"/>
              <a:t>针脚的输出状态：</a:t>
            </a:r>
            <a:endParaRPr lang="en-US" altLang="zh-CN" sz="2400" dirty="0" smtClean="0"/>
          </a:p>
          <a:p>
            <a:r>
              <a:rPr lang="en-US" sz="2400" b="1" i="1" dirty="0" err="1" smtClean="0"/>
              <a:t>GPIO.output</a:t>
            </a:r>
            <a:r>
              <a:rPr lang="en-US" sz="2400" b="1" i="1" dirty="0" smtClean="0"/>
              <a:t>(channel, state)</a:t>
            </a:r>
          </a:p>
          <a:p>
            <a:pPr>
              <a:buFont typeface="Wingdings" pitchFamily="2" charset="2"/>
              <a:buChar char="p"/>
            </a:pPr>
            <a:r>
              <a:rPr lang="en-US" sz="2400" b="1" i="1" dirty="0" smtClean="0"/>
              <a:t> </a:t>
            </a:r>
            <a:r>
              <a:rPr lang="zh-CN" altLang="en-US" sz="2400" dirty="0" smtClean="0"/>
              <a:t>通道编号是基于您所使用的编号系统所指定的（</a:t>
            </a:r>
            <a:r>
              <a:rPr lang="en-US" sz="2400" dirty="0" smtClean="0"/>
              <a:t>BOARD </a:t>
            </a:r>
            <a:r>
              <a:rPr lang="zh-CN" altLang="en-US" sz="2400" dirty="0" smtClean="0"/>
              <a:t>或 </a:t>
            </a:r>
            <a:r>
              <a:rPr lang="en-US" sz="2400" dirty="0" smtClean="0"/>
              <a:t>BCM）。</a:t>
            </a:r>
            <a:r>
              <a:rPr lang="zh-CN" altLang="en-US" sz="2400" dirty="0" smtClean="0"/>
              <a:t>状态可以为 </a:t>
            </a:r>
            <a:r>
              <a:rPr lang="en-US" altLang="zh-CN" sz="2400" dirty="0" smtClean="0"/>
              <a:t>0 / </a:t>
            </a:r>
            <a:r>
              <a:rPr lang="en-US" sz="2400" dirty="0" smtClean="0"/>
              <a:t>GPIO.LOW / False </a:t>
            </a:r>
            <a:r>
              <a:rPr lang="zh-CN" altLang="en-US" sz="2400" dirty="0" smtClean="0"/>
              <a:t>或者 </a:t>
            </a:r>
            <a:r>
              <a:rPr lang="en-US" altLang="zh-CN" sz="2400" dirty="0" smtClean="0"/>
              <a:t>1 / </a:t>
            </a:r>
            <a:r>
              <a:rPr lang="en-US" sz="2400" dirty="0" smtClean="0"/>
              <a:t>GPIO.HIGH / True。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输入输出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7929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清理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在任何程序结束后，请养成清理用过的资源的好习惯。使用 </a:t>
            </a:r>
            <a:r>
              <a:rPr lang="en-US" altLang="zh-CN" sz="2400" dirty="0" err="1" smtClean="0"/>
              <a:t>RPi.GPIO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也同样需要这样。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恢复所有使用过的通道状态为输入，您可以避免由于短路意外损坏您的 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针脚。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注意，该操作仅会清理您的脚本使用过的 </a:t>
            </a:r>
            <a:r>
              <a:rPr lang="en-US" altLang="zh-CN" sz="2400" dirty="0" smtClean="0"/>
              <a:t>GPIO </a:t>
            </a:r>
            <a:r>
              <a:rPr lang="zh-CN" altLang="en-US" sz="2400" dirty="0" smtClean="0"/>
              <a:t>通道。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在您的脚本结束后进行清理的命令是：</a:t>
            </a:r>
            <a:br>
              <a:rPr lang="zh-CN" altLang="en-US" sz="2400" dirty="0" smtClean="0"/>
            </a:br>
            <a:r>
              <a:rPr lang="en-US" altLang="zh-CN" sz="2400" b="1" i="1" dirty="0" err="1" smtClean="0"/>
              <a:t>GPIO.cleanup</a:t>
            </a:r>
            <a:r>
              <a:rPr lang="en-US" altLang="zh-CN" sz="2400" b="1" i="1" dirty="0" smtClean="0"/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清理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验证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同时，为了保险，还需要用万用表测量一下刚才的判断：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Raspberry Pi</a:t>
            </a:r>
            <a:r>
              <a:rPr lang="zh-CN" altLang="en-US" sz="2400" dirty="0" smtClean="0"/>
              <a:t>的工作状态下，将万用表的“</a:t>
            </a:r>
            <a:r>
              <a:rPr lang="en-US" altLang="zh-CN" sz="2400" dirty="0" smtClean="0"/>
              <a:t>+”</a:t>
            </a:r>
            <a:r>
              <a:rPr lang="zh-CN" altLang="en-US" sz="2400" dirty="0" smtClean="0"/>
              <a:t>接到“</a:t>
            </a:r>
            <a:r>
              <a:rPr lang="en-US" altLang="zh-CN" sz="2400" dirty="0" smtClean="0"/>
              <a:t>1”</a:t>
            </a:r>
            <a:r>
              <a:rPr lang="zh-CN" altLang="en-US" sz="2400" dirty="0" smtClean="0"/>
              <a:t>口上，万用表的“</a:t>
            </a:r>
            <a:r>
              <a:rPr lang="en-US" altLang="zh-CN" sz="2400" dirty="0" smtClean="0"/>
              <a:t>-”</a:t>
            </a:r>
            <a:r>
              <a:rPr lang="zh-CN" altLang="en-US" sz="2400" dirty="0" smtClean="0"/>
              <a:t>接到“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口上，在看看万用表的显示是不是大约为正</a:t>
            </a:r>
            <a:r>
              <a:rPr lang="en-US" altLang="zh-CN" sz="2400" dirty="0" smtClean="0"/>
              <a:t>3.3V</a:t>
            </a:r>
            <a:r>
              <a:rPr lang="zh-CN" altLang="en-US" sz="2400" dirty="0" smtClean="0"/>
              <a:t>，如果不是，那么说明我们弄错了针脚顺序，需要回头再检查！</a:t>
            </a:r>
            <a:endParaRPr lang="zh-CN" altLang="en-US" sz="2400" dirty="0"/>
          </a:p>
        </p:txBody>
      </p:sp>
      <p:pic>
        <p:nvPicPr>
          <p:cNvPr id="23554" name="Picture 2" descr="C:\Users\zhangjh\AppData\Roaming\360se6\Application\User Data\temp\raspberry_pi_multimeter_measure_vol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857496"/>
            <a:ext cx="33528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    树莓派内核中已经编译自带了</a:t>
            </a:r>
            <a:r>
              <a:rPr lang="en-US" altLang="zh-CN" sz="2400" dirty="0" err="1" smtClean="0"/>
              <a:t>gpio</a:t>
            </a:r>
            <a:r>
              <a:rPr lang="zh-CN" altLang="en-US" sz="2400" dirty="0" smtClean="0"/>
              <a:t>的驱动，我们常通过一些第三方写好的库函数来完成具体的操作，比较常见的操作库函数有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python GPIO</a:t>
            </a:r>
            <a:endParaRPr lang="zh-CN" altLang="en-US" sz="2400" dirty="0" smtClean="0"/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开发语言</a:t>
            </a:r>
            <a:r>
              <a:rPr lang="en-US" altLang="zh-CN" sz="2400" dirty="0" smtClean="0"/>
              <a:t>】——python</a:t>
            </a:r>
            <a:r>
              <a:rPr lang="zh-CN" altLang="en-US" sz="2400" dirty="0" smtClean="0"/>
              <a:t>（类似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语言）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简单介绍</a:t>
            </a:r>
            <a:r>
              <a:rPr lang="en-US" altLang="zh-CN" sz="2400" dirty="0" smtClean="0"/>
              <a:t>】——</a:t>
            </a:r>
            <a:r>
              <a:rPr lang="zh-CN" altLang="en-US" sz="2400" dirty="0" smtClean="0"/>
              <a:t>树莓派官方资料中推荐且容易上手。</a:t>
            </a:r>
            <a:r>
              <a:rPr lang="en-US" altLang="zh-CN" sz="2400" dirty="0" smtClean="0"/>
              <a:t>python GPIO</a:t>
            </a:r>
            <a:r>
              <a:rPr lang="zh-CN" altLang="en-US" sz="2400" dirty="0" smtClean="0"/>
              <a:t>是一个小型的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库，可以帮助用户完成</a:t>
            </a:r>
            <a:r>
              <a:rPr lang="en-US" altLang="zh-CN" sz="2400" dirty="0" smtClean="0"/>
              <a:t>raspberry</a:t>
            </a:r>
            <a:r>
              <a:rPr lang="zh-CN" altLang="en-US" sz="2400" dirty="0" smtClean="0"/>
              <a:t>相关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口操作，但是</a:t>
            </a:r>
            <a:r>
              <a:rPr lang="en-US" altLang="zh-CN" sz="2400" dirty="0" smtClean="0"/>
              <a:t>python GPIO</a:t>
            </a:r>
            <a:r>
              <a:rPr lang="zh-CN" altLang="en-US" sz="2400" dirty="0" smtClean="0"/>
              <a:t>库还没有支持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1-wire</a:t>
            </a:r>
            <a:r>
              <a:rPr lang="zh-CN" altLang="en-US" sz="2400" dirty="0" smtClean="0"/>
              <a:t>等总线接口。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官方网站</a:t>
            </a:r>
            <a:r>
              <a:rPr lang="en-US" altLang="zh-CN" sz="2400" dirty="0" smtClean="0"/>
              <a:t>】—— </a:t>
            </a:r>
            <a:r>
              <a:rPr lang="en-US" altLang="zh-CN" sz="2400" dirty="0" smtClean="0">
                <a:hlinkClick r:id="rId2"/>
              </a:rPr>
              <a:t>https://code.google.com/p/raspberry-gpio-python/</a:t>
            </a:r>
            <a:endParaRPr lang="en-US" altLang="zh-CN" sz="2400" dirty="0" smtClean="0"/>
          </a:p>
          <a:p>
            <a:r>
              <a:rPr lang="zh-CN" altLang="en-US" sz="2400" dirty="0" smtClean="0"/>
              <a:t>我们的第一个例子，就是用</a:t>
            </a:r>
            <a:r>
              <a:rPr lang="en-US" altLang="zh-CN" sz="2400" dirty="0" smtClean="0"/>
              <a:t>python GPIO</a:t>
            </a:r>
            <a:r>
              <a:rPr lang="zh-CN" altLang="en-US" sz="2400" dirty="0" smtClean="0"/>
              <a:t>实现的</a:t>
            </a:r>
            <a:br>
              <a:rPr lang="zh-CN" altLang="en-US" sz="2400" dirty="0" smtClean="0"/>
            </a:br>
            <a:r>
              <a:rPr lang="en-US" altLang="zh-CN" sz="2400" dirty="0" smtClean="0">
                <a:hlinkClick r:id="rId3"/>
              </a:rPr>
              <a:t>/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、常用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开</a:t>
            </a:r>
            <a:r>
              <a:rPr lang="zh-CN" altLang="en-US" sz="3200" b="1" dirty="0" smtClean="0"/>
              <a:t>源</a:t>
            </a:r>
            <a:r>
              <a:rPr lang="zh-CN" altLang="en-US" sz="3200" b="1" dirty="0" smtClean="0"/>
              <a:t>工程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wiringPi</a:t>
            </a:r>
            <a:endParaRPr lang="zh-CN" altLang="en-US" sz="2400" dirty="0" smtClean="0"/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开发语言</a:t>
            </a:r>
            <a:r>
              <a:rPr lang="en-US" altLang="zh-CN" sz="2400" dirty="0" smtClean="0"/>
              <a:t>】——C</a:t>
            </a:r>
            <a:r>
              <a:rPr lang="zh-CN" altLang="en-US" sz="2400" dirty="0" smtClean="0"/>
              <a:t>语言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简单介绍</a:t>
            </a:r>
            <a:r>
              <a:rPr lang="en-US" altLang="zh-CN" sz="2400" dirty="0" smtClean="0"/>
              <a:t>】——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适合那些具有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语言基础，在接触树莓派之前已经接触过单片机或者嵌入式开发的人群。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函数和</a:t>
            </a:r>
            <a:r>
              <a:rPr lang="en-US" altLang="zh-CN" sz="2400" dirty="0" err="1" smtClean="0"/>
              <a:t>arduino</a:t>
            </a:r>
            <a:r>
              <a:rPr lang="zh-CN" altLang="en-US" sz="2400" dirty="0" smtClean="0"/>
              <a:t>非常相似，这也使得它广受欢迎。作者给出了大量的说明和示例代码，这些示例代码也包括</a:t>
            </a:r>
            <a:r>
              <a:rPr lang="en-US" altLang="zh-CN" sz="2400" dirty="0" smtClean="0"/>
              <a:t>UART</a:t>
            </a:r>
            <a:r>
              <a:rPr lang="zh-CN" altLang="en-US" sz="2400" dirty="0" smtClean="0"/>
              <a:t>设备，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设备和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设备等。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官方网站</a:t>
            </a:r>
            <a:r>
              <a:rPr lang="en-US" altLang="zh-CN" sz="2400" dirty="0" smtClean="0"/>
              <a:t>】—— </a:t>
            </a:r>
            <a:r>
              <a:rPr lang="en-US" altLang="zh-CN" sz="2400" dirty="0" smtClean="0">
                <a:hlinkClick r:id="rId2"/>
              </a:rPr>
              <a:t>http://wiringpi.com/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如果有时间的话，我们也用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，把第一个例子再做一遍。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、常用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开源工程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BCM2835 C Library</a:t>
            </a:r>
            <a:endParaRPr lang="zh-CN" altLang="en-US" sz="2400" dirty="0" smtClean="0"/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开发语言</a:t>
            </a:r>
            <a:r>
              <a:rPr lang="en-US" altLang="zh-CN" sz="2400" dirty="0" smtClean="0"/>
              <a:t>】——C</a:t>
            </a:r>
            <a:r>
              <a:rPr lang="zh-CN" altLang="en-US" sz="2400" dirty="0" smtClean="0"/>
              <a:t>语言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简单介绍</a:t>
            </a:r>
            <a:r>
              <a:rPr lang="en-US" altLang="zh-CN" sz="2400" dirty="0" smtClean="0"/>
              <a:t>】BCM2835 C Library</a:t>
            </a:r>
            <a:r>
              <a:rPr lang="zh-CN" altLang="en-US" sz="2400" dirty="0" smtClean="0"/>
              <a:t>可以理解为使用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语言实现的相关底层驱动，</a:t>
            </a:r>
            <a:r>
              <a:rPr lang="en-US" altLang="zh-CN" sz="2400" dirty="0" smtClean="0"/>
              <a:t>BCM2835 C Library</a:t>
            </a:r>
            <a:r>
              <a:rPr lang="zh-CN" altLang="en-US" sz="2400" dirty="0" smtClean="0"/>
              <a:t>的驱动库包括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UART</a:t>
            </a:r>
            <a:r>
              <a:rPr lang="zh-CN" altLang="en-US" sz="2400" dirty="0" smtClean="0"/>
              <a:t>等，可以通过学习</a:t>
            </a:r>
            <a:r>
              <a:rPr lang="en-US" altLang="zh-CN" sz="2400" dirty="0" smtClean="0"/>
              <a:t>BCM2835 C Library</a:t>
            </a:r>
            <a:r>
              <a:rPr lang="zh-CN" altLang="en-US" sz="2400" dirty="0" smtClean="0"/>
              <a:t>熟悉</a:t>
            </a:r>
            <a:r>
              <a:rPr lang="en-US" altLang="zh-CN" sz="2400" dirty="0" smtClean="0"/>
              <a:t>BCM2835</a:t>
            </a:r>
            <a:r>
              <a:rPr lang="zh-CN" altLang="en-US" sz="2400" dirty="0" smtClean="0"/>
              <a:t>相关的寄存器操作。如果有机会开发树莓派上的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驱动，或自主开发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扩展驱动，可以从</a:t>
            </a:r>
            <a:r>
              <a:rPr lang="en-US" altLang="zh-CN" sz="2400" dirty="0" smtClean="0"/>
              <a:t>BCM2835 C Library</a:t>
            </a:r>
            <a:r>
              <a:rPr lang="zh-CN" altLang="en-US" sz="2400" dirty="0" smtClean="0"/>
              <a:t>找到不少的“灵感”。</a:t>
            </a:r>
          </a:p>
          <a:p>
            <a:r>
              <a:rPr lang="zh-CN" altLang="en-US" sz="2400" dirty="0" smtClean="0"/>
              <a:t>   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官方网站</a:t>
            </a:r>
            <a:r>
              <a:rPr lang="en-US" altLang="zh-CN" sz="2400" dirty="0" smtClean="0"/>
              <a:t>】—— </a:t>
            </a:r>
            <a:r>
              <a:rPr lang="en-US" altLang="zh-CN" sz="2400" dirty="0" smtClean="0">
                <a:hlinkClick r:id="rId2"/>
              </a:rPr>
              <a:t>http://www.airspayce.com/mikem/bcm2835/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最后，这个库也请有兴趣的同学尝试一下吧。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、常用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开源工程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1357298"/>
            <a:ext cx="4429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GPIO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General </a:t>
            </a:r>
            <a:r>
              <a:rPr lang="en-US" sz="2400" dirty="0" smtClean="0"/>
              <a:t>Purpose Input </a:t>
            </a:r>
            <a:r>
              <a:rPr lang="en-US" sz="2400" dirty="0" smtClean="0"/>
              <a:t>Output</a:t>
            </a:r>
            <a:r>
              <a:rPr lang="zh-CN" altLang="en-US" sz="2400" smtClean="0"/>
              <a:t>，通用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</a:t>
            </a:r>
            <a:r>
              <a:rPr lang="zh-CN" altLang="en-US" sz="2400" dirty="0" smtClean="0"/>
              <a:t>派上的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接口在哪里？它是怎么定义的？看两幅图：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）实物图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这是树莓派的正面图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可见</a:t>
            </a:r>
            <a:r>
              <a:rPr lang="en-US" altLang="zh-CN" sz="2400" dirty="0" smtClean="0"/>
              <a:t>PGIO26</a:t>
            </a:r>
            <a:r>
              <a:rPr lang="zh-CN" altLang="en-US" sz="2400" dirty="0" smtClean="0"/>
              <a:t>针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在方框中，左上角为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、右上脚为</a:t>
            </a:r>
            <a:r>
              <a:rPr lang="en-US" altLang="zh-CN" sz="2400" dirty="0" smtClean="0"/>
              <a:t>2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左排位单数、右排位双数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00035" y="357166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位置</a:t>
            </a:r>
            <a:endParaRPr lang="zh-CN" altLang="en-US" sz="3200" dirty="0"/>
          </a:p>
        </p:txBody>
      </p:sp>
      <p:pic>
        <p:nvPicPr>
          <p:cNvPr id="8" name="Picture 2" descr="C:\Users\zhangjh\AppData\Roaming\360se6\Application\User Data\temp\raspberry_pi_gpio_real_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357298"/>
            <a:ext cx="3714776" cy="4820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位置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的电路板翻到反面，在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个针脚中，焊点为方形的那个针脚就是“</a:t>
            </a:r>
            <a:r>
              <a:rPr lang="en-US" altLang="zh-CN" sz="2400" dirty="0" smtClean="0"/>
              <a:t>1”</a:t>
            </a:r>
            <a:r>
              <a:rPr lang="zh-CN" altLang="en-US" sz="2400" dirty="0" smtClean="0"/>
              <a:t>，在它旁边同一排（两个针脚一排）的那一个就是“</a:t>
            </a:r>
            <a:r>
              <a:rPr lang="en-US" altLang="zh-CN" sz="2400" dirty="0" smtClean="0"/>
              <a:t>2”</a:t>
            </a:r>
            <a:r>
              <a:rPr lang="zh-CN" altLang="en-US" sz="2400" dirty="0" smtClean="0"/>
              <a:t>，依此类推。</a:t>
            </a:r>
            <a:endParaRPr lang="zh-CN" altLang="en-US" sz="2400" dirty="0"/>
          </a:p>
        </p:txBody>
      </p:sp>
      <p:pic>
        <p:nvPicPr>
          <p:cNvPr id="21506" name="Picture 2" descr="C:\Users\zhangjh\AppData\Roaming\360se6\Application\User Data\temp\raspberry_pi_gpio_reverse_side_circuit_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928934"/>
            <a:ext cx="6293345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6286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位置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85720" y="1142984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根据这个判断，得到了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接口顺序图：</a:t>
            </a:r>
            <a:endParaRPr lang="zh-CN" altLang="en-US" sz="2400" dirty="0"/>
          </a:p>
        </p:txBody>
      </p:sp>
      <p:pic>
        <p:nvPicPr>
          <p:cNvPr id="22530" name="Picture 2" descr="C:\Users\zhangjh\AppData\Roaming\360se6\Application\User Data\temp\raspberry_pi_gpio_pinouts_real_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3286148" cy="4775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、物理引脚：</a:t>
            </a:r>
            <a:endParaRPr lang="zh-CN" altLang="en-US" sz="2400" dirty="0" smtClean="0"/>
          </a:p>
          <a:p>
            <a:r>
              <a:rPr lang="zh-CN" altLang="en-US" sz="2400" dirty="0" smtClean="0"/>
              <a:t>从左到右，从上到下：左边基数，右边偶数：</a:t>
            </a:r>
            <a:r>
              <a:rPr lang="en-US" altLang="zh-CN" sz="2400" dirty="0" smtClean="0"/>
              <a:t>1-40</a:t>
            </a:r>
            <a:r>
              <a:rPr lang="zh-CN" altLang="en-US" sz="2400" dirty="0" smtClean="0"/>
              <a:t>（树莓派版本不同，个数不同，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型早期为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个，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个）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BCM:</a:t>
            </a:r>
            <a:endParaRPr lang="zh-CN" altLang="en-US" sz="2400" dirty="0" smtClean="0"/>
          </a:p>
          <a:p>
            <a:r>
              <a:rPr lang="zh-CN" altLang="en-US" sz="2400" dirty="0" smtClean="0"/>
              <a:t>编号侧重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寄存器，根据</a:t>
            </a:r>
            <a:r>
              <a:rPr lang="en-US" altLang="zh-CN" sz="2400" dirty="0" smtClean="0"/>
              <a:t>BCM2835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寄存器编号。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wpi</a:t>
            </a:r>
            <a:r>
              <a:rPr lang="zh-CN" altLang="en-US" sz="2400" b="1" dirty="0" smtClean="0"/>
              <a:t>：</a:t>
            </a:r>
            <a:endParaRPr lang="zh-CN" altLang="en-US" sz="2400" dirty="0" smtClean="0"/>
          </a:p>
          <a:p>
            <a:r>
              <a:rPr lang="zh-CN" altLang="en-US" sz="2400" dirty="0" smtClean="0"/>
              <a:t>  编号侧重实现逻辑，把扩展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端口从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开始编号，这种编号方便编程。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树莓派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编号方式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zhangjh\AppData\Roaming\360se6\Application\User Data\temp\Cen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4"/>
            <a:ext cx="9091141" cy="628652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714348" y="214290"/>
            <a:ext cx="678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树莓派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编号方式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47863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树莓派上的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接口在哪里？它是怎么定义的？看两幅图：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）定义图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这是树莓派</a:t>
            </a:r>
            <a:r>
              <a:rPr lang="en-US" altLang="zh-CN" sz="2400" dirty="0" smtClean="0"/>
              <a:t>PGIO26</a:t>
            </a:r>
            <a:r>
              <a:rPr lang="zh-CN" altLang="en-US" sz="2400" dirty="0" smtClean="0"/>
              <a:t>脚定义图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要用到的是：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Pin01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Power</a:t>
            </a:r>
            <a:r>
              <a:rPr lang="zh-CN" altLang="en-US" sz="2400" dirty="0" smtClean="0"/>
              <a:t>电源正）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Pin06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Ground</a:t>
            </a:r>
            <a:r>
              <a:rPr lang="zh-CN" altLang="en-US" sz="2400" dirty="0" smtClean="0"/>
              <a:t>电源接地）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Pin11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GPIO17</a:t>
            </a:r>
            <a:r>
              <a:rPr lang="zh-CN" altLang="en-US" sz="2400" dirty="0" smtClean="0"/>
              <a:t>控制信号）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知道了脚的定义，换一个相同定义的脚也没有问题了。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5" y="357166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endParaRPr lang="zh-CN" altLang="en-US" sz="3200" dirty="0"/>
          </a:p>
        </p:txBody>
      </p:sp>
      <p:pic>
        <p:nvPicPr>
          <p:cNvPr id="16386" name="Picture 2" descr="C:\Users\zhangjh\AppData\Roaming\360se6\Application\User Data\temp\raspberry_pi_gpio_pinouts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14290"/>
            <a:ext cx="2786082" cy="6372888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6429388" y="714356"/>
            <a:ext cx="571504" cy="5000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00826" y="2714620"/>
            <a:ext cx="500066" cy="5000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58016" y="1500174"/>
            <a:ext cx="571504" cy="50006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0034" y="1071546"/>
            <a:ext cx="47863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在树莓派的</a:t>
            </a:r>
            <a:r>
              <a:rPr lang="en-US" altLang="zh-CN" sz="2400" dirty="0" smtClean="0"/>
              <a:t>PIN</a:t>
            </a:r>
            <a:r>
              <a:rPr lang="zh-CN" altLang="en-US" sz="2400" dirty="0" smtClean="0"/>
              <a:t>脚编号旁边，还有其他的字母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这是这些脚的“专业”名称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SDA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SCL</a:t>
            </a:r>
            <a:r>
              <a:rPr lang="zh-CN" altLang="en-US" sz="2400" dirty="0" smtClean="0"/>
              <a:t>，它们分别是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串行总线的时钟和数据线。</a:t>
            </a:r>
            <a:r>
              <a:rPr lang="en-US" altLang="zh-CN" sz="2400" dirty="0" smtClean="0"/>
              <a:t>I2C</a:t>
            </a:r>
            <a:r>
              <a:rPr lang="zh-CN" altLang="en-US" sz="2400" dirty="0" smtClean="0"/>
              <a:t>用于温度传感器和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显示器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用于串行通信的</a:t>
            </a:r>
            <a:r>
              <a:rPr lang="en-US" altLang="zh-CN" sz="2400" dirty="0" smtClean="0"/>
              <a:t>RX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TX</a:t>
            </a:r>
            <a:r>
              <a:rPr lang="zh-CN" altLang="en-US" sz="2400" dirty="0" smtClean="0"/>
              <a:t>（接收发送），另一种串行通信（我们现在用的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）则使用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）。我们现在用</a:t>
            </a:r>
            <a:r>
              <a:rPr lang="en-US" altLang="zh-CN" sz="2400" dirty="0" smtClean="0"/>
              <a:t>11</a:t>
            </a:r>
          </a:p>
          <a:p>
            <a:pPr lvl="1">
              <a:buFont typeface="Wingdings" pitchFamily="2" charset="2"/>
              <a:buChar char="p"/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14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endParaRPr lang="zh-CN" altLang="en-US" sz="3200" dirty="0"/>
          </a:p>
        </p:txBody>
      </p:sp>
      <p:pic>
        <p:nvPicPr>
          <p:cNvPr id="18434" name="Picture 2" descr="C:\Users\zhangjh\AppData\Roaming\360se6\Application\User Data\temp\raspberry_pi_gpio_pinouts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714488"/>
            <a:ext cx="3429024" cy="4766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5720" y="1214422"/>
            <a:ext cx="5286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p"/>
            </a:pPr>
            <a:r>
              <a:rPr lang="zh-CN" altLang="en-US" sz="2400" dirty="0" smtClean="0"/>
              <a:t>这是一张专业分组的接口图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57166"/>
            <a:ext cx="614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zh-CN" altLang="en-US" sz="3200" b="1" dirty="0" smtClean="0"/>
              <a:t>认识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接口定义</a:t>
            </a:r>
            <a:endParaRPr lang="zh-CN" altLang="en-US" sz="3200" dirty="0"/>
          </a:p>
        </p:txBody>
      </p:sp>
      <p:pic>
        <p:nvPicPr>
          <p:cNvPr id="1026" name="Picture 2" descr="C:\Users\zhangjh\AppData\Roaming\360se6\Application\User Data\temp\6a40313b5bb5c9ea84660364d739b60038f3b3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08479"/>
            <a:ext cx="6632269" cy="4631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920</Words>
  <Application>Microsoft Office PowerPoint</Application>
  <PresentationFormat>全屏显示(4:3)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356</cp:revision>
  <dcterms:created xsi:type="dcterms:W3CDTF">2009-01-14T02:14:53Z</dcterms:created>
  <dcterms:modified xsi:type="dcterms:W3CDTF">2015-07-02T06:00:36Z</dcterms:modified>
</cp:coreProperties>
</file>