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510" r:id="rId2"/>
    <p:sldId id="672" r:id="rId3"/>
    <p:sldId id="671" r:id="rId4"/>
    <p:sldId id="674" r:id="rId5"/>
    <p:sldId id="724" r:id="rId6"/>
    <p:sldId id="725" r:id="rId7"/>
    <p:sldId id="727" r:id="rId8"/>
    <p:sldId id="726" r:id="rId9"/>
    <p:sldId id="732" r:id="rId10"/>
    <p:sldId id="730" r:id="rId11"/>
    <p:sldId id="733" r:id="rId12"/>
    <p:sldId id="731" r:id="rId13"/>
    <p:sldId id="673" r:id="rId14"/>
    <p:sldId id="690" r:id="rId15"/>
    <p:sldId id="683" r:id="rId16"/>
    <p:sldId id="675" r:id="rId17"/>
    <p:sldId id="684" r:id="rId18"/>
    <p:sldId id="685" r:id="rId19"/>
    <p:sldId id="686" r:id="rId20"/>
    <p:sldId id="687" r:id="rId21"/>
    <p:sldId id="697" r:id="rId22"/>
    <p:sldId id="688" r:id="rId23"/>
    <p:sldId id="728" r:id="rId24"/>
    <p:sldId id="715" r:id="rId25"/>
    <p:sldId id="716" r:id="rId26"/>
    <p:sldId id="717" r:id="rId27"/>
    <p:sldId id="718" r:id="rId28"/>
    <p:sldId id="719" r:id="rId29"/>
    <p:sldId id="720" r:id="rId30"/>
    <p:sldId id="698" r:id="rId31"/>
    <p:sldId id="702" r:id="rId32"/>
    <p:sldId id="699" r:id="rId33"/>
    <p:sldId id="700" r:id="rId34"/>
    <p:sldId id="701" r:id="rId35"/>
    <p:sldId id="729" r:id="rId36"/>
    <p:sldId id="721" r:id="rId37"/>
    <p:sldId id="722" r:id="rId38"/>
    <p:sldId id="723" r:id="rId39"/>
    <p:sldId id="689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FF0066"/>
    <a:srgbClr val="FF3300"/>
    <a:srgbClr val="00000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ypi.python.org/pypi/RPi.GPI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14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派</a:t>
            </a:r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GPIO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接口体验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358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电源参数：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输入电压：</a:t>
            </a:r>
            <a:r>
              <a:rPr lang="en-US" altLang="zh-CN" sz="2400" dirty="0" smtClean="0"/>
              <a:t>6.5-12V</a:t>
            </a:r>
            <a:r>
              <a:rPr lang="zh-CN" altLang="en-US" sz="2400" dirty="0" smtClean="0"/>
              <a:t>（直流）或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供电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输出电压：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5V</a:t>
            </a:r>
            <a:r>
              <a:rPr lang="zh-CN" altLang="en-US" sz="2400" dirty="0" smtClean="0"/>
              <a:t>可切换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最大输出电流：</a:t>
            </a:r>
            <a:r>
              <a:rPr lang="en-US" altLang="zh-CN" sz="2400" dirty="0" smtClean="0"/>
              <a:t>&lt;700ma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上下两路两路独立控制，可切换为</a:t>
            </a:r>
            <a:r>
              <a:rPr lang="en-US" altLang="zh-CN" sz="2400" dirty="0" smtClean="0"/>
              <a:t>0V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5V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板载两组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5V</a:t>
            </a:r>
            <a:r>
              <a:rPr lang="zh-CN" altLang="en-US" sz="2400" dirty="0" smtClean="0"/>
              <a:t>直流输出插针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面包板电源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214942" y="3571876"/>
            <a:ext cx="371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面包板与独立电源的连接</a:t>
            </a:r>
            <a:endParaRPr lang="zh-CN" altLang="en-US" dirty="0"/>
          </a:p>
        </p:txBody>
      </p:sp>
      <p:pic>
        <p:nvPicPr>
          <p:cNvPr id="1028" name="Picture 4" descr="C:\Users\zhangjh\AppData\Roaming\360se6\Application\User Data\temp\698-3648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376218"/>
            <a:ext cx="4786346" cy="33531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接线说明：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面包板电源</a:t>
            </a:r>
            <a:endParaRPr lang="zh-CN" altLang="en-US" sz="3200" dirty="0"/>
          </a:p>
        </p:txBody>
      </p:sp>
      <p:pic>
        <p:nvPicPr>
          <p:cNvPr id="52226" name="Picture 2" descr="C:\Users\zhangjh\AppData\Roaming\360se6\Application\User Data\temp\000-FQtaMuLEFTc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142984"/>
            <a:ext cx="5072098" cy="5072099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643174" y="5357826"/>
            <a:ext cx="3286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左右两组独立电源，分别可选</a:t>
            </a:r>
            <a:r>
              <a:rPr lang="en-US" altLang="zh-CN" sz="2400" dirty="0" smtClean="0"/>
              <a:t>3V/5V</a:t>
            </a:r>
            <a:r>
              <a:rPr lang="zh-CN" altLang="en-US" sz="2400" dirty="0" smtClean="0">
                <a:sym typeface="Wingdings" pitchFamily="2" charset="2"/>
              </a:rPr>
              <a:t>，跳线连接为输出电压</a:t>
            </a:r>
            <a:endParaRPr lang="en-US" altLang="zh-CN" sz="2400" dirty="0" smtClean="0"/>
          </a:p>
        </p:txBody>
      </p:sp>
      <p:sp>
        <p:nvSpPr>
          <p:cNvPr id="10" name="右箭头 9"/>
          <p:cNvSpPr/>
          <p:nvPr/>
        </p:nvSpPr>
        <p:spPr>
          <a:xfrm>
            <a:off x="3428992" y="4429132"/>
            <a:ext cx="571504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7929586" y="4357694"/>
            <a:ext cx="571504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面包板电源</a:t>
            </a:r>
            <a:endParaRPr lang="zh-CN" altLang="en-US" sz="32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500990" cy="546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585789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面包板独立电源的电路图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按照下图，把所有元件插上面包板：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灯、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个开关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个电阻：</a:t>
            </a:r>
            <a:r>
              <a:rPr lang="en-US" altLang="zh-CN" sz="2400" dirty="0" smtClean="0"/>
              <a:t>R1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R3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根板上连接导线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根外接导线（树莓派一头暂不管）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endParaRPr lang="zh-CN" altLang="en-US" sz="3200" dirty="0"/>
          </a:p>
        </p:txBody>
      </p:sp>
      <p:pic>
        <p:nvPicPr>
          <p:cNvPr id="4" name="图片 3" descr="http://bbs.ickey.cn/plugins/pubs/kindeditor/attached/image/20130711/20130711100921_7963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14686"/>
            <a:ext cx="66675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注意，除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外，其他零件没有正负极：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开关两脚必需跨在电源槽和空插槽之间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400" dirty="0" smtClean="0"/>
              <a:t>LED</a:t>
            </a:r>
            <a:r>
              <a:rPr lang="zh-CN" altLang="en-US" sz="2400" dirty="0" smtClean="0"/>
              <a:t>正负极不要接错，一般而言，正极引脚比较长，插在</a:t>
            </a:r>
            <a:r>
              <a:rPr lang="en-US" sz="2400" dirty="0" smtClean="0"/>
              <a:t>C4</a:t>
            </a:r>
            <a:r>
              <a:rPr lang="zh-CN" altLang="en-US" sz="2400" dirty="0" smtClean="0"/>
              <a:t>孔，负极引脚端，插在</a:t>
            </a:r>
            <a:r>
              <a:rPr lang="en-US" sz="2400" dirty="0" smtClean="0"/>
              <a:t>C5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endParaRPr lang="zh-CN" altLang="en-US" sz="3200" dirty="0"/>
          </a:p>
        </p:txBody>
      </p:sp>
      <p:pic>
        <p:nvPicPr>
          <p:cNvPr id="4" name="图片 3" descr="http://bbs.ickey.cn/plugins/pubs/kindeditor/attached/image/20130711/20130711100921_7963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57496"/>
            <a:ext cx="700092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3357554" y="3929066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71868" y="521495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实验的电路图如下：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三、实验的电路图</a:t>
            </a:r>
            <a:endParaRPr lang="zh-CN" altLang="en-US" sz="3200" dirty="0"/>
          </a:p>
        </p:txBody>
      </p:sp>
      <p:pic>
        <p:nvPicPr>
          <p:cNvPr id="5" name="图片 4" descr="http://bbs.ickey.cn/plugins/pubs/kindeditor/attached/image/20130711/20130711101000_690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71678"/>
            <a:ext cx="478634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三条杜邦线接</a:t>
            </a:r>
            <a:r>
              <a:rPr lang="en-US" sz="2400" dirty="0" smtClean="0"/>
              <a:t>Raspberry Pi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pin1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pin6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pin11</a:t>
            </a:r>
            <a:r>
              <a:rPr lang="zh-CN" altLang="en-US" sz="2400" dirty="0" smtClean="0"/>
              <a:t>（如下图，把</a:t>
            </a:r>
            <a:r>
              <a:rPr lang="en-US" sz="2400" dirty="0" smtClean="0"/>
              <a:t>Raspberry Pi</a:t>
            </a:r>
            <a:r>
              <a:rPr lang="zh-CN" altLang="en-US" sz="2400" dirty="0" smtClean="0"/>
              <a:t>接口管脚摆在左上方。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四、完成接线</a:t>
            </a:r>
            <a:endParaRPr lang="zh-CN" altLang="en-US" sz="3200" dirty="0"/>
          </a:p>
        </p:txBody>
      </p:sp>
      <p:pic>
        <p:nvPicPr>
          <p:cNvPr id="4" name="图片 3" descr="http://bbs.ickey.cn/plugins/pubs/kindeditor/attached/image/20130711/20130711100921_7963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66675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285984" y="5072074"/>
            <a:ext cx="6143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如果没有开关，可以用导线把开关的位置接上，即：连接</a:t>
            </a:r>
            <a:r>
              <a:rPr lang="en-US" altLang="zh-CN" sz="2400" dirty="0" smtClean="0"/>
              <a:t>Y5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J5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Y8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J8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用什么当“开关”？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连接好电路后，打开</a:t>
            </a:r>
            <a:r>
              <a:rPr lang="en-US" sz="2400" dirty="0" smtClean="0"/>
              <a:t>Raspberry Pi</a:t>
            </a:r>
            <a:r>
              <a:rPr lang="zh-CN" altLang="en-US" sz="2400" dirty="0" smtClean="0"/>
              <a:t>，按下开关，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应该亮起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否则请检查电路。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在开关放开的情况下仍然发光，可以把开关取下旋转</a:t>
            </a:r>
            <a:r>
              <a:rPr lang="en-US" sz="2400" dirty="0" smtClean="0"/>
              <a:t>90</a:t>
            </a:r>
            <a:r>
              <a:rPr lang="zh-CN" altLang="en-US" sz="2400" dirty="0" smtClean="0"/>
              <a:t>度插回。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因为</a:t>
            </a:r>
            <a:r>
              <a:rPr lang="en-US" sz="2400" dirty="0" smtClean="0"/>
              <a:t>Raspberry Pi</a:t>
            </a:r>
            <a:r>
              <a:rPr lang="zh-CN" altLang="en-US" sz="2400" dirty="0" smtClean="0"/>
              <a:t>的接口不带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保护，所以我们接入</a:t>
            </a:r>
            <a:r>
              <a:rPr lang="en-US" sz="2400" dirty="0" smtClean="0"/>
              <a:t>R2</a:t>
            </a:r>
            <a:r>
              <a:rPr lang="zh-CN" altLang="en-US" sz="2400" dirty="0" smtClean="0"/>
              <a:t>作为保护。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而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千欧的</a:t>
            </a:r>
            <a:r>
              <a:rPr lang="en-US" sz="2400" dirty="0" smtClean="0"/>
              <a:t>R3</a:t>
            </a:r>
            <a:r>
              <a:rPr lang="zh-CN" altLang="en-US" sz="2400" dirty="0" smtClean="0"/>
              <a:t>作为上拉电阻，确保</a:t>
            </a:r>
            <a:r>
              <a:rPr lang="en-US" sz="2400" dirty="0" smtClean="0"/>
              <a:t>pin11</a:t>
            </a:r>
            <a:r>
              <a:rPr lang="zh-CN" altLang="en-US" sz="2400" dirty="0" smtClean="0"/>
              <a:t>始终处在高电位，而当我们按下开关，</a:t>
            </a:r>
            <a:r>
              <a:rPr lang="en-US" sz="2400" dirty="0" smtClean="0"/>
              <a:t>pin11</a:t>
            </a:r>
            <a:r>
              <a:rPr lang="zh-CN" altLang="en-US" sz="2400" dirty="0" smtClean="0"/>
              <a:t>就被拉到低电位。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五、启动树莓派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本例使用的是</a:t>
            </a:r>
            <a:r>
              <a:rPr lang="en-US" sz="2400" dirty="0" smtClean="0"/>
              <a:t>python</a:t>
            </a:r>
            <a:r>
              <a:rPr lang="zh-CN" altLang="en-US" sz="2400" dirty="0" smtClean="0"/>
              <a:t>语言。我们用的是</a:t>
            </a:r>
            <a:r>
              <a:rPr lang="en-US" sz="2400" dirty="0" smtClean="0"/>
              <a:t>Raspberry Pi</a:t>
            </a:r>
            <a:r>
              <a:rPr lang="zh-CN" altLang="en-US" sz="2400" dirty="0" smtClean="0"/>
              <a:t>官网上的</a:t>
            </a:r>
            <a:r>
              <a:rPr lang="en-US" sz="2400" dirty="0" err="1" smtClean="0"/>
              <a:t>debian</a:t>
            </a:r>
            <a:r>
              <a:rPr lang="zh-CN" altLang="en-US" sz="2400" dirty="0" smtClean="0"/>
              <a:t>系统的话，</a:t>
            </a:r>
            <a:r>
              <a:rPr lang="en-US" sz="2400" dirty="0" smtClean="0"/>
              <a:t>python</a:t>
            </a:r>
            <a:r>
              <a:rPr lang="zh-CN" altLang="en-US" sz="2400" dirty="0" smtClean="0"/>
              <a:t>已经包含在里面了。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为了保险起见，还是先安装</a:t>
            </a:r>
            <a:r>
              <a:rPr lang="en-US" sz="2400" b="1" dirty="0" smtClean="0"/>
              <a:t>python-dev，</a:t>
            </a:r>
            <a:r>
              <a:rPr lang="zh-CN" altLang="en-US" sz="2400" b="1" dirty="0" smtClean="0"/>
              <a:t>输入以下指令。</a:t>
            </a:r>
            <a:endParaRPr lang="zh-CN" altLang="en-US" sz="2400" dirty="0" smtClean="0"/>
          </a:p>
          <a:p>
            <a:r>
              <a:rPr lang="zh-CN" altLang="en-US" sz="2400" dirty="0" smtClean="0"/>
              <a:t>  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apt-get install python-dev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再安装</a:t>
            </a:r>
            <a:r>
              <a:rPr lang="en-US" sz="2400" dirty="0" smtClean="0"/>
              <a:t>python</a:t>
            </a:r>
            <a:r>
              <a:rPr lang="zh-CN" altLang="en-US" sz="2400" dirty="0" smtClean="0"/>
              <a:t>程序包来赋予</a:t>
            </a:r>
            <a:r>
              <a:rPr lang="en-US" sz="2400" dirty="0" smtClean="0"/>
              <a:t>Raspberry Pi</a:t>
            </a:r>
            <a:r>
              <a:rPr lang="zh-CN" altLang="en-US" sz="2400" dirty="0" smtClean="0"/>
              <a:t>控制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的能力。从</a:t>
            </a:r>
            <a:r>
              <a:rPr lang="en-US" sz="2400" dirty="0" smtClean="0">
                <a:hlinkClick r:id="rId2"/>
              </a:rPr>
              <a:t>http://pypi.python.org/pypi/RPi.GPIO</a:t>
            </a:r>
            <a:r>
              <a:rPr lang="zh-CN" altLang="en-US" sz="2400" dirty="0" smtClean="0"/>
              <a:t>下载最新的版本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使用终端来安装程序包。打开</a:t>
            </a:r>
            <a:r>
              <a:rPr lang="en-US" altLang="zh-CN" sz="2400" dirty="0" err="1" smtClean="0"/>
              <a:t>PuTTY</a:t>
            </a:r>
            <a:r>
              <a:rPr lang="zh-CN" altLang="en-US" sz="2400" dirty="0" smtClean="0"/>
              <a:t>，进入系统。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执行如下命令：</a:t>
            </a:r>
            <a:endParaRPr lang="en-US" altLang="zh-CN" sz="2400" dirty="0" smtClean="0"/>
          </a:p>
          <a:p>
            <a:r>
              <a:rPr lang="en-US" sz="2400" dirty="0" err="1" smtClean="0"/>
              <a:t>gunzip</a:t>
            </a:r>
            <a:r>
              <a:rPr lang="en-US" sz="2400" dirty="0" smtClean="0"/>
              <a:t> RPi.GPIO-0.2.0.tar.gz</a:t>
            </a:r>
            <a:r>
              <a:rPr lang="zh-CN" altLang="en-US" sz="2400" dirty="0" smtClean="0"/>
              <a:t>（版本号可能不同）</a:t>
            </a:r>
            <a:endParaRPr lang="en-US" sz="2400" dirty="0" smtClean="0"/>
          </a:p>
          <a:p>
            <a:r>
              <a:rPr lang="en-US" sz="2400" dirty="0" smtClean="0"/>
              <a:t>tar -</a:t>
            </a:r>
            <a:r>
              <a:rPr lang="en-US" sz="2400" dirty="0" err="1" smtClean="0"/>
              <a:t>xvf</a:t>
            </a:r>
            <a:r>
              <a:rPr lang="en-US" sz="2400" dirty="0" smtClean="0"/>
              <a:t> RPi.GPIO-0.2.0.tar</a:t>
            </a:r>
            <a:endParaRPr lang="en-US" altLang="zh-CN" sz="2400" dirty="0" smtClean="0"/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RPi.GPIO-0.2.0</a:t>
            </a:r>
          </a:p>
          <a:p>
            <a:r>
              <a:rPr lang="en-US" sz="2400" dirty="0" err="1" smtClean="0"/>
              <a:t>sudo</a:t>
            </a:r>
            <a:r>
              <a:rPr lang="en-US" sz="2400" dirty="0" smtClean="0"/>
              <a:t> python setup.py install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至此，安装过程结束。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六、安装</a:t>
            </a:r>
            <a:r>
              <a:rPr lang="en-US" altLang="zh-CN" sz="3200" b="1" dirty="0" smtClean="0"/>
              <a:t>python GPIO</a:t>
            </a:r>
            <a:r>
              <a:rPr lang="zh-CN" altLang="en-US" sz="3200" b="1" dirty="0" smtClean="0"/>
              <a:t>包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现在开始写一个程序，来监视开关状态并在屏幕上显示些东西。</a:t>
            </a:r>
            <a:endParaRPr lang="en-US" altLang="zh-CN" sz="2400" dirty="0" smtClean="0"/>
          </a:p>
          <a:p>
            <a:r>
              <a:rPr lang="en-US" sz="2400" dirty="0" smtClean="0"/>
              <a:t>  </a:t>
            </a:r>
            <a:r>
              <a:rPr lang="en-US" sz="2000" dirty="0" err="1" smtClean="0"/>
              <a:t>cd</a:t>
            </a:r>
            <a:r>
              <a:rPr lang="en-US" sz="2000" dirty="0" smtClean="0"/>
              <a:t> ..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nano</a:t>
            </a:r>
            <a:r>
              <a:rPr lang="en-US" altLang="zh-CN" sz="2000" dirty="0" smtClean="0"/>
              <a:t> </a:t>
            </a:r>
            <a:r>
              <a:rPr lang="en-US" sz="2000" dirty="0" smtClean="0"/>
              <a:t>mybutton.py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输入</a:t>
            </a:r>
            <a:r>
              <a:rPr lang="zh-CN" altLang="en-US" sz="2400" dirty="0" smtClean="0">
                <a:sym typeface="Wingdings" pitchFamily="2" charset="2"/>
              </a:rPr>
              <a:t>（注意空格，否则报错。中文可能成为乱码！）</a:t>
            </a:r>
            <a:endParaRPr lang="en-US" sz="2400" dirty="0" smtClean="0"/>
          </a:p>
          <a:p>
            <a:r>
              <a:rPr lang="en-US" sz="2000" dirty="0" smtClean="0"/>
              <a:t>#</a:t>
            </a:r>
            <a:r>
              <a:rPr lang="zh-CN" altLang="en-US" sz="2000" dirty="0" smtClean="0"/>
              <a:t>！</a:t>
            </a:r>
            <a:r>
              <a:rPr lang="en-US" sz="2000" dirty="0" smtClean="0"/>
              <a:t>/</a:t>
            </a:r>
            <a:r>
              <a:rPr lang="en-US" sz="2000" dirty="0" err="1" smtClean="0"/>
              <a:t>usr</a:t>
            </a:r>
            <a:r>
              <a:rPr lang="en-US" sz="2000" dirty="0" smtClean="0"/>
              <a:t>/bin/python</a:t>
            </a:r>
            <a:br>
              <a:rPr lang="en-US" sz="2000" dirty="0" smtClean="0"/>
            </a:br>
            <a:r>
              <a:rPr lang="en-US" sz="2000" dirty="0" smtClean="0"/>
              <a:t>import time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引入</a:t>
            </a:r>
            <a:r>
              <a:rPr lang="en-US" sz="2000" dirty="0" smtClean="0"/>
              <a:t>time</a:t>
            </a:r>
            <a:r>
              <a:rPr lang="zh-CN" altLang="en-US" sz="2000" dirty="0" smtClean="0"/>
              <a:t>和</a:t>
            </a:r>
            <a:r>
              <a:rPr lang="en-US" sz="2000" dirty="0" err="1" smtClean="0"/>
              <a:t>RPi.GPIO</a:t>
            </a:r>
            <a:r>
              <a:rPr lang="zh-CN" altLang="en-US" sz="2000" dirty="0" smtClean="0"/>
              <a:t>以使用其中的函数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import </a:t>
            </a:r>
            <a:r>
              <a:rPr lang="en-US" sz="2000" dirty="0" err="1" smtClean="0"/>
              <a:t>RPi.GPIO</a:t>
            </a:r>
            <a:r>
              <a:rPr lang="en-US" sz="2000" dirty="0" smtClean="0"/>
              <a:t> as GPIO//</a:t>
            </a:r>
            <a:r>
              <a:rPr lang="zh-CN" altLang="en-US" sz="2000" dirty="0" smtClean="0"/>
              <a:t>设置模式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2000" i="1" dirty="0" err="1" smtClean="0"/>
              <a:t>GPIO.setmode</a:t>
            </a:r>
            <a:r>
              <a:rPr lang="en-US" altLang="zh-CN" sz="2000" i="1" dirty="0" smtClean="0"/>
              <a:t>(GPIO.BOARD) </a:t>
            </a:r>
          </a:p>
          <a:p>
            <a:r>
              <a:rPr lang="en-US" sz="2000" dirty="0" err="1" smtClean="0"/>
              <a:t>GPIO.setup</a:t>
            </a:r>
            <a:r>
              <a:rPr lang="en-US" sz="2000" dirty="0" smtClean="0"/>
              <a:t>(11, GPIO.IN) //</a:t>
            </a:r>
            <a:r>
              <a:rPr lang="zh-CN" altLang="en-US" sz="2000" dirty="0" smtClean="0"/>
              <a:t>把</a:t>
            </a:r>
            <a:r>
              <a:rPr lang="en-US" sz="2000" dirty="0" smtClean="0"/>
              <a:t>pin11</a:t>
            </a:r>
            <a:r>
              <a:rPr lang="zh-CN" altLang="en-US" sz="2000" dirty="0" smtClean="0"/>
              <a:t>配置为</a:t>
            </a:r>
            <a:r>
              <a:rPr lang="en-US" sz="2000" dirty="0" smtClean="0"/>
              <a:t>input</a:t>
            </a:r>
            <a:r>
              <a:rPr lang="zh-CN" altLang="en-US" sz="2000" dirty="0" smtClean="0"/>
              <a:t>模式以接收开关状态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while True: // while True</a:t>
            </a:r>
            <a:r>
              <a:rPr lang="zh-CN" altLang="en-US" sz="2000" dirty="0" smtClean="0"/>
              <a:t>是一个死循环。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mybutton</a:t>
            </a:r>
            <a:r>
              <a:rPr lang="en-US" sz="2000" dirty="0" smtClean="0"/>
              <a:t> = </a:t>
            </a:r>
            <a:r>
              <a:rPr lang="en-US" sz="2000" dirty="0" err="1" smtClean="0"/>
              <a:t>GPIO.input</a:t>
            </a:r>
            <a:r>
              <a:rPr lang="en-US" sz="2000" dirty="0" smtClean="0"/>
              <a:t>(11) //</a:t>
            </a:r>
            <a:r>
              <a:rPr lang="zh-CN" altLang="en-US" sz="2000" dirty="0" smtClean="0"/>
              <a:t>读开关状态是否按下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If </a:t>
            </a:r>
            <a:r>
              <a:rPr lang="en-US" sz="2000" dirty="0" err="1" smtClean="0"/>
              <a:t>mybutton</a:t>
            </a:r>
            <a:r>
              <a:rPr lang="en-US" sz="2000" dirty="0" smtClean="0"/>
              <a:t> == False: // if</a:t>
            </a:r>
            <a:r>
              <a:rPr lang="zh-CN" altLang="en-US" sz="2000" dirty="0" smtClean="0"/>
              <a:t>语句判断</a:t>
            </a:r>
            <a:r>
              <a:rPr lang="en-US" sz="2000" dirty="0" smtClean="0"/>
              <a:t>pin11</a:t>
            </a:r>
            <a:r>
              <a:rPr lang="zh-CN" altLang="en-US" sz="2000" dirty="0" smtClean="0"/>
              <a:t>取回的状态，当它变成低电位，即我们按下开关时，就在屏幕上输出一个</a:t>
            </a:r>
            <a:r>
              <a:rPr lang="en-US" altLang="zh-CN" sz="2000" dirty="0" smtClean="0"/>
              <a:t>OK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 print “</a:t>
            </a:r>
            <a:r>
              <a:rPr lang="en-US" altLang="zh-CN" sz="2000" dirty="0" smtClean="0"/>
              <a:t>OK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dirty="0" err="1" smtClean="0"/>
              <a:t>time.sleep</a:t>
            </a:r>
            <a:r>
              <a:rPr lang="en-US" sz="2000" dirty="0" smtClean="0"/>
              <a:t>(.2) //</a:t>
            </a:r>
            <a:r>
              <a:rPr lang="zh-CN" altLang="en-US" sz="2000" dirty="0" smtClean="0"/>
              <a:t>让程序休息</a:t>
            </a:r>
            <a:r>
              <a:rPr lang="en-US" sz="2000" dirty="0" smtClean="0"/>
              <a:t>0.2</a:t>
            </a:r>
            <a:r>
              <a:rPr lang="zh-CN" altLang="en-US" sz="2000" dirty="0" smtClean="0"/>
              <a:t>秒。</a:t>
            </a:r>
            <a:r>
              <a:rPr lang="en-US" altLang="zh-CN" sz="2000" b="1" i="1" dirty="0" smtClean="0"/>
              <a:t> </a:t>
            </a:r>
          </a:p>
          <a:p>
            <a:r>
              <a:rPr lang="en-US" altLang="zh-CN" sz="2000" b="1" i="1" dirty="0" smtClean="0"/>
              <a:t>       </a:t>
            </a:r>
            <a:r>
              <a:rPr lang="en-US" altLang="zh-CN" sz="2000" b="1" i="1" dirty="0" err="1" smtClean="0"/>
              <a:t>GPIO.cleanup</a:t>
            </a:r>
            <a:r>
              <a:rPr lang="en-US" altLang="zh-CN" sz="2000" b="1" i="1" dirty="0" smtClean="0"/>
              <a:t>() //</a:t>
            </a:r>
            <a:r>
              <a:rPr lang="zh-CN" altLang="en-US" sz="2000" b="1" i="1" dirty="0" smtClean="0"/>
              <a:t>退出时清理通道</a:t>
            </a:r>
            <a:endParaRPr lang="en-US" altLang="zh-CN" sz="2000" dirty="0" smtClean="0"/>
          </a:p>
          <a:p>
            <a:endParaRPr lang="zh-CN" altLang="en-US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七、编写编程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在计算机眼里，所有信号只有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（通）和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（断），这就是所谓的数字信号。电源开关可以直接对应数字信号。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相对的，像温度值这样的叫做模拟信号， 它比数字信号要复杂，需要额外的设备（</a:t>
            </a:r>
            <a:r>
              <a:rPr lang="en-US" altLang="zh-CN" sz="2400" dirty="0" smtClean="0"/>
              <a:t>A/D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D/A</a:t>
            </a:r>
            <a:r>
              <a:rPr lang="zh-CN" altLang="en-US" sz="2400" dirty="0" smtClean="0"/>
              <a:t>数模转换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来处理。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树莓派的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接口只处理数字信号，如果是模拟信号，需要先用</a:t>
            </a:r>
            <a:r>
              <a:rPr lang="en-US" altLang="zh-CN" sz="2400" dirty="0" smtClean="0"/>
              <a:t>A/D</a:t>
            </a:r>
            <a:r>
              <a:rPr lang="zh-CN" altLang="en-US" sz="2400" dirty="0" smtClean="0"/>
              <a:t>转换，才能接受，反之用</a:t>
            </a:r>
            <a:r>
              <a:rPr lang="en-US" altLang="zh-CN" sz="2400" dirty="0" smtClean="0"/>
              <a:t>D/A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Raspberry Pi</a:t>
            </a:r>
            <a:r>
              <a:rPr lang="zh-CN" altLang="en-US" sz="2400" dirty="0" smtClean="0"/>
              <a:t>有一套叫做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的接口，即通用接口，你可以将它们用于任何你希望的目的。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这些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可以用作对外部世界的</a:t>
            </a:r>
            <a:r>
              <a:rPr lang="en-US" sz="2400" dirty="0" smtClean="0"/>
              <a:t>input</a:t>
            </a:r>
            <a:r>
              <a:rPr lang="zh-CN" altLang="en-US" sz="2400" dirty="0" smtClean="0"/>
              <a:t>和</a:t>
            </a:r>
            <a:r>
              <a:rPr lang="en-US" sz="2400" dirty="0" err="1" smtClean="0"/>
              <a:t>ouput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需要注意的是</a:t>
            </a:r>
            <a:r>
              <a:rPr lang="en-US" sz="2400" dirty="0" smtClean="0"/>
              <a:t> Raspberry Pi</a:t>
            </a:r>
            <a:r>
              <a:rPr lang="zh-CN" altLang="en-US" sz="2400" dirty="0" smtClean="0"/>
              <a:t>上的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是低功率（电压是固定的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，体现为电流大小）的，所以有时你可能需要一块扩展板，借助额外的供电，来满足需要高功率的场合。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一、开关信号与功率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输入</a:t>
            </a:r>
            <a:endParaRPr lang="en-US" altLang="zh-CN" sz="2400" dirty="0" smtClean="0"/>
          </a:p>
          <a:p>
            <a:r>
              <a:rPr lang="en-US" sz="2400" dirty="0" err="1" smtClean="0"/>
              <a:t>sudo</a:t>
            </a:r>
            <a:r>
              <a:rPr lang="en-US" sz="2400" dirty="0" smtClean="0"/>
              <a:t> python mybutton.py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来启动程序，按下开关，应该可以看见屏幕上出现的</a:t>
            </a:r>
            <a:r>
              <a:rPr lang="en-US" altLang="zh-CN" sz="2400" dirty="0" smtClean="0"/>
              <a:t>OK</a:t>
            </a:r>
            <a:r>
              <a:rPr lang="zh-CN" altLang="en-US" sz="2400" dirty="0" smtClean="0"/>
              <a:t>。按</a:t>
            </a:r>
            <a:r>
              <a:rPr lang="en-US" sz="2400" dirty="0" err="1" smtClean="0"/>
              <a:t>ctrl+c</a:t>
            </a:r>
            <a:r>
              <a:rPr lang="zh-CN" altLang="en-US" sz="2400" dirty="0" smtClean="0"/>
              <a:t>（死循环）可以终止程序运行。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八、运行程序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把程序改一下：</a:t>
            </a:r>
            <a:r>
              <a:rPr lang="en-US" sz="2400" dirty="0" smtClean="0"/>
              <a:t>    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GPIO.setup</a:t>
            </a:r>
            <a:r>
              <a:rPr lang="en-US" altLang="zh-CN" sz="2400" dirty="0" smtClean="0"/>
              <a:t>(11,GPIO.OUT)</a:t>
            </a:r>
          </a:p>
          <a:p>
            <a:r>
              <a:rPr lang="en-US" sz="2400" dirty="0" smtClean="0"/>
              <a:t>    </a:t>
            </a:r>
            <a:r>
              <a:rPr lang="en-US" altLang="zh-CN" sz="2400" dirty="0" smtClean="0"/>
              <a:t>while True</a:t>
            </a:r>
            <a:r>
              <a:rPr lang="zh-CN" altLang="en-US" sz="2400" dirty="0" smtClean="0"/>
              <a:t>：</a:t>
            </a:r>
            <a:endParaRPr lang="en-US" sz="2400" dirty="0" smtClean="0"/>
          </a:p>
          <a:p>
            <a:r>
              <a:rPr lang="en-US" sz="2400" dirty="0" smtClean="0"/>
              <a:t>     </a:t>
            </a:r>
            <a:r>
              <a:rPr lang="en-US" sz="2400" dirty="0" err="1" smtClean="0"/>
              <a:t>GPIO.output</a:t>
            </a:r>
            <a:r>
              <a:rPr lang="en-US" sz="2400" dirty="0" smtClean="0"/>
              <a:t>(11, GPIO.HIGH)    </a:t>
            </a:r>
          </a:p>
          <a:p>
            <a:r>
              <a:rPr lang="en-US" sz="2400" dirty="0" smtClean="0"/>
              <a:t>     </a:t>
            </a:r>
            <a:r>
              <a:rPr lang="en-US" sz="2400" dirty="0" err="1" smtClean="0"/>
              <a:t>time.sleep</a:t>
            </a:r>
            <a:r>
              <a:rPr lang="en-US" sz="2400" dirty="0" smtClean="0"/>
              <a:t>(1)    </a:t>
            </a:r>
          </a:p>
          <a:p>
            <a:r>
              <a:rPr lang="en-US" sz="2400" dirty="0" smtClean="0"/>
              <a:t>     </a:t>
            </a:r>
            <a:r>
              <a:rPr lang="en-US" sz="2400" dirty="0" err="1" smtClean="0"/>
              <a:t>GPIO.output</a:t>
            </a:r>
            <a:r>
              <a:rPr lang="en-US" sz="2400" dirty="0" smtClean="0"/>
              <a:t>(11, GPIO.LOW)    </a:t>
            </a:r>
          </a:p>
          <a:p>
            <a:r>
              <a:rPr lang="en-US" sz="2400" dirty="0" smtClean="0"/>
              <a:t>     </a:t>
            </a:r>
            <a:r>
              <a:rPr lang="en-US" sz="2400" dirty="0" err="1" smtClean="0"/>
              <a:t>time.sleep</a:t>
            </a:r>
            <a:r>
              <a:rPr lang="en-US" sz="2400" dirty="0" smtClean="0"/>
              <a:t>(1)  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常亮？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把地线拔掉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好了，闪了！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让它在后台运行吧</a:t>
            </a:r>
            <a:endParaRPr lang="en-US" altLang="zh-CN" sz="2400" dirty="0" smtClean="0"/>
          </a:p>
          <a:p>
            <a:r>
              <a:rPr lang="en-US" altLang="zh-CN" sz="2400" dirty="0" smtClean="0"/>
              <a:t>  python mybutton.py&amp;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系统返回一个进程号 ****，程序开始在后台运行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掉此进程：</a:t>
            </a:r>
            <a:r>
              <a:rPr lang="en-US" altLang="zh-CN" sz="2400" dirty="0" smtClean="0"/>
              <a:t>Kill </a:t>
            </a:r>
            <a:r>
              <a:rPr lang="zh-CN" altLang="en-US" sz="2400" dirty="0" smtClean="0"/>
              <a:t>****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（进程号）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九、让</a:t>
            </a:r>
            <a:r>
              <a:rPr lang="en-US" altLang="zh-CN" sz="3200" b="1" dirty="0" smtClean="0"/>
              <a:t>LED</a:t>
            </a:r>
            <a:r>
              <a:rPr lang="zh-CN" altLang="en-US" sz="3200" b="1" dirty="0" smtClean="0"/>
              <a:t>闪烁起来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把死循环改成计数器，并每按一次开关，就报数一次。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请同学们自己完成。开关可以用拔插电源的方式代替。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十、添加计数器的功能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7158" y="1714488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用</a:t>
            </a:r>
            <a:r>
              <a:rPr lang="en-US" altLang="zh-CN" sz="2400" b="1" dirty="0" err="1" smtClean="0"/>
              <a:t>wiringPi</a:t>
            </a:r>
            <a:r>
              <a:rPr lang="en-US" altLang="zh-CN" sz="2400" b="1" dirty="0" smtClean="0"/>
              <a:t> GPIO</a:t>
            </a:r>
            <a:r>
              <a:rPr lang="zh-CN" altLang="en-US" sz="2400" b="1" dirty="0" smtClean="0"/>
              <a:t>的好处是实现更简单</a:t>
            </a:r>
            <a:endParaRPr lang="zh-CN" altLang="en-US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357158" y="428604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十一、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用</a:t>
            </a:r>
            <a:r>
              <a:rPr lang="en-US" altLang="zh-CN" sz="3200" b="1" dirty="0" err="1" smtClean="0"/>
              <a:t>wiringPi</a:t>
            </a:r>
            <a:r>
              <a:rPr lang="en-US" altLang="zh-CN" sz="3200" b="1" dirty="0" smtClean="0"/>
              <a:t> GPIO</a:t>
            </a:r>
            <a:r>
              <a:rPr lang="zh-CN" altLang="en-US" sz="3200" b="1" dirty="0" smtClean="0"/>
              <a:t>实现对</a:t>
            </a:r>
            <a:r>
              <a:rPr lang="en-US" altLang="zh-CN" sz="3200" b="1" dirty="0" smtClean="0"/>
              <a:t>LED</a:t>
            </a:r>
            <a:r>
              <a:rPr lang="zh-CN" altLang="en-US" sz="3200" b="1" dirty="0" smtClean="0"/>
              <a:t>的控制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429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是应用于树莓派平台的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控制库函数，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遵守</a:t>
            </a:r>
            <a:r>
              <a:rPr lang="en-US" altLang="zh-CN" sz="2400" dirty="0" smtClean="0"/>
              <a:t>GUN Lv3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开发，并且可以被其他语言包使用，例如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ruby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包括一套</a:t>
            </a:r>
            <a:r>
              <a:rPr lang="en-US" altLang="zh-CN" sz="2400" dirty="0" err="1" smtClean="0"/>
              <a:t>gpio</a:t>
            </a:r>
            <a:r>
              <a:rPr lang="zh-CN" altLang="en-US" sz="2400" dirty="0" smtClean="0"/>
              <a:t>控制命令，使用</a:t>
            </a:r>
            <a:r>
              <a:rPr lang="en-US" altLang="zh-CN" sz="2400" dirty="0" err="1" smtClean="0"/>
              <a:t>gpio</a:t>
            </a:r>
            <a:r>
              <a:rPr lang="zh-CN" altLang="en-US" sz="2400" dirty="0" smtClean="0"/>
              <a:t>命令可以控制树莓派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管脚，用户可以利用</a:t>
            </a:r>
            <a:r>
              <a:rPr lang="en-US" altLang="zh-CN" sz="2400" dirty="0" err="1" smtClean="0"/>
              <a:t>gpio</a:t>
            </a:r>
            <a:r>
              <a:rPr lang="zh-CN" altLang="en-US" sz="2400" dirty="0" smtClean="0"/>
              <a:t>命令通过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脚本控制或查询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管脚。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是可以扩展的，可以利用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的内部模块扩展模拟量输入芯片，可以使用</a:t>
            </a:r>
            <a:r>
              <a:rPr lang="en-US" altLang="zh-CN" sz="2400" dirty="0" smtClean="0"/>
              <a:t>MCP23x17/MCP23x08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I2C 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SPI</a:t>
            </a:r>
            <a:r>
              <a:rPr lang="zh-CN" altLang="en-US" sz="2400" dirty="0" smtClean="0"/>
              <a:t>）扩展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接口。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十一、</a:t>
            </a:r>
            <a:r>
              <a:rPr lang="en-US" altLang="zh-CN" sz="3200" b="1" dirty="0" err="1" smtClean="0"/>
              <a:t>wiringPi</a:t>
            </a:r>
            <a:r>
              <a:rPr lang="en-US" altLang="zh-CN" sz="3200" b="1" dirty="0" smtClean="0"/>
              <a:t> GPIO</a:t>
            </a:r>
            <a:r>
              <a:rPr lang="zh-CN" altLang="en-US" sz="3200" b="1" dirty="0" smtClean="0"/>
              <a:t>说明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429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另外，用户可以自己编写扩展模块并把自定义的扩展模块集成到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支持模拟量的读取和设置功能，不过在树莓派上并没有模拟量设备。但是使用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中的软件模块却可以轻松地应用</a:t>
            </a:r>
            <a:r>
              <a:rPr lang="en-US" altLang="zh-CN" sz="2400" dirty="0" smtClean="0"/>
              <a:t>AD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DA</a:t>
            </a:r>
            <a:r>
              <a:rPr lang="zh-CN" altLang="en-US" sz="2400" dirty="0" smtClean="0"/>
              <a:t>芯片。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十一、</a:t>
            </a:r>
            <a:r>
              <a:rPr lang="en-US" altLang="zh-CN" sz="3200" b="1" dirty="0" err="1" smtClean="0"/>
              <a:t>wiringPi</a:t>
            </a:r>
            <a:r>
              <a:rPr lang="en-US" altLang="zh-CN" sz="3200" b="1" dirty="0" smtClean="0"/>
              <a:t> GPIO</a:t>
            </a:r>
            <a:r>
              <a:rPr lang="zh-CN" altLang="en-US" sz="3200" b="1" dirty="0" smtClean="0"/>
              <a:t>说明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4296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1)</a:t>
            </a:r>
            <a:r>
              <a:rPr lang="zh-CN" altLang="en-US" sz="2400" b="1" dirty="0" smtClean="0"/>
              <a:t>方案</a:t>
            </a:r>
            <a:r>
              <a:rPr lang="en-US" sz="2400" b="1" dirty="0" smtClean="0"/>
              <a:t>A——</a:t>
            </a:r>
            <a:r>
              <a:rPr lang="zh-CN" altLang="en-US" sz="2400" b="1" dirty="0" smtClean="0"/>
              <a:t>使用</a:t>
            </a:r>
            <a:r>
              <a:rPr lang="en-US" sz="2400" b="1" dirty="0" smtClean="0"/>
              <a:t>GIT</a:t>
            </a:r>
            <a:r>
              <a:rPr lang="zh-CN" altLang="en-US" sz="2400" b="1" dirty="0" smtClean="0"/>
              <a:t>工具</a:t>
            </a:r>
            <a:endParaRPr lang="zh-CN" altLang="en-US" sz="2400" dirty="0" smtClean="0"/>
          </a:p>
          <a:p>
            <a:r>
              <a:rPr lang="zh-CN" altLang="en-US" sz="2400" dirty="0" smtClean="0"/>
              <a:t>通过</a:t>
            </a:r>
            <a:r>
              <a:rPr lang="en-US" sz="2400" dirty="0" smtClean="0"/>
              <a:t>GIT</a:t>
            </a:r>
            <a:r>
              <a:rPr lang="zh-CN" altLang="en-US" sz="2400" dirty="0" smtClean="0"/>
              <a:t>获得</a:t>
            </a:r>
            <a:r>
              <a:rPr lang="en-US" sz="2400" dirty="0" err="1" smtClean="0"/>
              <a:t>wiringPi</a:t>
            </a:r>
            <a:r>
              <a:rPr lang="zh-CN" altLang="en-US" sz="2400" dirty="0" smtClean="0"/>
              <a:t>的源代码</a:t>
            </a:r>
            <a:endParaRPr lang="en-US" altLang="zh-CN" sz="24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clone git://git.drogon.net/wiringPi</a:t>
            </a:r>
            <a:br>
              <a:rPr lang="en-US" sz="2400" dirty="0" smtClean="0"/>
            </a:br>
            <a:r>
              <a:rPr lang="en-US" sz="2400" dirty="0" err="1" smtClean="0"/>
              <a:t>cd</a:t>
            </a:r>
            <a:r>
              <a:rPr lang="en-US" sz="2400" dirty="0" smtClean="0"/>
              <a:t> </a:t>
            </a:r>
            <a:r>
              <a:rPr lang="en-US" sz="2400" dirty="0" err="1" smtClean="0"/>
              <a:t>wiringPi</a:t>
            </a:r>
            <a:endParaRPr lang="en-US" sz="2400" dirty="0" smtClean="0"/>
          </a:p>
          <a:p>
            <a:r>
              <a:rPr lang="en-US" sz="2400" dirty="0" smtClean="0"/>
              <a:t>./build</a:t>
            </a:r>
          </a:p>
          <a:p>
            <a:r>
              <a:rPr lang="en-US" sz="2400" dirty="0" smtClean="0"/>
              <a:t>build</a:t>
            </a:r>
            <a:r>
              <a:rPr lang="zh-CN" altLang="en-US" sz="2400" dirty="0" smtClean="0"/>
              <a:t>脚本会帮助你编译和安装</a:t>
            </a:r>
            <a:r>
              <a:rPr lang="en-US" sz="2400" dirty="0" err="1" smtClean="0"/>
              <a:t>wiringPi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2)</a:t>
            </a:r>
            <a:r>
              <a:rPr lang="zh-CN" altLang="en-US" sz="2400" b="1" dirty="0" smtClean="0"/>
              <a:t>方案</a:t>
            </a:r>
            <a:r>
              <a:rPr lang="en-US" sz="2400" b="1" dirty="0" smtClean="0"/>
              <a:t>B——</a:t>
            </a:r>
            <a:r>
              <a:rPr lang="zh-CN" altLang="en-US" sz="2400" b="1" dirty="0" smtClean="0"/>
              <a:t>直接下载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可以在</a:t>
            </a:r>
            <a:r>
              <a:rPr lang="en-US" sz="2400" dirty="0" smtClean="0"/>
              <a:t>https://git.drogon.net/?p=wiringPi;a=summary</a:t>
            </a:r>
            <a:r>
              <a:rPr lang="zh-CN" altLang="en-US" sz="2400" dirty="0" smtClean="0"/>
              <a:t>网站上直接下载最新版本编译使用</a:t>
            </a:r>
            <a:br>
              <a:rPr lang="zh-CN" altLang="en-US" sz="2400" dirty="0" smtClean="0"/>
            </a:br>
            <a:r>
              <a:rPr lang="en-US" sz="2400" dirty="0" smtClean="0"/>
              <a:t>tar </a:t>
            </a:r>
            <a:r>
              <a:rPr lang="en-US" sz="2400" dirty="0" err="1" smtClean="0"/>
              <a:t>xfz</a:t>
            </a:r>
            <a:r>
              <a:rPr lang="en-US" sz="2400" dirty="0" smtClean="0"/>
              <a:t> </a:t>
            </a:r>
            <a:r>
              <a:rPr lang="en-US" sz="2400" dirty="0" err="1" smtClean="0"/>
              <a:t>wiringPi-xx.tar.gz</a:t>
            </a:r>
            <a:endParaRPr lang="en-US" sz="2400" dirty="0" smtClean="0"/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</a:t>
            </a:r>
            <a:r>
              <a:rPr lang="en-US" sz="2400" dirty="0" err="1" smtClean="0"/>
              <a:t>wiringPi</a:t>
            </a:r>
            <a:r>
              <a:rPr lang="en-US" sz="2400" dirty="0" smtClean="0"/>
              <a:t>-xx</a:t>
            </a:r>
          </a:p>
          <a:p>
            <a:r>
              <a:rPr lang="en-US" sz="2400" dirty="0" smtClean="0"/>
              <a:t>./build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十二、</a:t>
            </a:r>
            <a:r>
              <a:rPr lang="en-US" altLang="zh-CN" sz="3200" b="1" dirty="0" err="1" smtClean="0"/>
              <a:t>wiringPi</a:t>
            </a:r>
            <a:r>
              <a:rPr lang="en-US" altLang="zh-CN" sz="3200" b="1" dirty="0" smtClean="0"/>
              <a:t> GPIO</a:t>
            </a:r>
            <a:r>
              <a:rPr lang="zh-CN" altLang="en-US" sz="3200" b="1" dirty="0" smtClean="0"/>
              <a:t>安装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429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wiringPi</a:t>
            </a:r>
            <a:r>
              <a:rPr lang="zh-CN" altLang="en-US" sz="2400" dirty="0" smtClean="0"/>
              <a:t>包括一套</a:t>
            </a:r>
            <a:r>
              <a:rPr lang="en-US" sz="2400" dirty="0" err="1" smtClean="0"/>
              <a:t>gpio</a:t>
            </a:r>
            <a:r>
              <a:rPr lang="zh-CN" altLang="en-US" sz="2400" dirty="0" smtClean="0"/>
              <a:t>命令，使用</a:t>
            </a:r>
            <a:r>
              <a:rPr lang="en-US" sz="2400" dirty="0" err="1" smtClean="0"/>
              <a:t>gpio</a:t>
            </a:r>
            <a:r>
              <a:rPr lang="zh-CN" altLang="en-US" sz="2400" dirty="0" smtClean="0"/>
              <a:t>命令可以控制树莓派上的各种接口，通过以下指令可以测试</a:t>
            </a:r>
            <a:r>
              <a:rPr lang="en-US" sz="2400" dirty="0" err="1" smtClean="0"/>
              <a:t>wiringPi</a:t>
            </a:r>
            <a:r>
              <a:rPr lang="zh-CN" altLang="en-US" sz="2400" dirty="0" smtClean="0"/>
              <a:t>是否安装成功。</a:t>
            </a:r>
            <a:br>
              <a:rPr lang="zh-CN" altLang="en-US" sz="2400" dirty="0" smtClean="0"/>
            </a:br>
            <a:r>
              <a:rPr lang="en-US" altLang="zh-CN" sz="2400" b="1" dirty="0" smtClean="0"/>
              <a:t>$</a:t>
            </a:r>
            <a:r>
              <a:rPr lang="en-US" sz="2400" b="1" dirty="0" err="1" smtClean="0"/>
              <a:t>gpio</a:t>
            </a:r>
            <a:r>
              <a:rPr lang="en-US" sz="2400" b="1" dirty="0" smtClean="0"/>
              <a:t> -v</a:t>
            </a:r>
            <a:br>
              <a:rPr lang="en-US" sz="2400" b="1" dirty="0" smtClean="0"/>
            </a:br>
            <a:r>
              <a:rPr lang="en-US" sz="2400" b="1" dirty="0" smtClean="0"/>
              <a:t>$</a:t>
            </a:r>
            <a:r>
              <a:rPr lang="en-US" sz="2400" b="1" dirty="0" err="1" smtClean="0"/>
              <a:t>gpio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readall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CN" altLang="en-US" sz="2400" dirty="0" smtClean="0"/>
              <a:t>即可出现右面的</a:t>
            </a:r>
            <a:r>
              <a:rPr lang="en-US" sz="2400" dirty="0" err="1" smtClean="0"/>
              <a:t>io</a:t>
            </a:r>
            <a:r>
              <a:rPr lang="zh-CN" altLang="en-US" sz="2400" dirty="0" smtClean="0"/>
              <a:t>图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十三、</a:t>
            </a:r>
            <a:r>
              <a:rPr lang="en-US" altLang="zh-CN" sz="3200" b="1" dirty="0" err="1" smtClean="0"/>
              <a:t>wiringPi</a:t>
            </a:r>
            <a:r>
              <a:rPr lang="en-US" altLang="zh-CN" sz="3200" b="1" dirty="0" smtClean="0"/>
              <a:t> GPIO</a:t>
            </a:r>
            <a:r>
              <a:rPr lang="zh-CN" altLang="en-US" sz="3200" b="1" dirty="0" smtClean="0"/>
              <a:t>测试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000240"/>
            <a:ext cx="5572164" cy="448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程序：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十四、</a:t>
            </a:r>
            <a:r>
              <a:rPr lang="en-US" altLang="zh-CN" sz="3200" b="1" dirty="0" err="1" smtClean="0"/>
              <a:t>wiringPi</a:t>
            </a:r>
            <a:r>
              <a:rPr lang="en-US" altLang="zh-CN" sz="3200" b="1" dirty="0" smtClean="0"/>
              <a:t> GPIO</a:t>
            </a:r>
            <a:r>
              <a:rPr lang="zh-CN" altLang="en-US" sz="3200" b="1" dirty="0" smtClean="0"/>
              <a:t>程序例子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071538" y="1859340"/>
            <a:ext cx="57864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 &lt;</a:t>
            </a:r>
            <a:r>
              <a:rPr lang="en-US" dirty="0" err="1" smtClean="0"/>
              <a:t>wiringPi.h</a:t>
            </a:r>
            <a:r>
              <a:rPr lang="en-US" dirty="0" smtClean="0"/>
              <a:t>&gt;  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main(</a:t>
            </a:r>
            <a:r>
              <a:rPr lang="en-US" b="1" dirty="0" smtClean="0"/>
              <a:t>void</a:t>
            </a:r>
            <a:r>
              <a:rPr lang="en-US" dirty="0" smtClean="0"/>
              <a:t>)    </a:t>
            </a:r>
          </a:p>
          <a:p>
            <a:r>
              <a:rPr lang="en-US" dirty="0" smtClean="0"/>
              <a:t>{    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wiringPiSetup</a:t>
            </a:r>
            <a:r>
              <a:rPr lang="en-US" dirty="0" smtClean="0"/>
              <a:t>() ;    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pinMode</a:t>
            </a:r>
            <a:r>
              <a:rPr lang="en-US" dirty="0" smtClean="0"/>
              <a:t> (0, OUTPUT) ;  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for</a:t>
            </a:r>
            <a:r>
              <a:rPr lang="en-US" dirty="0" smtClean="0"/>
              <a:t>(;;)     </a:t>
            </a:r>
          </a:p>
          <a:p>
            <a:r>
              <a:rPr lang="en-US" dirty="0" smtClean="0"/>
              <a:t>  {  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digitalWrite</a:t>
            </a:r>
            <a:r>
              <a:rPr lang="en-US" dirty="0" smtClean="0"/>
              <a:t>(0, HIGH) ; delay (500) ;  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digitalWrite</a:t>
            </a:r>
            <a:r>
              <a:rPr lang="en-US" dirty="0" smtClean="0"/>
              <a:t>(0,  LOW) ; delay (500) ;    </a:t>
            </a:r>
          </a:p>
          <a:p>
            <a:r>
              <a:rPr lang="en-US" dirty="0" smtClean="0"/>
              <a:t>  }    </a:t>
            </a:r>
          </a:p>
          <a:p>
            <a:r>
              <a:rPr lang="en-US" dirty="0" smtClean="0"/>
              <a:t>} 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、编译运行：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在树莓派上</a:t>
            </a:r>
            <a:r>
              <a:rPr lang="en-US" altLang="zh-CN" sz="2400" dirty="0" smtClean="0"/>
              <a:t>:</a:t>
            </a:r>
            <a:br>
              <a:rPr lang="en-US" altLang="zh-CN" sz="2400" dirty="0" smtClean="0"/>
            </a:br>
            <a:r>
              <a:rPr lang="en-US" sz="2400" dirty="0" err="1" smtClean="0"/>
              <a:t>gcc</a:t>
            </a:r>
            <a:r>
              <a:rPr lang="en-US" sz="2400" dirty="0" smtClean="0"/>
              <a:t> -Wall -o test </a:t>
            </a:r>
            <a:r>
              <a:rPr lang="en-US" sz="2400" dirty="0" err="1" smtClean="0"/>
              <a:t>test.c</a:t>
            </a:r>
            <a:r>
              <a:rPr lang="en-US" sz="2400" dirty="0" smtClean="0"/>
              <a:t> -</a:t>
            </a:r>
            <a:r>
              <a:rPr lang="en-US" sz="2400" dirty="0" err="1" smtClean="0"/>
              <a:t>lwiringPi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./test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CN" altLang="en-US" sz="2400" dirty="0" smtClean="0"/>
              <a:t>在虚拟机中：</a:t>
            </a:r>
            <a:br>
              <a:rPr lang="zh-CN" altLang="en-US" sz="2400" dirty="0" smtClean="0"/>
            </a:br>
            <a:r>
              <a:rPr lang="en-US" sz="2400" dirty="0" smtClean="0"/>
              <a:t>am-</a:t>
            </a:r>
            <a:r>
              <a:rPr lang="en-US" sz="2400" dirty="0" err="1" smtClean="0"/>
              <a:t>linux</a:t>
            </a:r>
            <a:r>
              <a:rPr lang="en-US" sz="2400" dirty="0" smtClean="0"/>
              <a:t>-</a:t>
            </a:r>
            <a:r>
              <a:rPr lang="en-US" sz="2400" dirty="0" err="1" smtClean="0"/>
              <a:t>gcc</a:t>
            </a:r>
            <a:r>
              <a:rPr lang="en-US" sz="2400" dirty="0" smtClean="0"/>
              <a:t> -Wall -o test </a:t>
            </a:r>
            <a:r>
              <a:rPr lang="en-US" sz="2400" dirty="0" err="1" smtClean="0"/>
              <a:t>test.c</a:t>
            </a:r>
            <a:r>
              <a:rPr lang="en-US" sz="2400" dirty="0" smtClean="0"/>
              <a:t> -</a:t>
            </a:r>
            <a:r>
              <a:rPr lang="en-US" sz="2400" dirty="0" err="1" smtClean="0"/>
              <a:t>lwiringPi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./test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6、</a:t>
            </a:r>
            <a:r>
              <a:rPr lang="zh-CN" altLang="en-US" sz="2400" b="1" dirty="0" smtClean="0"/>
              <a:t>注意事项：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IO</a:t>
            </a:r>
            <a:r>
              <a:rPr lang="zh-CN" altLang="en-US" sz="2400" dirty="0" smtClean="0"/>
              <a:t>的编号方式略有不同，采用</a:t>
            </a:r>
            <a:r>
              <a:rPr lang="en-US" sz="2400" dirty="0" smtClean="0"/>
              <a:t>wiring</a:t>
            </a:r>
            <a:r>
              <a:rPr lang="zh-CN" altLang="en-US" sz="2400" dirty="0" smtClean="0"/>
              <a:t>编码方式。</a:t>
            </a:r>
            <a:br>
              <a:rPr lang="zh-CN" altLang="en-US" sz="2400" dirty="0" smtClean="0"/>
            </a:b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-</a:t>
            </a:r>
            <a:r>
              <a:rPr lang="en-US" sz="2400" dirty="0" err="1" smtClean="0"/>
              <a:t>lwiringPi</a:t>
            </a:r>
            <a:r>
              <a:rPr lang="zh-CN" altLang="en-US" sz="2400" dirty="0" smtClean="0"/>
              <a:t>表示动态加载</a:t>
            </a:r>
            <a:r>
              <a:rPr lang="en-US" sz="2400" dirty="0" err="1" smtClean="0"/>
              <a:t>wiringPi</a:t>
            </a:r>
            <a:r>
              <a:rPr lang="zh-CN" altLang="en-US" sz="2400" dirty="0" smtClean="0"/>
              <a:t>共享库。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十五、</a:t>
            </a:r>
            <a:r>
              <a:rPr lang="en-US" altLang="zh-CN" sz="3200" b="1" dirty="0" err="1" smtClean="0"/>
              <a:t>wiringPi</a:t>
            </a:r>
            <a:r>
              <a:rPr lang="en-US" altLang="zh-CN" sz="3200" b="1" dirty="0" smtClean="0"/>
              <a:t> GPIO</a:t>
            </a:r>
            <a:r>
              <a:rPr lang="zh-CN" altLang="en-US" sz="3200" b="1" dirty="0" smtClean="0"/>
              <a:t>程序运行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下面来进行一个简单的实验，这个实验仅需要一个开关和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灯。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开关：我们需要一个像下图的按键开关。一般开关可以分为两种，闭锁开关（</a:t>
            </a:r>
            <a:r>
              <a:rPr lang="en-US" sz="2400" dirty="0" smtClean="0"/>
              <a:t>latching switch</a:t>
            </a:r>
            <a:r>
              <a:rPr lang="zh-CN" altLang="en-US" sz="2400" dirty="0" smtClean="0"/>
              <a:t>）和瞬时开关（</a:t>
            </a:r>
            <a:r>
              <a:rPr lang="en-US" sz="2400" dirty="0" smtClean="0"/>
              <a:t>momentary switch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前者可以保持开或关的状态，就像电灯开关那样；后者则只有你按下它的时候才接通，比如键盘按键。这里我们用的是一个普通的轻触开关（后者）。</a:t>
            </a:r>
            <a:endParaRPr lang="en-US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endParaRPr lang="zh-CN" altLang="en-US" sz="3200" dirty="0"/>
          </a:p>
        </p:txBody>
      </p:sp>
      <p:pic>
        <p:nvPicPr>
          <p:cNvPr id="4" name="图片 3" descr="http://bbs.ickey.cn/plugins/pubs/kindeditor/attached/image/20130711/20130711100828_7177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071942"/>
            <a:ext cx="421484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00034" y="4143380"/>
            <a:ext cx="37862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en-US" sz="2400" dirty="0" smtClean="0">
                <a:solidFill>
                  <a:srgbClr val="000000"/>
                </a:solidFill>
              </a:rPr>
              <a:t>LED</a:t>
            </a:r>
            <a:r>
              <a:rPr lang="zh-CN" altLang="en-US" sz="2400" dirty="0" smtClean="0">
                <a:solidFill>
                  <a:srgbClr val="000000"/>
                </a:solidFill>
              </a:rPr>
              <a:t>：发光二级管非常常见，它们通常被用作指示灯。这里是一支普通的</a:t>
            </a:r>
            <a:r>
              <a:rPr lang="en-US" sz="2400" dirty="0" smtClean="0">
                <a:solidFill>
                  <a:srgbClr val="000000"/>
                </a:solidFill>
              </a:rPr>
              <a:t>3mm LED</a:t>
            </a:r>
            <a:r>
              <a:rPr lang="zh-CN" altLang="en-US" sz="2400" dirty="0" smtClean="0">
                <a:solidFill>
                  <a:srgbClr val="000000"/>
                </a:solidFill>
              </a:rPr>
              <a:t>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20" y="357166"/>
            <a:ext cx="6929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十六、使用</a:t>
            </a:r>
            <a:r>
              <a:rPr lang="en-US" sz="3200" b="1" dirty="0" err="1" smtClean="0"/>
              <a:t>WiringPi</a:t>
            </a:r>
            <a:r>
              <a:rPr lang="zh-CN" altLang="en-US" sz="3200" b="1" dirty="0" smtClean="0"/>
              <a:t>的实现点亮</a:t>
            </a:r>
            <a:r>
              <a:rPr lang="en-US" altLang="zh-CN" sz="3200" b="1" dirty="0" smtClean="0"/>
              <a:t>LED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5011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有多种实现点亮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的方法（不同的包），下面再体验一下</a:t>
            </a:r>
            <a:r>
              <a:rPr lang="en-US" sz="2400" dirty="0" err="1" smtClean="0"/>
              <a:t>wiringPi</a:t>
            </a:r>
            <a:r>
              <a:rPr lang="zh-CN" altLang="en-US" sz="2400" dirty="0" smtClean="0"/>
              <a:t>的实现方法，最后你会发现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大同小异！</a:t>
            </a:r>
            <a:endParaRPr lang="en-US" sz="2400" dirty="0" smtClean="0"/>
          </a:p>
          <a:p>
            <a:r>
              <a:rPr lang="en-US" sz="2400" dirty="0" smtClean="0"/>
              <a:t>①</a:t>
            </a:r>
            <a:r>
              <a:rPr lang="zh-CN" altLang="en-US" sz="2400" dirty="0" smtClean="0"/>
              <a:t>首先确保你已经安装了</a:t>
            </a:r>
            <a:r>
              <a:rPr lang="en-US" sz="2400" dirty="0" smtClean="0"/>
              <a:t>make，</a:t>
            </a:r>
            <a:r>
              <a:rPr lang="zh-CN" altLang="en-US" sz="2400" dirty="0" smtClean="0"/>
              <a:t>如果没装，很简单：</a:t>
            </a:r>
            <a:br>
              <a:rPr lang="zh-CN" altLang="en-US" sz="2400" dirty="0" smtClean="0"/>
            </a:br>
            <a:r>
              <a:rPr lang="en-US" sz="2400" dirty="0" err="1" smtClean="0"/>
              <a:t>pacman</a:t>
            </a:r>
            <a:r>
              <a:rPr lang="en-US" sz="2400" dirty="0" smtClean="0"/>
              <a:t> -S make</a:t>
            </a:r>
          </a:p>
          <a:p>
            <a:r>
              <a:rPr lang="en-US" sz="2400" dirty="0" smtClean="0"/>
              <a:t>②</a:t>
            </a:r>
            <a:r>
              <a:rPr lang="zh-CN" altLang="en-US" sz="2400" dirty="0" smtClean="0"/>
              <a:t>下载安装包，解压，编译，安装：</a:t>
            </a:r>
            <a:br>
              <a:rPr lang="zh-CN" altLang="en-US" sz="2400" dirty="0" smtClean="0"/>
            </a:br>
            <a:r>
              <a:rPr lang="en-US" sz="2400" dirty="0" err="1" smtClean="0"/>
              <a:t>mkdir</a:t>
            </a:r>
            <a:r>
              <a:rPr lang="en-US" sz="2400" dirty="0" smtClean="0"/>
              <a:t> temp</a:t>
            </a:r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temp</a:t>
            </a:r>
          </a:p>
          <a:p>
            <a:r>
              <a:rPr lang="en-US" sz="2400" dirty="0" err="1" smtClean="0"/>
              <a:t>wget</a:t>
            </a:r>
            <a:r>
              <a:rPr lang="en-US" sz="2400" dirty="0" smtClean="0"/>
              <a:t> http://project-downloads.drogon.net/files/wiringPi.tgz</a:t>
            </a:r>
          </a:p>
          <a:p>
            <a:r>
              <a:rPr lang="en-US" sz="2400" dirty="0" smtClean="0"/>
              <a:t>tar </a:t>
            </a:r>
            <a:r>
              <a:rPr lang="en-US" sz="2400" dirty="0" err="1" smtClean="0"/>
              <a:t>xf</a:t>
            </a:r>
            <a:r>
              <a:rPr lang="en-US" sz="2400" dirty="0" smtClean="0"/>
              <a:t> wiringPi.tgz</a:t>
            </a:r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</a:t>
            </a:r>
            <a:r>
              <a:rPr lang="en-US" sz="2400" dirty="0" err="1" smtClean="0"/>
              <a:t>wiringPi</a:t>
            </a:r>
            <a:r>
              <a:rPr lang="en-US" sz="2400" dirty="0" smtClean="0"/>
              <a:t>/</a:t>
            </a:r>
            <a:r>
              <a:rPr lang="en-US" sz="2400" dirty="0" err="1" smtClean="0"/>
              <a:t>wiringPi</a:t>
            </a:r>
            <a:r>
              <a:rPr lang="en-US" sz="2400" dirty="0" smtClean="0"/>
              <a:t>/</a:t>
            </a:r>
          </a:p>
          <a:p>
            <a:r>
              <a:rPr lang="en-US" sz="2400" dirty="0" smtClean="0"/>
              <a:t>make</a:t>
            </a:r>
          </a:p>
          <a:p>
            <a:r>
              <a:rPr lang="en-US" sz="2400" dirty="0" smtClean="0"/>
              <a:t>make install</a:t>
            </a:r>
          </a:p>
          <a:p>
            <a:r>
              <a:rPr lang="zh-CN" altLang="en-US" sz="2400" dirty="0" smtClean="0"/>
              <a:t>这样</a:t>
            </a:r>
            <a:r>
              <a:rPr lang="en-US" sz="2400" dirty="0" err="1" smtClean="0"/>
              <a:t>wiringPi</a:t>
            </a:r>
            <a:r>
              <a:rPr lang="zh-CN" altLang="en-US" sz="2400" dirty="0" smtClean="0"/>
              <a:t>就算安装完了。</a:t>
            </a:r>
            <a:br>
              <a:rPr lang="zh-CN" alt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十七、电路图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4214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在本例中，随意选了一个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口</a:t>
            </a:r>
            <a:r>
              <a:rPr lang="en-US" altLang="zh-CN" sz="2400" dirty="0" smtClean="0"/>
              <a:t>——GPIO 23</a:t>
            </a:r>
            <a:r>
              <a:rPr lang="zh-CN" altLang="en-US" sz="2400" dirty="0" smtClean="0"/>
              <a:t>（即端口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）来接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电路图如下：</a:t>
            </a:r>
            <a:endParaRPr lang="zh-CN" altLang="en-US" sz="2400" dirty="0"/>
          </a:p>
        </p:txBody>
      </p:sp>
      <p:pic>
        <p:nvPicPr>
          <p:cNvPr id="24578" name="Picture 2" descr="C:\Users\zhangjh\AppData\Roaming\360se6\Application\User Data\temp\raspberry_pi_control_led_via_gpio_circuit_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928670"/>
            <a:ext cx="3643338" cy="54993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十八、控制程序</a:t>
            </a:r>
            <a:r>
              <a:rPr lang="en-US" altLang="zh-CN" sz="3200" b="1" dirty="0" smtClean="0"/>
              <a:t>1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5011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// </a:t>
            </a:r>
            <a:r>
              <a:rPr lang="en-US" sz="2000" dirty="0" err="1" smtClean="0"/>
              <a:t>led.c</a:t>
            </a:r>
            <a:r>
              <a:rPr lang="en-US" sz="2000" dirty="0" smtClean="0"/>
              <a:t> 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wiringPi.h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stdlib.h</a:t>
            </a:r>
            <a:r>
              <a:rPr lang="en-US" sz="2000" dirty="0" smtClean="0"/>
              <a:t>&gt; 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argc,char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  if (</a:t>
            </a:r>
            <a:r>
              <a:rPr lang="en-US" sz="2000" dirty="0" err="1" smtClean="0"/>
              <a:t>argc</a:t>
            </a:r>
            <a:r>
              <a:rPr lang="en-US" sz="2000" dirty="0" smtClean="0"/>
              <a:t> &lt; 2) {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("Usage example: ./led 4 \n");</a:t>
            </a:r>
          </a:p>
          <a:p>
            <a:r>
              <a:rPr lang="en-US" sz="2000" dirty="0" smtClean="0"/>
              <a:t>    return 1;</a:t>
            </a:r>
          </a:p>
          <a:p>
            <a:r>
              <a:rPr lang="en-US" sz="2000" dirty="0" smtClean="0"/>
              <a:t>  }</a:t>
            </a:r>
          </a:p>
          <a:p>
            <a:r>
              <a:rPr lang="en-US" sz="2000" dirty="0" smtClean="0"/>
              <a:t> 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pinNumber</a:t>
            </a:r>
            <a:r>
              <a:rPr lang="en-US" sz="2000" dirty="0" smtClean="0"/>
              <a:t> = </a:t>
            </a:r>
            <a:r>
              <a:rPr lang="en-US" sz="2000" dirty="0" err="1" smtClean="0"/>
              <a:t>atoi</a:t>
            </a:r>
            <a:r>
              <a:rPr lang="en-US" sz="2000" dirty="0" smtClean="0"/>
              <a:t>(</a:t>
            </a:r>
            <a:r>
              <a:rPr lang="en-US" sz="2000" dirty="0" err="1" smtClean="0"/>
              <a:t>argv</a:t>
            </a:r>
            <a:r>
              <a:rPr lang="en-US" sz="2000" dirty="0" smtClean="0"/>
              <a:t>[1]); </a:t>
            </a:r>
          </a:p>
          <a:p>
            <a:r>
              <a:rPr lang="en-US" sz="2000" dirty="0" smtClean="0"/>
              <a:t>  if (-1 == </a:t>
            </a:r>
            <a:r>
              <a:rPr lang="en-US" sz="2000" dirty="0" err="1" smtClean="0"/>
              <a:t>wiringPiSetup</a:t>
            </a:r>
            <a:r>
              <a:rPr lang="en-US" sz="2000" dirty="0" smtClean="0"/>
              <a:t>()) {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("Setup </a:t>
            </a:r>
            <a:r>
              <a:rPr lang="en-US" sz="2000" dirty="0" err="1" smtClean="0"/>
              <a:t>wiringPi</a:t>
            </a:r>
            <a:r>
              <a:rPr lang="en-US" sz="2000" dirty="0" smtClean="0"/>
              <a:t> failed!");</a:t>
            </a:r>
          </a:p>
          <a:p>
            <a:r>
              <a:rPr lang="en-US" sz="2000" dirty="0" smtClean="0"/>
              <a:t>    return 1;</a:t>
            </a:r>
          </a:p>
          <a:p>
            <a:r>
              <a:rPr lang="en-US" sz="2000" dirty="0" smtClean="0"/>
              <a:t>  }</a:t>
            </a:r>
          </a:p>
          <a:p>
            <a:r>
              <a:rPr lang="en-US" sz="2000" dirty="0" smtClean="0"/>
              <a:t> </a:t>
            </a:r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500562" y="4643446"/>
            <a:ext cx="4357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需要注意的是，一旦你用</a:t>
            </a:r>
            <a:r>
              <a:rPr lang="en-US" altLang="zh-CN" sz="2400" dirty="0" err="1" smtClean="0"/>
              <a:t>digitalWrite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函数置了高电平，那么只要你不把它置为低电平，它将一直维持在高电平。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十八、控制程序</a:t>
            </a:r>
            <a:r>
              <a:rPr lang="en-US" altLang="zh-CN" sz="3200" b="1" dirty="0" smtClean="0"/>
              <a:t>2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5011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</a:t>
            </a:r>
            <a:r>
              <a:rPr lang="en-US" sz="2000" dirty="0" err="1" smtClean="0"/>
              <a:t>pinNumber</a:t>
            </a:r>
            <a:r>
              <a:rPr lang="en-US" sz="2000" dirty="0" smtClean="0"/>
              <a:t>, OUTPUT); // </a:t>
            </a:r>
            <a:r>
              <a:rPr lang="zh-CN" altLang="en-US" sz="2000" dirty="0" smtClean="0"/>
              <a:t>设置为</a:t>
            </a:r>
            <a:r>
              <a:rPr lang="en-US" sz="2000" dirty="0" smtClean="0"/>
              <a:t>output</a:t>
            </a:r>
            <a:r>
              <a:rPr lang="zh-CN" altLang="en-US" sz="2000" dirty="0" smtClean="0"/>
              <a:t>模式，设置方法不同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  while(1) {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pinNumber</a:t>
            </a:r>
            <a:r>
              <a:rPr lang="en-US" sz="2000" dirty="0" smtClean="0"/>
              <a:t>, 1); // </a:t>
            </a:r>
            <a:r>
              <a:rPr lang="zh-CN" altLang="en-US" sz="2000" dirty="0" smtClean="0"/>
              <a:t>置为高电平</a:t>
            </a:r>
            <a:endParaRPr lang="en-US" sz="2000" dirty="0" smtClean="0"/>
          </a:p>
          <a:p>
            <a:r>
              <a:rPr lang="en-US" sz="2000" dirty="0" smtClean="0"/>
              <a:t>    delay(800); //</a:t>
            </a:r>
            <a:r>
              <a:rPr lang="zh-CN" altLang="en-US" sz="2000" dirty="0" smtClean="0"/>
              <a:t>暂停</a:t>
            </a:r>
            <a:endParaRPr lang="en-US" sz="2000" dirty="0" smtClean="0"/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pinNumber</a:t>
            </a:r>
            <a:r>
              <a:rPr lang="en-US" sz="2000" dirty="0" smtClean="0"/>
              <a:t>, 0); // </a:t>
            </a:r>
            <a:r>
              <a:rPr lang="zh-CN" altLang="en-US" sz="2000" dirty="0" smtClean="0"/>
              <a:t>置为低电平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    delay(800);</a:t>
            </a:r>
          </a:p>
          <a:p>
            <a:r>
              <a:rPr lang="en-US" sz="2000" dirty="0" smtClean="0"/>
              <a:t>  }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929190" y="5072074"/>
            <a:ext cx="1847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86182" y="3571876"/>
            <a:ext cx="39164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编译程序：</a:t>
            </a:r>
            <a:endParaRPr lang="en-US" altLang="zh-CN" sz="2400" dirty="0" smtClean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gcc</a:t>
            </a:r>
            <a:r>
              <a:rPr lang="en-US" sz="2400" dirty="0" smtClean="0"/>
              <a:t> </a:t>
            </a:r>
            <a:r>
              <a:rPr lang="en-US" sz="2400" dirty="0" err="1" smtClean="0"/>
              <a:t>led.c</a:t>
            </a:r>
            <a:r>
              <a:rPr lang="en-US" sz="2400" dirty="0" smtClean="0"/>
              <a:t> -o led –</a:t>
            </a:r>
            <a:r>
              <a:rPr lang="en-US" sz="2400" dirty="0" err="1" smtClean="0"/>
              <a:t>lwiringPi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运行程序：</a:t>
            </a:r>
            <a:endParaRPr lang="en-US" altLang="zh-CN" sz="2400" dirty="0" smtClean="0"/>
          </a:p>
          <a:p>
            <a:r>
              <a:rPr lang="en-US" sz="2400" dirty="0" smtClean="0"/>
              <a:t>    ./led 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十九、显示结果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50112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 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 </a:t>
            </a:r>
            <a:r>
              <a:rPr lang="zh-CN" altLang="en-US" sz="2400" dirty="0" smtClean="0"/>
              <a:t>现在可以看到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开始闪烁了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这里向程序传入了一个参数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，它代表你要置高电平的是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的哪个脚。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为什么是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呢？因为以前已经说了，树莓派的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口有两种命名方式，一种是树莓派的方式，另一种是</a:t>
            </a:r>
            <a:r>
              <a:rPr lang="en-US" altLang="zh-CN" sz="2400" dirty="0" smtClean="0"/>
              <a:t>Broadcom</a:t>
            </a:r>
            <a:r>
              <a:rPr lang="zh-CN" altLang="en-US" sz="2400" dirty="0" smtClean="0"/>
              <a:t>的方式，当使用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时，应参考前者。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因此，对应到</a:t>
            </a:r>
            <a:r>
              <a:rPr lang="en-US" altLang="zh-CN" sz="2400" dirty="0" smtClean="0"/>
              <a:t>Broadcom</a:t>
            </a:r>
            <a:r>
              <a:rPr lang="zh-CN" altLang="en-US" sz="2400" dirty="0" smtClean="0"/>
              <a:t>方式的</a:t>
            </a:r>
            <a:r>
              <a:rPr lang="en-US" altLang="zh-CN" sz="2400" dirty="0" smtClean="0"/>
              <a:t>GPIO 23</a:t>
            </a:r>
            <a:r>
              <a:rPr lang="zh-CN" altLang="en-US" sz="2400" dirty="0" smtClean="0"/>
              <a:t>上，那就应该是</a:t>
            </a:r>
            <a:r>
              <a:rPr lang="en-US" altLang="zh-CN" sz="2400" dirty="0" smtClean="0"/>
              <a:t>GPIO 4</a:t>
            </a:r>
            <a:r>
              <a:rPr lang="zh-CN" altLang="en-US" sz="2400" dirty="0" smtClean="0"/>
              <a:t>，所以应该向程序输入参数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二十、作业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 </a:t>
            </a:r>
            <a:r>
              <a:rPr lang="en-US" sz="2400" dirty="0" smtClean="0"/>
              <a:t> </a:t>
            </a:r>
            <a:r>
              <a:rPr lang="zh-CN" altLang="en-US" sz="2400" dirty="0" smtClean="0"/>
              <a:t>请同学们自己实现：点亮多个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，让它们轮流闪烁！</a:t>
            </a:r>
            <a:endParaRPr lang="en-US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500034" y="1643050"/>
            <a:ext cx="2857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00000"/>
                </a:solidFill>
              </a:rPr>
              <a:t>提示：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0"/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）参考十七的电路图，将控制一个</a:t>
            </a:r>
            <a:r>
              <a:rPr lang="en-US" altLang="zh-CN" sz="2400" dirty="0" smtClean="0">
                <a:solidFill>
                  <a:srgbClr val="000000"/>
                </a:solidFill>
              </a:rPr>
              <a:t>LED</a:t>
            </a:r>
            <a:r>
              <a:rPr lang="zh-CN" altLang="en-US" sz="2400" dirty="0" smtClean="0">
                <a:solidFill>
                  <a:srgbClr val="000000"/>
                </a:solidFill>
              </a:rPr>
              <a:t>“复制”为控制多个</a:t>
            </a:r>
            <a:r>
              <a:rPr lang="en-US" altLang="zh-CN" sz="2400" dirty="0" smtClean="0">
                <a:solidFill>
                  <a:srgbClr val="000000"/>
                </a:solidFill>
              </a:rPr>
              <a:t>LED</a:t>
            </a:r>
          </a:p>
          <a:p>
            <a:pPr lvl="0"/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）需要改变什么？为什么？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0"/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</a:rPr>
              <a:t>）如果用</a:t>
            </a:r>
            <a:r>
              <a:rPr lang="en-US" altLang="zh-CN" sz="2400" dirty="0" err="1" smtClean="0"/>
              <a:t>WiringPi</a:t>
            </a:r>
            <a:r>
              <a:rPr lang="en-US" altLang="zh-CN" sz="2400" dirty="0" smtClean="0"/>
              <a:t> GPIO</a:t>
            </a:r>
            <a:r>
              <a:rPr lang="zh-CN" altLang="en-US" sz="2400" dirty="0" smtClean="0"/>
              <a:t>直接控制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的话，至少可以接多少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？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Picture 2" descr="C:\Users\zhangjh\AppData\Roaming\360se6\Application\User Data\temp\6a40313b5bb5c9ea84660364d739b60038f3b3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85926"/>
            <a:ext cx="5506900" cy="3845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429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1、</a:t>
            </a:r>
            <a:r>
              <a:rPr lang="zh-CN" altLang="en-US" sz="2400" b="1" dirty="0" smtClean="0"/>
              <a:t>下载</a:t>
            </a:r>
            <a:r>
              <a:rPr lang="en-US" altLang="zh-CN" sz="2400" dirty="0" smtClean="0"/>
              <a:t>:               </a:t>
            </a:r>
          </a:p>
          <a:p>
            <a:r>
              <a:rPr lang="en-US" altLang="zh-CN" sz="2400" dirty="0" smtClean="0"/>
              <a:t>$ </a:t>
            </a:r>
            <a:r>
              <a:rPr lang="en-US" sz="2400" dirty="0" err="1" smtClean="0"/>
              <a:t>wget</a:t>
            </a:r>
            <a:r>
              <a:rPr lang="en-US" sz="2400" dirty="0" smtClean="0"/>
              <a:t> http://www.airspayce.com/mikem/bcm2835/bcm2835-1.35.tar.gz</a:t>
            </a:r>
            <a:br>
              <a:rPr lang="en-US" sz="2400" dirty="0" smtClean="0"/>
            </a:br>
            <a:r>
              <a:rPr lang="en-US" sz="2400" b="1" dirty="0" smtClean="0"/>
              <a:t>2、</a:t>
            </a:r>
            <a:r>
              <a:rPr lang="zh-CN" altLang="en-US" sz="2400" b="1" dirty="0" smtClean="0"/>
              <a:t>解压缩</a:t>
            </a:r>
            <a:r>
              <a:rPr lang="en-US" altLang="zh-CN" sz="2400" dirty="0" smtClean="0"/>
              <a:t>: $</a:t>
            </a:r>
            <a:r>
              <a:rPr lang="en-US" sz="2400" dirty="0" smtClean="0"/>
              <a:t>tar </a:t>
            </a:r>
            <a:r>
              <a:rPr lang="en-US" sz="2400" dirty="0" err="1" smtClean="0"/>
              <a:t>xvzf</a:t>
            </a:r>
            <a:r>
              <a:rPr lang="en-US" sz="2400" dirty="0" smtClean="0"/>
              <a:t> bcm2835-1.35.tar.gz</a:t>
            </a:r>
            <a:br>
              <a:rPr lang="en-US" sz="2400" dirty="0" smtClean="0"/>
            </a:br>
            <a:r>
              <a:rPr lang="en-US" sz="2400" b="1" dirty="0" smtClean="0"/>
              <a:t>3、</a:t>
            </a:r>
            <a:r>
              <a:rPr lang="zh-CN" altLang="en-US" sz="2400" b="1" dirty="0" smtClean="0"/>
              <a:t>进入压缩之后的目录</a:t>
            </a:r>
            <a:r>
              <a:rPr lang="en-US" altLang="zh-CN" sz="2400" dirty="0" smtClean="0"/>
              <a:t>:$</a:t>
            </a:r>
            <a:r>
              <a:rPr lang="en-US" sz="2400" dirty="0" err="1" smtClean="0"/>
              <a:t>cd</a:t>
            </a:r>
            <a:r>
              <a:rPr lang="en-US" sz="2400" dirty="0" smtClean="0"/>
              <a:t> bcm2835-1.35</a:t>
            </a:r>
            <a:br>
              <a:rPr lang="en-US" sz="2400" dirty="0" smtClean="0"/>
            </a:br>
            <a:r>
              <a:rPr lang="en-US" sz="2400" b="1" dirty="0" smtClean="0"/>
              <a:t>4、 </a:t>
            </a:r>
            <a:r>
              <a:rPr lang="zh-CN" altLang="en-US" sz="2400" b="1" dirty="0" smtClean="0"/>
              <a:t>配置</a:t>
            </a:r>
            <a:r>
              <a:rPr lang="en-US" altLang="zh-CN" sz="2400" dirty="0" smtClean="0"/>
              <a:t>: $./</a:t>
            </a:r>
            <a:r>
              <a:rPr lang="en-US" sz="2400" dirty="0" smtClean="0"/>
              <a:t>configure</a:t>
            </a:r>
            <a:br>
              <a:rPr lang="en-US" sz="2400" dirty="0" smtClean="0"/>
            </a:br>
            <a:r>
              <a:rPr lang="en-US" sz="2400" b="1" dirty="0" smtClean="0"/>
              <a:t>5、</a:t>
            </a:r>
            <a:r>
              <a:rPr lang="zh-CN" altLang="en-US" sz="2400" b="1" dirty="0" smtClean="0"/>
              <a:t>从源代码生成安装包</a:t>
            </a:r>
            <a:r>
              <a:rPr lang="en-US" altLang="zh-CN" sz="2400" dirty="0" smtClean="0"/>
              <a:t>:$</a:t>
            </a:r>
            <a:r>
              <a:rPr lang="en-US" sz="2400" dirty="0" smtClean="0"/>
              <a:t>make</a:t>
            </a:r>
            <a:br>
              <a:rPr lang="en-US" sz="2400" dirty="0" smtClean="0"/>
            </a:br>
            <a:r>
              <a:rPr lang="en-US" sz="2400" b="1" dirty="0" smtClean="0"/>
              <a:t>6、</a:t>
            </a:r>
            <a:r>
              <a:rPr lang="zh-CN" altLang="en-US" sz="2400" b="1" dirty="0" smtClean="0"/>
              <a:t>执行检查</a:t>
            </a:r>
            <a:r>
              <a:rPr lang="en-US" altLang="zh-CN" sz="2400" dirty="0" smtClean="0"/>
              <a:t>: $</a:t>
            </a:r>
            <a:r>
              <a:rPr lang="en-US" sz="2400" dirty="0" err="1" smtClean="0"/>
              <a:t>sudo</a:t>
            </a:r>
            <a:r>
              <a:rPr lang="en-US" sz="2400" dirty="0" smtClean="0"/>
              <a:t> make check</a:t>
            </a:r>
            <a:br>
              <a:rPr lang="en-US" sz="2400" dirty="0" smtClean="0"/>
            </a:br>
            <a:r>
              <a:rPr lang="en-US" sz="2400" b="1" dirty="0" smtClean="0"/>
              <a:t>7、</a:t>
            </a:r>
            <a:r>
              <a:rPr lang="zh-CN" altLang="en-US" sz="2400" b="1" dirty="0" smtClean="0"/>
              <a:t>安装 </a:t>
            </a:r>
            <a:r>
              <a:rPr lang="en-US" sz="2400" b="1" dirty="0" smtClean="0"/>
              <a:t>bcm2835</a:t>
            </a:r>
            <a:r>
              <a:rPr lang="zh-CN" altLang="en-US" sz="2400" b="1" dirty="0" smtClean="0"/>
              <a:t>库</a:t>
            </a:r>
            <a:r>
              <a:rPr lang="en-US" altLang="zh-CN" sz="2400" dirty="0" smtClean="0"/>
              <a:t>: $</a:t>
            </a:r>
            <a:r>
              <a:rPr lang="en-US" sz="2400" dirty="0" err="1" smtClean="0"/>
              <a:t>sudo</a:t>
            </a:r>
            <a:r>
              <a:rPr lang="en-US" sz="2400" dirty="0" smtClean="0"/>
              <a:t> make install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十八、</a:t>
            </a:r>
            <a:r>
              <a:rPr lang="en-US" sz="3200" b="1" dirty="0" smtClean="0"/>
              <a:t>BCM2835 C Library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、例子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十八、</a:t>
            </a:r>
            <a:r>
              <a:rPr lang="en-US" sz="3200" b="1" dirty="0" smtClean="0"/>
              <a:t>BCM2835 C Library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143108" y="1000108"/>
            <a:ext cx="67151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 &lt;bcm2835.h&gt;        </a:t>
            </a:r>
          </a:p>
          <a:p>
            <a:r>
              <a:rPr lang="en-US" dirty="0" smtClean="0"/>
              <a:t>// P1</a:t>
            </a:r>
            <a:r>
              <a:rPr lang="zh-CN" altLang="en-US" dirty="0" smtClean="0"/>
              <a:t>插座第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脚    </a:t>
            </a:r>
          </a:p>
          <a:p>
            <a:r>
              <a:rPr lang="en-US" altLang="zh-CN" dirty="0" smtClean="0"/>
              <a:t>#</a:t>
            </a:r>
            <a:r>
              <a:rPr lang="en-US" dirty="0" smtClean="0"/>
              <a:t>define PIN RPI_GPIO_P1_11   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main(</a:t>
            </a:r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argc</a:t>
            </a:r>
            <a:r>
              <a:rPr lang="en-US" dirty="0" smtClean="0"/>
              <a:t>, </a:t>
            </a:r>
            <a:r>
              <a:rPr lang="en-US" b="1" dirty="0" smtClean="0"/>
              <a:t>char</a:t>
            </a:r>
            <a:r>
              <a:rPr lang="en-US" dirty="0" smtClean="0"/>
              <a:t> **</a:t>
            </a:r>
            <a:r>
              <a:rPr lang="en-US" dirty="0" err="1" smtClean="0"/>
              <a:t>argv</a:t>
            </a:r>
            <a:r>
              <a:rPr lang="en-US" dirty="0" smtClean="0"/>
              <a:t>)    </a:t>
            </a:r>
          </a:p>
          <a:p>
            <a:r>
              <a:rPr lang="en-US" dirty="0" smtClean="0"/>
              <a:t>{  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if</a:t>
            </a:r>
            <a:r>
              <a:rPr lang="en-US" dirty="0" smtClean="0"/>
              <a:t> (!bcm2835_init())  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return</a:t>
            </a:r>
            <a:r>
              <a:rPr lang="en-US" dirty="0" smtClean="0"/>
              <a:t> 1;        </a:t>
            </a:r>
          </a:p>
          <a:p>
            <a:r>
              <a:rPr lang="en-US" dirty="0" smtClean="0"/>
              <a:t>  // </a:t>
            </a:r>
            <a:r>
              <a:rPr lang="zh-CN" altLang="en-US" dirty="0" smtClean="0"/>
              <a:t>输出方式    </a:t>
            </a:r>
          </a:p>
          <a:p>
            <a:r>
              <a:rPr lang="zh-CN" altLang="en-US" dirty="0" smtClean="0"/>
              <a:t>  </a:t>
            </a:r>
            <a:r>
              <a:rPr lang="en-US" dirty="0" smtClean="0"/>
              <a:t>bcm2835_gpio_fsel(PIN, BCM2835_GPIO_FSEL_OUTP);  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while</a:t>
            </a:r>
            <a:r>
              <a:rPr lang="en-US" dirty="0" smtClean="0"/>
              <a:t> (1)    </a:t>
            </a:r>
          </a:p>
          <a:p>
            <a:r>
              <a:rPr lang="en-US" dirty="0" smtClean="0"/>
              <a:t>  {    </a:t>
            </a:r>
          </a:p>
          <a:p>
            <a:r>
              <a:rPr lang="en-US" dirty="0" smtClean="0"/>
              <a:t>    bcm2835_gpio_write(PIN, HIGH);    </a:t>
            </a:r>
          </a:p>
          <a:p>
            <a:r>
              <a:rPr lang="en-US" dirty="0" smtClean="0"/>
              <a:t>    bcm2835_delay(100);            </a:t>
            </a:r>
          </a:p>
          <a:p>
            <a:r>
              <a:rPr lang="en-US" dirty="0" smtClean="0"/>
              <a:t>    bcm2835_gpio_write(PIN, LOW);    </a:t>
            </a:r>
          </a:p>
          <a:p>
            <a:r>
              <a:rPr lang="en-US" dirty="0" smtClean="0"/>
              <a:t>    bcm2835_delay(100);    </a:t>
            </a:r>
          </a:p>
          <a:p>
            <a:r>
              <a:rPr lang="en-US" dirty="0" smtClean="0"/>
              <a:t>  }    </a:t>
            </a:r>
          </a:p>
          <a:p>
            <a:r>
              <a:rPr lang="en-US" dirty="0" smtClean="0"/>
              <a:t>  bcm2835_close();  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return</a:t>
            </a:r>
            <a:r>
              <a:rPr lang="en-US" dirty="0" smtClean="0"/>
              <a:t> 0;    </a:t>
            </a:r>
          </a:p>
          <a:p>
            <a:r>
              <a:rPr lang="en-US" dirty="0" smtClean="0"/>
              <a:t>} 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429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9</a:t>
            </a:r>
            <a:r>
              <a:rPr lang="zh-CN" altLang="en-US" sz="2400" b="1" dirty="0" smtClean="0"/>
              <a:t>、注意事项：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IO</a:t>
            </a:r>
            <a:r>
              <a:rPr lang="zh-CN" altLang="en-US" sz="2400" dirty="0" smtClean="0"/>
              <a:t>的编号方式略有不同，采用</a:t>
            </a:r>
            <a:r>
              <a:rPr lang="en-US" sz="2400" dirty="0" smtClean="0"/>
              <a:t>wiring</a:t>
            </a:r>
            <a:r>
              <a:rPr lang="zh-CN" altLang="en-US" sz="2400" dirty="0" smtClean="0"/>
              <a:t>编码方式。</a:t>
            </a:r>
            <a:br>
              <a:rPr lang="zh-CN" altLang="en-US" sz="2400" dirty="0" smtClean="0"/>
            </a:b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-</a:t>
            </a:r>
            <a:r>
              <a:rPr lang="en-US" sz="2400" dirty="0" err="1" smtClean="0"/>
              <a:t>lwiringPi</a:t>
            </a:r>
            <a:r>
              <a:rPr lang="zh-CN" altLang="en-US" sz="2400" dirty="0" smtClean="0"/>
              <a:t>表示动态加载</a:t>
            </a:r>
            <a:r>
              <a:rPr lang="en-US" sz="2400" dirty="0" err="1" smtClean="0"/>
              <a:t>wiringPi</a:t>
            </a:r>
            <a:r>
              <a:rPr lang="zh-CN" altLang="en-US" sz="2400" dirty="0" smtClean="0"/>
              <a:t>共享库。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十八、</a:t>
            </a:r>
            <a:r>
              <a:rPr lang="en-US" sz="3200" b="1" dirty="0" smtClean="0"/>
              <a:t>BCM2835 C Library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2500306"/>
            <a:ext cx="8143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实验结束</a:t>
            </a:r>
            <a:endParaRPr lang="en-US" altLang="zh-CN" sz="3600" b="1" dirty="0" smtClean="0"/>
          </a:p>
          <a:p>
            <a:pPr algn="ctr"/>
            <a:endParaRPr lang="en-US" altLang="zh-CN" sz="3600" b="1" dirty="0" smtClean="0"/>
          </a:p>
          <a:p>
            <a:pPr algn="ctr"/>
            <a:r>
              <a:rPr lang="zh-CN" altLang="en-US" sz="3600" b="1" dirty="0" smtClean="0"/>
              <a:t>总结一下三种方法的异同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为方便实验，还需要一块面包板和一些导线。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它们可以使你非常方便的连接和修改电路。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还需要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千欧、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千欧和</a:t>
            </a:r>
            <a:r>
              <a:rPr lang="en-US" sz="2400" dirty="0" smtClean="0"/>
              <a:t>47</a:t>
            </a:r>
            <a:r>
              <a:rPr lang="zh-CN" altLang="en-US" sz="2400" dirty="0" smtClean="0"/>
              <a:t>欧的电阻三支。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最后，还需要三条母对公杜邦线，用来连接</a:t>
            </a:r>
            <a:r>
              <a:rPr lang="en-US" sz="2400" dirty="0" smtClean="0"/>
              <a:t>Raspberry Pi</a:t>
            </a:r>
            <a:r>
              <a:rPr lang="zh-CN" altLang="en-US" sz="2400" dirty="0" smtClean="0"/>
              <a:t>和面包板。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endParaRPr lang="zh-CN" altLang="en-US" sz="3200" dirty="0"/>
          </a:p>
        </p:txBody>
      </p:sp>
      <p:pic>
        <p:nvPicPr>
          <p:cNvPr id="5" name="图片 4" descr="http://bbs.ickey.cn/plugins/pubs/kindeditor/attached/image/20130711/20130711100848_7700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778674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我们经常用面包板进行电子电路的原型系统构建与测试工作。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从表面看，面包板是排列为栅格（</a:t>
            </a:r>
            <a:r>
              <a:rPr lang="en-US" altLang="zh-CN" sz="2400" dirty="0" smtClean="0"/>
              <a:t>grid</a:t>
            </a:r>
            <a:r>
              <a:rPr lang="zh-CN" altLang="en-US" sz="2400" dirty="0" smtClean="0"/>
              <a:t>）的许多插孔，而在面包板的底部，这些插孔通过一条条的导电金属条连接到一起。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金属条典型的排列方式如下图所示：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面包板</a:t>
            </a:r>
            <a:endParaRPr lang="zh-CN" altLang="en-US" sz="3200" dirty="0"/>
          </a:p>
        </p:txBody>
      </p:sp>
      <p:pic>
        <p:nvPicPr>
          <p:cNvPr id="1028" name="Picture 4" descr="C:\Users\zhangjh\AppData\Roaming\360se6\Application\User Data\temp\20100629084402%E9%9D%A2%E5%8C%85%E6%9D%BF%E4%BD%BF%E7%94%A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357562"/>
            <a:ext cx="5357850" cy="3318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在面包板的最上部和最下部分别有两条平行走向的金属条，通常我们将它们分别设置为电源线（红色）和地线（黑色）。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上部或下部的电源线是联通的，也就是说，在上部或下部一行的任何一个孔插入，都可以接到电源正或地线上。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面包板</a:t>
            </a:r>
            <a:endParaRPr lang="zh-CN" altLang="en-US" sz="3200" dirty="0"/>
          </a:p>
        </p:txBody>
      </p:sp>
      <p:pic>
        <p:nvPicPr>
          <p:cNvPr id="4" name="Picture 4" descr="C:\Users\zhangjh\AppData\Roaming\360se6\Application\User Data\temp\20100629084402%E9%9D%A2%E5%8C%85%E6%9D%BF%E4%BD%BF%E7%94%A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786058"/>
            <a:ext cx="5357850" cy="331806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57158" y="2857496"/>
            <a:ext cx="25003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这样，面包板中部的电子器件可以方便的“就近”连接到电源（</a:t>
            </a:r>
            <a:r>
              <a:rPr lang="en-US" altLang="zh-CN" sz="2400" dirty="0" smtClean="0"/>
              <a:t>5V</a:t>
            </a:r>
            <a:r>
              <a:rPr lang="zh-CN" altLang="en-US" sz="2400" dirty="0" smtClean="0"/>
              <a:t>等）或者地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在面包板二组（上下）电源条之间的部分，是放置电子元器件的“中间地带”。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中间地带分为上下二组，上组和下组的同列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个插孔是联通的，而同行是不通的（如图彩色连线）。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所以，元器件放置或者是“跨列”，或者是同列“跨组”。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面包板</a:t>
            </a:r>
            <a:endParaRPr lang="zh-CN" altLang="en-US" sz="3200" dirty="0"/>
          </a:p>
        </p:txBody>
      </p:sp>
      <p:pic>
        <p:nvPicPr>
          <p:cNvPr id="4" name="Picture 4" descr="C:\Users\zhangjh\AppData\Roaming\360se6\Application\User Data\temp\20100629084402%E9%9D%A2%E5%8C%85%E6%9D%BF%E4%BD%BF%E7%94%A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357562"/>
            <a:ext cx="5357850" cy="331806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00628" y="4286256"/>
            <a:ext cx="1214446" cy="369332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上组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5357826"/>
            <a:ext cx="1214446" cy="369332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下组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500034" y="3000372"/>
            <a:ext cx="228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否则是无效的。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大的面包板则还会分为更多的“组”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以下面要做的项目为例：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R1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R3</a:t>
            </a:r>
            <a:r>
              <a:rPr lang="zh-CN" altLang="en-US" sz="2400" dirty="0" smtClean="0"/>
              <a:t>是同列跨组，而</a:t>
            </a:r>
            <a:r>
              <a:rPr lang="en-US" altLang="zh-CN" sz="2400" dirty="0" smtClean="0"/>
              <a:t>R2</a:t>
            </a:r>
            <a:r>
              <a:rPr lang="zh-CN" altLang="en-US" sz="2400" dirty="0" smtClean="0"/>
              <a:t>是跨列，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则是跨行跨列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两根电源线（正）从电源引向元器件，而开关则跨在地和元器件之间。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另外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根则连接面包板和</a:t>
            </a:r>
            <a:r>
              <a:rPr lang="en-US" altLang="zh-CN" sz="2400" dirty="0" smtClean="0"/>
              <a:t>Pi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面包板</a:t>
            </a:r>
            <a:endParaRPr lang="zh-CN" altLang="en-US" sz="3200" dirty="0"/>
          </a:p>
        </p:txBody>
      </p:sp>
      <p:pic>
        <p:nvPicPr>
          <p:cNvPr id="5" name="图片 4" descr="http://bbs.ickey.cn/plugins/pubs/kindeditor/attached/image/20130711/20130711100921_7963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143248"/>
            <a:ext cx="66675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071546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面包板的外接电源：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面包板也可以不用树莓派的电源，而是用一个专用的电源模块，这是兼容树莓派、可提供</a:t>
            </a:r>
            <a:r>
              <a:rPr lang="en-US" altLang="zh-CN" sz="2400" dirty="0" smtClean="0"/>
              <a:t>5V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的电源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二、实验准备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面包板电源</a:t>
            </a:r>
            <a:endParaRPr lang="zh-CN" altLang="en-US" sz="3200" dirty="0"/>
          </a:p>
        </p:txBody>
      </p:sp>
      <p:pic>
        <p:nvPicPr>
          <p:cNvPr id="53250" name="Picture 2" descr="C:\Users\zhangjh\AppData\Roaming\360se6\Application\User Data\temp\698-3647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357430"/>
            <a:ext cx="5715040" cy="4273999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85720" y="2428868"/>
            <a:ext cx="2571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这个是单独给面包板供电，不用再从树莓派引出电源，最大的好处：减少烧坏树莓派的风险 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1850</Words>
  <Application>Microsoft Office PowerPoint</Application>
  <PresentationFormat>全屏显示(4:3)</PresentationFormat>
  <Paragraphs>248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375</cp:revision>
  <dcterms:created xsi:type="dcterms:W3CDTF">2009-01-14T02:14:53Z</dcterms:created>
  <dcterms:modified xsi:type="dcterms:W3CDTF">2015-07-02T06:04:53Z</dcterms:modified>
</cp:coreProperties>
</file>