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10" r:id="rId2"/>
    <p:sldId id="688" r:id="rId3"/>
    <p:sldId id="690" r:id="rId4"/>
    <p:sldId id="707" r:id="rId5"/>
    <p:sldId id="703" r:id="rId6"/>
    <p:sldId id="704" r:id="rId7"/>
    <p:sldId id="705" r:id="rId8"/>
    <p:sldId id="706" r:id="rId9"/>
    <p:sldId id="708" r:id="rId10"/>
    <p:sldId id="710" r:id="rId11"/>
    <p:sldId id="711" r:id="rId12"/>
    <p:sldId id="721" r:id="rId13"/>
    <p:sldId id="715" r:id="rId14"/>
    <p:sldId id="713" r:id="rId15"/>
    <p:sldId id="712" r:id="rId16"/>
    <p:sldId id="716" r:id="rId17"/>
    <p:sldId id="717" r:id="rId18"/>
    <p:sldId id="719" r:id="rId19"/>
    <p:sldId id="720" r:id="rId20"/>
    <p:sldId id="71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4" d="100"/>
          <a:sy n="84" d="100"/>
        </p:scale>
        <p:origin x="-14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15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用树莓派点亮数码管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5715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四、点亮四位共阴数码管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6286512" y="2071678"/>
            <a:ext cx="2428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实物背板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四针低电平</a:t>
            </a:r>
            <a:r>
              <a:rPr lang="en-US" altLang="zh-CN" sz="2400" dirty="0" smtClean="0"/>
              <a:t>I/O</a:t>
            </a:r>
            <a:endParaRPr lang="en-US" sz="2400" dirty="0"/>
          </a:p>
        </p:txBody>
      </p:sp>
      <p:pic>
        <p:nvPicPr>
          <p:cNvPr id="32770" name="Picture 2" descr="c:\users\zhangjh\appdata\roaming\360se6\User Data\temp\T2hU60XaVbXXXXXXXX_!!4063689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5456955" cy="2897167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14282" y="3857628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二 模块接口说明：输入与输出对称，可拼接多块单元板。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、两针电源接口，</a:t>
            </a:r>
            <a:r>
              <a:rPr lang="en-US" altLang="zh-CN" dirty="0" smtClean="0"/>
              <a:t>+5V</a:t>
            </a:r>
            <a:r>
              <a:rPr lang="zh-CN" altLang="en-US" dirty="0" smtClean="0"/>
              <a:t>可外接</a:t>
            </a:r>
            <a:r>
              <a:rPr lang="en-US" altLang="zh-CN" dirty="0" smtClean="0"/>
              <a:t>3.3V-5V</a:t>
            </a:r>
            <a:r>
              <a:rPr lang="zh-CN" altLang="en-US" dirty="0" smtClean="0"/>
              <a:t>电压（可以直接与</a:t>
            </a:r>
            <a:r>
              <a:rPr lang="en-US" altLang="zh-CN" dirty="0" smtClean="0"/>
              <a:t>5v</a:t>
            </a:r>
            <a:r>
              <a:rPr lang="zh-CN" altLang="en-US" dirty="0" smtClean="0"/>
              <a:t>单片机和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单片机相连），</a:t>
            </a:r>
            <a:r>
              <a:rPr lang="en-US" altLang="zh-CN" dirty="0" smtClean="0"/>
              <a:t>GND</a:t>
            </a:r>
            <a:r>
              <a:rPr lang="zh-CN" altLang="en-US" dirty="0" smtClean="0"/>
              <a:t>为电源负极。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、四针位选择</a:t>
            </a:r>
            <a:r>
              <a:rPr lang="en-US" altLang="zh-CN" dirty="0" smtClean="0"/>
              <a:t>1-4</a:t>
            </a:r>
            <a:r>
              <a:rPr lang="zh-CN" altLang="en-US" dirty="0" smtClean="0"/>
              <a:t>输入，低电平位选，可直接与单片机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口相连。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、三针串入数据引脚，</a:t>
            </a:r>
            <a:r>
              <a:rPr lang="en-US" altLang="zh-CN" dirty="0" smtClean="0"/>
              <a:t>DAT,CLK,ST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74HC595</a:t>
            </a:r>
            <a:r>
              <a:rPr lang="zh-CN" altLang="en-US" dirty="0" smtClean="0"/>
              <a:t>串行输入控制，可直接与单片机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口相连。</a:t>
            </a:r>
          </a:p>
          <a:p>
            <a:r>
              <a:rPr lang="zh-CN" altLang="en-US" dirty="0" smtClean="0"/>
              <a:t>注：模块与单片机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口相连需要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口，不管你拼接多少块单元，都只要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口连接，扩展灵活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285728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74HC595</a:t>
            </a:r>
            <a:r>
              <a:rPr lang="zh-CN" altLang="en-US" sz="2400" dirty="0" smtClean="0"/>
              <a:t>的控制逻辑</a:t>
            </a:r>
            <a:endParaRPr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57158" y="1142984"/>
            <a:ext cx="29289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000000"/>
                </a:solidFill>
              </a:rPr>
              <a:t>74HC595</a:t>
            </a:r>
            <a:r>
              <a:rPr lang="zh-CN" altLang="en-US" sz="2000" dirty="0" smtClean="0">
                <a:solidFill>
                  <a:srgbClr val="000000"/>
                </a:solidFill>
              </a:rPr>
              <a:t>是</a:t>
            </a:r>
            <a:r>
              <a:rPr lang="en-US" altLang="zh-CN" sz="2000" dirty="0" smtClean="0">
                <a:solidFill>
                  <a:srgbClr val="000000"/>
                </a:solidFill>
              </a:rPr>
              <a:t>8</a:t>
            </a:r>
            <a:r>
              <a:rPr lang="zh-CN" altLang="en-US" sz="2000" dirty="0" smtClean="0">
                <a:solidFill>
                  <a:srgbClr val="000000"/>
                </a:solidFill>
              </a:rPr>
              <a:t>位串行输入并行输出移位寄存器，也就是串行转并行，来驱动数码管，否则，就需要如前例，每个数码管的每笔驱动。如右图：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</a:rPr>
              <a:t>各脚定义如下：</a:t>
            </a:r>
          </a:p>
        </p:txBody>
      </p:sp>
      <p:pic>
        <p:nvPicPr>
          <p:cNvPr id="9" name="Picture 2" descr="c:\users\zhangjh\appdata\roaming\360se6\User Data\temp\T2lHhdXsdXXXXXXXXX_!!4063689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0"/>
            <a:ext cx="5072098" cy="3818402"/>
          </a:xfrm>
          <a:prstGeom prst="rect">
            <a:avLst/>
          </a:prstGeom>
          <a:noFill/>
        </p:spPr>
      </p:pic>
      <p:sp>
        <p:nvSpPr>
          <p:cNvPr id="11" name="圆角矩形 10"/>
          <p:cNvSpPr/>
          <p:nvPr/>
        </p:nvSpPr>
        <p:spPr>
          <a:xfrm>
            <a:off x="6143636" y="1714488"/>
            <a:ext cx="2428892" cy="20717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00826" y="4143380"/>
            <a:ext cx="228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</a:rPr>
              <a:t>我们用到的输入分别接</a:t>
            </a:r>
            <a:r>
              <a:rPr lang="en-US" altLang="zh-CN" sz="2000" dirty="0" smtClean="0">
                <a:solidFill>
                  <a:srgbClr val="000000"/>
                </a:solidFill>
              </a:rPr>
              <a:t>74HC595</a:t>
            </a:r>
          </a:p>
          <a:p>
            <a:pPr lvl="0"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000000"/>
                </a:solidFill>
              </a:rPr>
              <a:t>DAT_IN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</a:rPr>
              <a:t>DS</a:t>
            </a:r>
          </a:p>
          <a:p>
            <a:pPr lvl="0"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000000"/>
                </a:solidFill>
              </a:rPr>
              <a:t>CLK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</a:rPr>
              <a:t>SHCP</a:t>
            </a:r>
          </a:p>
          <a:p>
            <a:pPr lvl="0"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000000"/>
                </a:solidFill>
              </a:rPr>
              <a:t>ST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</a:rPr>
              <a:t>STCP</a:t>
            </a:r>
            <a:endParaRPr lang="zh-CN" alt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8" name="图片 7" descr="20081112359165702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714752"/>
            <a:ext cx="503872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285728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74HC595</a:t>
            </a:r>
            <a:r>
              <a:rPr lang="zh-CN" altLang="en-US" sz="2400" dirty="0" smtClean="0"/>
              <a:t>的控制逻辑</a:t>
            </a:r>
            <a:endParaRPr lang="en-US" sz="2400" dirty="0"/>
          </a:p>
        </p:txBody>
      </p:sp>
      <p:pic>
        <p:nvPicPr>
          <p:cNvPr id="8" name="图片 7" descr="2008111235916570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785794"/>
            <a:ext cx="5038725" cy="2657475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85786" y="3571876"/>
          <a:ext cx="7500990" cy="2643210"/>
        </p:xfrm>
        <a:graphic>
          <a:graphicData uri="http://schemas.openxmlformats.org/drawingml/2006/table">
            <a:tbl>
              <a:tblPr/>
              <a:tblGrid>
                <a:gridCol w="2500161"/>
                <a:gridCol w="2500161"/>
                <a:gridCol w="2500668"/>
              </a:tblGrid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符号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引脚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描述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Q0…Q7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，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，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并行数据输出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GND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地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Q7’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串行数据输出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MR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主复位（低电平）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SH</a:t>
                      </a:r>
                      <a:r>
                        <a:rPr lang="en-US" sz="1200" baseline="-25000">
                          <a:solidFill>
                            <a:srgbClr val="000000"/>
                          </a:solidFill>
                        </a:rPr>
                        <a:t>CP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移位寄存器时钟输入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sz="1200" baseline="-25000">
                          <a:solidFill>
                            <a:srgbClr val="000000"/>
                          </a:solidFill>
                        </a:rPr>
                        <a:t>CP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存储寄存器时钟输入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200" b="0"/>
                        <a:t>OE</a:t>
                      </a:r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输出有效（低电平）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sz="1200" baseline="-2500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串行数据输入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latinLnBrk="1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>
                          <a:solidFill>
                            <a:srgbClr val="000000"/>
                          </a:solidFill>
                        </a:rPr>
                        <a:t>CC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200" dirty="0">
                          <a:solidFill>
                            <a:srgbClr val="000000"/>
                          </a:solidFill>
                        </a:rPr>
                        <a:t>电源</a:t>
                      </a:r>
                    </a:p>
                  </a:txBody>
                  <a:tcPr marL="44520" marR="4452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71472" y="142852"/>
            <a:ext cx="200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74HC595</a:t>
            </a:r>
            <a:r>
              <a:rPr lang="zh-CN" altLang="en-US" sz="2400" dirty="0" smtClean="0"/>
              <a:t>的控制逻辑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14282" y="3429000"/>
            <a:ext cx="8643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000" dirty="0" smtClean="0"/>
              <a:t>SH_CP</a:t>
            </a:r>
            <a:r>
              <a:rPr lang="zh-CN" altLang="en-US" sz="2000" dirty="0" smtClean="0"/>
              <a:t>每个上升沿到来时，芯片内部的移位寄存器会左移一位，最低位由</a:t>
            </a:r>
            <a:r>
              <a:rPr lang="en-US" sz="2000" dirty="0" smtClean="0"/>
              <a:t>DS</a:t>
            </a:r>
            <a:r>
              <a:rPr lang="zh-CN" altLang="en-US" sz="2000" dirty="0" smtClean="0"/>
              <a:t>决定，最高位移出丢失，次高位成为最高位，并在</a:t>
            </a:r>
            <a:r>
              <a:rPr lang="en-US" sz="2000" dirty="0" smtClean="0"/>
              <a:t>Q7‘</a:t>
            </a:r>
            <a:r>
              <a:rPr lang="zh-CN" altLang="en-US" sz="2000" dirty="0" smtClean="0"/>
              <a:t>体现出来（根据</a:t>
            </a:r>
            <a:r>
              <a:rPr lang="en-US" sz="2000" dirty="0" smtClean="0"/>
              <a:t>Q7'</a:t>
            </a:r>
            <a:r>
              <a:rPr lang="zh-CN" altLang="en-US" sz="2000" dirty="0" smtClean="0"/>
              <a:t>可以看出，</a:t>
            </a:r>
            <a:r>
              <a:rPr lang="en-US" sz="2000" dirty="0" smtClean="0"/>
              <a:t>74HC595</a:t>
            </a:r>
            <a:r>
              <a:rPr lang="zh-CN" altLang="en-US" sz="2000" dirty="0" smtClean="0"/>
              <a:t>也有串行输出功能）；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en-US" sz="2000" dirty="0" smtClean="0"/>
              <a:t>ST_CP</a:t>
            </a:r>
            <a:r>
              <a:rPr lang="zh-CN" altLang="en-US" sz="2000" dirty="0" smtClean="0"/>
              <a:t>每个上升沿会将移位寄存器的值输出到存储寄存器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存储寄存器直接和引脚</a:t>
            </a:r>
            <a:r>
              <a:rPr lang="en-US" sz="2000" dirty="0" smtClean="0"/>
              <a:t>Q0~Q7</a:t>
            </a:r>
            <a:r>
              <a:rPr lang="zh-CN" altLang="en-US" sz="2000" dirty="0" smtClean="0"/>
              <a:t>相连，所以存储寄存器的值会直接反映在引脚</a:t>
            </a:r>
            <a:r>
              <a:rPr lang="en-US" sz="2000" dirty="0" smtClean="0"/>
              <a:t>Q0~Q7</a:t>
            </a:r>
            <a:r>
              <a:rPr lang="zh-CN" altLang="en-US" sz="2000" dirty="0" smtClean="0"/>
              <a:t>上，从而实现串行转并行功能；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en-US" sz="2000" dirty="0" smtClean="0"/>
              <a:t>OE</a:t>
            </a:r>
            <a:r>
              <a:rPr lang="zh-CN" altLang="en-US" sz="2000" dirty="0" smtClean="0"/>
              <a:t>是输出使能，高电平时</a:t>
            </a:r>
            <a:r>
              <a:rPr lang="en-US" sz="2000" dirty="0" smtClean="0"/>
              <a:t>Q0~Q7</a:t>
            </a:r>
            <a:r>
              <a:rPr lang="zh-CN" altLang="en-US" sz="2000" dirty="0" smtClean="0"/>
              <a:t>为高阻态，低电平时</a:t>
            </a:r>
            <a:r>
              <a:rPr lang="en-US" sz="2000" dirty="0" smtClean="0"/>
              <a:t>Q0~Q7</a:t>
            </a:r>
            <a:r>
              <a:rPr lang="zh-CN" altLang="en-US" sz="2000" dirty="0" smtClean="0"/>
              <a:t>为存储寄存器的值；</a:t>
            </a:r>
            <a:r>
              <a:rPr lang="en-US" sz="2000" dirty="0" smtClean="0"/>
              <a:t>MR</a:t>
            </a:r>
            <a:r>
              <a:rPr lang="zh-CN" altLang="en-US" sz="2000" dirty="0" smtClean="0"/>
              <a:t>为低电平时，移位寄存器会被清</a:t>
            </a:r>
            <a:r>
              <a:rPr lang="en-US" sz="2000" dirty="0" smtClean="0"/>
              <a:t>0</a:t>
            </a:r>
            <a:r>
              <a:rPr lang="zh-CN" altLang="en-US" sz="2000" dirty="0" smtClean="0"/>
              <a:t>，高电平时无效；</a:t>
            </a:r>
            <a:r>
              <a:rPr lang="en-US" sz="2000" dirty="0" smtClean="0"/>
              <a:t>VCC</a:t>
            </a:r>
            <a:r>
              <a:rPr lang="zh-CN" altLang="en-US" sz="2000" dirty="0" smtClean="0"/>
              <a:t>接电源；</a:t>
            </a:r>
            <a:r>
              <a:rPr lang="en-US" sz="2000" dirty="0" smtClean="0"/>
              <a:t>GND</a:t>
            </a:r>
            <a:r>
              <a:rPr lang="zh-CN" altLang="en-US" sz="2000" dirty="0" smtClean="0"/>
              <a:t>接地。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14282" y="1142984"/>
            <a:ext cx="22145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en-US" altLang="zh-CN" sz="2000" dirty="0" smtClean="0"/>
              <a:t>DS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）为串行数据输入口；</a:t>
            </a:r>
            <a:endParaRPr lang="en-US" altLang="zh-CN" sz="2000" dirty="0" smtClean="0"/>
          </a:p>
          <a:p>
            <a:pPr lvl="0">
              <a:buFont typeface="Wingdings" pitchFamily="2" charset="2"/>
              <a:buChar char="p"/>
            </a:pPr>
            <a:r>
              <a:rPr lang="en-US" altLang="zh-CN" sz="2000" dirty="0" smtClean="0"/>
              <a:t>SH_CP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）为串行时钟输入口；</a:t>
            </a:r>
            <a:endParaRPr lang="en-US" altLang="zh-CN" sz="2000" dirty="0" smtClean="0"/>
          </a:p>
          <a:p>
            <a:pPr lvl="0"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000000"/>
                </a:solidFill>
              </a:rPr>
              <a:t>ST_CP</a:t>
            </a: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</a:rPr>
              <a:t>）为寄存器移位</a:t>
            </a:r>
          </a:p>
        </p:txBody>
      </p:sp>
      <p:pic>
        <p:nvPicPr>
          <p:cNvPr id="6" name="图片 5" descr="2008111235916570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571480"/>
            <a:ext cx="503872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7158" y="357166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数码管的片选与刷新</a:t>
            </a:r>
            <a:endParaRPr lang="en-US" sz="2400" dirty="0"/>
          </a:p>
        </p:txBody>
      </p:sp>
      <p:pic>
        <p:nvPicPr>
          <p:cNvPr id="33794" name="Picture 2" descr="c:\users\zhangjh\appdata\roaming\360se6\User Data\temp\T2lHhdXsdXXXXXXXXX_!!4063689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4842" y="214290"/>
            <a:ext cx="4554876" cy="342902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42844" y="3929066"/>
            <a:ext cx="86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由于</a:t>
            </a:r>
            <a:r>
              <a:rPr lang="en-US" altLang="zh-CN" sz="2000" dirty="0" smtClean="0"/>
              <a:t>74HC595</a:t>
            </a:r>
            <a:r>
              <a:rPr lang="zh-CN" altLang="en-US" sz="2000" dirty="0" smtClean="0"/>
              <a:t>每次只能显示一个数字，如果需要每个数码管显示不同的数字，那么必须通过在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2ms</a:t>
            </a:r>
            <a:r>
              <a:rPr lang="zh-CN" altLang="en-US" sz="2000" dirty="0" smtClean="0"/>
              <a:t>内反复刷新。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42844" y="1000108"/>
            <a:ext cx="4143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</a:rPr>
              <a:t>数码管驱动方式：动态驱动。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</a:rPr>
              <a:t>每个数码管的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a,b,c,d,e,f,g,dp</a:t>
            </a:r>
            <a:r>
              <a:rPr lang="zh-CN" altLang="en-US" sz="2000" dirty="0" smtClean="0">
                <a:solidFill>
                  <a:srgbClr val="000000"/>
                </a:solidFill>
              </a:rPr>
              <a:t>同名片段连在一起，同时每个数码管有自己的独立的控制</a:t>
            </a:r>
            <a:r>
              <a:rPr lang="en-US" altLang="zh-CN" sz="2000" dirty="0" smtClean="0">
                <a:solidFill>
                  <a:srgbClr val="000000"/>
                </a:solidFill>
              </a:rPr>
              <a:t>I/O,</a:t>
            </a:r>
            <a:r>
              <a:rPr lang="zh-CN" altLang="en-US" sz="2000" dirty="0" smtClean="0">
                <a:solidFill>
                  <a:srgbClr val="000000"/>
                </a:solidFill>
              </a:rPr>
              <a:t>用于控制是否显示。比如</a:t>
            </a:r>
            <a:r>
              <a:rPr lang="en-US" altLang="zh-CN" sz="2000" dirty="0" smtClean="0">
                <a:solidFill>
                  <a:srgbClr val="000000"/>
                </a:solidFill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</a:rPr>
              <a:t>位数码管，总共有</a:t>
            </a:r>
            <a:r>
              <a:rPr lang="en-US" altLang="zh-CN" sz="2000" dirty="0" smtClean="0">
                <a:solidFill>
                  <a:srgbClr val="000000"/>
                </a:solidFill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</a:rPr>
              <a:t>个针脚用于控制每个数码管的显示。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000000"/>
                </a:solidFill>
              </a:rPr>
              <a:t>3461BS</a:t>
            </a:r>
            <a:r>
              <a:rPr lang="zh-CN" altLang="en-US" sz="2000" dirty="0" smtClean="0">
                <a:solidFill>
                  <a:srgbClr val="000000"/>
                </a:solidFill>
              </a:rPr>
              <a:t>共阴数码管，那么控制片段显示的针脚为</a:t>
            </a:r>
            <a:r>
              <a:rPr lang="en-US" altLang="zh-CN" sz="2000" dirty="0" smtClean="0">
                <a:solidFill>
                  <a:srgbClr val="000000"/>
                </a:solidFill>
              </a:rPr>
              <a:t>LOW</a:t>
            </a:r>
            <a:r>
              <a:rPr lang="zh-CN" altLang="en-US" sz="2000" dirty="0" smtClean="0">
                <a:solidFill>
                  <a:srgbClr val="000000"/>
                </a:solidFill>
              </a:rPr>
              <a:t>的时候，对应的数码管才会显示。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500042"/>
            <a:ext cx="4572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代码说明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571472" y="1285860"/>
            <a:ext cx="8001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0</a:t>
            </a:r>
            <a:r>
              <a:rPr lang="en-US" altLang="zh-CN" dirty="0" smtClean="0"/>
              <a:t>-9 10</a:t>
            </a:r>
            <a:r>
              <a:rPr lang="zh-CN" altLang="en-US" dirty="0" smtClean="0"/>
              <a:t>个显示数字与小数点（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byte </a:t>
            </a:r>
            <a:r>
              <a:rPr lang="en-US" dirty="0" err="1" smtClean="0"/>
              <a:t>seven_seg_digits</a:t>
            </a:r>
            <a:r>
              <a:rPr lang="en-US" dirty="0" smtClean="0"/>
              <a:t>[10] =</a:t>
            </a:r>
          </a:p>
          <a:p>
            <a:r>
              <a:rPr lang="en-US" dirty="0" smtClean="0"/>
              <a:t>	             { B00000011,  // = 0</a:t>
            </a:r>
            <a:br>
              <a:rPr lang="en-US" dirty="0" smtClean="0"/>
            </a:br>
            <a:r>
              <a:rPr lang="en-US" dirty="0" smtClean="0"/>
              <a:t>                              B10011111,  // = 1</a:t>
            </a:r>
            <a:br>
              <a:rPr lang="en-US" dirty="0" smtClean="0"/>
            </a:br>
            <a:r>
              <a:rPr lang="en-US" dirty="0" smtClean="0"/>
              <a:t>                              B00100101,  // = 2</a:t>
            </a:r>
            <a:br>
              <a:rPr lang="en-US" dirty="0" smtClean="0"/>
            </a:br>
            <a:r>
              <a:rPr lang="en-US" dirty="0" smtClean="0"/>
              <a:t>                              B00001101,  // = 3</a:t>
            </a:r>
            <a:br>
              <a:rPr lang="en-US" dirty="0" smtClean="0"/>
            </a:br>
            <a:r>
              <a:rPr lang="en-US" dirty="0" smtClean="0"/>
              <a:t>                              B10011001,  // = 4</a:t>
            </a:r>
            <a:br>
              <a:rPr lang="en-US" dirty="0" smtClean="0"/>
            </a:br>
            <a:r>
              <a:rPr lang="en-US" dirty="0" smtClean="0"/>
              <a:t>                              B01001001,  // = 5</a:t>
            </a:r>
            <a:br>
              <a:rPr lang="en-US" dirty="0" smtClean="0"/>
            </a:br>
            <a:r>
              <a:rPr lang="en-US" dirty="0" smtClean="0"/>
              <a:t>                              B01000001,  // = 6</a:t>
            </a:r>
            <a:br>
              <a:rPr lang="en-US" dirty="0" smtClean="0"/>
            </a:br>
            <a:r>
              <a:rPr lang="en-US" dirty="0" smtClean="0"/>
              <a:t>                              B00011111,  // = 7</a:t>
            </a:r>
            <a:br>
              <a:rPr lang="en-US" dirty="0" smtClean="0"/>
            </a:br>
            <a:r>
              <a:rPr lang="en-US" dirty="0" smtClean="0"/>
              <a:t>                              B00000001,  // = 8</a:t>
            </a:r>
            <a:br>
              <a:rPr lang="en-US" dirty="0" smtClean="0"/>
            </a:br>
            <a:r>
              <a:rPr lang="en-US" dirty="0" smtClean="0"/>
              <a:t>                              B00001001,   // = 9</a:t>
            </a:r>
          </a:p>
          <a:p>
            <a:r>
              <a:rPr lang="en-US" dirty="0" smtClean="0"/>
              <a:t>		 B111111110    // = </a:t>
            </a:r>
            <a:r>
              <a:rPr lang="en-US" dirty="0" err="1" smtClean="0"/>
              <a:t>dp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};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latchPin</a:t>
            </a:r>
            <a:r>
              <a:rPr lang="en-US" dirty="0" smtClean="0"/>
              <a:t> = 6;  //</a:t>
            </a:r>
            <a:r>
              <a:rPr lang="en-US" altLang="zh-CN" dirty="0" smtClean="0"/>
              <a:t>ST_CP</a:t>
            </a:r>
            <a:r>
              <a:rPr lang="zh-CN" altLang="en-US" dirty="0" smtClean="0"/>
              <a:t>移位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clockPin</a:t>
            </a:r>
            <a:r>
              <a:rPr lang="en-US" dirty="0" smtClean="0"/>
              <a:t> = 5;  //</a:t>
            </a:r>
            <a:r>
              <a:rPr lang="en-US" altLang="zh-CN" dirty="0" smtClean="0"/>
              <a:t>SH_CP</a:t>
            </a:r>
            <a:r>
              <a:rPr lang="zh-CN" altLang="en-US" dirty="0" smtClean="0"/>
              <a:t>时钟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dataPin</a:t>
            </a:r>
            <a:r>
              <a:rPr lang="en-US" dirty="0" smtClean="0"/>
              <a:t> = 4;  //</a:t>
            </a:r>
            <a:r>
              <a:rPr lang="en-US" altLang="zh-CN" dirty="0" smtClean="0"/>
              <a:t>DS</a:t>
            </a:r>
            <a:r>
              <a:rPr lang="zh-CN" altLang="en-US" dirty="0" smtClean="0"/>
              <a:t>数据串口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42852"/>
            <a:ext cx="40576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50004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代码说明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285720" y="1071546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setup()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latchPin</a:t>
            </a:r>
            <a:r>
              <a:rPr lang="en-US" dirty="0" smtClean="0"/>
              <a:t>, OUTPUT);  //</a:t>
            </a:r>
            <a:r>
              <a:rPr lang="zh-CN" altLang="en-US" dirty="0" smtClean="0"/>
              <a:t>移位输出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clockPin</a:t>
            </a:r>
            <a:r>
              <a:rPr lang="en-US" dirty="0" smtClean="0"/>
              <a:t>, OUTPUT); //</a:t>
            </a:r>
            <a:r>
              <a:rPr lang="zh-CN" altLang="en-US" dirty="0" smtClean="0"/>
              <a:t>时钟输出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dataPin</a:t>
            </a:r>
            <a:r>
              <a:rPr lang="en-US" dirty="0" smtClean="0"/>
              <a:t>, OUTPUT); //</a:t>
            </a:r>
            <a:r>
              <a:rPr lang="zh-CN" altLang="en-US" dirty="0" smtClean="0"/>
              <a:t>数码管串口输出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(8, OUTPUT); //</a:t>
            </a:r>
            <a:r>
              <a:rPr lang="zh-CN" altLang="en-US" dirty="0" smtClean="0"/>
              <a:t>片选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输出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(9, OUTPUT); //</a:t>
            </a:r>
            <a:r>
              <a:rPr lang="zh-CN" altLang="en-US" dirty="0" smtClean="0"/>
              <a:t>片选</a:t>
            </a:r>
            <a:r>
              <a:rPr lang="en-US" altLang="zh-CN" dirty="0" smtClean="0"/>
              <a:t>2</a:t>
            </a:r>
            <a:r>
              <a:rPr lang="zh-CN" altLang="en-US" dirty="0" smtClean="0"/>
              <a:t>输出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(10, OUTPUT); //</a:t>
            </a:r>
            <a:r>
              <a:rPr lang="zh-CN" altLang="en-US" dirty="0" smtClean="0"/>
              <a:t>片选</a:t>
            </a:r>
            <a:r>
              <a:rPr lang="en-US" altLang="zh-CN" dirty="0" smtClean="0"/>
              <a:t>3</a:t>
            </a:r>
            <a:r>
              <a:rPr lang="zh-CN" altLang="en-US" dirty="0" smtClean="0"/>
              <a:t>输出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(11, OUTPUT); //</a:t>
            </a:r>
            <a:r>
              <a:rPr lang="zh-CN" altLang="en-US" dirty="0" smtClean="0"/>
              <a:t>片选</a:t>
            </a:r>
            <a:r>
              <a:rPr lang="en-US" altLang="zh-CN" dirty="0" smtClean="0"/>
              <a:t>4</a:t>
            </a:r>
            <a:r>
              <a:rPr lang="zh-CN" altLang="en-US" dirty="0" smtClean="0"/>
              <a:t>输出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 //</a:t>
            </a:r>
            <a:r>
              <a:rPr lang="zh-CN" altLang="en-US" dirty="0" smtClean="0"/>
              <a:t>树莓派串口传输速率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 </a:t>
            </a:r>
            <a:r>
              <a:rPr lang="en-US" dirty="0" err="1" smtClean="0"/>
              <a:t>pinMode</a:t>
            </a:r>
            <a:r>
              <a:rPr lang="en-US" dirty="0" smtClean="0"/>
              <a:t>(2, INPUT);  //</a:t>
            </a:r>
            <a:r>
              <a:rPr lang="zh-CN" altLang="en-US" dirty="0" smtClean="0"/>
              <a:t>温度传感器采集口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50004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代码说明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285720" y="1071546"/>
            <a:ext cx="80010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sevenSegWrite</a:t>
            </a:r>
            <a:r>
              <a:rPr lang="en-US" dirty="0" smtClean="0"/>
              <a:t>(byte digit,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(8, HIGH);  //</a:t>
            </a:r>
            <a:r>
              <a:rPr lang="zh-CN" altLang="en-US" dirty="0" smtClean="0"/>
              <a:t>全暗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(9, HIGH);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(10, HIGH);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(11, HIGH);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latchPin</a:t>
            </a:r>
            <a:r>
              <a:rPr lang="en-US" dirty="0" smtClean="0"/>
              <a:t>, LOW); //</a:t>
            </a:r>
            <a:r>
              <a:rPr lang="zh-CN" altLang="en-US" dirty="0" smtClean="0"/>
              <a:t>移位低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shiftOut</a:t>
            </a:r>
            <a:r>
              <a:rPr lang="en-US" dirty="0" smtClean="0"/>
              <a:t>(</a:t>
            </a:r>
            <a:r>
              <a:rPr lang="en-US" dirty="0" err="1" smtClean="0"/>
              <a:t>dataPin</a:t>
            </a:r>
            <a:r>
              <a:rPr lang="en-US" dirty="0" smtClean="0"/>
              <a:t>, </a:t>
            </a:r>
            <a:r>
              <a:rPr lang="en-US" dirty="0" err="1" smtClean="0"/>
              <a:t>clockPin</a:t>
            </a:r>
            <a:r>
              <a:rPr lang="en-US" dirty="0" smtClean="0"/>
              <a:t>, LSBFIRST, </a:t>
            </a:r>
            <a:r>
              <a:rPr lang="en-US" dirty="0" err="1" smtClean="0"/>
              <a:t>seven_seg_digits</a:t>
            </a:r>
            <a:r>
              <a:rPr lang="en-US" dirty="0" smtClean="0"/>
              <a:t>[digit]); //</a:t>
            </a:r>
            <a:r>
              <a:rPr lang="zh-CN" altLang="en-US" dirty="0" smtClean="0"/>
              <a:t>移位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latchPin</a:t>
            </a:r>
            <a:r>
              <a:rPr lang="en-US" dirty="0" smtClean="0"/>
              <a:t>, HIGH); //</a:t>
            </a:r>
            <a:r>
              <a:rPr lang="zh-CN" altLang="en-US" dirty="0" smtClean="0"/>
              <a:t>移位高，完成写入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(b, LOW); //</a:t>
            </a:r>
            <a:r>
              <a:rPr lang="zh-CN" altLang="en-US" dirty="0" smtClean="0"/>
              <a:t>点亮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（片选）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1670" y="4357694"/>
            <a:ext cx="62151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dirty="0" smtClean="0"/>
              <a:t>SH_CP</a:t>
            </a:r>
            <a:r>
              <a:rPr lang="zh-CN" altLang="en-US" dirty="0" smtClean="0"/>
              <a:t>每个上升沿到来时，芯片内部的移位寄存器会左移一位，最低位由</a:t>
            </a:r>
            <a:r>
              <a:rPr lang="en-US" dirty="0" smtClean="0"/>
              <a:t>DS</a:t>
            </a:r>
            <a:r>
              <a:rPr lang="zh-CN" altLang="en-US" dirty="0" smtClean="0"/>
              <a:t>决定，最高位移出丢失，次高位成为最高位，并在</a:t>
            </a:r>
            <a:r>
              <a:rPr lang="en-US" dirty="0" smtClean="0"/>
              <a:t>Q7‘</a:t>
            </a:r>
            <a:r>
              <a:rPr lang="zh-CN" altLang="en-US" dirty="0" smtClean="0"/>
              <a:t>体现出来（根据</a:t>
            </a:r>
            <a:r>
              <a:rPr lang="en-US" dirty="0" smtClean="0"/>
              <a:t>Q7'</a:t>
            </a:r>
            <a:r>
              <a:rPr lang="zh-CN" altLang="en-US" dirty="0" smtClean="0"/>
              <a:t>可以看出，</a:t>
            </a:r>
            <a:r>
              <a:rPr lang="en-US" dirty="0" smtClean="0"/>
              <a:t>74HC595</a:t>
            </a:r>
            <a:r>
              <a:rPr lang="zh-CN" altLang="en-US" dirty="0" smtClean="0"/>
              <a:t>也有串行输出功能）；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dirty="0" smtClean="0"/>
              <a:t>ST_CP</a:t>
            </a:r>
            <a:r>
              <a:rPr lang="zh-CN" altLang="en-US" dirty="0" smtClean="0"/>
              <a:t>每个上升沿会将移位寄存器的值输出到存储寄存器</a:t>
            </a:r>
            <a:r>
              <a:rPr lang="en-US" dirty="0" smtClean="0"/>
              <a:t>,</a:t>
            </a:r>
            <a:r>
              <a:rPr lang="zh-CN" altLang="en-US" dirty="0" smtClean="0"/>
              <a:t>存储寄存器直接和引脚</a:t>
            </a:r>
            <a:r>
              <a:rPr lang="en-US" dirty="0" smtClean="0"/>
              <a:t>Q0~Q7</a:t>
            </a:r>
            <a:r>
              <a:rPr lang="zh-CN" altLang="en-US" dirty="0" smtClean="0"/>
              <a:t>相连，所以存储寄存器的值会直接反映在引脚</a:t>
            </a:r>
            <a:r>
              <a:rPr lang="en-US" dirty="0" smtClean="0"/>
              <a:t>Q0~Q7</a:t>
            </a:r>
            <a:r>
              <a:rPr lang="zh-CN" altLang="en-US" dirty="0" smtClean="0"/>
              <a:t>上，从而实现串行转并行功能；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357166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代码说明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2000232" y="5072074"/>
            <a:ext cx="6929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zh-CN" altLang="en-US" dirty="0" smtClean="0"/>
              <a:t>我们的代码：</a:t>
            </a:r>
            <a:endParaRPr lang="en-US" altLang="zh-CN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latchPin</a:t>
            </a:r>
            <a:r>
              <a:rPr lang="en-US" dirty="0" smtClean="0"/>
              <a:t>, LOW); //</a:t>
            </a:r>
            <a:r>
              <a:rPr lang="zh-CN" altLang="en-US" dirty="0" smtClean="0"/>
              <a:t>移位低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shiftOut</a:t>
            </a:r>
            <a:r>
              <a:rPr lang="en-US" dirty="0" smtClean="0"/>
              <a:t>(</a:t>
            </a:r>
            <a:r>
              <a:rPr lang="en-US" dirty="0" err="1" smtClean="0"/>
              <a:t>dataPin</a:t>
            </a:r>
            <a:r>
              <a:rPr lang="en-US" dirty="0" smtClean="0"/>
              <a:t>, </a:t>
            </a:r>
            <a:r>
              <a:rPr lang="en-US" dirty="0" err="1" smtClean="0"/>
              <a:t>clockPin</a:t>
            </a:r>
            <a:r>
              <a:rPr lang="en-US" dirty="0" smtClean="0"/>
              <a:t>, LSBFIRST, </a:t>
            </a:r>
            <a:r>
              <a:rPr lang="en-US" dirty="0" err="1" smtClean="0"/>
              <a:t>seven_seg_digits</a:t>
            </a:r>
            <a:r>
              <a:rPr lang="en-US" dirty="0" smtClean="0"/>
              <a:t>[digit]);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latchPin</a:t>
            </a:r>
            <a:r>
              <a:rPr lang="en-US" dirty="0" smtClean="0"/>
              <a:t>, HIGH); //</a:t>
            </a:r>
            <a:r>
              <a:rPr lang="zh-CN" altLang="en-US" dirty="0" smtClean="0"/>
              <a:t>移位高，完成写入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(b, LOW); //</a:t>
            </a:r>
            <a:r>
              <a:rPr lang="zh-CN" altLang="en-US" dirty="0" smtClean="0"/>
              <a:t>点亮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（片选）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1000108"/>
            <a:ext cx="82868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000" dirty="0" err="1" smtClean="0"/>
              <a:t>shiftOut</a:t>
            </a:r>
            <a:r>
              <a:rPr lang="en-US" sz="2000" dirty="0" smtClean="0"/>
              <a:t>(</a:t>
            </a:r>
            <a:r>
              <a:rPr lang="en-US" sz="2000" dirty="0" err="1" smtClean="0"/>
              <a:t>dataPin,clockPin,bitOrder,val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err="1" smtClean="0"/>
              <a:t>shiftOut</a:t>
            </a:r>
            <a:r>
              <a:rPr lang="zh-CN" altLang="en-US" sz="2000" dirty="0" smtClean="0"/>
              <a:t>函数能够将数据通过串行的方式在引脚上输出，相当于一般意义上的同步串行通信，这是控制器与控制器、控制器与传感器之间常用的一种通信方式。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err="1" smtClean="0"/>
              <a:t>shiftOut</a:t>
            </a:r>
            <a:r>
              <a:rPr lang="zh-CN" altLang="en-US" sz="2000" dirty="0" smtClean="0"/>
              <a:t>函数无返回值，有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个参数：</a:t>
            </a:r>
            <a:r>
              <a:rPr lang="en-US" sz="2000" dirty="0" err="1" smtClean="0"/>
              <a:t>dataPin、clockPin、bitOrder、val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具体说明如下：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err="1" smtClean="0"/>
              <a:t>dataPin</a:t>
            </a:r>
            <a:r>
              <a:rPr lang="en-US" sz="2000" dirty="0" smtClean="0"/>
              <a:t>：</a:t>
            </a:r>
            <a:r>
              <a:rPr lang="zh-CN" altLang="en-US" sz="2000" dirty="0" smtClean="0"/>
              <a:t>数据输出引脚，数据的每一位将逐次输出。引脚模式需要设置成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输出</a:t>
            </a:r>
            <a:r>
              <a:rPr lang="zh-CN" altLang="en-US" sz="2000" dirty="0" smtClean="0"/>
              <a:t>。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err="1" smtClean="0"/>
              <a:t>clockPin</a:t>
            </a:r>
            <a:r>
              <a:rPr lang="en-US" sz="2000" dirty="0" smtClean="0"/>
              <a:t>：</a:t>
            </a:r>
            <a:r>
              <a:rPr lang="zh-CN" altLang="en-US" sz="2000" dirty="0" smtClean="0"/>
              <a:t>时钟输出引脚，为数据输出提供时钟，引脚模式需要设置成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输出</a:t>
            </a:r>
            <a:r>
              <a:rPr lang="zh-CN" altLang="en-US" sz="2000" dirty="0" smtClean="0"/>
              <a:t>。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err="1" smtClean="0"/>
              <a:t>bitOrder</a:t>
            </a:r>
            <a:r>
              <a:rPr lang="en-US" sz="2000" dirty="0" smtClean="0"/>
              <a:t>：</a:t>
            </a:r>
            <a:r>
              <a:rPr lang="zh-CN" altLang="en-US" sz="2000" dirty="0" smtClean="0"/>
              <a:t>数据位移顺序选择位，该参数为</a:t>
            </a:r>
            <a:r>
              <a:rPr lang="en-US" sz="2000" dirty="0" smtClean="0"/>
              <a:t>byte</a:t>
            </a:r>
            <a:r>
              <a:rPr lang="zh-CN" altLang="en-US" sz="2000" dirty="0" smtClean="0"/>
              <a:t>类型，有两种类型可选择，分别是高位先入</a:t>
            </a:r>
            <a:r>
              <a:rPr lang="en-US" sz="2000" dirty="0" smtClean="0"/>
              <a:t>MSBFIRST</a:t>
            </a:r>
            <a:r>
              <a:rPr lang="zh-CN" altLang="en-US" sz="2000" dirty="0" smtClean="0"/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低位先入</a:t>
            </a:r>
            <a:r>
              <a:rPr lang="en-US" sz="2000" dirty="0" smtClean="0"/>
              <a:t>LSBFIRST。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err="1" smtClean="0"/>
              <a:t>val</a:t>
            </a:r>
            <a:r>
              <a:rPr lang="en-US" sz="2000" dirty="0" smtClean="0"/>
              <a:t>：</a:t>
            </a:r>
            <a:r>
              <a:rPr lang="zh-CN" altLang="en-US" sz="2000" dirty="0" smtClean="0"/>
              <a:t>所要输出的数据值。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357166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代码说明</a:t>
            </a:r>
            <a:endParaRPr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85720" y="1000108"/>
            <a:ext cx="82868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000" dirty="0" err="1" smtClean="0"/>
              <a:t>shiftOut</a:t>
            </a:r>
            <a:r>
              <a:rPr lang="zh-CN" altLang="en-US" sz="2000" dirty="0" smtClean="0"/>
              <a:t>函数原型如下：</a:t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sz="2000" dirty="0" smtClean="0"/>
              <a:t>void </a:t>
            </a:r>
            <a:r>
              <a:rPr lang="en-US" sz="2000" dirty="0" err="1" smtClean="0"/>
              <a:t>shiftOut</a:t>
            </a:r>
            <a:r>
              <a:rPr lang="en-US" sz="2000" dirty="0" smtClean="0"/>
              <a:t>(uint8_t </a:t>
            </a:r>
            <a:r>
              <a:rPr lang="en-US" sz="2000" dirty="0" err="1" smtClean="0"/>
              <a:t>dataPin</a:t>
            </a:r>
            <a:r>
              <a:rPr lang="en-US" sz="2000" dirty="0" smtClean="0"/>
              <a:t>, uint8_t </a:t>
            </a:r>
            <a:r>
              <a:rPr lang="en-US" sz="2000" dirty="0" err="1" smtClean="0"/>
              <a:t>clockPin</a:t>
            </a:r>
            <a:r>
              <a:rPr lang="en-US" sz="2000" dirty="0" smtClean="0"/>
              <a:t>, uint8_t </a:t>
            </a:r>
            <a:r>
              <a:rPr lang="en-US" sz="2000" dirty="0" err="1" smtClean="0"/>
              <a:t>bitOrder</a:t>
            </a:r>
            <a:r>
              <a:rPr lang="en-US" sz="2000" dirty="0" smtClean="0"/>
              <a:t>, uint8_t 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      uint8_t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     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8; </a:t>
            </a:r>
            <a:r>
              <a:rPr lang="en-US" sz="2000" dirty="0" err="1" smtClean="0"/>
              <a:t>i</a:t>
            </a:r>
            <a:r>
              <a:rPr lang="en-US" sz="2000" dirty="0" smtClean="0"/>
              <a:t>++) </a:t>
            </a:r>
            <a:br>
              <a:rPr lang="en-US" sz="2000" dirty="0" smtClean="0"/>
            </a:br>
            <a:r>
              <a:rPr lang="en-US" sz="2000" dirty="0" smtClean="0"/>
              <a:t>      {</a:t>
            </a:r>
            <a:br>
              <a:rPr lang="en-US" sz="2000" dirty="0" smtClean="0"/>
            </a:br>
            <a:r>
              <a:rPr lang="en-US" sz="2000" dirty="0" smtClean="0"/>
              <a:t>                  if (</a:t>
            </a:r>
            <a:r>
              <a:rPr lang="en-US" sz="2000" dirty="0" err="1" smtClean="0"/>
              <a:t>bitOrder</a:t>
            </a:r>
            <a:r>
              <a:rPr lang="en-US" sz="2000" dirty="0" smtClean="0"/>
              <a:t> == LSBFIRST)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  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dataPin</a:t>
            </a:r>
            <a:r>
              <a:rPr lang="en-US" sz="2000" dirty="0" smtClean="0"/>
              <a:t>, !!(</a:t>
            </a:r>
            <a:r>
              <a:rPr lang="en-US" sz="2000" dirty="0" err="1" smtClean="0"/>
              <a:t>val</a:t>
            </a:r>
            <a:r>
              <a:rPr lang="en-US" sz="2000" dirty="0" smtClean="0"/>
              <a:t> &amp; (1 &lt;&lt; </a:t>
            </a:r>
            <a:r>
              <a:rPr lang="en-US" sz="2000" dirty="0" err="1" smtClean="0"/>
              <a:t>i</a:t>
            </a:r>
            <a:r>
              <a:rPr lang="en-US" sz="2000" dirty="0" smtClean="0"/>
              <a:t>)));</a:t>
            </a:r>
            <a:br>
              <a:rPr lang="en-US" sz="2000" dirty="0" smtClean="0"/>
            </a:br>
            <a:r>
              <a:rPr lang="en-US" sz="2000" dirty="0" smtClean="0"/>
              <a:t>                  else     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  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dataPin</a:t>
            </a:r>
            <a:r>
              <a:rPr lang="en-US" sz="2000" dirty="0" smtClean="0"/>
              <a:t>, !!(</a:t>
            </a:r>
            <a:r>
              <a:rPr lang="en-US" sz="2000" dirty="0" err="1" smtClean="0"/>
              <a:t>val</a:t>
            </a:r>
            <a:r>
              <a:rPr lang="en-US" sz="2000" dirty="0" smtClean="0"/>
              <a:t> &amp; (1 &lt;&lt; (7 - </a:t>
            </a:r>
            <a:r>
              <a:rPr lang="en-US" sz="2000" dirty="0" err="1" smtClean="0"/>
              <a:t>i</a:t>
            </a:r>
            <a:r>
              <a:rPr lang="en-US" sz="2000" dirty="0" smtClean="0"/>
              <a:t>))));</a:t>
            </a:r>
            <a:br>
              <a:rPr lang="en-US" sz="2000" dirty="0" smtClean="0"/>
            </a:br>
            <a:r>
              <a:rPr lang="en-US" sz="2000" dirty="0" smtClean="0"/>
              <a:t>                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clockPin</a:t>
            </a:r>
            <a:r>
              <a:rPr lang="en-US" sz="2000" dirty="0" smtClean="0"/>
              <a:t>, HIGH);</a:t>
            </a:r>
            <a:br>
              <a:rPr lang="en-US" sz="2000" dirty="0" smtClean="0"/>
            </a:br>
            <a:r>
              <a:rPr lang="en-US" sz="2000" dirty="0" smtClean="0"/>
              <a:t>                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clockPin</a:t>
            </a:r>
            <a:r>
              <a:rPr lang="en-US" sz="2000" dirty="0" smtClean="0"/>
              <a:t>, LOW);           </a:t>
            </a:r>
            <a:br>
              <a:rPr lang="en-US" sz="2000" dirty="0" smtClean="0"/>
            </a:br>
            <a:r>
              <a:rPr lang="en-US" sz="2000" dirty="0" smtClean="0"/>
              <a:t>    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点亮单数码管</a:t>
            </a:r>
            <a:endParaRPr lang="zh-CN" altLang="en-US" sz="3200" b="1" dirty="0"/>
          </a:p>
        </p:txBody>
      </p:sp>
      <p:pic>
        <p:nvPicPr>
          <p:cNvPr id="31746" name="Picture 2" descr="C:\Users\zhangjh\AppData\Roaming\360se6\Application\User Data\temp\134215w3qwh3a0hqaeao0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5715000" cy="3200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50004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代码说明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285720" y="1071546"/>
            <a:ext cx="8001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showNum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b = 11; //</a:t>
            </a:r>
            <a:r>
              <a:rPr lang="zh-CN" altLang="en-US" dirty="0" smtClean="0"/>
              <a:t>数码管移位操作次数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实际以数据位数决定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while(1)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sevenSegWrite</a:t>
            </a:r>
            <a:r>
              <a:rPr lang="en-US" dirty="0" smtClean="0"/>
              <a:t>(num % 10, b); //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num</a:t>
            </a:r>
            <a:r>
              <a:rPr lang="zh-CN" altLang="en-US" dirty="0" smtClean="0"/>
              <a:t>逐位写到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位数码管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b -= 1;  //</a:t>
            </a:r>
            <a:r>
              <a:rPr lang="zh-CN" altLang="en-US" dirty="0" smtClean="0"/>
              <a:t>数码管移一位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if(num/10 &gt; 0){ //</a:t>
            </a:r>
            <a:r>
              <a:rPr lang="zh-CN" altLang="en-US" dirty="0" smtClean="0"/>
              <a:t>数值移一位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num /= 10;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else {</a:t>
            </a:r>
            <a:br>
              <a:rPr lang="en-US" dirty="0" smtClean="0"/>
            </a:br>
            <a:r>
              <a:rPr lang="en-US" dirty="0" smtClean="0"/>
              <a:t>      break;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void loop()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showNum</a:t>
            </a:r>
            <a:r>
              <a:rPr lang="en-US" dirty="0" smtClean="0"/>
              <a:t>(</a:t>
            </a:r>
            <a:r>
              <a:rPr lang="en-US" dirty="0" err="1" smtClean="0"/>
              <a:t>analogRead</a:t>
            </a:r>
            <a:r>
              <a:rPr lang="en-US" dirty="0" smtClean="0"/>
              <a:t>(A5)); //</a:t>
            </a:r>
            <a:r>
              <a:rPr lang="zh-CN" altLang="en-US" dirty="0" smtClean="0"/>
              <a:t>显示树莓派</a:t>
            </a:r>
            <a:r>
              <a:rPr lang="en-US" altLang="zh-CN" dirty="0" smtClean="0"/>
              <a:t>A5</a:t>
            </a:r>
            <a:r>
              <a:rPr lang="zh-CN" altLang="en-US" dirty="0" smtClean="0"/>
              <a:t>口的采集信息，反复写（刷新）</a:t>
            </a:r>
            <a:endParaRPr lang="en-US" dirty="0" smtClean="0"/>
          </a:p>
          <a:p>
            <a:r>
              <a:rPr lang="en-US" dirty="0" smtClean="0"/>
              <a:t>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一、点亮单数码管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000" dirty="0" smtClean="0"/>
              <a:t> </a:t>
            </a:r>
            <a:r>
              <a:rPr lang="zh-CN" altLang="en-US" sz="2400" dirty="0" smtClean="0"/>
              <a:t>数码管的显示分为静态和动态两种。静态就是一个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控制一个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小灯管。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但是随着控制数码管数量的增加，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口就占用太多了，所以多个数码管可以有共阴和共阳两种共享引脚。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这个时候如果采用静态点亮数码管的方式，共享引脚的数码管显示完全一样。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所谓动态方式，就是通过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选择引脚，选择要点亮的某个数码管，然后通过共享引脚点亮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小灯管。然后快速切换点亮其他数码管，由于点亮的切换频率非常快所以感觉上数码管一直亮着。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当然也可以使用辅助芯片，如</a:t>
            </a:r>
            <a:r>
              <a:rPr lang="en-US" altLang="zh-CN" sz="2400" dirty="0" smtClean="0"/>
              <a:t>MAX7129</a:t>
            </a:r>
            <a:r>
              <a:rPr lang="zh-CN" altLang="en-US" sz="2400" dirty="0" smtClean="0"/>
              <a:t>等，只需要用更加简化的方式控制显示数据。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二、单数码管显示时间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214282" y="1000108"/>
            <a:ext cx="82153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RPi.GPIO</a:t>
            </a:r>
            <a:r>
              <a:rPr lang="en-US" altLang="zh-CN" dirty="0" smtClean="0"/>
              <a:t> as GPIO</a:t>
            </a:r>
          </a:p>
          <a:p>
            <a:r>
              <a:rPr lang="en-US" altLang="zh-CN" dirty="0" smtClean="0"/>
              <a:t>import time, random</a:t>
            </a:r>
          </a:p>
          <a:p>
            <a:r>
              <a:rPr lang="en-US" altLang="zh-CN" dirty="0" smtClean="0"/>
              <a:t>""“</a:t>
            </a:r>
          </a:p>
          <a:p>
            <a:r>
              <a:rPr lang="en-US" altLang="zh-CN" dirty="0" smtClean="0"/>
              <a:t>Display date to LED lights</a:t>
            </a:r>
          </a:p>
          <a:p>
            <a:r>
              <a:rPr lang="en-US" altLang="zh-CN" dirty="0" smtClean="0"/>
              <a:t>There are four lights, it displays 4 number</a:t>
            </a:r>
          </a:p>
          <a:p>
            <a:r>
              <a:rPr lang="en-US" altLang="zh-CN" dirty="0" smtClean="0"/>
              <a:t>""“</a:t>
            </a:r>
          </a:p>
          <a:p>
            <a:r>
              <a:rPr lang="en-US" altLang="zh-CN" dirty="0" err="1" smtClean="0"/>
              <a:t>GPIO.setwarnings</a:t>
            </a:r>
            <a:r>
              <a:rPr lang="en-US" altLang="zh-CN" dirty="0" smtClean="0"/>
              <a:t>(False)</a:t>
            </a:r>
          </a:p>
          <a:p>
            <a:r>
              <a:rPr lang="en-US" altLang="zh-CN" dirty="0" err="1" smtClean="0"/>
              <a:t>GPIO.setmode</a:t>
            </a:r>
            <a:r>
              <a:rPr lang="en-US" altLang="zh-CN" dirty="0" smtClean="0"/>
              <a:t>(GPIO.BCM)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 </a:t>
            </a:r>
            <a:r>
              <a:rPr lang="en-US" altLang="zh-CN" dirty="0" err="1" smtClean="0"/>
              <a:t>setp</a:t>
            </a:r>
            <a:r>
              <a:rPr lang="en-US" altLang="zh-CN" dirty="0" smtClean="0"/>
              <a:t>(n, status='on'):</a:t>
            </a:r>
          </a:p>
          <a:p>
            <a:r>
              <a:rPr lang="en-US" altLang="zh-CN" dirty="0" smtClean="0"/>
              <a:t>    if status == 'on':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GPIO.output</a:t>
            </a:r>
            <a:r>
              <a:rPr lang="en-US" altLang="zh-CN" dirty="0" smtClean="0"/>
              <a:t>(n, GPIO.HIGH)</a:t>
            </a:r>
          </a:p>
          <a:p>
            <a:r>
              <a:rPr lang="en-US" altLang="zh-CN" dirty="0" smtClean="0"/>
              <a:t>    else: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GPIO.output</a:t>
            </a:r>
            <a:r>
              <a:rPr lang="en-US" altLang="zh-CN" dirty="0" smtClean="0"/>
              <a:t>(n, GPIO.LOW)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三、代码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214282" y="1000108"/>
            <a:ext cx="82153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pins + </a:t>
            </a:r>
            <a:r>
              <a:rPr lang="en-US" altLang="zh-CN" dirty="0" err="1" smtClean="0"/>
              <a:t>sels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GPIO.setup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GPIO.OUT)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setp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'off')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sels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setp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'on')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#     __2__</a:t>
            </a:r>
          </a:p>
          <a:p>
            <a:r>
              <a:rPr lang="en-US" altLang="zh-CN" dirty="0" smtClean="0"/>
              <a:t>#    |          |     |  0 -&gt;  011 1111 -&gt; 0x3f</a:t>
            </a:r>
          </a:p>
          <a:p>
            <a:r>
              <a:rPr lang="en-US" altLang="zh-CN" dirty="0" smtClean="0"/>
              <a:t># 1 |          | 3  |  1 -&gt;  010 0001 -&gt; 0x21</a:t>
            </a:r>
          </a:p>
          <a:p>
            <a:r>
              <a:rPr lang="en-US" altLang="zh-CN" dirty="0" smtClean="0"/>
              <a:t>#    |__7__|     |  2 -&gt;  111 0110 -&gt; 0x76</a:t>
            </a:r>
          </a:p>
          <a:p>
            <a:r>
              <a:rPr lang="en-US" altLang="zh-CN" dirty="0" smtClean="0"/>
              <a:t>#    |          |     |  4 -&gt;  ...</a:t>
            </a:r>
          </a:p>
          <a:p>
            <a:r>
              <a:rPr lang="en-US" altLang="zh-CN" dirty="0" smtClean="0"/>
              <a:t># 6 |          | 4  |        ...</a:t>
            </a:r>
          </a:p>
          <a:p>
            <a:r>
              <a:rPr lang="en-US" altLang="zh-CN" dirty="0" smtClean="0"/>
              <a:t>#    |__5__|     |  9 -&gt;  ...      -&gt; 0x5f</a:t>
            </a:r>
          </a:p>
          <a:p>
            <a:r>
              <a:rPr lang="en-US" altLang="zh-CN" dirty="0" smtClean="0"/>
              <a:t>#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三、代码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214282" y="100010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pins = [27, 17, 22, 10, 25, 24, 11] #GPIO ports</a:t>
            </a:r>
          </a:p>
          <a:p>
            <a:r>
              <a:rPr lang="en-US" altLang="zh-CN" dirty="0" err="1" smtClean="0"/>
              <a:t>sels</a:t>
            </a:r>
            <a:r>
              <a:rPr lang="en-US" altLang="zh-CN" dirty="0" smtClean="0"/>
              <a:t> = [14, 15, 18, 23] #GPIO ports to select led, there are four led lights</a:t>
            </a:r>
          </a:p>
          <a:p>
            <a:r>
              <a:rPr lang="en-US" altLang="zh-CN" dirty="0" err="1" smtClean="0"/>
              <a:t>nums</a:t>
            </a:r>
            <a:r>
              <a:rPr lang="en-US" altLang="zh-CN" dirty="0" smtClean="0"/>
              <a:t> = [0x3f, 0x21, 0x76, 0x5e, 0x4d, 0x5b, 0x7b, 0x0e, 0x7f, 0x5f]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 flush(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, n):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setp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], 'off')</a:t>
            </a:r>
          </a:p>
          <a:p>
            <a:r>
              <a:rPr lang="en-US" altLang="zh-CN" dirty="0" smtClean="0"/>
              <a:t>    n =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[n]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sels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if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!= </a:t>
            </a:r>
            <a:r>
              <a:rPr lang="en-US" altLang="zh-CN" dirty="0" err="1" smtClean="0"/>
              <a:t>sels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]: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setp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'on')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range(7):</a:t>
            </a:r>
          </a:p>
          <a:p>
            <a:r>
              <a:rPr lang="en-US" altLang="zh-CN" dirty="0" smtClean="0"/>
              <a:t>        if (n &amp; (1 &lt;&lt;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setp</a:t>
            </a:r>
            <a:r>
              <a:rPr lang="en-US" altLang="zh-CN" dirty="0" smtClean="0"/>
              <a:t>(pins[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'on')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range(7):</a:t>
            </a:r>
          </a:p>
          <a:p>
            <a:r>
              <a:rPr lang="en-US" altLang="zh-CN" dirty="0" smtClean="0"/>
              <a:t>        if (n &amp; (1 &lt;&lt;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setp</a:t>
            </a:r>
            <a:r>
              <a:rPr lang="en-US" altLang="zh-CN" dirty="0" smtClean="0"/>
              <a:t>(pins[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‘off‘)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三、代码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214282" y="1000108"/>
            <a:ext cx="82153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try:</a:t>
            </a:r>
          </a:p>
          <a:p>
            <a:r>
              <a:rPr lang="en-US" altLang="zh-CN" dirty="0" smtClean="0"/>
              <a:t>    while True:</a:t>
            </a:r>
          </a:p>
          <a:p>
            <a:r>
              <a:rPr lang="en-US" altLang="zh-CN" dirty="0" smtClean="0"/>
              <a:t>        t = </a:t>
            </a:r>
            <a:r>
              <a:rPr lang="en-US" altLang="zh-CN" dirty="0" err="1" smtClean="0"/>
              <a:t>time.gmtime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flush(3, </a:t>
            </a:r>
            <a:r>
              <a:rPr lang="en-US" altLang="zh-CN" dirty="0" err="1" smtClean="0"/>
              <a:t>t.tm_min</a:t>
            </a:r>
            <a:r>
              <a:rPr lang="en-US" altLang="zh-CN" dirty="0" smtClean="0"/>
              <a:t> / 10)</a:t>
            </a:r>
          </a:p>
          <a:p>
            <a:r>
              <a:rPr lang="en-US" altLang="zh-CN" dirty="0" smtClean="0"/>
              <a:t>        flush(2, </a:t>
            </a:r>
            <a:r>
              <a:rPr lang="en-US" altLang="zh-CN" dirty="0" err="1" smtClean="0"/>
              <a:t>t.tm_min</a:t>
            </a:r>
            <a:r>
              <a:rPr lang="en-US" altLang="zh-CN" dirty="0" smtClean="0"/>
              <a:t> % 10)</a:t>
            </a:r>
          </a:p>
          <a:p>
            <a:r>
              <a:rPr lang="en-US" altLang="zh-CN" dirty="0" smtClean="0"/>
              <a:t>        flush(1, </a:t>
            </a:r>
            <a:r>
              <a:rPr lang="en-US" altLang="zh-CN" dirty="0" err="1" smtClean="0"/>
              <a:t>t.tm_sec</a:t>
            </a:r>
            <a:r>
              <a:rPr lang="en-US" altLang="zh-CN" dirty="0" smtClean="0"/>
              <a:t> / 10)</a:t>
            </a:r>
          </a:p>
          <a:p>
            <a:r>
              <a:rPr lang="en-US" altLang="zh-CN" dirty="0" smtClean="0"/>
              <a:t>        flush(0, </a:t>
            </a:r>
            <a:r>
              <a:rPr lang="en-US" altLang="zh-CN" dirty="0" err="1" smtClean="0"/>
              <a:t>t.tm_sec</a:t>
            </a:r>
            <a:r>
              <a:rPr lang="en-US" altLang="zh-CN" dirty="0" smtClean="0"/>
              <a:t> % 10)</a:t>
            </a:r>
          </a:p>
          <a:p>
            <a:r>
              <a:rPr lang="en-US" altLang="zh-CN" dirty="0" smtClean="0"/>
              <a:t>except: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GPIO.cleanup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三、代码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214282" y="1000108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其中灯管编号，引脚对应关系可以根据自己的连线方式自定义和修改：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85720" y="1857364"/>
            <a:ext cx="86439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#     __2__</a:t>
            </a:r>
          </a:p>
          <a:p>
            <a:r>
              <a:rPr lang="en-US" altLang="zh-CN" dirty="0" smtClean="0"/>
              <a:t>#    |          |     |  0 -&gt;  011 1111 -&gt; 0x3f</a:t>
            </a:r>
          </a:p>
          <a:p>
            <a:r>
              <a:rPr lang="en-US" altLang="zh-CN" dirty="0" smtClean="0"/>
              <a:t># 1 |          | 3  |  1 -&gt;  010 0001 -&gt; 0x21</a:t>
            </a:r>
          </a:p>
          <a:p>
            <a:r>
              <a:rPr lang="en-US" altLang="zh-CN" dirty="0" smtClean="0"/>
              <a:t>#    |__7__|     |  2 -&gt;  111 0110 -&gt; 0x76</a:t>
            </a:r>
          </a:p>
          <a:p>
            <a:r>
              <a:rPr lang="en-US" altLang="zh-CN" dirty="0" smtClean="0"/>
              <a:t>#    |          |     |  4 -&gt;  ...</a:t>
            </a:r>
          </a:p>
          <a:p>
            <a:r>
              <a:rPr lang="en-US" altLang="zh-CN" dirty="0" smtClean="0"/>
              <a:t># 6 |          | 4  |        ...</a:t>
            </a:r>
          </a:p>
          <a:p>
            <a:r>
              <a:rPr lang="en-US" altLang="zh-CN" dirty="0" smtClean="0"/>
              <a:t>#    |__5__|     |  9 -&gt;  ...      -&gt; 0x5f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pins = [27, 17, 22, 10, 25, 24, 11] #GPIO ports</a:t>
            </a:r>
          </a:p>
          <a:p>
            <a:r>
              <a:rPr lang="en-US" altLang="zh-CN" dirty="0" err="1" smtClean="0"/>
              <a:t>sels</a:t>
            </a:r>
            <a:r>
              <a:rPr lang="en-US" altLang="zh-CN" dirty="0" smtClean="0"/>
              <a:t> = [14, 15, 18, 23] #GPIO ports to select led, there are four led lights</a:t>
            </a:r>
          </a:p>
          <a:p>
            <a:r>
              <a:rPr lang="en-US" altLang="zh-CN" dirty="0" err="1" smtClean="0"/>
              <a:t>nums</a:t>
            </a:r>
            <a:r>
              <a:rPr lang="en-US" altLang="zh-CN" dirty="0" smtClean="0"/>
              <a:t> = [0x3f, 0x21, 0x76, 0x5e, 0x4d, 0x5b, 0x7b, 0x0e, 0x7f, 0x5f]#0,1,2,3~9 </a:t>
            </a:r>
            <a:r>
              <a:rPr lang="zh-CN" altLang="en-US" dirty="0" smtClean="0"/>
              <a:t>对应编码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5715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四、点亮四位共阴数码管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286380" y="1928802"/>
            <a:ext cx="9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实物</a:t>
            </a:r>
            <a:endParaRPr lang="en-US" sz="2400" dirty="0"/>
          </a:p>
        </p:txBody>
      </p:sp>
      <p:pic>
        <p:nvPicPr>
          <p:cNvPr id="2050" name="Picture 2" descr="c:\users\zhangjh\appdata\roaming\360se6\User Data\temp\T2gtcJXh0XXXXXXXXX_!!4063689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3630639" cy="160927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28596" y="3500438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一、模块描述</a:t>
            </a:r>
            <a:br>
              <a:rPr lang="zh-CN" altLang="en-US" sz="2400" dirty="0" smtClean="0"/>
            </a:br>
            <a:r>
              <a:rPr lang="en-US" altLang="zh-CN" sz="2400" dirty="0" smtClean="0"/>
              <a:t>1 </a:t>
            </a:r>
            <a:r>
              <a:rPr lang="zh-CN" altLang="en-US" sz="2400" dirty="0" smtClean="0"/>
              <a:t>、名称：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位数码管显示模块，采用</a:t>
            </a:r>
            <a:r>
              <a:rPr lang="en-US" altLang="zh-CN" sz="2400" dirty="0" smtClean="0"/>
              <a:t>74HC595+8550</a:t>
            </a:r>
            <a:r>
              <a:rPr lang="zh-CN" altLang="en-US" sz="2400" dirty="0" smtClean="0"/>
              <a:t>三极管驱动</a:t>
            </a:r>
            <a:br>
              <a:rPr lang="zh-CN" altLang="en-US" sz="2400" dirty="0" smtClean="0"/>
            </a:br>
            <a:r>
              <a:rPr lang="en-US" altLang="zh-CN" sz="2400" dirty="0" smtClean="0"/>
              <a:t>2 </a:t>
            </a:r>
            <a:r>
              <a:rPr lang="zh-CN" altLang="en-US" sz="2400" dirty="0" smtClean="0"/>
              <a:t>、数码管型号：</a:t>
            </a:r>
            <a:r>
              <a:rPr lang="en-US" altLang="zh-CN" sz="2400" dirty="0" smtClean="0"/>
              <a:t>0.56</a:t>
            </a:r>
            <a:r>
              <a:rPr lang="zh-CN" altLang="en-US" sz="2400" dirty="0" smtClean="0"/>
              <a:t>英寸共阳数码管</a:t>
            </a:r>
            <a:br>
              <a:rPr lang="zh-CN" altLang="en-US" sz="2400" dirty="0" smtClean="0"/>
            </a:br>
            <a:r>
              <a:rPr lang="en-US" altLang="zh-CN" sz="2400" dirty="0" smtClean="0"/>
              <a:t>3 </a:t>
            </a:r>
            <a:r>
              <a:rPr lang="zh-CN" altLang="en-US" sz="2400" dirty="0" smtClean="0"/>
              <a:t>、工作电压：</a:t>
            </a:r>
            <a:r>
              <a:rPr lang="en-US" altLang="zh-CN" sz="2400" dirty="0" smtClean="0"/>
              <a:t>3.3V-5V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4 </a:t>
            </a:r>
            <a:r>
              <a:rPr lang="zh-CN" altLang="en-US" sz="2400" dirty="0" smtClean="0"/>
              <a:t>、设有两个固定螺栓孔方便安装，孔间距</a:t>
            </a:r>
            <a:r>
              <a:rPr lang="en-US" altLang="zh-CN" sz="2400" dirty="0" smtClean="0"/>
              <a:t>34MM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5 </a:t>
            </a:r>
            <a:r>
              <a:rPr lang="zh-CN" altLang="en-US" sz="2400" dirty="0" smtClean="0"/>
              <a:t>、底板尺寸：</a:t>
            </a:r>
            <a:r>
              <a:rPr lang="en-US" altLang="zh-CN" sz="2400" dirty="0" smtClean="0"/>
              <a:t>5cm*2.7cm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1303</Words>
  <Application>Microsoft Office PowerPoint</Application>
  <PresentationFormat>全屏显示(4:3)</PresentationFormat>
  <Paragraphs>169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370</cp:revision>
  <dcterms:created xsi:type="dcterms:W3CDTF">2009-01-14T02:14:53Z</dcterms:created>
  <dcterms:modified xsi:type="dcterms:W3CDTF">2015-12-14T02:25:35Z</dcterms:modified>
</cp:coreProperties>
</file>