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510" r:id="rId2"/>
    <p:sldId id="647" r:id="rId3"/>
    <p:sldId id="648" r:id="rId4"/>
    <p:sldId id="649" r:id="rId5"/>
    <p:sldId id="650" r:id="rId6"/>
    <p:sldId id="651" r:id="rId7"/>
    <p:sldId id="680" r:id="rId8"/>
    <p:sldId id="681" r:id="rId9"/>
    <p:sldId id="652" r:id="rId10"/>
    <p:sldId id="653" r:id="rId11"/>
    <p:sldId id="654" r:id="rId12"/>
    <p:sldId id="655" r:id="rId13"/>
    <p:sldId id="656" r:id="rId14"/>
    <p:sldId id="657" r:id="rId15"/>
    <p:sldId id="658" r:id="rId16"/>
    <p:sldId id="659" r:id="rId17"/>
    <p:sldId id="660" r:id="rId18"/>
    <p:sldId id="661" r:id="rId19"/>
    <p:sldId id="662" r:id="rId20"/>
    <p:sldId id="663" r:id="rId21"/>
    <p:sldId id="664" r:id="rId22"/>
    <p:sldId id="665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3" r:id="rId31"/>
    <p:sldId id="674" r:id="rId32"/>
    <p:sldId id="675" r:id="rId33"/>
    <p:sldId id="676" r:id="rId34"/>
    <p:sldId id="677" r:id="rId35"/>
    <p:sldId id="678" r:id="rId36"/>
    <p:sldId id="67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66"/>
    <a:srgbClr val="FF3300"/>
    <a:srgbClr val="BBE0E3"/>
    <a:srgbClr val="FF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86698" autoAdjust="0"/>
  </p:normalViewPr>
  <p:slideViewPr>
    <p:cSldViewPr>
      <p:cViewPr>
        <p:scale>
          <a:sx n="82" d="100"/>
          <a:sy n="82" d="100"/>
        </p:scale>
        <p:origin x="-14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39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5C46D4A-5AC3-4C8A-BF96-54D369062B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054507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B586E-A7BC-4E52-A68A-B396D6C95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C8E70A-C74A-4A4F-A0FE-4F1568F817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1634-654D-4110-8B3F-5C46CE20EF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8AD3A-FB6B-4FB2-A1B1-F9457954B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EB890-AE0E-40A2-BA1A-A888FBB7A8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34630-B3E4-4201-AB01-87BAE2386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9AF5C2-5901-42A9-9436-65E4D42746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53A26-FE43-400A-8054-94056C4E9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1D8B2-1ADA-411D-9DFF-6207660D66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29410-8A19-487B-852A-0CAA7E9F9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B1CE3-6274-45E4-A099-B11B1031A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7D10FCD-2CA6-4DBA-86B0-795AF73C6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spberrypi.org/download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elink.net/" TargetMode="External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eelink.net/developer/tools" TargetMode="External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code.csdn.net/snippets/133766/f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28596" y="642918"/>
            <a:ext cx="80010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树莓派开发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r>
              <a:rPr lang="en-US" altLang="zh-CN" sz="3600" b="1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16 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在树莓派上用</a:t>
            </a:r>
            <a:r>
              <a:rPr lang="en-US" altLang="zh-CN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JAVA</a:t>
            </a:r>
            <a:r>
              <a:rPr lang="zh-CN" altLang="en-US" sz="3600" b="1" dirty="0" smtClean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控制电灯</a:t>
            </a:r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  <a:p>
            <a:pPr lvl="0" algn="ctr"/>
            <a:endParaRPr lang="en-US" altLang="zh-CN" sz="3600" b="1" dirty="0" smtClean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9939" name="Picture 3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57232"/>
            <a:ext cx="6667500" cy="5819776"/>
          </a:xfrm>
          <a:prstGeom prst="rect">
            <a:avLst/>
          </a:prstGeom>
          <a:noFill/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86380" y="4214818"/>
            <a:ext cx="317178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这便是树莓派的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针脚的逻辑图</a:t>
            </a:r>
            <a:endParaRPr lang="zh-CN" altLang="en-US" sz="2400" b="1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358246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我们希望通过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对继电器进行控制，控制了继电器就等于控制了电灯。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pic>
        <p:nvPicPr>
          <p:cNvPr id="40963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68616" y="1928802"/>
            <a:ext cx="7875384" cy="49291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8358246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继电器的这个地方有四个针脚：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分别为：</a:t>
            </a:r>
            <a:r>
              <a:rPr lang="en-US" altLang="zh-CN" sz="2400" dirty="0" smtClean="0"/>
              <a:t>GND</a:t>
            </a:r>
            <a:r>
              <a:rPr lang="zh-CN" altLang="en-US" sz="2400" dirty="0" smtClean="0"/>
              <a:t>（接地）、</a:t>
            </a:r>
            <a:r>
              <a:rPr lang="en-US" altLang="zh-CN" sz="2400" dirty="0" smtClean="0"/>
              <a:t>IN1</a:t>
            </a:r>
            <a:r>
              <a:rPr lang="zh-CN" altLang="en-US" sz="2400" dirty="0" smtClean="0"/>
              <a:t>（控制继电器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/>
              <a:t>IN2</a:t>
            </a:r>
            <a:r>
              <a:rPr lang="zh-CN" altLang="en-US" sz="2400" dirty="0" smtClean="0"/>
              <a:t>（控制继电器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）、</a:t>
            </a:r>
            <a:r>
              <a:rPr lang="en-US" altLang="zh-CN" sz="2400" dirty="0" smtClean="0"/>
              <a:t>VCC</a:t>
            </a:r>
            <a:r>
              <a:rPr lang="zh-CN" altLang="en-US" sz="2400" dirty="0" smtClean="0"/>
              <a:t>（电源）放大来看：</a:t>
            </a:r>
            <a:endParaRPr lang="zh-CN" altLang="en-US" sz="2400" dirty="0"/>
          </a:p>
        </p:txBody>
      </p:sp>
      <p:pic>
        <p:nvPicPr>
          <p:cNvPr id="41987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45740" y="2428868"/>
            <a:ext cx="6098230" cy="43053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3011" name="Picture 3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" y="1071546"/>
            <a:ext cx="8845413" cy="5786454"/>
          </a:xfrm>
          <a:prstGeom prst="rect">
            <a:avLst/>
          </a:prstGeom>
          <a:noFill/>
        </p:spPr>
      </p:pic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14876" y="3929066"/>
            <a:ext cx="4214842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连接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和继电器：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GND</a:t>
            </a:r>
            <a:r>
              <a:rPr lang="zh-CN" altLang="en-US" sz="2400" dirty="0" smtClean="0"/>
              <a:t>接树莓派上的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号针脚，</a:t>
            </a:r>
            <a:r>
              <a:rPr lang="en-US" altLang="zh-CN" sz="2400" dirty="0" smtClean="0"/>
              <a:t>VCC</a:t>
            </a:r>
            <a:r>
              <a:rPr lang="zh-CN" altLang="en-US" sz="2400" dirty="0" smtClean="0"/>
              <a:t>接树莓派的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号针脚，因为继电器工作电压为</a:t>
            </a:r>
            <a:r>
              <a:rPr lang="en-US" altLang="zh-CN" sz="2400" dirty="0" smtClean="0"/>
              <a:t>5V</a:t>
            </a:r>
            <a:r>
              <a:rPr lang="zh-CN" altLang="en-US" sz="2400" dirty="0" smtClean="0"/>
              <a:t>，所以不需要电阻，</a:t>
            </a:r>
            <a:r>
              <a:rPr lang="en-US" altLang="zh-CN" sz="2400" dirty="0" smtClean="0"/>
              <a:t>IN1</a:t>
            </a:r>
            <a:r>
              <a:rPr lang="zh-CN" altLang="en-US" sz="2400" dirty="0" smtClean="0"/>
              <a:t>接在树莓派的</a:t>
            </a:r>
            <a:r>
              <a:rPr lang="en-US" altLang="zh-CN" sz="2400" dirty="0" smtClean="0"/>
              <a:t>12</a:t>
            </a:r>
            <a:r>
              <a:rPr lang="zh-CN" altLang="en-US" sz="2400" dirty="0" smtClean="0"/>
              <a:t>号针脚（</a:t>
            </a:r>
            <a:r>
              <a:rPr lang="en-US" altLang="zh-CN" sz="2400" dirty="0" smtClean="0"/>
              <a:t>GPIO1</a:t>
            </a:r>
            <a:r>
              <a:rPr lang="zh-CN" altLang="en-US" sz="2400" dirty="0" smtClean="0"/>
              <a:t>）。连接如图。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64399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连接好之后就是这个样子的（这个图片中</a:t>
            </a:r>
            <a:r>
              <a:rPr lang="en-US" altLang="zh-CN" sz="2400" dirty="0" smtClean="0"/>
              <a:t>IN1</a:t>
            </a:r>
            <a:r>
              <a:rPr lang="zh-CN" altLang="en-US" sz="2400" dirty="0" smtClean="0"/>
              <a:t>连接的是</a:t>
            </a:r>
            <a:r>
              <a:rPr lang="en-US" altLang="zh-CN" sz="2400" dirty="0" smtClean="0"/>
              <a:t>26</a:t>
            </a:r>
            <a:r>
              <a:rPr lang="zh-CN" altLang="en-US" sz="2400" dirty="0" smtClean="0"/>
              <a:t>号针脚）：</a:t>
            </a:r>
            <a:endParaRPr lang="zh-CN" altLang="en-US" sz="2400" dirty="0"/>
          </a:p>
        </p:txBody>
      </p:sp>
      <p:pic>
        <p:nvPicPr>
          <p:cNvPr id="44035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0110" y="1643050"/>
            <a:ext cx="6650976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、控制继电器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57158" y="785794"/>
            <a:ext cx="864399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sz="2400" dirty="0" smtClean="0"/>
              <a:t>home/pi/code/java/</a:t>
            </a:r>
            <a:r>
              <a:rPr lang="zh-CN" altLang="en-US" sz="2400" dirty="0" smtClean="0"/>
              <a:t>下新建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程序</a:t>
            </a:r>
            <a:r>
              <a:rPr lang="en-US" sz="2400" dirty="0" smtClean="0"/>
              <a:t>Test.java，</a:t>
            </a:r>
            <a:r>
              <a:rPr lang="zh-CN" altLang="en-US" sz="2400" dirty="0" smtClean="0"/>
              <a:t>功能就是让继电器每隔一秒就切换一下状态：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000" b="1" dirty="0" smtClean="0"/>
              <a:t>import</a:t>
            </a:r>
            <a:r>
              <a:rPr lang="en-US" sz="2000" dirty="0" smtClean="0"/>
              <a:t> com.pi4j.io.gpio.GpioController;  </a:t>
            </a:r>
          </a:p>
          <a:p>
            <a:pPr>
              <a:buNone/>
            </a:pPr>
            <a:r>
              <a:rPr lang="en-US" sz="2000" b="1" dirty="0" smtClean="0"/>
              <a:t>	import</a:t>
            </a:r>
            <a:r>
              <a:rPr lang="en-US" sz="2000" dirty="0" smtClean="0"/>
              <a:t> com.pi4j.io.gpio.GpioFactory;  </a:t>
            </a:r>
          </a:p>
          <a:p>
            <a:pPr>
              <a:buNone/>
            </a:pPr>
            <a:r>
              <a:rPr lang="en-US" sz="2000" b="1" dirty="0" smtClean="0"/>
              <a:t>	import</a:t>
            </a:r>
            <a:r>
              <a:rPr lang="en-US" sz="2000" dirty="0" smtClean="0"/>
              <a:t> com.pi4j.io.gpio.GpioPinDigitalOutput;  </a:t>
            </a:r>
          </a:p>
          <a:p>
            <a:pPr>
              <a:buNone/>
            </a:pPr>
            <a:r>
              <a:rPr lang="en-US" sz="2000" b="1" dirty="0" smtClean="0"/>
              <a:t>	import</a:t>
            </a:r>
            <a:r>
              <a:rPr lang="en-US" sz="2000" dirty="0" smtClean="0"/>
              <a:t> com.pi4j.io.gpio.PinState;  </a:t>
            </a:r>
          </a:p>
          <a:p>
            <a:pPr>
              <a:buNone/>
            </a:pPr>
            <a:r>
              <a:rPr lang="en-US" sz="2000" b="1" dirty="0" smtClean="0"/>
              <a:t>	import</a:t>
            </a:r>
            <a:r>
              <a:rPr lang="en-US" sz="2000" dirty="0" smtClean="0"/>
              <a:t> com.pi4j.io.gpio.RaspiPin;  </a:t>
            </a:r>
          </a:p>
          <a:p>
            <a:pPr>
              <a:buNone/>
            </a:pPr>
            <a:r>
              <a:rPr lang="en-US" sz="2000" dirty="0" smtClean="0"/>
              <a:t>	/*** </a:t>
            </a:r>
            <a:r>
              <a:rPr lang="zh-CN" altLang="en-US" sz="2000" dirty="0" smtClean="0"/>
              <a:t>控制树莓派上的</a:t>
            </a:r>
            <a:r>
              <a:rPr lang="en-US" sz="2000" dirty="0" smtClean="0"/>
              <a:t>GPIO</a:t>
            </a:r>
            <a:r>
              <a:rPr lang="zh-CN" altLang="en-US" sz="2000" dirty="0" smtClean="0"/>
              <a:t>实例 </a:t>
            </a:r>
          </a:p>
          <a:p>
            <a:pPr>
              <a:buNone/>
            </a:pPr>
            <a:r>
              <a:rPr lang="en-US" sz="2000" b="1" dirty="0" smtClean="0"/>
              <a:t>	public</a:t>
            </a:r>
            <a:r>
              <a:rPr lang="en-US" sz="2000" dirty="0" smtClean="0"/>
              <a:t> </a:t>
            </a:r>
            <a:r>
              <a:rPr lang="en-US" sz="2000" b="1" dirty="0" smtClean="0"/>
              <a:t>class</a:t>
            </a:r>
            <a:r>
              <a:rPr lang="en-US" sz="2000" dirty="0" smtClean="0"/>
              <a:t> Test {  </a:t>
            </a:r>
          </a:p>
          <a:p>
            <a:pPr>
              <a:buNone/>
            </a:pPr>
            <a:r>
              <a:rPr lang="en-US" sz="2000" dirty="0" smtClean="0"/>
              <a:t>     </a:t>
            </a:r>
            <a:r>
              <a:rPr lang="en-US" sz="2000" b="1" dirty="0" smtClean="0"/>
              <a:t>public</a:t>
            </a:r>
            <a:r>
              <a:rPr lang="en-US" sz="2000" dirty="0" smtClean="0"/>
              <a:t> </a:t>
            </a:r>
            <a:r>
              <a:rPr lang="en-US" sz="2000" b="1" dirty="0" smtClean="0"/>
              <a:t>static</a:t>
            </a:r>
            <a:r>
              <a:rPr lang="en-US" sz="2000" dirty="0" smtClean="0"/>
              <a:t> </a:t>
            </a:r>
            <a:r>
              <a:rPr lang="en-US" sz="2000" b="1" dirty="0" smtClean="0"/>
              <a:t>void</a:t>
            </a:r>
            <a:r>
              <a:rPr lang="en-US" sz="2000" dirty="0" smtClean="0"/>
              <a:t> main(String[] </a:t>
            </a:r>
            <a:r>
              <a:rPr lang="en-US" sz="2000" dirty="0" err="1" smtClean="0"/>
              <a:t>args</a:t>
            </a:r>
            <a:r>
              <a:rPr lang="en-US" sz="2000" dirty="0" smtClean="0"/>
              <a:t>) </a:t>
            </a:r>
            <a:r>
              <a:rPr lang="en-US" sz="2000" b="1" dirty="0" smtClean="0"/>
              <a:t>throws</a:t>
            </a:r>
            <a:r>
              <a:rPr lang="en-US" sz="2000" dirty="0" smtClean="0"/>
              <a:t> </a:t>
            </a:r>
            <a:r>
              <a:rPr lang="en-US" sz="2000" dirty="0" err="1" smtClean="0"/>
              <a:t>InterruptedException</a:t>
            </a:r>
            <a:r>
              <a:rPr lang="en-US" sz="2000" dirty="0" smtClean="0"/>
              <a:t> {  </a:t>
            </a:r>
          </a:p>
          <a:p>
            <a:pPr>
              <a:buNone/>
            </a:pPr>
            <a:r>
              <a:rPr lang="en-US" sz="2000" dirty="0" smtClean="0"/>
              <a:t>	 // </a:t>
            </a:r>
            <a:r>
              <a:rPr lang="zh-CN" altLang="en-US" sz="2000" dirty="0" smtClean="0"/>
              <a:t>创建一个</a:t>
            </a:r>
            <a:r>
              <a:rPr lang="en-US" sz="2000" dirty="0" smtClean="0"/>
              <a:t>GPIO</a:t>
            </a:r>
            <a:r>
              <a:rPr lang="zh-CN" altLang="en-US" sz="2000" dirty="0" smtClean="0"/>
              <a:t>控制器  </a:t>
            </a:r>
          </a:p>
          <a:p>
            <a:pPr>
              <a:buNone/>
            </a:pPr>
            <a:r>
              <a:rPr lang="en-US" sz="2000" b="1" dirty="0" smtClean="0"/>
              <a:t>	final</a:t>
            </a:r>
            <a:r>
              <a:rPr lang="en-US" sz="2000" dirty="0" smtClean="0"/>
              <a:t> </a:t>
            </a:r>
            <a:r>
              <a:rPr lang="en-US" sz="2000" dirty="0" err="1" smtClean="0"/>
              <a:t>GpioController</a:t>
            </a:r>
            <a:r>
              <a:rPr lang="en-US" sz="2000" dirty="0" smtClean="0"/>
              <a:t> </a:t>
            </a:r>
            <a:r>
              <a:rPr lang="en-US" sz="2000" dirty="0" err="1" smtClean="0"/>
              <a:t>gpio</a:t>
            </a:r>
            <a:r>
              <a:rPr lang="en-US" sz="2000" dirty="0" smtClean="0"/>
              <a:t> = </a:t>
            </a:r>
            <a:r>
              <a:rPr lang="en-US" sz="2000" dirty="0" err="1" smtClean="0"/>
              <a:t>GpioFactory.getInstance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	 // </a:t>
            </a:r>
            <a:r>
              <a:rPr lang="zh-CN" altLang="en-US" sz="2000" dirty="0" smtClean="0"/>
              <a:t>获取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号</a:t>
            </a:r>
            <a:r>
              <a:rPr lang="en-US" sz="2000" dirty="0" smtClean="0"/>
              <a:t>GPIO</a:t>
            </a:r>
            <a:r>
              <a:rPr lang="zh-CN" altLang="en-US" sz="2000" dirty="0" smtClean="0"/>
              <a:t>针脚并设置高电平状态，对应的是树莓派上的</a:t>
            </a:r>
            <a:r>
              <a:rPr lang="en-US" altLang="zh-CN" sz="2000" dirty="0" smtClean="0"/>
              <a:t>12</a:t>
            </a:r>
            <a:r>
              <a:rPr lang="zh-CN" altLang="en-US" sz="2000" dirty="0" smtClean="0"/>
              <a:t>号针脚，可以参考</a:t>
            </a:r>
            <a:r>
              <a:rPr lang="en-US" sz="2000" dirty="0" smtClean="0"/>
              <a:t>pi4j</a:t>
            </a:r>
            <a:r>
              <a:rPr lang="zh-CN" altLang="en-US" sz="2000" dirty="0" smtClean="0"/>
              <a:t>提供的图片。  </a:t>
            </a:r>
          </a:p>
          <a:p>
            <a:pPr>
              <a:buNone/>
            </a:pPr>
            <a:r>
              <a:rPr lang="en-US" sz="2000" b="1" dirty="0" smtClean="0"/>
              <a:t>	final</a:t>
            </a:r>
            <a:r>
              <a:rPr lang="en-US" sz="2000" dirty="0" smtClean="0"/>
              <a:t> </a:t>
            </a:r>
            <a:r>
              <a:rPr lang="en-US" sz="2000" dirty="0" err="1" smtClean="0"/>
              <a:t>GpioPinDigitalOutput</a:t>
            </a:r>
            <a:r>
              <a:rPr lang="en-US" sz="2000" dirty="0" smtClean="0"/>
              <a:t> pin = </a:t>
            </a:r>
            <a:r>
              <a:rPr lang="en-US" sz="2000" dirty="0" err="1" smtClean="0"/>
              <a:t>gpio.provisionDigitalOutputPin</a:t>
            </a:r>
            <a:r>
              <a:rPr lang="en-US" sz="2000" dirty="0" smtClean="0"/>
              <a:t>(RaspiPin.GPIO_01, "LED", </a:t>
            </a:r>
            <a:r>
              <a:rPr lang="en-US" sz="2000" dirty="0" err="1" smtClean="0"/>
              <a:t>PinState.HIGH</a:t>
            </a:r>
            <a:r>
              <a:rPr lang="en-US" sz="2000" dirty="0" smtClean="0"/>
              <a:t>); 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、控制继电器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643998" cy="500066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    </a:t>
            </a:r>
            <a:r>
              <a:rPr lang="en-US" sz="2000" b="1" dirty="0" smtClean="0"/>
              <a:t>while</a:t>
            </a:r>
            <a:r>
              <a:rPr lang="en-US" sz="2000" dirty="0" smtClean="0"/>
              <a:t>(</a:t>
            </a:r>
            <a:r>
              <a:rPr lang="en-US" sz="2000" b="1" dirty="0" smtClean="0"/>
              <a:t>true</a:t>
            </a:r>
            <a:r>
              <a:rPr lang="en-US" sz="2000" dirty="0" smtClean="0"/>
              <a:t>){   //</a:t>
            </a:r>
            <a:r>
              <a:rPr lang="zh-CN" altLang="en-US" sz="2000" dirty="0" smtClean="0"/>
              <a:t>设置高电平  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pin.high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</a:t>
            </a:r>
            <a:r>
              <a:rPr lang="zh-CN" altLang="en-US" sz="2000" dirty="0" smtClean="0"/>
              <a:t>打开继电器</a:t>
            </a:r>
            <a:r>
              <a:rPr lang="en-US" altLang="zh-CN" sz="2000" dirty="0" smtClean="0"/>
              <a:t>");  </a:t>
            </a:r>
            <a:endParaRPr lang="zh-CN" altLang="en-US" sz="2000" dirty="0" smtClean="0"/>
          </a:p>
          <a:p>
            <a:pPr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/>
              <a:t> </a:t>
            </a:r>
            <a:r>
              <a:rPr lang="en-US" altLang="zh-CN" sz="2000" dirty="0" smtClean="0"/>
              <a:t>//</a:t>
            </a:r>
            <a:r>
              <a:rPr lang="zh-CN" altLang="en-US" sz="2000" dirty="0" smtClean="0"/>
              <a:t>睡眠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秒  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    </a:t>
            </a:r>
            <a:r>
              <a:rPr lang="en-US" sz="2000" dirty="0" err="1" smtClean="0"/>
              <a:t>Thread.sleep</a:t>
            </a:r>
            <a:r>
              <a:rPr lang="en-US" sz="2000" dirty="0" smtClean="0"/>
              <a:t>(1000);  </a:t>
            </a:r>
          </a:p>
          <a:p>
            <a:pPr>
              <a:buNone/>
            </a:pPr>
            <a:r>
              <a:rPr lang="en-US" sz="2000" dirty="0" smtClean="0"/>
              <a:t>     //</a:t>
            </a:r>
            <a:r>
              <a:rPr lang="zh-CN" altLang="en-US" sz="2000" dirty="0" smtClean="0"/>
              <a:t>设置低电平  </a:t>
            </a:r>
          </a:p>
          <a:p>
            <a:pPr>
              <a:buNone/>
            </a:pPr>
            <a:r>
              <a:rPr lang="zh-CN" altLang="en-US" sz="2000" dirty="0" smtClean="0"/>
              <a:t>     </a:t>
            </a:r>
            <a:r>
              <a:rPr lang="en-US" sz="2000" dirty="0" err="1" smtClean="0"/>
              <a:t>pin.low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    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(“</a:t>
            </a:r>
            <a:r>
              <a:rPr lang="zh-CN" altLang="en-US" sz="2000" dirty="0" smtClean="0"/>
              <a:t>关闭继电器</a:t>
            </a:r>
            <a:r>
              <a:rPr lang="en-US" altLang="zh-CN" sz="2000" dirty="0" smtClean="0"/>
              <a:t>”);  </a:t>
            </a:r>
            <a:endParaRPr lang="zh-CN" altLang="en-US" sz="2000" dirty="0" smtClean="0"/>
          </a:p>
          <a:p>
            <a:pPr>
              <a:buNone/>
            </a:pPr>
            <a:r>
              <a:rPr lang="zh-CN" altLang="en-US" sz="2000" dirty="0" smtClean="0"/>
              <a:t>     </a:t>
            </a:r>
            <a:r>
              <a:rPr lang="en-US" sz="2000" dirty="0" err="1" smtClean="0"/>
              <a:t>Thread.sleep</a:t>
            </a:r>
            <a:r>
              <a:rPr lang="en-US" sz="2000" dirty="0" smtClean="0"/>
              <a:t>(1000);  </a:t>
            </a:r>
          </a:p>
          <a:p>
            <a:pPr>
              <a:buNone/>
            </a:pPr>
            <a:r>
              <a:rPr lang="en-US" sz="2000" dirty="0" smtClean="0"/>
              <a:t>     //</a:t>
            </a:r>
            <a:r>
              <a:rPr lang="zh-CN" altLang="en-US" sz="2000" dirty="0" smtClean="0"/>
              <a:t>切换状态  </a:t>
            </a:r>
          </a:p>
          <a:p>
            <a:pPr>
              <a:buNone/>
            </a:pPr>
            <a:r>
              <a:rPr lang="zh-CN" altLang="en-US" sz="2000" dirty="0" smtClean="0"/>
              <a:t>     </a:t>
            </a:r>
            <a:r>
              <a:rPr lang="en-US" altLang="zh-CN" sz="2000" dirty="0" smtClean="0"/>
              <a:t>//</a:t>
            </a:r>
            <a:r>
              <a:rPr lang="en-US" sz="2000" dirty="0" err="1" smtClean="0"/>
              <a:t>pin.toggle</a:t>
            </a:r>
            <a:r>
              <a:rPr lang="en-US" sz="2000" dirty="0" smtClean="0"/>
              <a:t>();  </a:t>
            </a:r>
          </a:p>
          <a:p>
            <a:pPr>
              <a:buNone/>
            </a:pPr>
            <a:r>
              <a:rPr lang="en-US" sz="2000" dirty="0" smtClean="0"/>
              <a:t>    }  </a:t>
            </a:r>
          </a:p>
          <a:p>
            <a:pPr>
              <a:buNone/>
            </a:pPr>
            <a:r>
              <a:rPr lang="en-US" sz="2000" dirty="0" smtClean="0"/>
              <a:t>    }  </a:t>
            </a:r>
          </a:p>
          <a:p>
            <a:pPr>
              <a:buNone/>
            </a:pPr>
            <a:r>
              <a:rPr lang="en-US" sz="2000" dirty="0" smtClean="0"/>
              <a:t>}  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、控制继电器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64399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进入到程序的目录：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cd</a:t>
            </a:r>
            <a:r>
              <a:rPr lang="en-US" sz="2000" dirty="0" smtClean="0"/>
              <a:t> code/java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编译：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javac</a:t>
            </a:r>
            <a:r>
              <a:rPr lang="en-US" sz="2000" dirty="0" smtClean="0"/>
              <a:t> -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 .:classes:/opt/pi4j/lib/'*' -d . Test.java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运行：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sudo</a:t>
            </a:r>
            <a:r>
              <a:rPr lang="en-US" sz="2000" dirty="0" smtClean="0"/>
              <a:t> java -</a:t>
            </a:r>
            <a:r>
              <a:rPr lang="en-US" sz="2000" dirty="0" err="1" smtClean="0"/>
              <a:t>classpath</a:t>
            </a:r>
            <a:r>
              <a:rPr lang="en-US" sz="2000" dirty="0" smtClean="0"/>
              <a:t> .:classes:/opt/pi4j/lib/'*' Test  </a:t>
            </a:r>
          </a:p>
          <a:p>
            <a:pPr>
              <a:buFont typeface="Wingdings" pitchFamily="2" charset="2"/>
              <a:buChar char="p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、控制继电器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64399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运行结果如下图：</a:t>
            </a:r>
            <a:endParaRPr lang="en-US" sz="2000" dirty="0"/>
          </a:p>
        </p:txBody>
      </p:sp>
      <p:pic>
        <p:nvPicPr>
          <p:cNvPr id="45059" name="Picture 3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428736"/>
            <a:ext cx="8264823" cy="2428892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20" y="4071942"/>
            <a:ext cx="86439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而此时电灯是一闪一闪的。</a:t>
            </a:r>
            <a:endParaRPr lang="en-US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只要把继电器改为别的电器，这个电器就“一闪一闪”的了。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sz="20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把树莓派放到公网上，就可以远程（如在办公室）控制你家里的树莓派电灯了。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5</a:t>
            </a:r>
            <a:r>
              <a:rPr lang="zh-CN" altLang="en-US" sz="3200" b="1" dirty="0" smtClean="0"/>
              <a:t>、控制继电器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85720" y="928670"/>
            <a:ext cx="864399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运行结果如下图：</a:t>
            </a:r>
            <a:endParaRPr lang="en-US" sz="2400" dirty="0"/>
          </a:p>
        </p:txBody>
      </p:sp>
      <p:pic>
        <p:nvPicPr>
          <p:cNvPr id="45059" name="Picture 3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3" y="1428736"/>
            <a:ext cx="8264823" cy="2428892"/>
          </a:xfrm>
          <a:prstGeom prst="rect">
            <a:avLst/>
          </a:prstGeom>
          <a:noFill/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5720" y="4071942"/>
            <a:ext cx="864399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而此时电灯是一闪一闪的。</a:t>
            </a:r>
            <a:endParaRPr lang="en-US" sz="24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只要把继电器改为别的电器，这个电器就“一闪一闪”的了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endParaRPr lang="en-US" sz="2400" kern="0" dirty="0" smtClean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把树莓派放到公网上（需要自己的静态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），就可以远程（如在办公室）控制你家里的树莓派电灯了。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en-US" altLang="zh-CN" sz="2400" b="1" dirty="0" smtClean="0"/>
              <a:t>1) </a:t>
            </a:r>
            <a:r>
              <a:rPr lang="zh-CN" altLang="en-US" sz="2400" b="1" dirty="0" smtClean="0"/>
              <a:t>安装</a:t>
            </a:r>
            <a:r>
              <a:rPr lang="en-US" sz="2400" b="1" dirty="0" smtClean="0"/>
              <a:t>Java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要想控制继电器，我们必须先学会控制树莓派上的</a:t>
            </a:r>
            <a:r>
              <a:rPr lang="en-US" sz="2400" dirty="0" smtClean="0"/>
              <a:t>GPIO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控制</a:t>
            </a:r>
            <a:r>
              <a:rPr lang="en-US" sz="2400" dirty="0" smtClean="0"/>
              <a:t>GPIO</a:t>
            </a:r>
            <a:r>
              <a:rPr lang="zh-CN" altLang="en-US" sz="2400" dirty="0" smtClean="0"/>
              <a:t>有很多方式：</a:t>
            </a:r>
            <a:r>
              <a:rPr lang="en-US" sz="2400" dirty="0" smtClean="0"/>
              <a:t>python、wiringPi、pi4j。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这里介绍的</a:t>
            </a:r>
            <a:r>
              <a:rPr lang="en-US" sz="2400" dirty="0" smtClean="0"/>
              <a:t>pi4j，</a:t>
            </a:r>
            <a:r>
              <a:rPr lang="zh-CN" altLang="en-US" sz="2400" dirty="0" smtClean="0"/>
              <a:t>该项目旨在为全面进入</a:t>
            </a:r>
            <a:r>
              <a:rPr lang="en-US" sz="2400" dirty="0" smtClean="0"/>
              <a:t>Raspberry Pi</a:t>
            </a:r>
            <a:r>
              <a:rPr lang="zh-CN" altLang="en-US" sz="2400" dirty="0" smtClean="0"/>
              <a:t>的提供本地库和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之间的桥梁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要想使用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必须给树莓派安装</a:t>
            </a:r>
            <a:r>
              <a:rPr lang="en-US" sz="2400" dirty="0" smtClean="0"/>
              <a:t>Java，</a:t>
            </a:r>
            <a:r>
              <a:rPr lang="zh-CN" altLang="en-US" sz="2400" dirty="0" smtClean="0"/>
              <a:t>不过在最新的树莓派系统</a:t>
            </a:r>
            <a:r>
              <a:rPr lang="en-US" sz="2400" dirty="0" err="1" smtClean="0"/>
              <a:t>Raspbian</a:t>
            </a:r>
            <a:r>
              <a:rPr lang="zh-CN" altLang="en-US" sz="2400" dirty="0" smtClean="0"/>
              <a:t>中已经内置了</a:t>
            </a:r>
            <a:r>
              <a:rPr lang="en-US" sz="2400" dirty="0" smtClean="0"/>
              <a:t>Java</a:t>
            </a:r>
            <a:r>
              <a:rPr lang="zh-CN" altLang="en-US" sz="2400" dirty="0" smtClean="0"/>
              <a:t>（</a:t>
            </a:r>
            <a:r>
              <a:rPr lang="en-US" sz="2400" dirty="0" smtClean="0">
                <a:hlinkClick r:id="rId2"/>
              </a:rPr>
              <a:t>2013-12-20-wheezy-raspbian.zip</a:t>
            </a:r>
            <a:r>
              <a:rPr lang="zh-CN" altLang="en-US" sz="2400" dirty="0" smtClean="0"/>
              <a:t>）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、配置树莓派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平台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57158" y="1071546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接入任何的传感器设备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独有设计的高并发接入服务器和云存储方案，能够同时完成海量的传感器数据接入和存储任务，确保您的数据能够安全的保存在互联网上，先进的鉴权系统和安全机制，能够确保数据只在您允许的范围内共享。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事件触发机制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当您的数据达到某个设定阈值的时候，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平台会自动调用您预先设定的规则，发送短信，微博，或者是邮件，您还可以充分利用平台的计算能力，定期的将统计分析数据发送到邮箱内，这一切仅需在网页上简单的点击几个按钮，家里被非法闯入时候给您的手机发彩信？</a:t>
            </a:r>
            <a:r>
              <a:rPr lang="en-US" altLang="zh-CN" sz="2000" dirty="0" smtClean="0"/>
              <a:t>OK</a:t>
            </a:r>
            <a:r>
              <a:rPr lang="zh-CN" altLang="en-US" sz="2000" dirty="0" smtClean="0"/>
              <a:t>，没问题。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基于地理和时间的数据管理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所有的数据，均可以通过地图和时间轴方式进行展现，使用</a:t>
            </a:r>
            <a:r>
              <a:rPr lang="en-US" altLang="zh-CN" sz="2000" dirty="0" err="1" smtClean="0"/>
              <a:t>iphone</a:t>
            </a:r>
            <a:r>
              <a:rPr lang="zh-CN" altLang="en-US" sz="2000" dirty="0" smtClean="0"/>
              <a:t>或</a:t>
            </a:r>
            <a:r>
              <a:rPr lang="en-US" altLang="zh-CN" sz="2000" dirty="0" smtClean="0"/>
              <a:t>android</a:t>
            </a:r>
            <a:r>
              <a:rPr lang="zh-CN" altLang="en-US" sz="2000" dirty="0" smtClean="0"/>
              <a:t>手机，可以很容易的发现身边被公开的传感器，获取诸如空气质量，</a:t>
            </a:r>
            <a:r>
              <a:rPr lang="en-US" altLang="zh-CN" sz="2000" dirty="0" smtClean="0"/>
              <a:t>PM2.5</a:t>
            </a:r>
            <a:r>
              <a:rPr lang="zh-CN" altLang="en-US" sz="2000" dirty="0" smtClean="0"/>
              <a:t>指数等数据，停车场的剩余车位数量，或是获取其他类似公交状况等城市公共数据。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6</a:t>
            </a:r>
            <a:r>
              <a:rPr lang="zh-CN" altLang="en-US" sz="3200" b="1" dirty="0" smtClean="0"/>
              <a:t>、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平台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1142984"/>
            <a:ext cx="85725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释放您的智慧和创新能力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上，极客们手中的</a:t>
            </a:r>
            <a:r>
              <a:rPr lang="en-US" altLang="zh-CN" sz="2000" dirty="0" err="1" smtClean="0"/>
              <a:t>arduino</a:t>
            </a:r>
            <a:r>
              <a:rPr lang="zh-CN" altLang="en-US" sz="2000" dirty="0" smtClean="0"/>
              <a:t>和能力将被完全释放出来，不需要编写一行代码，无需繁琐的服务器编程技术，就能够将手中的硬件和传感器数据通过网络发布出来，并能随时随地的将数据从服务器中取回，通过微博插件向您的朋友或是社会分享，让您的创意没有边界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双向传输和控制功能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平台的最大特点，在于不仅仅能够提供数据的上行功能，还能够实现对家庭电器的控制功能，快要到家前想洗个热水澡，还是要提前把空调打开？很简单，用手机的智能</a:t>
            </a:r>
            <a:r>
              <a:rPr lang="en-US" altLang="zh-CN" sz="2000" dirty="0" smtClean="0"/>
              <a:t>App</a:t>
            </a:r>
            <a:r>
              <a:rPr lang="zh-CN" altLang="en-US" sz="2000" dirty="0" smtClean="0"/>
              <a:t>，这些就是举手之劳。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b="1" dirty="0" smtClean="0"/>
              <a:t>社交网络融合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上，数据不再是孤单的节点，存储在</a:t>
            </a:r>
            <a:r>
              <a:rPr lang="en-US" altLang="zh-CN" sz="2000" dirty="0" err="1" smtClean="0"/>
              <a:t>Yeelink</a:t>
            </a:r>
            <a:r>
              <a:rPr lang="zh-CN" altLang="en-US" sz="2000" dirty="0" smtClean="0"/>
              <a:t>的数据，可以简单的被</a:t>
            </a:r>
            <a:r>
              <a:rPr lang="en-US" altLang="zh-CN" sz="2000" dirty="0" smtClean="0"/>
              <a:t>API</a:t>
            </a:r>
            <a:r>
              <a:rPr lang="zh-CN" altLang="en-US" sz="2000" dirty="0" smtClean="0"/>
              <a:t>取回，放置到您的个人博客上，或者根据规则自动转发到您指定的微博上，在这里，您将会感受到数据和人之间的全面融合。</a:t>
            </a:r>
          </a:p>
          <a:p>
            <a:pPr>
              <a:buFont typeface="Wingdings" pitchFamily="2" charset="2"/>
              <a:buChar char="p"/>
            </a:pPr>
            <a:endParaRPr lang="zh-CN" alt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</a:t>
            </a:r>
            <a:r>
              <a:rPr lang="en-US" altLang="zh-CN" sz="3200" b="1" dirty="0" smtClean="0"/>
              <a:t> </a:t>
            </a:r>
            <a:r>
              <a:rPr lang="zh-CN" altLang="en-US" sz="3200" b="1" dirty="0" smtClean="0"/>
              <a:t>注册</a:t>
            </a:r>
            <a:r>
              <a:rPr lang="en-US" sz="3200" b="1" dirty="0" err="1" smtClean="0"/>
              <a:t>Yeelink</a:t>
            </a:r>
            <a:r>
              <a:rPr lang="zh-CN" altLang="en-US" sz="3200" b="1" dirty="0" smtClean="0"/>
              <a:t>账号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1142984"/>
            <a:ext cx="8572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用</a:t>
            </a:r>
            <a:r>
              <a:rPr lang="en-US" sz="2400" dirty="0" err="1" smtClean="0"/>
              <a:t>Yeelink</a:t>
            </a:r>
            <a:r>
              <a:rPr lang="zh-CN" altLang="en-US" sz="2400" dirty="0" smtClean="0"/>
              <a:t>的手机客户端（浏览器也行）去改变服务器上特定设备的状态（</a:t>
            </a:r>
            <a:r>
              <a:rPr lang="en-US" altLang="zh-CN" sz="2400" dirty="0" smtClean="0"/>
              <a:t>0/1</a:t>
            </a:r>
            <a:r>
              <a:rPr lang="zh-CN" altLang="en-US" sz="2400" dirty="0" smtClean="0"/>
              <a:t>），然后让树莓派检测该设备上的状态，最后根据获取到的状态控制继电器。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访问</a:t>
            </a:r>
            <a:r>
              <a:rPr lang="en-US" sz="2400" dirty="0" err="1" smtClean="0"/>
              <a:t>Yeelink</a:t>
            </a:r>
            <a:r>
              <a:rPr lang="zh-CN" altLang="en-US" sz="2400" dirty="0" smtClean="0"/>
              <a:t>的官方网站（</a:t>
            </a:r>
            <a:r>
              <a:rPr lang="en-US" sz="2400" dirty="0" smtClean="0">
                <a:hlinkClick r:id="rId3"/>
              </a:rPr>
              <a:t>http://www.yeelink.net/</a:t>
            </a:r>
            <a:r>
              <a:rPr lang="en-US" sz="2400" dirty="0" smtClean="0"/>
              <a:t>），</a:t>
            </a:r>
            <a:r>
              <a:rPr lang="zh-CN" altLang="en-US" sz="2400" dirty="0" smtClean="0"/>
              <a:t>点击快速开始，按照步骤注册账号。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、添加一个设备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857232"/>
            <a:ext cx="857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下面是</a:t>
            </a:r>
            <a:r>
              <a:rPr lang="en-US" sz="2400" dirty="0" err="1" smtClean="0"/>
              <a:t>Yeelink</a:t>
            </a:r>
            <a:r>
              <a:rPr lang="zh-CN" altLang="en-US" sz="2400" dirty="0" smtClean="0"/>
              <a:t>的官方向导：</a:t>
            </a:r>
          </a:p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1 </a:t>
            </a:r>
            <a:r>
              <a:rPr lang="zh-CN" altLang="en-US" sz="2400" dirty="0" smtClean="0"/>
              <a:t>进入用户中心：</a:t>
            </a:r>
            <a:endParaRPr lang="zh-CN" altLang="en-US" sz="2400" dirty="0"/>
          </a:p>
        </p:txBody>
      </p:sp>
      <p:pic>
        <p:nvPicPr>
          <p:cNvPr id="49155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857364"/>
            <a:ext cx="8072494" cy="42582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7</a:t>
            </a:r>
            <a:r>
              <a:rPr lang="zh-CN" altLang="en-US" sz="3200" b="1" dirty="0" smtClean="0"/>
              <a:t>、使用</a:t>
            </a:r>
            <a:r>
              <a:rPr lang="en-US" altLang="zh-CN" sz="3200" b="1" dirty="0" err="1" smtClean="0"/>
              <a:t>Yeelink</a:t>
            </a:r>
            <a:r>
              <a:rPr lang="zh-CN" altLang="en-US" sz="3200" b="1" dirty="0" smtClean="0"/>
              <a:t>平台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857232"/>
            <a:ext cx="8572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2 </a:t>
            </a:r>
            <a:r>
              <a:rPr lang="zh-CN" altLang="en-US" sz="2400" dirty="0" smtClean="0"/>
              <a:t>增加新设备</a:t>
            </a:r>
            <a:endParaRPr lang="zh-CN" altLang="en-US" sz="2400" dirty="0"/>
          </a:p>
        </p:txBody>
      </p:sp>
      <p:pic>
        <p:nvPicPr>
          <p:cNvPr id="54275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14488"/>
            <a:ext cx="8297137" cy="43767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857232"/>
            <a:ext cx="1428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2 </a:t>
            </a:r>
            <a:r>
              <a:rPr lang="zh-CN" altLang="en-US" sz="2400" dirty="0" smtClean="0"/>
              <a:t>增加新设备</a:t>
            </a:r>
            <a:endParaRPr lang="zh-CN" altLang="en-US" sz="2400" dirty="0"/>
          </a:p>
        </p:txBody>
      </p:sp>
      <p:pic>
        <p:nvPicPr>
          <p:cNvPr id="55299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8256" y="0"/>
            <a:ext cx="72957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4282" y="857232"/>
            <a:ext cx="150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400" dirty="0" smtClean="0"/>
              <a:t>2 </a:t>
            </a:r>
            <a:r>
              <a:rPr lang="zh-CN" altLang="en-US" sz="2400" dirty="0" smtClean="0"/>
              <a:t>增加新设备</a:t>
            </a:r>
            <a:endParaRPr lang="zh-CN" altLang="en-US" sz="2400" dirty="0"/>
          </a:p>
        </p:txBody>
      </p:sp>
      <p:pic>
        <p:nvPicPr>
          <p:cNvPr id="56323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8256" y="0"/>
            <a:ext cx="7295744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7347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-17883"/>
            <a:ext cx="8929718" cy="687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8371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642918"/>
            <a:ext cx="8767598" cy="54578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9395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428604"/>
            <a:ext cx="6548430" cy="6155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192882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如果不知道你的树莓派中有没有</a:t>
            </a:r>
            <a:r>
              <a:rPr lang="en-US" sz="2400" dirty="0" smtClean="0"/>
              <a:t>Java，</a:t>
            </a:r>
            <a:r>
              <a:rPr lang="zh-CN" altLang="en-US" sz="2400" dirty="0" smtClean="0"/>
              <a:t>你可以使用</a:t>
            </a:r>
            <a:r>
              <a:rPr lang="en-US" sz="2400" dirty="0" err="1" smtClean="0"/>
              <a:t>javac</a:t>
            </a:r>
            <a:r>
              <a:rPr lang="en-US" sz="2400" dirty="0" smtClean="0"/>
              <a:t> -version </a:t>
            </a:r>
            <a:r>
              <a:rPr lang="zh-CN" altLang="en-US" sz="2400" dirty="0" smtClean="0"/>
              <a:t>来查看是否有安装了</a:t>
            </a:r>
            <a:r>
              <a:rPr lang="en-US" sz="2400" dirty="0" smtClean="0"/>
              <a:t>Java。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如下图出现了版本信息，就表示安装了</a:t>
            </a:r>
            <a:r>
              <a:rPr lang="en-US" sz="2400" dirty="0" smtClean="0"/>
              <a:t>Java。</a:t>
            </a:r>
            <a:r>
              <a:rPr lang="zh-CN" altLang="en-US" sz="2400" dirty="0" smtClean="0"/>
              <a:t>如果没有就去下载最新的</a:t>
            </a:r>
            <a:r>
              <a:rPr lang="en-US" sz="2400" dirty="0" err="1" smtClean="0"/>
              <a:t>Raspbian</a:t>
            </a:r>
            <a:r>
              <a:rPr lang="zh-CN" altLang="en-US" sz="2400" dirty="0" smtClean="0"/>
              <a:t>系统吧。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、配置树莓派</a:t>
            </a:r>
            <a:endParaRPr lang="zh-CN" altLang="en-US" sz="3200" b="1" i="1" dirty="0"/>
          </a:p>
        </p:txBody>
      </p:sp>
      <p:pic>
        <p:nvPicPr>
          <p:cNvPr id="34818" name="Picture 2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643182"/>
            <a:ext cx="4391966" cy="1714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en-US" altLang="zh-CN" sz="2000" b="1" dirty="0" smtClean="0"/>
              <a:t>3 </a:t>
            </a:r>
            <a:r>
              <a:rPr lang="zh-CN" altLang="en-US" sz="2000" b="1" dirty="0" smtClean="0"/>
              <a:t>下载</a:t>
            </a:r>
            <a:r>
              <a:rPr lang="en-US" sz="2000" b="1" dirty="0" err="1" smtClean="0"/>
              <a:t>Yeelink</a:t>
            </a:r>
            <a:r>
              <a:rPr lang="zh-CN" altLang="en-US" sz="2000" b="1" dirty="0" smtClean="0"/>
              <a:t>的客户端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访问</a:t>
            </a:r>
            <a:r>
              <a:rPr lang="en-US" sz="2000" dirty="0" err="1" smtClean="0"/>
              <a:t>Yeelink</a:t>
            </a:r>
            <a:r>
              <a:rPr lang="zh-CN" altLang="en-US" sz="2000" dirty="0" smtClean="0"/>
              <a:t>的下载页面下载手机客户端来控制开关：</a:t>
            </a:r>
            <a:r>
              <a:rPr lang="en-US" sz="2000" dirty="0" smtClean="0">
                <a:hlinkClick r:id="rId3"/>
              </a:rPr>
              <a:t>http://www.yeelink.net/developer/tools</a:t>
            </a:r>
            <a:endParaRPr lang="en-US" sz="20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000" dirty="0" smtClean="0"/>
              <a:t>打开后点击“我的</a:t>
            </a:r>
            <a:r>
              <a:rPr lang="en-US" sz="2000" dirty="0" err="1" smtClean="0"/>
              <a:t>Yeelink</a:t>
            </a:r>
            <a:r>
              <a:rPr lang="en-US" sz="2000" dirty="0" smtClean="0"/>
              <a:t>“，</a:t>
            </a:r>
            <a:r>
              <a:rPr lang="zh-CN" altLang="en-US" sz="2000" dirty="0" smtClean="0"/>
              <a:t>然后点击你的设备，使用开关来控制设备的状态。</a:t>
            </a:r>
            <a:endParaRPr lang="zh-CN" altLang="en-US" sz="2000" dirty="0"/>
          </a:p>
        </p:txBody>
      </p:sp>
      <p:pic>
        <p:nvPicPr>
          <p:cNvPr id="60421" name="Picture 5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2976" y="1666862"/>
            <a:ext cx="2951788" cy="4919647"/>
          </a:xfrm>
          <a:prstGeom prst="rect">
            <a:avLst/>
          </a:prstGeom>
          <a:noFill/>
        </p:spPr>
      </p:pic>
      <p:pic>
        <p:nvPicPr>
          <p:cNvPr id="60423" name="Picture 7" descr="C:\Users\zhangjh\AppData\Roaming\360se6\Application\User Data\temp\SouthEas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1690674"/>
            <a:ext cx="3000396" cy="50006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57158" y="1428736"/>
            <a:ext cx="8572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搭建好</a:t>
            </a:r>
            <a:r>
              <a:rPr lang="en-US" altLang="zh-CN" sz="2400" dirty="0" err="1" smtClean="0"/>
              <a:t>Yeelink</a:t>
            </a:r>
            <a:r>
              <a:rPr lang="zh-CN" altLang="en-US" sz="2400" dirty="0" smtClean="0"/>
              <a:t>平台后，就可以用树莓派访问设备的状态链接以获得设备的当前状态，然后根据得到的状态来控制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编写程序每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秒获取一次状态，访问时间间隔不建议设置的太短。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在</a:t>
            </a:r>
            <a:r>
              <a:rPr lang="en-US" altLang="zh-CN" sz="2400" dirty="0" smtClean="0"/>
              <a:t>home/pi/code/java/</a:t>
            </a:r>
            <a:r>
              <a:rPr lang="zh-CN" altLang="en-US" sz="2400" dirty="0" smtClean="0"/>
              <a:t>下新建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</a:t>
            </a:r>
            <a:r>
              <a:rPr lang="en-US" altLang="zh-CN" sz="2400" dirty="0" smtClean="0"/>
              <a:t>ControlLed.java</a:t>
            </a:r>
            <a:r>
              <a:rPr lang="zh-CN" altLang="en-US" sz="2400" dirty="0" smtClean="0"/>
              <a:t>，代码没有什么算法，都是基本的操作。</a:t>
            </a:r>
            <a:endParaRPr lang="zh-CN" altLang="en-US" sz="2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8</a:t>
            </a:r>
            <a:r>
              <a:rPr lang="zh-CN" altLang="en-US" sz="3200" b="1" dirty="0" smtClean="0"/>
              <a:t>、完整的</a:t>
            </a:r>
            <a:r>
              <a:rPr lang="en-US" altLang="zh-CN" sz="3200" b="1" dirty="0" smtClean="0"/>
              <a:t>Java</a:t>
            </a:r>
            <a:r>
              <a:rPr lang="zh-CN" altLang="en-US" sz="3200" b="1" dirty="0" smtClean="0"/>
              <a:t>代码</a:t>
            </a:r>
            <a:endParaRPr lang="zh-CN" altLang="en-US" sz="32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java.io.BufferedReader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java.io.IOException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java.io.InputStream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java.io.InputStreamReader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java.net.HttpURLConnection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</a:t>
            </a:r>
            <a:r>
              <a:rPr lang="en-US" dirty="0" err="1" smtClean="0"/>
              <a:t>java.net.URL</a:t>
            </a:r>
            <a:r>
              <a:rPr lang="en-US" dirty="0" smtClean="0"/>
              <a:t>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com.pi4j.io.gpio.GpioController;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com.pi4j.io.gpio.GpioFactory;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com.pi4j.io.gpio.GpioPinDigitalOutput;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com.pi4j.io.gpio.PinState;  </a:t>
            </a:r>
          </a:p>
          <a:p>
            <a:r>
              <a:rPr lang="en-US" b="1" dirty="0" smtClean="0"/>
              <a:t>import</a:t>
            </a:r>
            <a:r>
              <a:rPr lang="en-US" dirty="0" smtClean="0"/>
              <a:t> com.pi4j.io.gpio.RaspiPin;  </a:t>
            </a:r>
          </a:p>
          <a:p>
            <a:r>
              <a:rPr lang="en-US" dirty="0" smtClean="0"/>
              <a:t>/** </a:t>
            </a:r>
          </a:p>
          <a:p>
            <a:r>
              <a:rPr lang="en-US" dirty="0" smtClean="0"/>
              <a:t> * </a:t>
            </a:r>
            <a:r>
              <a:rPr lang="zh-CN" altLang="en-US" dirty="0" smtClean="0"/>
              <a:t>远程控制树莓派上的</a:t>
            </a:r>
            <a:r>
              <a:rPr lang="en-US" dirty="0" smtClean="0"/>
              <a:t>GPIO</a:t>
            </a:r>
            <a:r>
              <a:rPr lang="zh-CN" altLang="en-US" dirty="0" smtClean="0"/>
              <a:t>实例 </a:t>
            </a:r>
          </a:p>
          <a:p>
            <a:r>
              <a:rPr lang="zh-CN" altLang="en-US" smtClean="0"/>
              <a:t> **</a:t>
            </a:r>
            <a:r>
              <a:rPr lang="en-US" altLang="zh-CN" dirty="0" smtClean="0"/>
              <a:t>/</a:t>
            </a:r>
            <a:r>
              <a:rPr lang="zh-CN" altLang="en-US" dirty="0" smtClean="0"/>
              <a:t>  </a:t>
            </a:r>
          </a:p>
          <a:p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class</a:t>
            </a:r>
            <a:r>
              <a:rPr lang="en-US" dirty="0" smtClean="0"/>
              <a:t> </a:t>
            </a:r>
            <a:r>
              <a:rPr lang="en-US" dirty="0" err="1" smtClean="0"/>
              <a:t>ControlLed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GpioController</a:t>
            </a:r>
            <a:r>
              <a:rPr lang="en-US" dirty="0" smtClean="0"/>
              <a:t> </a:t>
            </a:r>
            <a:r>
              <a:rPr lang="en-US" dirty="0" err="1" smtClean="0"/>
              <a:t>gpio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</a:t>
            </a:r>
            <a:r>
              <a:rPr lang="en-US" dirty="0" err="1" smtClean="0"/>
              <a:t>GpioPinDigitalOutput</a:t>
            </a:r>
            <a:r>
              <a:rPr lang="en-US" dirty="0" smtClean="0"/>
              <a:t> pin;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static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main(String s[]){  </a:t>
            </a:r>
          </a:p>
          <a:p>
            <a:r>
              <a:rPr lang="en-US" dirty="0" smtClean="0"/>
              <a:t>        //</a:t>
            </a:r>
            <a:r>
              <a:rPr lang="zh-CN" altLang="en-US" dirty="0" smtClean="0"/>
              <a:t>下面的链接就是你在</a:t>
            </a:r>
            <a:r>
              <a:rPr lang="en-US" dirty="0" err="1" smtClean="0"/>
              <a:t>Yeelink</a:t>
            </a:r>
            <a:r>
              <a:rPr lang="zh-CN" altLang="en-US" dirty="0" smtClean="0"/>
              <a:t>的设备的状态</a:t>
            </a:r>
            <a:r>
              <a:rPr lang="en-US" dirty="0" smtClean="0"/>
              <a:t>URL  </a:t>
            </a:r>
          </a:p>
          <a:p>
            <a:r>
              <a:rPr lang="en-US" dirty="0" smtClean="0"/>
              <a:t>        String </a:t>
            </a:r>
            <a:r>
              <a:rPr lang="en-US" dirty="0" err="1" smtClean="0"/>
              <a:t>urlStr</a:t>
            </a:r>
            <a:r>
              <a:rPr lang="en-US" dirty="0" smtClean="0"/>
              <a:t> = “http://api.yeelink.net/v1.0/device/《</a:t>
            </a:r>
            <a:r>
              <a:rPr lang="zh-CN" altLang="en-US" dirty="0" smtClean="0"/>
              <a:t>这里是你的设备编号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/</a:t>
            </a:r>
            <a:r>
              <a:rPr lang="en-US" dirty="0" smtClean="0"/>
              <a:t>sensor/《</a:t>
            </a:r>
            <a:r>
              <a:rPr lang="zh-CN" altLang="en-US" dirty="0" smtClean="0"/>
              <a:t>这里是你的传感器编号</a:t>
            </a:r>
            <a:r>
              <a:rPr lang="en-US" altLang="zh-CN" dirty="0" smtClean="0"/>
              <a:t>》/</a:t>
            </a:r>
            <a:r>
              <a:rPr lang="en-US" dirty="0" err="1" smtClean="0"/>
              <a:t>datapoints</a:t>
            </a:r>
            <a:r>
              <a:rPr lang="en-US" dirty="0" smtClean="0"/>
              <a:t>";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ControlLed</a:t>
            </a:r>
            <a:r>
              <a:rPr lang="en-US" dirty="0" smtClean="0"/>
              <a:t> </a:t>
            </a:r>
            <a:r>
              <a:rPr lang="en-US" dirty="0" err="1" smtClean="0"/>
              <a:t>cl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ControlLed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cl.gpio</a:t>
            </a:r>
            <a:r>
              <a:rPr lang="en-US" dirty="0" smtClean="0"/>
              <a:t> = </a:t>
            </a:r>
            <a:r>
              <a:rPr lang="en-US" dirty="0" err="1" smtClean="0"/>
              <a:t>GpioFactory.getInstance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cl.pin = </a:t>
            </a:r>
            <a:r>
              <a:rPr lang="en-US" dirty="0" err="1" smtClean="0"/>
              <a:t>cl.gpio.provisionDigitalOutputPin</a:t>
            </a:r>
            <a:r>
              <a:rPr lang="en-US" dirty="0" smtClean="0"/>
              <a:t>    </a:t>
            </a:r>
          </a:p>
          <a:p>
            <a:r>
              <a:rPr lang="en-US" dirty="0" smtClean="0"/>
              <a:t>(RaspiPin.GPIO_01, "LED", </a:t>
            </a:r>
            <a:r>
              <a:rPr lang="en-US" dirty="0" err="1" smtClean="0"/>
              <a:t>PinState.HIGH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</a:t>
            </a:r>
            <a:r>
              <a:rPr lang="en-US" b="1" dirty="0" err="1" smtClean="0"/>
              <a:t>boolean</a:t>
            </a:r>
            <a:r>
              <a:rPr lang="en-US" dirty="0" smtClean="0"/>
              <a:t> current = </a:t>
            </a:r>
            <a:r>
              <a:rPr lang="en-US" dirty="0" err="1" smtClean="0"/>
              <a:t>cl.getStatus</a:t>
            </a:r>
            <a:r>
              <a:rPr lang="en-US" dirty="0" smtClean="0"/>
              <a:t>(</a:t>
            </a:r>
            <a:r>
              <a:rPr lang="en-US" dirty="0" err="1" smtClean="0"/>
              <a:t>urlStr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</a:t>
            </a:r>
            <a:r>
              <a:rPr lang="en-US" dirty="0" err="1" smtClean="0"/>
              <a:t>cl.setLedStatus</a:t>
            </a:r>
            <a:r>
              <a:rPr lang="en-US" dirty="0" smtClean="0"/>
              <a:t>(current);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while</a:t>
            </a:r>
            <a:r>
              <a:rPr lang="en-US" dirty="0" smtClean="0"/>
              <a:t>(</a:t>
            </a:r>
            <a:r>
              <a:rPr lang="en-US" b="1" dirty="0" smtClean="0"/>
              <a:t>true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</a:t>
            </a:r>
            <a:r>
              <a:rPr lang="en-US" b="1" dirty="0" smtClean="0"/>
              <a:t>try</a:t>
            </a:r>
            <a:r>
              <a:rPr lang="en-US" dirty="0" smtClean="0"/>
              <a:t>{  </a:t>
            </a:r>
          </a:p>
          <a:p>
            <a:r>
              <a:rPr lang="en-US" dirty="0" smtClean="0"/>
              <a:t>  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cl.getStatus</a:t>
            </a:r>
            <a:r>
              <a:rPr lang="en-US" dirty="0" smtClean="0"/>
              <a:t>(</a:t>
            </a:r>
            <a:r>
              <a:rPr lang="en-US" dirty="0" err="1" smtClean="0"/>
              <a:t>urlStr</a:t>
            </a:r>
            <a:r>
              <a:rPr lang="en-US" dirty="0" smtClean="0"/>
              <a:t>) != current){  </a:t>
            </a:r>
          </a:p>
          <a:p>
            <a:r>
              <a:rPr lang="en-US" dirty="0" smtClean="0"/>
              <a:t>                    current = </a:t>
            </a:r>
            <a:r>
              <a:rPr lang="en-US" dirty="0" err="1" smtClean="0"/>
              <a:t>cl.getStatus</a:t>
            </a:r>
            <a:r>
              <a:rPr lang="en-US" dirty="0" smtClean="0"/>
              <a:t>(</a:t>
            </a:r>
            <a:r>
              <a:rPr lang="en-US" dirty="0" err="1" smtClean="0"/>
              <a:t>urlStr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            </a:t>
            </a:r>
            <a:r>
              <a:rPr lang="en-US" dirty="0" err="1" smtClean="0"/>
              <a:t>cl.setLedStatus</a:t>
            </a:r>
            <a:r>
              <a:rPr lang="en-US" dirty="0" smtClean="0"/>
              <a:t>(current);  </a:t>
            </a:r>
          </a:p>
          <a:p>
            <a:r>
              <a:rPr lang="en-US" dirty="0" smtClean="0"/>
              <a:t>                }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Thread.sleep</a:t>
            </a:r>
            <a:r>
              <a:rPr lang="en-US" dirty="0" smtClean="0"/>
              <a:t>(2000);  </a:t>
            </a:r>
          </a:p>
          <a:p>
            <a:r>
              <a:rPr lang="en-US" dirty="0" smtClean="0"/>
              <a:t>            }</a:t>
            </a:r>
            <a:r>
              <a:rPr lang="en-US" b="1" dirty="0" smtClean="0"/>
              <a:t>catch</a:t>
            </a:r>
            <a:r>
              <a:rPr lang="en-US" dirty="0" smtClean="0"/>
              <a:t>(Exception e){</a:t>
            </a:r>
            <a:r>
              <a:rPr lang="en-US" dirty="0" err="1" smtClean="0"/>
              <a:t>e.printStackTrace</a:t>
            </a:r>
            <a:r>
              <a:rPr lang="en-US" dirty="0" smtClean="0"/>
              <a:t>();}  </a:t>
            </a:r>
          </a:p>
          <a:p>
            <a:r>
              <a:rPr lang="en-US" dirty="0" smtClean="0"/>
              <a:t>        }  </a:t>
            </a:r>
          </a:p>
          <a:p>
            <a:r>
              <a:rPr lang="en-US" dirty="0" smtClean="0"/>
              <a:t>    }  </a:t>
            </a:r>
          </a:p>
          <a:p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getStatus</a:t>
            </a:r>
            <a:r>
              <a:rPr lang="en-US" dirty="0" smtClean="0"/>
              <a:t>(String </a:t>
            </a:r>
            <a:r>
              <a:rPr lang="en-US" dirty="0" err="1" smtClean="0"/>
              <a:t>urlStr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URL </a:t>
            </a:r>
            <a:r>
              <a:rPr lang="en-US" dirty="0" err="1" smtClean="0"/>
              <a:t>url;</a:t>
            </a:r>
            <a:r>
              <a:rPr lang="en-US" b="1" dirty="0" err="1" smtClean="0"/>
              <a:t>boolean</a:t>
            </a:r>
            <a:r>
              <a:rPr lang="en-US" dirty="0" smtClean="0"/>
              <a:t> on = </a:t>
            </a:r>
            <a:r>
              <a:rPr lang="en-US" b="1" dirty="0" smtClean="0"/>
              <a:t>false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</a:t>
            </a:r>
            <a:r>
              <a:rPr lang="en-US" b="1" dirty="0" smtClean="0"/>
              <a:t>try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url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URL(</a:t>
            </a:r>
            <a:r>
              <a:rPr lang="en-US" dirty="0" err="1" smtClean="0"/>
              <a:t>urlStr</a:t>
            </a:r>
            <a:r>
              <a:rPr lang="en-US" dirty="0" smtClean="0"/>
              <a:t>);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HttpURLConnection</a:t>
            </a:r>
            <a:r>
              <a:rPr lang="en-US" dirty="0" smtClean="0"/>
              <a:t> </a:t>
            </a:r>
            <a:r>
              <a:rPr lang="en-US" dirty="0" err="1" smtClean="0"/>
              <a:t>conn</a:t>
            </a:r>
            <a:r>
              <a:rPr lang="en-US" dirty="0" smtClean="0"/>
              <a:t> = (</a:t>
            </a:r>
            <a:r>
              <a:rPr lang="en-US" dirty="0" err="1" smtClean="0"/>
              <a:t>HttpURLConnection</a:t>
            </a:r>
            <a:r>
              <a:rPr lang="en-US" dirty="0" smtClean="0"/>
              <a:t>)   </a:t>
            </a:r>
          </a:p>
          <a:p>
            <a:r>
              <a:rPr lang="en-US" dirty="0" smtClean="0"/>
              <a:t> 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url.openConnection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conn.setRequestMethod</a:t>
            </a:r>
            <a:r>
              <a:rPr lang="en-US" dirty="0" smtClean="0"/>
              <a:t>("GET");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InputStream</a:t>
            </a:r>
            <a:r>
              <a:rPr lang="en-US" dirty="0" smtClean="0"/>
              <a:t> in = </a:t>
            </a:r>
            <a:r>
              <a:rPr lang="en-US" dirty="0" err="1" smtClean="0"/>
              <a:t>conn.getInputStream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BufferedReader</a:t>
            </a:r>
            <a:r>
              <a:rPr lang="en-US" dirty="0" smtClean="0"/>
              <a:t> rd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BufferedReader</a:t>
            </a:r>
            <a:r>
              <a:rPr lang="en-US" dirty="0" smtClean="0"/>
              <a:t>(</a:t>
            </a:r>
            <a:r>
              <a:rPr lang="en-US" b="1" dirty="0" smtClean="0"/>
              <a:t>new</a:t>
            </a:r>
            <a:r>
              <a:rPr lang="en-US" dirty="0" smtClean="0"/>
              <a:t>  </a:t>
            </a:r>
            <a:r>
              <a:rPr lang="en-US" dirty="0" err="1" smtClean="0"/>
              <a:t>InputStreamReader</a:t>
            </a:r>
            <a:r>
              <a:rPr lang="en-US" dirty="0" smtClean="0"/>
              <a:t>(in));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StringBuilder</a:t>
            </a:r>
            <a:r>
              <a:rPr lang="en-US" dirty="0" smtClean="0"/>
              <a:t> </a:t>
            </a:r>
            <a:r>
              <a:rPr lang="en-US" dirty="0" err="1" smtClean="0"/>
              <a:t>tempStr</a:t>
            </a:r>
            <a:r>
              <a:rPr lang="en-US" dirty="0" smtClean="0"/>
              <a:t> = </a:t>
            </a:r>
            <a:r>
              <a:rPr lang="en-US" b="1" dirty="0" smtClean="0"/>
              <a:t>new</a:t>
            </a:r>
            <a:r>
              <a:rPr lang="en-US" dirty="0" smtClean="0"/>
              <a:t> </a:t>
            </a:r>
            <a:r>
              <a:rPr lang="en-US" dirty="0" err="1" smtClean="0"/>
              <a:t>StringBuilder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</a:t>
            </a:r>
            <a:r>
              <a:rPr lang="en-US" b="1" dirty="0" smtClean="0"/>
              <a:t>while</a:t>
            </a:r>
            <a:r>
              <a:rPr lang="en-US" dirty="0" smtClean="0"/>
              <a:t> (</a:t>
            </a:r>
            <a:r>
              <a:rPr lang="en-US" dirty="0" err="1" smtClean="0"/>
              <a:t>rd.read</a:t>
            </a:r>
            <a:r>
              <a:rPr lang="en-US" dirty="0" smtClean="0"/>
              <a:t>() != -1) {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tempStr.append</a:t>
            </a:r>
            <a:r>
              <a:rPr lang="en-US" dirty="0" smtClean="0"/>
              <a:t>(</a:t>
            </a:r>
            <a:r>
              <a:rPr lang="en-US" dirty="0" err="1" smtClean="0"/>
              <a:t>rd.readLine</a:t>
            </a:r>
            <a:r>
              <a:rPr lang="en-US" dirty="0" smtClean="0"/>
              <a:t>());  </a:t>
            </a:r>
          </a:p>
          <a:p>
            <a:r>
              <a:rPr lang="en-US" dirty="0" smtClean="0"/>
              <a:t>            }  </a:t>
            </a:r>
          </a:p>
          <a:p>
            <a:r>
              <a:rPr lang="en-US" dirty="0" smtClean="0"/>
              <a:t>            //</a:t>
            </a:r>
            <a:r>
              <a:rPr lang="en-US" dirty="0" err="1" smtClean="0"/>
              <a:t>System.out.print</a:t>
            </a:r>
            <a:r>
              <a:rPr lang="en-US" dirty="0" smtClean="0"/>
              <a:t>("--&gt; </a:t>
            </a:r>
            <a:r>
              <a:rPr lang="zh-CN" altLang="en-US" dirty="0" smtClean="0"/>
              <a:t>服务器上传感器的信息：</a:t>
            </a:r>
            <a:r>
              <a:rPr lang="en-US" altLang="zh-CN" dirty="0" smtClean="0"/>
              <a:t>");</a:t>
            </a:r>
            <a:r>
              <a:rPr lang="zh-CN" altLang="en-US" dirty="0" smtClean="0"/>
              <a:t>  </a:t>
            </a:r>
          </a:p>
          <a:p>
            <a:r>
              <a:rPr lang="zh-CN" altLang="en-US" dirty="0" smtClean="0"/>
              <a:t>            </a:t>
            </a:r>
            <a:r>
              <a:rPr lang="en-US" dirty="0" smtClean="0"/>
              <a:t>String status = </a:t>
            </a:r>
            <a:r>
              <a:rPr lang="en-US" dirty="0" err="1" smtClean="0"/>
              <a:t>tempStr.substring</a:t>
            </a:r>
            <a:r>
              <a:rPr lang="en-US" dirty="0" smtClean="0"/>
              <a:t>  (</a:t>
            </a:r>
            <a:r>
              <a:rPr lang="en-US" dirty="0" err="1" smtClean="0"/>
              <a:t>tempStr.lastIndexOf</a:t>
            </a:r>
            <a:r>
              <a:rPr lang="en-US" dirty="0" smtClean="0"/>
              <a:t>(":")+1, </a:t>
            </a:r>
            <a:r>
              <a:rPr lang="en-US" dirty="0" err="1" smtClean="0"/>
              <a:t>tempStr.length</a:t>
            </a:r>
            <a:r>
              <a:rPr lang="en-US" dirty="0" smtClean="0"/>
              <a:t>()-1);  </a:t>
            </a:r>
          </a:p>
          <a:p>
            <a:r>
              <a:rPr lang="en-US" dirty="0" smtClean="0"/>
              <a:t>            //</a:t>
            </a:r>
            <a:r>
              <a:rPr lang="en-US" dirty="0" err="1" smtClean="0"/>
              <a:t>System.out.println</a:t>
            </a:r>
            <a:r>
              <a:rPr lang="en-US" dirty="0" smtClean="0"/>
              <a:t>(status);  </a:t>
            </a:r>
          </a:p>
          <a:p>
            <a:r>
              <a:rPr lang="en-US" dirty="0" smtClean="0"/>
              <a:t>            on = </a:t>
            </a:r>
            <a:r>
              <a:rPr lang="en-US" dirty="0" err="1" smtClean="0"/>
              <a:t>status.equals</a:t>
            </a:r>
            <a:r>
              <a:rPr lang="en-US" dirty="0" smtClean="0"/>
              <a:t>("1")? </a:t>
            </a:r>
            <a:r>
              <a:rPr lang="en-US" b="1" dirty="0" err="1" smtClean="0"/>
              <a:t>true</a:t>
            </a:r>
            <a:r>
              <a:rPr lang="en-US" dirty="0" err="1" smtClean="0"/>
              <a:t>:</a:t>
            </a:r>
            <a:r>
              <a:rPr lang="en-US" b="1" dirty="0" err="1" smtClean="0"/>
              <a:t>false</a:t>
            </a:r>
            <a:r>
              <a:rPr lang="en-US" dirty="0" smtClean="0"/>
              <a:t>;  </a:t>
            </a:r>
          </a:p>
          <a:p>
            <a:r>
              <a:rPr lang="en-US" dirty="0" smtClean="0"/>
              <a:t>            //</a:t>
            </a:r>
            <a:r>
              <a:rPr lang="en-US" dirty="0" err="1" smtClean="0"/>
              <a:t>System.out.println</a:t>
            </a:r>
            <a:r>
              <a:rPr lang="en-US" dirty="0" smtClean="0"/>
              <a:t>(on);  </a:t>
            </a:r>
          </a:p>
          <a:p>
            <a:r>
              <a:rPr lang="en-US" dirty="0" smtClean="0"/>
              <a:t>            </a:t>
            </a:r>
            <a:r>
              <a:rPr lang="en-US" b="1" dirty="0" smtClean="0"/>
              <a:t>return</a:t>
            </a:r>
            <a:r>
              <a:rPr lang="en-US" dirty="0" smtClean="0"/>
              <a:t> on;  </a:t>
            </a:r>
          </a:p>
          <a:p>
            <a:r>
              <a:rPr lang="en-US" dirty="0" smtClean="0"/>
              <a:t>        } </a:t>
            </a:r>
            <a:r>
              <a:rPr lang="en-US" b="1" dirty="0" smtClean="0"/>
              <a:t>catch</a:t>
            </a:r>
            <a:r>
              <a:rPr lang="en-US" dirty="0" smtClean="0"/>
              <a:t> (</a:t>
            </a:r>
            <a:r>
              <a:rPr lang="en-US" dirty="0" err="1" smtClean="0"/>
              <a:t>IOException</a:t>
            </a:r>
            <a:r>
              <a:rPr lang="en-US" dirty="0" smtClean="0"/>
              <a:t> e) {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e.printStackTrace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}</a:t>
            </a:r>
            <a:r>
              <a:rPr lang="en-US" b="1" dirty="0" smtClean="0"/>
              <a:t>return</a:t>
            </a:r>
            <a:r>
              <a:rPr lang="en-US" dirty="0" smtClean="0"/>
              <a:t> on;  </a:t>
            </a:r>
          </a:p>
          <a:p>
            <a:r>
              <a:rPr lang="en-US" dirty="0" smtClean="0"/>
              <a:t>    }  </a:t>
            </a:r>
          </a:p>
          <a:p>
            <a:r>
              <a:rPr lang="en-US" dirty="0" smtClean="0"/>
              <a:t>   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setLedStatus</a:t>
            </a:r>
            <a:r>
              <a:rPr lang="en-US" dirty="0" smtClean="0"/>
              <a:t>(</a:t>
            </a:r>
            <a:r>
              <a:rPr lang="en-US" b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sta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sta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pin.low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//</a:t>
            </a:r>
            <a:r>
              <a:rPr lang="zh-CN" altLang="en-US" dirty="0" smtClean="0"/>
              <a:t>因为我的继电器是低电平有效  </a:t>
            </a:r>
          </a:p>
          <a:p>
            <a:r>
              <a:rPr lang="zh-CN" alt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("--&gt; </a:t>
            </a:r>
            <a:r>
              <a:rPr lang="zh-CN" altLang="en-US" dirty="0" smtClean="0"/>
              <a:t>更新</a:t>
            </a:r>
            <a:r>
              <a:rPr lang="en-US" dirty="0" smtClean="0"/>
              <a:t>GPIO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: </a:t>
            </a:r>
            <a:r>
              <a:rPr lang="zh-CN" altLang="en-US" dirty="0" smtClean="0"/>
              <a:t>开</a:t>
            </a:r>
            <a:r>
              <a:rPr lang="en-US" altLang="zh-CN" dirty="0" smtClean="0"/>
              <a:t>");  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}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pin.high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("--&gt; </a:t>
            </a:r>
            <a:r>
              <a:rPr lang="zh-CN" altLang="en-US" dirty="0" smtClean="0"/>
              <a:t>更新</a:t>
            </a:r>
            <a:r>
              <a:rPr lang="en-US" dirty="0" smtClean="0"/>
              <a:t>GPIO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: </a:t>
            </a:r>
            <a:r>
              <a:rPr lang="zh-CN" altLang="en-US" dirty="0" smtClean="0"/>
              <a:t>关</a:t>
            </a:r>
            <a:r>
              <a:rPr lang="en-US" altLang="zh-CN" dirty="0" smtClean="0"/>
              <a:t>");  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}  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}  </a:t>
            </a:r>
            <a:endParaRPr lang="zh-CN" altLang="en-US" dirty="0" smtClean="0"/>
          </a:p>
          <a:p>
            <a:r>
              <a:rPr lang="en-US" altLang="zh-CN" dirty="0" smtClean="0"/>
              <a:t>} 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5720" y="285728"/>
            <a:ext cx="85725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    </a:t>
            </a:r>
            <a:r>
              <a:rPr lang="en-US" b="1" dirty="0" smtClean="0"/>
              <a:t>public</a:t>
            </a:r>
            <a:r>
              <a:rPr lang="en-US" dirty="0" smtClean="0"/>
              <a:t> </a:t>
            </a:r>
            <a:r>
              <a:rPr lang="en-US" b="1" dirty="0" smtClean="0"/>
              <a:t>void</a:t>
            </a:r>
            <a:r>
              <a:rPr lang="en-US" dirty="0" smtClean="0"/>
              <a:t> </a:t>
            </a:r>
            <a:r>
              <a:rPr lang="en-US" dirty="0" err="1" smtClean="0"/>
              <a:t>setLedStatus</a:t>
            </a:r>
            <a:r>
              <a:rPr lang="en-US" dirty="0" smtClean="0"/>
              <a:t>(</a:t>
            </a:r>
            <a:r>
              <a:rPr lang="en-US" b="1" dirty="0" err="1" smtClean="0"/>
              <a:t>boolean</a:t>
            </a:r>
            <a:r>
              <a:rPr lang="en-US" dirty="0" smtClean="0"/>
              <a:t> </a:t>
            </a:r>
            <a:r>
              <a:rPr lang="en-US" dirty="0" err="1" smtClean="0"/>
              <a:t>sta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  </a:t>
            </a:r>
            <a:r>
              <a:rPr lang="en-US" b="1" dirty="0" smtClean="0"/>
              <a:t>if</a:t>
            </a:r>
            <a:r>
              <a:rPr lang="en-US" dirty="0" smtClean="0"/>
              <a:t>(</a:t>
            </a:r>
            <a:r>
              <a:rPr lang="en-US" dirty="0" err="1" smtClean="0"/>
              <a:t>sta</a:t>
            </a:r>
            <a:r>
              <a:rPr lang="en-US" dirty="0" smtClean="0"/>
              <a:t>){  </a:t>
            </a:r>
          </a:p>
          <a:p>
            <a:r>
              <a:rPr lang="en-US" dirty="0" smtClean="0"/>
              <a:t>            </a:t>
            </a:r>
            <a:r>
              <a:rPr lang="en-US" dirty="0" err="1" smtClean="0"/>
              <a:t>pin.low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//</a:t>
            </a:r>
            <a:r>
              <a:rPr lang="zh-CN" altLang="en-US" dirty="0" smtClean="0"/>
              <a:t>因为我的继电器是低电平有效  </a:t>
            </a:r>
          </a:p>
          <a:p>
            <a:r>
              <a:rPr lang="zh-CN" alt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("--&gt; </a:t>
            </a:r>
            <a:r>
              <a:rPr lang="zh-CN" altLang="en-US" dirty="0" smtClean="0"/>
              <a:t>更新</a:t>
            </a:r>
            <a:r>
              <a:rPr lang="en-US" dirty="0" smtClean="0"/>
              <a:t>GPIO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: </a:t>
            </a:r>
            <a:r>
              <a:rPr lang="zh-CN" altLang="en-US" dirty="0" smtClean="0"/>
              <a:t>开</a:t>
            </a:r>
            <a:r>
              <a:rPr lang="en-US" altLang="zh-CN" dirty="0" smtClean="0"/>
              <a:t>");  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}</a:t>
            </a:r>
            <a:r>
              <a:rPr lang="en-US" b="1" dirty="0" smtClean="0"/>
              <a:t>else</a:t>
            </a:r>
            <a:r>
              <a:rPr lang="en-US" dirty="0" smtClean="0"/>
              <a:t> {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pin.high</a:t>
            </a:r>
            <a:r>
              <a:rPr lang="en-US" dirty="0" smtClean="0"/>
              <a:t>();  </a:t>
            </a:r>
          </a:p>
          <a:p>
            <a:r>
              <a:rPr lang="en-US" dirty="0" smtClean="0"/>
              <a:t>            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("--&gt; </a:t>
            </a:r>
            <a:r>
              <a:rPr lang="zh-CN" altLang="en-US" dirty="0" smtClean="0"/>
              <a:t>更新</a:t>
            </a:r>
            <a:r>
              <a:rPr lang="en-US" dirty="0" smtClean="0"/>
              <a:t>GPIO</a:t>
            </a:r>
            <a:r>
              <a:rPr lang="zh-CN" altLang="en-US" dirty="0" smtClean="0"/>
              <a:t>的状态</a:t>
            </a:r>
            <a:r>
              <a:rPr lang="en-US" altLang="zh-CN" dirty="0" smtClean="0"/>
              <a:t>: </a:t>
            </a:r>
            <a:r>
              <a:rPr lang="zh-CN" altLang="en-US" dirty="0" smtClean="0"/>
              <a:t>关</a:t>
            </a:r>
            <a:r>
              <a:rPr lang="en-US" altLang="zh-CN" dirty="0" smtClean="0"/>
              <a:t>");  </a:t>
            </a:r>
            <a:endParaRPr lang="zh-CN" altLang="en-US" dirty="0" smtClean="0"/>
          </a:p>
          <a:p>
            <a:r>
              <a:rPr lang="zh-CN" altLang="en-US" dirty="0" smtClean="0"/>
              <a:t>        </a:t>
            </a:r>
            <a:r>
              <a:rPr lang="en-US" altLang="zh-CN" dirty="0" smtClean="0"/>
              <a:t>}  </a:t>
            </a:r>
            <a:endParaRPr lang="zh-CN" altLang="en-US" dirty="0" smtClean="0"/>
          </a:p>
          <a:p>
            <a:r>
              <a:rPr lang="zh-CN" altLang="en-US" dirty="0" smtClean="0"/>
              <a:t>    </a:t>
            </a:r>
            <a:r>
              <a:rPr lang="en-US" altLang="zh-CN" dirty="0" smtClean="0"/>
              <a:t>}  </a:t>
            </a:r>
            <a:endParaRPr lang="zh-CN" altLang="en-US" dirty="0" smtClean="0"/>
          </a:p>
          <a:p>
            <a:r>
              <a:rPr lang="en-US" altLang="zh-CN" dirty="0" smtClean="0"/>
              <a:t>} 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85725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如果已经有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了，依照惯例运行一个</a:t>
            </a:r>
            <a:r>
              <a:rPr lang="en-US" altLang="zh-CN" sz="2400" dirty="0" err="1" smtClean="0"/>
              <a:t>HelloWorld</a:t>
            </a:r>
            <a:r>
              <a:rPr lang="zh-CN" altLang="en-US" sz="2400" dirty="0" smtClean="0"/>
              <a:t>程序：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、配置树莓派</a:t>
            </a:r>
            <a:endParaRPr lang="zh-CN" altLang="en-US" sz="3200" b="1" i="1" dirty="0"/>
          </a:p>
        </p:txBody>
      </p:sp>
      <p:pic>
        <p:nvPicPr>
          <p:cNvPr id="35842" name="Picture 2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00240"/>
            <a:ext cx="5956143" cy="2071702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428596" y="4286256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作为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程序员，看到这个在树莓派上运行，这意味着你以前在</a:t>
            </a:r>
            <a:r>
              <a:rPr lang="en-US" altLang="zh-CN" sz="2400" dirty="0" smtClean="0"/>
              <a:t>Windows</a:t>
            </a:r>
            <a:r>
              <a:rPr lang="zh-CN" altLang="en-US" sz="2400" dirty="0" smtClean="0"/>
              <a:t>上编写的程序都可以直接放到树莓派上运行，而不需要重新编译，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嘛，跨平台地球人都知道。是不是？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如果没有，则要下载安装一下。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打开树莓派的控制台输入下面的命令下载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文件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wget</a:t>
            </a:r>
            <a:r>
              <a:rPr lang="en-US" sz="2400" dirty="0" smtClean="0"/>
              <a:t> http://get.pi4j.com/download/pi4j-0.0.5.deb  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如果你已经安装了Pi4j的其他版本，请先执行如下命令将其卸载掉：sudo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下载完成后使用下面的命令安装</a:t>
            </a:r>
            <a:r>
              <a:rPr lang="en-US" sz="2400" dirty="0" smtClean="0"/>
              <a:t>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</a:t>
            </a:r>
            <a:r>
              <a:rPr lang="en-US" sz="2400" dirty="0" err="1" smtClean="0"/>
              <a:t>i</a:t>
            </a:r>
            <a:r>
              <a:rPr lang="en-US" sz="2400" dirty="0" smtClean="0"/>
              <a:t> pi4j-0.0.5.deb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库和示例文件：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/opt/pi4j/lib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如果想要卸载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执行如下命令：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、安装</a:t>
            </a:r>
            <a:r>
              <a:rPr lang="en-US" altLang="zh-CN" sz="3200" b="1" dirty="0" smtClean="0"/>
              <a:t>Pi4j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要想编译使用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的程序必须指明其包的路径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比如在</a:t>
            </a:r>
            <a:r>
              <a:rPr lang="en-US" sz="2400" dirty="0" smtClean="0"/>
              <a:t>home/pi/code/java/</a:t>
            </a:r>
            <a:r>
              <a:rPr lang="zh-CN" altLang="en-US" sz="2400" dirty="0" smtClean="0"/>
              <a:t>下编写了一个叫</a:t>
            </a:r>
            <a:r>
              <a:rPr lang="en-US" sz="2400" dirty="0" smtClean="0"/>
              <a:t>Test.java</a:t>
            </a:r>
            <a:r>
              <a:rPr lang="zh-CN" altLang="en-US" sz="2400" dirty="0" smtClean="0"/>
              <a:t>的程序，应该执行如下命令：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首先进入到程序的目录：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 code/java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javac</a:t>
            </a:r>
            <a:r>
              <a:rPr lang="en-US" sz="2400" dirty="0" smtClean="0"/>
              <a:t>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-d . Test.java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java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Test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Pi4j</a:t>
            </a:r>
            <a:r>
              <a:rPr lang="zh-CN" altLang="en-US" sz="3200" b="1" dirty="0" smtClean="0"/>
              <a:t>程序的编译与运行示例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如果没有，则要下载安装一下。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打开树莓派的控制台输入下面的命令下载</a:t>
            </a:r>
            <a:r>
              <a:rPr lang="en-US" altLang="zh-CN" sz="2400" dirty="0" smtClean="0"/>
              <a:t>Pi4j</a:t>
            </a:r>
            <a:r>
              <a:rPr lang="zh-CN" altLang="en-US" sz="2400" dirty="0" smtClean="0"/>
              <a:t>文件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err="1" smtClean="0"/>
              <a:t>wget</a:t>
            </a:r>
            <a:r>
              <a:rPr lang="en-US" sz="2400" dirty="0" smtClean="0"/>
              <a:t> http://get.pi4j.com/download/pi4j-0.0.5.deb  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smtClean="0"/>
              <a:t>如果你已经安装了Pi4j的其他版本，请先执行如下命令将其卸载掉：sudo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</a:t>
            </a:r>
          </a:p>
          <a:p>
            <a:pPr>
              <a:buFont typeface="Wingdings" pitchFamily="2" charset="2"/>
              <a:buChar char="p"/>
            </a:pPr>
            <a:r>
              <a:rPr lang="en-US" sz="2400" dirty="0" err="1" smtClean="0"/>
              <a:t>下载完成后使用下面的命令安装</a:t>
            </a:r>
            <a:r>
              <a:rPr lang="en-US" sz="2400" dirty="0" smtClean="0"/>
              <a:t>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</a:t>
            </a:r>
            <a:r>
              <a:rPr lang="en-US" sz="2400" dirty="0" err="1" smtClean="0"/>
              <a:t>i</a:t>
            </a:r>
            <a:r>
              <a:rPr lang="en-US" sz="2400" dirty="0" smtClean="0"/>
              <a:t> pi4j-0.0.5.deb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安装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库和示例文件：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/opt/pi4j/lib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如果想要卸载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执行如下命令：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</a:t>
            </a:r>
            <a:r>
              <a:rPr lang="en-US" sz="2400" dirty="0" err="1" smtClean="0"/>
              <a:t>dpkg</a:t>
            </a:r>
            <a:r>
              <a:rPr lang="en-US" sz="2400" dirty="0" smtClean="0"/>
              <a:t> -r pi4j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、安装</a:t>
            </a:r>
            <a:r>
              <a:rPr lang="en-US" altLang="zh-CN" sz="3200" b="1" dirty="0" smtClean="0"/>
              <a:t>Pi4j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857232"/>
            <a:ext cx="8458200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要想编译使用</a:t>
            </a:r>
            <a:r>
              <a:rPr lang="en-US" sz="2400" dirty="0" smtClean="0"/>
              <a:t>Pi4j</a:t>
            </a:r>
            <a:r>
              <a:rPr lang="zh-CN" altLang="en-US" sz="2400" dirty="0" smtClean="0"/>
              <a:t>的程序必须指明其包的路径</a:t>
            </a:r>
            <a:endParaRPr lang="en-US" altLang="zh-CN" sz="2400" dirty="0" smtClean="0"/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比如在</a:t>
            </a:r>
            <a:r>
              <a:rPr lang="en-US" sz="2400" dirty="0" smtClean="0"/>
              <a:t>home/pi/code/java/</a:t>
            </a:r>
            <a:r>
              <a:rPr lang="zh-CN" altLang="en-US" sz="2400" dirty="0" smtClean="0"/>
              <a:t>下编写了一个叫</a:t>
            </a:r>
            <a:r>
              <a:rPr lang="en-US" sz="2400" dirty="0" smtClean="0"/>
              <a:t>Test.java</a:t>
            </a:r>
            <a:r>
              <a:rPr lang="zh-CN" altLang="en-US" sz="2400" dirty="0" smtClean="0"/>
              <a:t>的程序，应该执行如下命令：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首先进入到程序的目录：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cd</a:t>
            </a:r>
            <a:r>
              <a:rPr lang="en-US" sz="2400" dirty="0" smtClean="0"/>
              <a:t> code/java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编译：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javac</a:t>
            </a:r>
            <a:r>
              <a:rPr lang="en-US" sz="2400" dirty="0" smtClean="0"/>
              <a:t>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-d . Test.java  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运行：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sudo</a:t>
            </a:r>
            <a:r>
              <a:rPr lang="en-US" sz="2400" dirty="0" smtClean="0"/>
              <a:t> java -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 .:classes:/opt/pi4j/lib/'*' Test  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3</a:t>
            </a:r>
            <a:r>
              <a:rPr lang="zh-CN" altLang="en-US" sz="3200" b="1" dirty="0" smtClean="0"/>
              <a:t>、</a:t>
            </a:r>
            <a:r>
              <a:rPr lang="en-US" sz="3200" b="1" dirty="0" smtClean="0"/>
              <a:t>Pi4j</a:t>
            </a:r>
            <a:r>
              <a:rPr lang="zh-CN" altLang="en-US" sz="3200" b="1" dirty="0" smtClean="0"/>
              <a:t>程序的编译与运行示例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71" name="AutoShape 7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5786" y="5286388"/>
            <a:ext cx="7572428" cy="500066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CN" altLang="en-US" sz="2400" dirty="0" smtClean="0"/>
              <a:t>这树莓派的</a:t>
            </a:r>
            <a:r>
              <a:rPr lang="en-US" altLang="zh-CN" sz="2400" dirty="0" smtClean="0"/>
              <a:t>GPIO</a:t>
            </a:r>
            <a:r>
              <a:rPr lang="zh-CN" altLang="en-US" sz="2400" dirty="0" smtClean="0"/>
              <a:t>针脚（实物）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  </a:t>
            </a:r>
            <a:endParaRPr lang="zh-CN" altLang="en-US" sz="2400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57213"/>
          </a:xfrm>
          <a:noFill/>
          <a:ln/>
        </p:spPr>
        <p:txBody>
          <a:bodyPr lIns="92075" tIns="46038" rIns="92075" bIns="46038" anchor="b"/>
          <a:lstStyle/>
          <a:p>
            <a:r>
              <a:rPr lang="en-US" altLang="zh-CN" sz="3200" b="1" dirty="0" smtClean="0"/>
              <a:t>4</a:t>
            </a:r>
            <a:r>
              <a:rPr lang="zh-CN" altLang="en-US" sz="3200" b="1" dirty="0" smtClean="0"/>
              <a:t>、连接</a:t>
            </a:r>
            <a:r>
              <a:rPr lang="en-US" altLang="zh-CN" sz="3200" b="1" dirty="0" smtClean="0"/>
              <a:t>GPIO</a:t>
            </a:r>
            <a:r>
              <a:rPr lang="zh-CN" altLang="en-US" sz="3200" b="1" dirty="0" smtClean="0"/>
              <a:t>和继电器</a:t>
            </a:r>
            <a:endParaRPr lang="zh-CN" altLang="en-US" sz="3200" b="1" i="1" dirty="0"/>
          </a:p>
        </p:txBody>
      </p:sp>
      <p:sp>
        <p:nvSpPr>
          <p:cNvPr id="36868" name="AutoShape 4" descr="派生到我的代码片">
            <a:hlinkClick r:id="rId2" tooltip="派生到我的代码片"/>
          </p:cNvPr>
          <p:cNvSpPr>
            <a:spLocks noChangeAspect="1" noChangeArrowheads="1"/>
          </p:cNvSpPr>
          <p:nvPr/>
        </p:nvSpPr>
        <p:spPr bwMode="auto">
          <a:xfrm>
            <a:off x="1041400" y="-22225"/>
            <a:ext cx="114300" cy="1143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7891" name="Picture 3" descr="C:\Users\zhangjh\AppData\Roaming\360se6\Application\User Data\temp\SouthEas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3" y="1357298"/>
            <a:ext cx="5626419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1231</Words>
  <Application>Microsoft Office PowerPoint</Application>
  <PresentationFormat>全屏显示(4:3)</PresentationFormat>
  <Paragraphs>245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默认设计模板</vt:lpstr>
      <vt:lpstr>幻灯片 1</vt:lpstr>
      <vt:lpstr>1、配置树莓派</vt:lpstr>
      <vt:lpstr>1、配置树莓派</vt:lpstr>
      <vt:lpstr>1、配置树莓派</vt:lpstr>
      <vt:lpstr>2、安装Pi4j</vt:lpstr>
      <vt:lpstr>3、Pi4j程序的编译与运行示例</vt:lpstr>
      <vt:lpstr>2、安装Pi4j</vt:lpstr>
      <vt:lpstr>3、Pi4j程序的编译与运行示例</vt:lpstr>
      <vt:lpstr>4、连接GPIO和继电器</vt:lpstr>
      <vt:lpstr>4、连接GPIO和继电器</vt:lpstr>
      <vt:lpstr>4、连接GPIO和继电器</vt:lpstr>
      <vt:lpstr>4、连接GPIO和继电器</vt:lpstr>
      <vt:lpstr>4、连接GPIO和继电器</vt:lpstr>
      <vt:lpstr>4、连接GPIO和继电器</vt:lpstr>
      <vt:lpstr>5、控制继电器</vt:lpstr>
      <vt:lpstr>5、控制继电器</vt:lpstr>
      <vt:lpstr>5、控制继电器</vt:lpstr>
      <vt:lpstr>5、控制继电器</vt:lpstr>
      <vt:lpstr>5、控制继电器</vt:lpstr>
      <vt:lpstr>7、Yeelink平台</vt:lpstr>
      <vt:lpstr>6、Yeelink平台</vt:lpstr>
      <vt:lpstr>7、 注册Yeelink账号</vt:lpstr>
      <vt:lpstr>8、添加一个设备</vt:lpstr>
      <vt:lpstr>7、使用Yeelink平台</vt:lpstr>
      <vt:lpstr>幻灯片 25</vt:lpstr>
      <vt:lpstr>幻灯片 26</vt:lpstr>
      <vt:lpstr>幻灯片 27</vt:lpstr>
      <vt:lpstr>幻灯片 28</vt:lpstr>
      <vt:lpstr>幻灯片 29</vt:lpstr>
      <vt:lpstr>幻灯片 30</vt:lpstr>
      <vt:lpstr>8、完整的Java代码</vt:lpstr>
      <vt:lpstr>幻灯片 32</vt:lpstr>
      <vt:lpstr>幻灯片 33</vt:lpstr>
      <vt:lpstr>幻灯片 34</vt:lpstr>
      <vt:lpstr>幻灯片 35</vt:lpstr>
      <vt:lpstr>幻灯片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张家浩</dc:creator>
  <cp:lastModifiedBy>zhangjh</cp:lastModifiedBy>
  <cp:revision>344</cp:revision>
  <dcterms:created xsi:type="dcterms:W3CDTF">2009-01-14T02:14:53Z</dcterms:created>
  <dcterms:modified xsi:type="dcterms:W3CDTF">2014-12-03T07:11:31Z</dcterms:modified>
</cp:coreProperties>
</file>